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  <Override PartName="/ppt/charts/colors9.xml" ContentType="application/vnd.ms-office.chartcolorstyle+xml"/>
  <Override PartName="/ppt/charts/style9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18"/>
  </p:notesMasterIdLst>
  <p:handoutMasterIdLst>
    <p:handoutMasterId r:id="rId19"/>
  </p:handoutMasterIdLst>
  <p:sldIdLst>
    <p:sldId id="408" r:id="rId2"/>
    <p:sldId id="410" r:id="rId3"/>
    <p:sldId id="417" r:id="rId4"/>
    <p:sldId id="418" r:id="rId5"/>
    <p:sldId id="421" r:id="rId6"/>
    <p:sldId id="422" r:id="rId7"/>
    <p:sldId id="423" r:id="rId8"/>
    <p:sldId id="424" r:id="rId9"/>
    <p:sldId id="425" r:id="rId10"/>
    <p:sldId id="430" r:id="rId11"/>
    <p:sldId id="426" r:id="rId12"/>
    <p:sldId id="427" r:id="rId13"/>
    <p:sldId id="428" r:id="rId14"/>
    <p:sldId id="435" r:id="rId15"/>
    <p:sldId id="431" r:id="rId16"/>
    <p:sldId id="434" r:id="rId17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38962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77925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16887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55850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1948129" algn="l" defTabSz="779252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337755" algn="l" defTabSz="779252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2727381" algn="l" defTabSz="779252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117007" algn="l" defTabSz="779252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31">
          <p15:clr>
            <a:srgbClr val="A4A3A4"/>
          </p15:clr>
        </p15:guide>
        <p15:guide id="2" orient="horz" pos="260">
          <p15:clr>
            <a:srgbClr val="A4A3A4"/>
          </p15:clr>
        </p15:guide>
        <p15:guide id="3" orient="horz" pos="2345">
          <p15:clr>
            <a:srgbClr val="A4A3A4"/>
          </p15:clr>
        </p15:guide>
        <p15:guide id="4" orient="horz" pos="1609">
          <p15:clr>
            <a:srgbClr val="A4A3A4"/>
          </p15:clr>
        </p15:guide>
        <p15:guide id="5" orient="horz" pos="2527">
          <p15:clr>
            <a:srgbClr val="A4A3A4"/>
          </p15:clr>
        </p15:guide>
        <p15:guide id="6" orient="horz" pos="324">
          <p15:clr>
            <a:srgbClr val="A4A3A4"/>
          </p15:clr>
        </p15:guide>
        <p15:guide id="7" orient="horz" pos="2933">
          <p15:clr>
            <a:srgbClr val="A4A3A4"/>
          </p15:clr>
        </p15:guide>
        <p15:guide id="8" orient="horz" pos="980">
          <p15:clr>
            <a:srgbClr val="A4A3A4"/>
          </p15:clr>
        </p15:guide>
        <p15:guide id="9" pos="4190">
          <p15:clr>
            <a:srgbClr val="A4A3A4"/>
          </p15:clr>
        </p15:guide>
        <p15:guide id="10" pos="2634">
          <p15:clr>
            <a:srgbClr val="A4A3A4"/>
          </p15:clr>
        </p15:guide>
        <p15:guide id="11" pos="4497">
          <p15:clr>
            <a:srgbClr val="A4A3A4"/>
          </p15:clr>
        </p15:guide>
        <p15:guide id="12" pos="5759">
          <p15:clr>
            <a:srgbClr val="A4A3A4"/>
          </p15:clr>
        </p15:guide>
        <p15:guide id="13" pos="1494">
          <p15:clr>
            <a:srgbClr val="A4A3A4"/>
          </p15:clr>
        </p15:guide>
        <p15:guide id="14" pos="359">
          <p15:clr>
            <a:srgbClr val="A4A3A4"/>
          </p15:clr>
        </p15:guide>
        <p15:guide id="15" pos="461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nnah Croston" initials="H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BEAB"/>
    <a:srgbClr val="BB6851"/>
    <a:srgbClr val="50BC8B"/>
    <a:srgbClr val="636674"/>
    <a:srgbClr val="0000FF"/>
    <a:srgbClr val="F6D300"/>
    <a:srgbClr val="009AB1"/>
    <a:srgbClr val="FFD900"/>
    <a:srgbClr val="63666A"/>
    <a:srgbClr val="004F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29" autoAdjust="0"/>
    <p:restoredTop sz="83659" autoAdjust="0"/>
  </p:normalViewPr>
  <p:slideViewPr>
    <p:cSldViewPr snapToGrid="0">
      <p:cViewPr>
        <p:scale>
          <a:sx n="108" d="100"/>
          <a:sy n="108" d="100"/>
        </p:scale>
        <p:origin x="-258" y="-36"/>
      </p:cViewPr>
      <p:guideLst>
        <p:guide orient="horz" pos="2831"/>
        <p:guide orient="horz" pos="260"/>
        <p:guide orient="horz" pos="2345"/>
        <p:guide orient="horz" pos="1609"/>
        <p:guide orient="horz" pos="2527"/>
        <p:guide orient="horz" pos="324"/>
        <p:guide orient="horz" pos="2933"/>
        <p:guide orient="horz" pos="980"/>
        <p:guide pos="4190"/>
        <p:guide pos="2634"/>
        <p:guide pos="4497"/>
        <p:guide pos="5759"/>
        <p:guide pos="1494"/>
        <p:guide pos="359"/>
        <p:guide pos="461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49" d="100"/>
          <a:sy n="149" d="100"/>
        </p:scale>
        <p:origin x="-376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NULL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NULL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NULL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NULL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NULL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oleObject" Target="NULL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oleObject" Target="NULL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7714303253551"/>
          <c:y val="5.4634348237482894E-2"/>
          <c:w val="0.78709207959174599"/>
          <c:h val="0.8055003031217256"/>
        </c:manualLayout>
      </c:layout>
      <c:scatterChart>
        <c:scatterStyle val="lineMarker"/>
        <c:varyColors val="0"/>
        <c:ser>
          <c:idx val="0"/>
          <c:order val="0"/>
          <c:tx>
            <c:strRef>
              <c:f>Passive!$R$31</c:f>
              <c:strCache>
                <c:ptCount val="1"/>
                <c:pt idx="0">
                  <c:v>0% equity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tx1"/>
                </a:solidFill>
                <a:prstDash val="lgDashDot"/>
              </a:ln>
              <a:effectLst/>
            </c:spPr>
          </c:marker>
          <c:xVal>
            <c:numRef>
              <c:f>Passive!$S$30:$W$30</c:f>
              <c:numCache>
                <c:formatCode>0.00%</c:formatCode>
                <c:ptCount val="5"/>
                <c:pt idx="0">
                  <c:v>3.5000000000000003E-2</c:v>
                </c:pt>
                <c:pt idx="1">
                  <c:v>0.04</c:v>
                </c:pt>
                <c:pt idx="2">
                  <c:v>4.4999999999999998E-2</c:v>
                </c:pt>
                <c:pt idx="3">
                  <c:v>0.05</c:v>
                </c:pt>
                <c:pt idx="4">
                  <c:v>5.5E-2</c:v>
                </c:pt>
              </c:numCache>
            </c:numRef>
          </c:xVal>
          <c:yVal>
            <c:numRef>
              <c:f>Passive!$S$31:$W$31</c:f>
              <c:numCache>
                <c:formatCode>0%</c:formatCode>
                <c:ptCount val="5"/>
                <c:pt idx="0">
                  <c:v>0.29999999999999966</c:v>
                </c:pt>
                <c:pt idx="1">
                  <c:v>0.24999999999999967</c:v>
                </c:pt>
                <c:pt idx="2">
                  <c:v>0.19999999999999968</c:v>
                </c:pt>
                <c:pt idx="3">
                  <c:v>0.14999999999999969</c:v>
                </c:pt>
                <c:pt idx="4">
                  <c:v>0.14999999999999969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647E-4F8B-97DC-9E1705BA47CF}"/>
            </c:ext>
          </c:extLst>
        </c:ser>
        <c:ser>
          <c:idx val="1"/>
          <c:order val="1"/>
          <c:tx>
            <c:strRef>
              <c:f>Passive!$R$32</c:f>
              <c:strCache>
                <c:ptCount val="1"/>
                <c:pt idx="0">
                  <c:v>10% equity</c:v>
                </c:pt>
              </c:strCache>
            </c:strRef>
          </c:tx>
          <c:spPr>
            <a:ln w="19050" cap="rnd">
              <a:solidFill>
                <a:srgbClr val="00FFF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rgbClr val="00FFFF"/>
                </a:solidFill>
                <a:prstDash val="lgDashDot"/>
              </a:ln>
              <a:effectLst/>
            </c:spPr>
          </c:marker>
          <c:xVal>
            <c:numRef>
              <c:f>Passive!$S$30:$W$30</c:f>
              <c:numCache>
                <c:formatCode>0.00%</c:formatCode>
                <c:ptCount val="5"/>
                <c:pt idx="0">
                  <c:v>3.5000000000000003E-2</c:v>
                </c:pt>
                <c:pt idx="1">
                  <c:v>0.04</c:v>
                </c:pt>
                <c:pt idx="2">
                  <c:v>4.4999999999999998E-2</c:v>
                </c:pt>
                <c:pt idx="3">
                  <c:v>0.05</c:v>
                </c:pt>
                <c:pt idx="4">
                  <c:v>5.5E-2</c:v>
                </c:pt>
              </c:numCache>
            </c:numRef>
          </c:xVal>
          <c:yVal>
            <c:numRef>
              <c:f>Passive!$S$32:$W$32</c:f>
              <c:numCache>
                <c:formatCode>0%</c:formatCode>
                <c:ptCount val="5"/>
                <c:pt idx="0">
                  <c:v>0.34999999999999964</c:v>
                </c:pt>
                <c:pt idx="1">
                  <c:v>0.29999999999999966</c:v>
                </c:pt>
                <c:pt idx="2">
                  <c:v>0.19999999999999968</c:v>
                </c:pt>
                <c:pt idx="3">
                  <c:v>0.14999999999999969</c:v>
                </c:pt>
                <c:pt idx="4">
                  <c:v>0.14999999999999969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647E-4F8B-97DC-9E1705BA47CF}"/>
            </c:ext>
          </c:extLst>
        </c:ser>
        <c:ser>
          <c:idx val="2"/>
          <c:order val="2"/>
          <c:tx>
            <c:strRef>
              <c:f>Passive!$R$33</c:f>
              <c:strCache>
                <c:ptCount val="1"/>
                <c:pt idx="0">
                  <c:v>20% equity</c:v>
                </c:pt>
              </c:strCache>
            </c:strRef>
          </c:tx>
          <c:spPr>
            <a:ln w="19050" cap="rnd">
              <a:solidFill>
                <a:srgbClr val="CC66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rgbClr val="CC6600"/>
                </a:solidFill>
                <a:prstDash val="lgDashDot"/>
              </a:ln>
              <a:effectLst/>
            </c:spPr>
          </c:marker>
          <c:xVal>
            <c:numRef>
              <c:f>Passive!$S$30:$W$30</c:f>
              <c:numCache>
                <c:formatCode>0.00%</c:formatCode>
                <c:ptCount val="5"/>
                <c:pt idx="0">
                  <c:v>3.5000000000000003E-2</c:v>
                </c:pt>
                <c:pt idx="1">
                  <c:v>0.04</c:v>
                </c:pt>
                <c:pt idx="2">
                  <c:v>4.4999999999999998E-2</c:v>
                </c:pt>
                <c:pt idx="3">
                  <c:v>0.05</c:v>
                </c:pt>
                <c:pt idx="4">
                  <c:v>5.5E-2</c:v>
                </c:pt>
              </c:numCache>
            </c:numRef>
          </c:xVal>
          <c:yVal>
            <c:numRef>
              <c:f>Passive!$S$33:$W$33</c:f>
              <c:numCache>
                <c:formatCode>0%</c:formatCode>
                <c:ptCount val="5"/>
                <c:pt idx="0">
                  <c:v>0.49999999999999961</c:v>
                </c:pt>
                <c:pt idx="1">
                  <c:v>0.34999999999999964</c:v>
                </c:pt>
                <c:pt idx="2">
                  <c:v>0.24999999999999967</c:v>
                </c:pt>
                <c:pt idx="3">
                  <c:v>0.19999999999999968</c:v>
                </c:pt>
                <c:pt idx="4">
                  <c:v>0.14999999999999969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647E-4F8B-97DC-9E1705BA47CF}"/>
            </c:ext>
          </c:extLst>
        </c:ser>
        <c:ser>
          <c:idx val="3"/>
          <c:order val="3"/>
          <c:tx>
            <c:strRef>
              <c:f>Passive!$R$34</c:f>
              <c:strCache>
                <c:ptCount val="1"/>
                <c:pt idx="0">
                  <c:v>30% equity</c:v>
                </c:pt>
              </c:strCache>
            </c:strRef>
          </c:tx>
          <c:spPr>
            <a:ln w="19050" cap="rnd">
              <a:solidFill>
                <a:srgbClr val="F769D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rgbClr val="F769D2"/>
                </a:solidFill>
                <a:prstDash val="lgDashDot"/>
              </a:ln>
              <a:effectLst/>
            </c:spPr>
          </c:marker>
          <c:xVal>
            <c:numRef>
              <c:f>Passive!$S$30:$W$30</c:f>
              <c:numCache>
                <c:formatCode>0.00%</c:formatCode>
                <c:ptCount val="5"/>
                <c:pt idx="0">
                  <c:v>3.5000000000000003E-2</c:v>
                </c:pt>
                <c:pt idx="1">
                  <c:v>0.04</c:v>
                </c:pt>
                <c:pt idx="2">
                  <c:v>4.4999999999999998E-2</c:v>
                </c:pt>
                <c:pt idx="3">
                  <c:v>0.05</c:v>
                </c:pt>
                <c:pt idx="4">
                  <c:v>5.5E-2</c:v>
                </c:pt>
              </c:numCache>
            </c:numRef>
          </c:xVal>
          <c:yVal>
            <c:numRef>
              <c:f>Passive!$S$34:$W$34</c:f>
              <c:numCache>
                <c:formatCode>0%</c:formatCode>
                <c:ptCount val="5"/>
                <c:pt idx="0">
                  <c:v>0.64999999999999969</c:v>
                </c:pt>
                <c:pt idx="1">
                  <c:v>0.44999999999999962</c:v>
                </c:pt>
                <c:pt idx="2">
                  <c:v>0.29999999999999966</c:v>
                </c:pt>
                <c:pt idx="3">
                  <c:v>0.19999999999999968</c:v>
                </c:pt>
                <c:pt idx="4">
                  <c:v>0.14999999999999969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647E-4F8B-97DC-9E1705BA47CF}"/>
            </c:ext>
          </c:extLst>
        </c:ser>
        <c:ser>
          <c:idx val="4"/>
          <c:order val="4"/>
          <c:tx>
            <c:strRef>
              <c:f>Passive!$R$35</c:f>
              <c:strCache>
                <c:ptCount val="1"/>
                <c:pt idx="0">
                  <c:v>40% equity</c:v>
                </c:pt>
              </c:strCache>
            </c:strRef>
          </c:tx>
          <c:spPr>
            <a:ln w="19050" cap="rnd">
              <a:solidFill>
                <a:srgbClr val="47FF6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rgbClr val="47FF66"/>
                </a:solidFill>
                <a:prstDash val="lgDashDot"/>
              </a:ln>
              <a:effectLst/>
            </c:spPr>
          </c:marker>
          <c:xVal>
            <c:numRef>
              <c:f>Passive!$S$30:$W$30</c:f>
              <c:numCache>
                <c:formatCode>0.00%</c:formatCode>
                <c:ptCount val="5"/>
                <c:pt idx="0">
                  <c:v>3.5000000000000003E-2</c:v>
                </c:pt>
                <c:pt idx="1">
                  <c:v>0.04</c:v>
                </c:pt>
                <c:pt idx="2">
                  <c:v>4.4999999999999998E-2</c:v>
                </c:pt>
                <c:pt idx="3">
                  <c:v>0.05</c:v>
                </c:pt>
                <c:pt idx="4">
                  <c:v>5.5E-2</c:v>
                </c:pt>
              </c:numCache>
            </c:numRef>
          </c:xVal>
          <c:yVal>
            <c:numRef>
              <c:f>Passive!$S$35:$W$35</c:f>
              <c:numCache>
                <c:formatCode>0%</c:formatCode>
                <c:ptCount val="5"/>
                <c:pt idx="0">
                  <c:v>0.69999999999999973</c:v>
                </c:pt>
                <c:pt idx="1">
                  <c:v>0.5499999999999996</c:v>
                </c:pt>
                <c:pt idx="2">
                  <c:v>0.39999999999999963</c:v>
                </c:pt>
                <c:pt idx="3">
                  <c:v>0.24999999999999967</c:v>
                </c:pt>
                <c:pt idx="4">
                  <c:v>0.19999999999999968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4-647E-4F8B-97DC-9E1705BA47CF}"/>
            </c:ext>
          </c:extLst>
        </c:ser>
        <c:ser>
          <c:idx val="5"/>
          <c:order val="5"/>
          <c:tx>
            <c:strRef>
              <c:f>Passive!$R$36</c:f>
              <c:strCache>
                <c:ptCount val="1"/>
                <c:pt idx="0">
                  <c:v>50% equity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5"/>
                </a:solidFill>
                <a:prstDash val="dashDot"/>
              </a:ln>
              <a:effectLst/>
            </c:spPr>
          </c:marker>
          <c:xVal>
            <c:numRef>
              <c:f>Passive!$S$30:$W$30</c:f>
              <c:numCache>
                <c:formatCode>0.00%</c:formatCode>
                <c:ptCount val="5"/>
                <c:pt idx="0">
                  <c:v>3.5000000000000003E-2</c:v>
                </c:pt>
                <c:pt idx="1">
                  <c:v>0.04</c:v>
                </c:pt>
                <c:pt idx="2">
                  <c:v>4.4999999999999998E-2</c:v>
                </c:pt>
                <c:pt idx="3">
                  <c:v>0.05</c:v>
                </c:pt>
                <c:pt idx="4">
                  <c:v>5.5E-2</c:v>
                </c:pt>
              </c:numCache>
            </c:numRef>
          </c:xVal>
          <c:yVal>
            <c:numRef>
              <c:f>Passive!$S$36:$W$36</c:f>
              <c:numCache>
                <c:formatCode>0%</c:formatCode>
                <c:ptCount val="5"/>
                <c:pt idx="0">
                  <c:v>0.74999999999999978</c:v>
                </c:pt>
                <c:pt idx="1">
                  <c:v>0.59999999999999964</c:v>
                </c:pt>
                <c:pt idx="2">
                  <c:v>0.44999999999999962</c:v>
                </c:pt>
                <c:pt idx="3">
                  <c:v>0.34999999999999964</c:v>
                </c:pt>
                <c:pt idx="4">
                  <c:v>0.24999999999999967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5-647E-4F8B-97DC-9E1705BA47CF}"/>
            </c:ext>
          </c:extLst>
        </c:ser>
        <c:ser>
          <c:idx val="6"/>
          <c:order val="6"/>
          <c:tx>
            <c:strRef>
              <c:f>Passive!$R$37</c:f>
              <c:strCache>
                <c:ptCount val="1"/>
                <c:pt idx="0">
                  <c:v>60% equity</c:v>
                </c:pt>
              </c:strCache>
            </c:strRef>
          </c:tx>
          <c:spPr>
            <a:ln w="1905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rgbClr val="FFC000"/>
                </a:solidFill>
                <a:prstDash val="dashDot"/>
              </a:ln>
              <a:effectLst/>
            </c:spPr>
          </c:marker>
          <c:xVal>
            <c:numRef>
              <c:f>Passive!$S$30:$W$30</c:f>
              <c:numCache>
                <c:formatCode>0.00%</c:formatCode>
                <c:ptCount val="5"/>
                <c:pt idx="0">
                  <c:v>3.5000000000000003E-2</c:v>
                </c:pt>
                <c:pt idx="1">
                  <c:v>0.04</c:v>
                </c:pt>
                <c:pt idx="2">
                  <c:v>4.4999999999999998E-2</c:v>
                </c:pt>
                <c:pt idx="3">
                  <c:v>0.05</c:v>
                </c:pt>
                <c:pt idx="4">
                  <c:v>5.5E-2</c:v>
                </c:pt>
              </c:numCache>
            </c:numRef>
          </c:xVal>
          <c:yVal>
            <c:numRef>
              <c:f>Passive!$S$37:$W$37</c:f>
              <c:numCache>
                <c:formatCode>0%</c:formatCode>
                <c:ptCount val="5"/>
                <c:pt idx="0">
                  <c:v>0.79999999999999982</c:v>
                </c:pt>
                <c:pt idx="1">
                  <c:v>0.64999999999999969</c:v>
                </c:pt>
                <c:pt idx="2">
                  <c:v>0.49999999999999961</c:v>
                </c:pt>
                <c:pt idx="3">
                  <c:v>0.34999999999999964</c:v>
                </c:pt>
                <c:pt idx="4">
                  <c:v>0.29999999999999966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6-647E-4F8B-97DC-9E1705BA47CF}"/>
            </c:ext>
          </c:extLst>
        </c:ser>
        <c:ser>
          <c:idx val="7"/>
          <c:order val="7"/>
          <c:tx>
            <c:strRef>
              <c:f>Passive!$R$38</c:f>
              <c:strCache>
                <c:ptCount val="1"/>
                <c:pt idx="0">
                  <c:v>70% equity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rgbClr val="FF0000"/>
                </a:solidFill>
                <a:prstDash val="dashDot"/>
              </a:ln>
              <a:effectLst/>
            </c:spPr>
          </c:marker>
          <c:xVal>
            <c:numRef>
              <c:f>Passive!$S$30:$W$30</c:f>
              <c:numCache>
                <c:formatCode>0.00%</c:formatCode>
                <c:ptCount val="5"/>
                <c:pt idx="0">
                  <c:v>3.5000000000000003E-2</c:v>
                </c:pt>
                <c:pt idx="1">
                  <c:v>0.04</c:v>
                </c:pt>
                <c:pt idx="2">
                  <c:v>4.4999999999999998E-2</c:v>
                </c:pt>
                <c:pt idx="3">
                  <c:v>0.05</c:v>
                </c:pt>
                <c:pt idx="4">
                  <c:v>5.5E-2</c:v>
                </c:pt>
              </c:numCache>
            </c:numRef>
          </c:xVal>
          <c:yVal>
            <c:numRef>
              <c:f>Passive!$S$38:$W$38</c:f>
              <c:numCache>
                <c:formatCode>0%</c:formatCode>
                <c:ptCount val="5"/>
                <c:pt idx="0">
                  <c:v>0.79999999999999982</c:v>
                </c:pt>
                <c:pt idx="1">
                  <c:v>0.64999999999999969</c:v>
                </c:pt>
                <c:pt idx="2">
                  <c:v>0.5499999999999996</c:v>
                </c:pt>
                <c:pt idx="3">
                  <c:v>0.44999999999999962</c:v>
                </c:pt>
                <c:pt idx="4">
                  <c:v>0.34999999999999964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7-647E-4F8B-97DC-9E1705BA47CF}"/>
            </c:ext>
          </c:extLst>
        </c:ser>
        <c:ser>
          <c:idx val="8"/>
          <c:order val="8"/>
          <c:tx>
            <c:strRef>
              <c:f>Passive!$R$39</c:f>
              <c:strCache>
                <c:ptCount val="1"/>
                <c:pt idx="0">
                  <c:v>80% equity</c:v>
                </c:pt>
              </c:strCache>
            </c:strRef>
          </c:tx>
          <c:spPr>
            <a:ln w="1905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  <a:prstDash val="dashDot"/>
              </a:ln>
              <a:effectLst/>
            </c:spPr>
          </c:marker>
          <c:xVal>
            <c:numRef>
              <c:f>Passive!$S$30:$W$30</c:f>
              <c:numCache>
                <c:formatCode>0.00%</c:formatCode>
                <c:ptCount val="5"/>
                <c:pt idx="0">
                  <c:v>3.5000000000000003E-2</c:v>
                </c:pt>
                <c:pt idx="1">
                  <c:v>0.04</c:v>
                </c:pt>
                <c:pt idx="2">
                  <c:v>4.4999999999999998E-2</c:v>
                </c:pt>
                <c:pt idx="3">
                  <c:v>0.05</c:v>
                </c:pt>
                <c:pt idx="4">
                  <c:v>5.5E-2</c:v>
                </c:pt>
              </c:numCache>
            </c:numRef>
          </c:xVal>
          <c:yVal>
            <c:numRef>
              <c:f>Passive!$S$39:$W$39</c:f>
              <c:numCache>
                <c:formatCode>0%</c:formatCode>
                <c:ptCount val="5"/>
                <c:pt idx="0">
                  <c:v>0.79999999999999982</c:v>
                </c:pt>
                <c:pt idx="1">
                  <c:v>0.69999999999999973</c:v>
                </c:pt>
                <c:pt idx="2">
                  <c:v>0.59999999999999964</c:v>
                </c:pt>
                <c:pt idx="3">
                  <c:v>0.49999999999999961</c:v>
                </c:pt>
                <c:pt idx="4">
                  <c:v>0.34999999999999964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8-647E-4F8B-97DC-9E1705BA47CF}"/>
            </c:ext>
          </c:extLst>
        </c:ser>
        <c:ser>
          <c:idx val="9"/>
          <c:order val="9"/>
          <c:tx>
            <c:strRef>
              <c:f>Passive!$R$40</c:f>
              <c:strCache>
                <c:ptCount val="1"/>
                <c:pt idx="0">
                  <c:v>90% equity</c:v>
                </c:pt>
              </c:strCache>
            </c:strRef>
          </c:tx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rgbClr val="00B050"/>
                </a:solidFill>
                <a:prstDash val="dashDot"/>
              </a:ln>
              <a:effectLst/>
            </c:spPr>
          </c:marker>
          <c:xVal>
            <c:numRef>
              <c:f>Passive!$S$30:$W$30</c:f>
              <c:numCache>
                <c:formatCode>0.00%</c:formatCode>
                <c:ptCount val="5"/>
                <c:pt idx="0">
                  <c:v>3.5000000000000003E-2</c:v>
                </c:pt>
                <c:pt idx="1">
                  <c:v>0.04</c:v>
                </c:pt>
                <c:pt idx="2">
                  <c:v>4.4999999999999998E-2</c:v>
                </c:pt>
                <c:pt idx="3">
                  <c:v>0.05</c:v>
                </c:pt>
                <c:pt idx="4">
                  <c:v>5.5E-2</c:v>
                </c:pt>
              </c:numCache>
            </c:numRef>
          </c:xVal>
          <c:yVal>
            <c:numRef>
              <c:f>Passive!$S$40:$W$40</c:f>
              <c:numCache>
                <c:formatCode>0%</c:formatCode>
                <c:ptCount val="5"/>
                <c:pt idx="0">
                  <c:v>0.79999999999999982</c:v>
                </c:pt>
                <c:pt idx="1">
                  <c:v>0.69999999999999973</c:v>
                </c:pt>
                <c:pt idx="2">
                  <c:v>0.59999999999999964</c:v>
                </c:pt>
                <c:pt idx="3">
                  <c:v>0.49999999999999961</c:v>
                </c:pt>
                <c:pt idx="4">
                  <c:v>0.39999999999999963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9-647E-4F8B-97DC-9E1705BA47CF}"/>
            </c:ext>
          </c:extLst>
        </c:ser>
        <c:ser>
          <c:idx val="10"/>
          <c:order val="10"/>
          <c:tx>
            <c:strRef>
              <c:f>Passive!$R$41</c:f>
              <c:strCache>
                <c:ptCount val="1"/>
                <c:pt idx="0">
                  <c:v>100% equity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60000"/>
                </a:schemeClr>
              </a:solidFill>
              <a:ln w="9525">
                <a:solidFill>
                  <a:schemeClr val="accent3"/>
                </a:solidFill>
                <a:prstDash val="dashDot"/>
              </a:ln>
              <a:effectLst/>
            </c:spPr>
          </c:marker>
          <c:xVal>
            <c:numRef>
              <c:f>Passive!$S$30:$W$30</c:f>
              <c:numCache>
                <c:formatCode>0.00%</c:formatCode>
                <c:ptCount val="5"/>
                <c:pt idx="0">
                  <c:v>3.5000000000000003E-2</c:v>
                </c:pt>
                <c:pt idx="1">
                  <c:v>0.04</c:v>
                </c:pt>
                <c:pt idx="2">
                  <c:v>4.4999999999999998E-2</c:v>
                </c:pt>
                <c:pt idx="3">
                  <c:v>0.05</c:v>
                </c:pt>
                <c:pt idx="4">
                  <c:v>5.5E-2</c:v>
                </c:pt>
              </c:numCache>
            </c:numRef>
          </c:xVal>
          <c:yVal>
            <c:numRef>
              <c:f>Passive!$S$41:$W$41</c:f>
              <c:numCache>
                <c:formatCode>0%</c:formatCode>
                <c:ptCount val="5"/>
                <c:pt idx="0">
                  <c:v>0.79999999999999982</c:v>
                </c:pt>
                <c:pt idx="1">
                  <c:v>0.74999999999999978</c:v>
                </c:pt>
                <c:pt idx="2">
                  <c:v>0.64999999999999969</c:v>
                </c:pt>
                <c:pt idx="3">
                  <c:v>0.49999999999999961</c:v>
                </c:pt>
                <c:pt idx="4">
                  <c:v>0.44999999999999962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A-647E-4F8B-97DC-9E1705BA47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5896960"/>
        <c:axId val="295911808"/>
      </c:scatterChart>
      <c:valAx>
        <c:axId val="295896960"/>
        <c:scaling>
          <c:orientation val="minMax"/>
          <c:max val="5.5000000000000007E-2"/>
          <c:min val="3.5000000000000003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800"/>
                  <a:t>Draw rate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5911808"/>
        <c:crosses val="autoZero"/>
        <c:crossBetween val="midCat"/>
      </c:valAx>
      <c:valAx>
        <c:axId val="295911808"/>
        <c:scaling>
          <c:orientation val="minMax"/>
          <c:max val="1"/>
          <c:min val="0.1500000000000000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800" baseline="0" dirty="0"/>
                  <a:t>Success rate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5896960"/>
        <c:crosses val="autoZero"/>
        <c:crossBetween val="midCat"/>
      </c:valAx>
      <c:spPr>
        <a:noFill/>
        <a:ln>
          <a:solidFill>
            <a:schemeClr val="accent1"/>
          </a:solidFill>
          <a:prstDash val="sysDot"/>
        </a:ln>
        <a:effectLst/>
      </c:spPr>
    </c:plotArea>
    <c:legend>
      <c:legendPos val="t"/>
      <c:layout>
        <c:manualLayout>
          <c:xMode val="edge"/>
          <c:yMode val="edge"/>
          <c:x val="0.12903910287779774"/>
          <c:y val="0"/>
          <c:w val="0.78928774334065577"/>
          <c:h val="0.21940397798489245"/>
        </c:manualLayout>
      </c:layout>
      <c:overlay val="1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903752832398671"/>
          <c:y val="6.3584224421081817E-2"/>
          <c:w val="0.76566864099179344"/>
          <c:h val="0.76915781607189837"/>
        </c:manualLayout>
      </c:layout>
      <c:scatterChart>
        <c:scatterStyle val="lineMarker"/>
        <c:varyColors val="0"/>
        <c:ser>
          <c:idx val="0"/>
          <c:order val="0"/>
          <c:tx>
            <c:strRef>
              <c:f>Passive!$R$45</c:f>
              <c:strCache>
                <c:ptCount val="1"/>
                <c:pt idx="0">
                  <c:v>5% cap - 50% equity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prstDash val="lgDashDot"/>
              </a:ln>
              <a:effectLst/>
            </c:spPr>
          </c:marker>
          <c:xVal>
            <c:numRef>
              <c:f>Passive!$S$44:$W$44</c:f>
              <c:numCache>
                <c:formatCode>0.00%</c:formatCode>
                <c:ptCount val="5"/>
                <c:pt idx="0">
                  <c:v>3.5000000000000003E-2</c:v>
                </c:pt>
                <c:pt idx="1">
                  <c:v>0.04</c:v>
                </c:pt>
                <c:pt idx="2">
                  <c:v>4.4999999999999998E-2</c:v>
                </c:pt>
                <c:pt idx="3">
                  <c:v>0.05</c:v>
                </c:pt>
                <c:pt idx="4">
                  <c:v>5.5E-2</c:v>
                </c:pt>
              </c:numCache>
            </c:numRef>
          </c:xVal>
          <c:yVal>
            <c:numRef>
              <c:f>Passive!$S$45:$W$45</c:f>
              <c:numCache>
                <c:formatCode>0%</c:formatCode>
                <c:ptCount val="5"/>
                <c:pt idx="0">
                  <c:v>0.95</c:v>
                </c:pt>
                <c:pt idx="1">
                  <c:v>0.79999999999999982</c:v>
                </c:pt>
                <c:pt idx="2">
                  <c:v>0.74999999999999978</c:v>
                </c:pt>
                <c:pt idx="3">
                  <c:v>0.64999999999999969</c:v>
                </c:pt>
                <c:pt idx="4">
                  <c:v>0.44999999999999962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74AE-4E78-8902-49FD88486CFE}"/>
            </c:ext>
          </c:extLst>
        </c:ser>
        <c:ser>
          <c:idx val="1"/>
          <c:order val="1"/>
          <c:tx>
            <c:strRef>
              <c:f>Passive!$R$46</c:f>
              <c:strCache>
                <c:ptCount val="1"/>
                <c:pt idx="0">
                  <c:v>no cap - 50% equity</c:v>
                </c:pt>
              </c:strCache>
            </c:strRef>
          </c:tx>
          <c:spPr>
            <a:ln w="19050" cap="rnd">
              <a:solidFill>
                <a:schemeClr val="accent5"/>
              </a:solidFill>
              <a:prstDash val="lgDash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5"/>
                </a:solidFill>
                <a:prstDash val="lgDash"/>
              </a:ln>
              <a:effectLst/>
            </c:spPr>
          </c:marker>
          <c:xVal>
            <c:numRef>
              <c:f>Passive!$S$44:$W$44</c:f>
              <c:numCache>
                <c:formatCode>0.00%</c:formatCode>
                <c:ptCount val="5"/>
                <c:pt idx="0">
                  <c:v>3.5000000000000003E-2</c:v>
                </c:pt>
                <c:pt idx="1">
                  <c:v>0.04</c:v>
                </c:pt>
                <c:pt idx="2">
                  <c:v>4.4999999999999998E-2</c:v>
                </c:pt>
                <c:pt idx="3">
                  <c:v>0.05</c:v>
                </c:pt>
                <c:pt idx="4">
                  <c:v>5.5E-2</c:v>
                </c:pt>
              </c:numCache>
            </c:numRef>
          </c:xVal>
          <c:yVal>
            <c:numRef>
              <c:f>Passive!$S$46:$W$46</c:f>
              <c:numCache>
                <c:formatCode>0%</c:formatCode>
                <c:ptCount val="5"/>
                <c:pt idx="0">
                  <c:v>0.74999999999999978</c:v>
                </c:pt>
                <c:pt idx="1">
                  <c:v>0.59999999999999964</c:v>
                </c:pt>
                <c:pt idx="2">
                  <c:v>0.44999999999999962</c:v>
                </c:pt>
                <c:pt idx="3">
                  <c:v>0.34999999999999964</c:v>
                </c:pt>
                <c:pt idx="4">
                  <c:v>0.24999999999999967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74AE-4E78-8902-49FD88486CFE}"/>
            </c:ext>
          </c:extLst>
        </c:ser>
        <c:ser>
          <c:idx val="2"/>
          <c:order val="2"/>
          <c:tx>
            <c:strRef>
              <c:f>Passive!$R$48</c:f>
              <c:strCache>
                <c:ptCount val="1"/>
                <c:pt idx="0">
                  <c:v>5% cap - 60% equity</c:v>
                </c:pt>
              </c:strCache>
            </c:strRef>
          </c:tx>
          <c:spPr>
            <a:ln w="1905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rgbClr val="FFC000"/>
                </a:solidFill>
                <a:prstDash val="lgDashDot"/>
              </a:ln>
              <a:effectLst/>
            </c:spPr>
          </c:marker>
          <c:xVal>
            <c:numRef>
              <c:f>Passive!$S$44:$W$44</c:f>
              <c:numCache>
                <c:formatCode>0.00%</c:formatCode>
                <c:ptCount val="5"/>
                <c:pt idx="0">
                  <c:v>3.5000000000000003E-2</c:v>
                </c:pt>
                <c:pt idx="1">
                  <c:v>0.04</c:v>
                </c:pt>
                <c:pt idx="2">
                  <c:v>4.4999999999999998E-2</c:v>
                </c:pt>
                <c:pt idx="3">
                  <c:v>0.05</c:v>
                </c:pt>
                <c:pt idx="4">
                  <c:v>5.5E-2</c:v>
                </c:pt>
              </c:numCache>
            </c:numRef>
          </c:xVal>
          <c:yVal>
            <c:numRef>
              <c:f>Passive!$S$48:$W$48</c:f>
              <c:numCache>
                <c:formatCode>0%</c:formatCode>
                <c:ptCount val="5"/>
                <c:pt idx="0">
                  <c:v>0.99</c:v>
                </c:pt>
                <c:pt idx="1">
                  <c:v>0.84999999999999987</c:v>
                </c:pt>
                <c:pt idx="2">
                  <c:v>0.74999999999999978</c:v>
                </c:pt>
                <c:pt idx="3">
                  <c:v>0.64999999999999969</c:v>
                </c:pt>
                <c:pt idx="4">
                  <c:v>0.5499999999999996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74AE-4E78-8902-49FD88486CFE}"/>
            </c:ext>
          </c:extLst>
        </c:ser>
        <c:ser>
          <c:idx val="3"/>
          <c:order val="3"/>
          <c:tx>
            <c:strRef>
              <c:f>Passive!$R$49</c:f>
              <c:strCache>
                <c:ptCount val="1"/>
                <c:pt idx="0">
                  <c:v>no cap - 60% equity</c:v>
                </c:pt>
              </c:strCache>
            </c:strRef>
          </c:tx>
          <c:spPr>
            <a:ln w="19050" cap="rnd">
              <a:solidFill>
                <a:schemeClr val="accent4"/>
              </a:solidFill>
              <a:prstDash val="lgDash"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  <a:prstDash val="lgDash"/>
              </a:ln>
              <a:effectLst/>
            </c:spPr>
          </c:marker>
          <c:xVal>
            <c:numRef>
              <c:f>Passive!$S$44:$W$44</c:f>
              <c:numCache>
                <c:formatCode>0.00%</c:formatCode>
                <c:ptCount val="5"/>
                <c:pt idx="0">
                  <c:v>3.5000000000000003E-2</c:v>
                </c:pt>
                <c:pt idx="1">
                  <c:v>0.04</c:v>
                </c:pt>
                <c:pt idx="2">
                  <c:v>4.4999999999999998E-2</c:v>
                </c:pt>
                <c:pt idx="3">
                  <c:v>0.05</c:v>
                </c:pt>
                <c:pt idx="4">
                  <c:v>5.5E-2</c:v>
                </c:pt>
              </c:numCache>
            </c:numRef>
          </c:xVal>
          <c:yVal>
            <c:numRef>
              <c:f>Passive!$S$49:$W$49</c:f>
              <c:numCache>
                <c:formatCode>0%</c:formatCode>
                <c:ptCount val="5"/>
                <c:pt idx="0">
                  <c:v>0.79999999999999982</c:v>
                </c:pt>
                <c:pt idx="1">
                  <c:v>0.64999999999999969</c:v>
                </c:pt>
                <c:pt idx="2">
                  <c:v>0.49999999999999961</c:v>
                </c:pt>
                <c:pt idx="3">
                  <c:v>0.34999999999999964</c:v>
                </c:pt>
                <c:pt idx="4">
                  <c:v>0.29999999999999966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74AE-4E78-8902-49FD88486CFE}"/>
            </c:ext>
          </c:extLst>
        </c:ser>
        <c:ser>
          <c:idx val="4"/>
          <c:order val="4"/>
          <c:tx>
            <c:strRef>
              <c:f>Passive!$R$51</c:f>
              <c:strCache>
                <c:ptCount val="1"/>
                <c:pt idx="0">
                  <c:v>5% cap - 70% equity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rgbClr val="FF0000"/>
                </a:solidFill>
                <a:prstDash val="lgDashDot"/>
              </a:ln>
              <a:effectLst/>
            </c:spPr>
          </c:marker>
          <c:xVal>
            <c:numRef>
              <c:f>Passive!$S$44:$W$44</c:f>
              <c:numCache>
                <c:formatCode>0.00%</c:formatCode>
                <c:ptCount val="5"/>
                <c:pt idx="0">
                  <c:v>3.5000000000000003E-2</c:v>
                </c:pt>
                <c:pt idx="1">
                  <c:v>0.04</c:v>
                </c:pt>
                <c:pt idx="2">
                  <c:v>4.4999999999999998E-2</c:v>
                </c:pt>
                <c:pt idx="3">
                  <c:v>0.05</c:v>
                </c:pt>
                <c:pt idx="4">
                  <c:v>5.5E-2</c:v>
                </c:pt>
              </c:numCache>
            </c:numRef>
          </c:xVal>
          <c:yVal>
            <c:numRef>
              <c:f>Passive!$S$51:$W$51</c:f>
              <c:numCache>
                <c:formatCode>0%</c:formatCode>
                <c:ptCount val="5"/>
                <c:pt idx="0">
                  <c:v>0.99</c:v>
                </c:pt>
                <c:pt idx="1">
                  <c:v>0.84999999999999987</c:v>
                </c:pt>
                <c:pt idx="2">
                  <c:v>0.79999999999999982</c:v>
                </c:pt>
                <c:pt idx="3">
                  <c:v>0.69999999999999973</c:v>
                </c:pt>
                <c:pt idx="4">
                  <c:v>0.5499999999999996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4-74AE-4E78-8902-49FD88486CFE}"/>
            </c:ext>
          </c:extLst>
        </c:ser>
        <c:ser>
          <c:idx val="5"/>
          <c:order val="5"/>
          <c:tx>
            <c:strRef>
              <c:f>Passive!$R$52</c:f>
              <c:strCache>
                <c:ptCount val="1"/>
                <c:pt idx="0">
                  <c:v>no cap - 70% equity</c:v>
                </c:pt>
              </c:strCache>
            </c:strRef>
          </c:tx>
          <c:spPr>
            <a:ln w="19050" cap="rnd">
              <a:solidFill>
                <a:srgbClr val="FF0000"/>
              </a:solidFill>
              <a:prstDash val="lgDash"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rgbClr val="FF0000"/>
                </a:solidFill>
                <a:prstDash val="lgDash"/>
              </a:ln>
              <a:effectLst/>
            </c:spPr>
          </c:marker>
          <c:xVal>
            <c:numRef>
              <c:f>Passive!$S$44:$W$44</c:f>
              <c:numCache>
                <c:formatCode>0.00%</c:formatCode>
                <c:ptCount val="5"/>
                <c:pt idx="0">
                  <c:v>3.5000000000000003E-2</c:v>
                </c:pt>
                <c:pt idx="1">
                  <c:v>0.04</c:v>
                </c:pt>
                <c:pt idx="2">
                  <c:v>4.4999999999999998E-2</c:v>
                </c:pt>
                <c:pt idx="3">
                  <c:v>0.05</c:v>
                </c:pt>
                <c:pt idx="4">
                  <c:v>5.5E-2</c:v>
                </c:pt>
              </c:numCache>
            </c:numRef>
          </c:xVal>
          <c:yVal>
            <c:numRef>
              <c:f>Passive!$S$52:$W$52</c:f>
              <c:numCache>
                <c:formatCode>0%</c:formatCode>
                <c:ptCount val="5"/>
                <c:pt idx="0">
                  <c:v>0.79999999999999982</c:v>
                </c:pt>
                <c:pt idx="1">
                  <c:v>0.64999999999999969</c:v>
                </c:pt>
                <c:pt idx="2">
                  <c:v>0.5499999999999996</c:v>
                </c:pt>
                <c:pt idx="3">
                  <c:v>0.44999999999999962</c:v>
                </c:pt>
                <c:pt idx="4">
                  <c:v>0.34999999999999964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5-74AE-4E78-8902-49FD88486CFE}"/>
            </c:ext>
          </c:extLst>
        </c:ser>
        <c:ser>
          <c:idx val="6"/>
          <c:order val="6"/>
          <c:tx>
            <c:strRef>
              <c:f>Passive!$R$54</c:f>
              <c:strCache>
                <c:ptCount val="1"/>
                <c:pt idx="0">
                  <c:v>5% cap - 80% equity</c:v>
                </c:pt>
              </c:strCache>
            </c:strRef>
          </c:tx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rgbClr val="00B050"/>
                </a:solidFill>
                <a:prstDash val="solid"/>
              </a:ln>
              <a:effectLst/>
            </c:spPr>
          </c:marker>
          <c:xVal>
            <c:numRef>
              <c:f>Passive!$S$44:$W$44</c:f>
              <c:numCache>
                <c:formatCode>0.00%</c:formatCode>
                <c:ptCount val="5"/>
                <c:pt idx="0">
                  <c:v>3.5000000000000003E-2</c:v>
                </c:pt>
                <c:pt idx="1">
                  <c:v>0.04</c:v>
                </c:pt>
                <c:pt idx="2">
                  <c:v>4.4999999999999998E-2</c:v>
                </c:pt>
                <c:pt idx="3">
                  <c:v>0.05</c:v>
                </c:pt>
                <c:pt idx="4">
                  <c:v>5.5E-2</c:v>
                </c:pt>
              </c:numCache>
            </c:numRef>
          </c:xVal>
          <c:yVal>
            <c:numRef>
              <c:f>Passive!$S$54:$W$54</c:f>
              <c:numCache>
                <c:formatCode>0%</c:formatCode>
                <c:ptCount val="5"/>
                <c:pt idx="0">
                  <c:v>0.99</c:v>
                </c:pt>
                <c:pt idx="1">
                  <c:v>0.89999999999999991</c:v>
                </c:pt>
                <c:pt idx="2">
                  <c:v>0.79999999999999982</c:v>
                </c:pt>
                <c:pt idx="3">
                  <c:v>0.69999999999999973</c:v>
                </c:pt>
                <c:pt idx="4">
                  <c:v>0.59999999999999964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6-74AE-4E78-8902-49FD88486CFE}"/>
            </c:ext>
          </c:extLst>
        </c:ser>
        <c:ser>
          <c:idx val="7"/>
          <c:order val="7"/>
          <c:tx>
            <c:strRef>
              <c:f>Passive!$R$55</c:f>
              <c:strCache>
                <c:ptCount val="1"/>
                <c:pt idx="0">
                  <c:v>no cap - 80% equity</c:v>
                </c:pt>
              </c:strCache>
            </c:strRef>
          </c:tx>
          <c:spPr>
            <a:ln w="19050" cap="rnd">
              <a:solidFill>
                <a:srgbClr val="00B050"/>
              </a:solidFill>
              <a:prstDash val="lgDash"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rgbClr val="00B050"/>
                </a:solidFill>
                <a:prstDash val="lgDash"/>
              </a:ln>
              <a:effectLst/>
            </c:spPr>
          </c:marker>
          <c:xVal>
            <c:numRef>
              <c:f>Passive!$S$44:$W$44</c:f>
              <c:numCache>
                <c:formatCode>0.00%</c:formatCode>
                <c:ptCount val="5"/>
                <c:pt idx="0">
                  <c:v>3.5000000000000003E-2</c:v>
                </c:pt>
                <c:pt idx="1">
                  <c:v>0.04</c:v>
                </c:pt>
                <c:pt idx="2">
                  <c:v>4.4999999999999998E-2</c:v>
                </c:pt>
                <c:pt idx="3">
                  <c:v>0.05</c:v>
                </c:pt>
                <c:pt idx="4">
                  <c:v>5.5E-2</c:v>
                </c:pt>
              </c:numCache>
            </c:numRef>
          </c:xVal>
          <c:yVal>
            <c:numRef>
              <c:f>Passive!$S$55:$W$55</c:f>
              <c:numCache>
                <c:formatCode>0%</c:formatCode>
                <c:ptCount val="5"/>
                <c:pt idx="0">
                  <c:v>0.79999999999999982</c:v>
                </c:pt>
                <c:pt idx="1">
                  <c:v>0.69999999999999973</c:v>
                </c:pt>
                <c:pt idx="2">
                  <c:v>0.59999999999999964</c:v>
                </c:pt>
                <c:pt idx="3">
                  <c:v>0.49999999999999961</c:v>
                </c:pt>
                <c:pt idx="4">
                  <c:v>0.34999999999999964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7-74AE-4E78-8902-49FD88486C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6097664"/>
        <c:axId val="296120704"/>
      </c:scatterChart>
      <c:valAx>
        <c:axId val="296097664"/>
        <c:scaling>
          <c:orientation val="minMax"/>
          <c:max val="5.5000000000000007E-2"/>
          <c:min val="3.5000000000000003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800"/>
                  <a:t>Draw rate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6120704"/>
        <c:crosses val="autoZero"/>
        <c:crossBetween val="midCat"/>
      </c:valAx>
      <c:valAx>
        <c:axId val="296120704"/>
        <c:scaling>
          <c:orientation val="minMax"/>
          <c:max val="1"/>
          <c:min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800" baseline="0" dirty="0"/>
                  <a:t>Success rate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6097664"/>
        <c:crosses val="autoZero"/>
        <c:crossBetween val="midCat"/>
      </c:valAx>
      <c:spPr>
        <a:noFill/>
        <a:ln>
          <a:solidFill>
            <a:schemeClr val="accent1"/>
          </a:solidFill>
          <a:prstDash val="sysDot"/>
        </a:ln>
        <a:effectLst/>
      </c:spPr>
    </c:plotArea>
    <c:legend>
      <c:legendPos val="t"/>
      <c:layout>
        <c:manualLayout>
          <c:xMode val="edge"/>
          <c:yMode val="edge"/>
          <c:x val="0.43668680269735333"/>
          <c:y val="0"/>
          <c:w val="0.56192922900194997"/>
          <c:h val="0.26405690095113288"/>
        </c:manualLayout>
      </c:layout>
      <c:overlay val="1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50928956036695"/>
          <c:y val="4.2785998230884359E-2"/>
          <c:w val="0.79119678909372204"/>
          <c:h val="0.76977546653113749"/>
        </c:manualLayout>
      </c:layout>
      <c:scatterChart>
        <c:scatterStyle val="lineMarker"/>
        <c:varyColors val="0"/>
        <c:ser>
          <c:idx val="0"/>
          <c:order val="0"/>
          <c:tx>
            <c:strRef>
              <c:f>Passive!$R$45</c:f>
              <c:strCache>
                <c:ptCount val="1"/>
                <c:pt idx="0">
                  <c:v>5% cap - 50% equity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prstDash val="lgDashDot"/>
              </a:ln>
              <a:effectLst/>
            </c:spPr>
          </c:marker>
          <c:xVal>
            <c:numRef>
              <c:f>Passive!$S$44:$W$44</c:f>
              <c:numCache>
                <c:formatCode>0.00%</c:formatCode>
                <c:ptCount val="5"/>
                <c:pt idx="0">
                  <c:v>3.5000000000000003E-2</c:v>
                </c:pt>
                <c:pt idx="1">
                  <c:v>0.04</c:v>
                </c:pt>
                <c:pt idx="2">
                  <c:v>4.4999999999999998E-2</c:v>
                </c:pt>
                <c:pt idx="3">
                  <c:v>0.05</c:v>
                </c:pt>
                <c:pt idx="4">
                  <c:v>5.5E-2</c:v>
                </c:pt>
              </c:numCache>
            </c:numRef>
          </c:xVal>
          <c:yVal>
            <c:numRef>
              <c:f>Passive!$S$45:$W$45</c:f>
              <c:numCache>
                <c:formatCode>0%</c:formatCode>
                <c:ptCount val="5"/>
                <c:pt idx="0">
                  <c:v>0.95</c:v>
                </c:pt>
                <c:pt idx="1">
                  <c:v>0.79999999999999982</c:v>
                </c:pt>
                <c:pt idx="2">
                  <c:v>0.74999999999999978</c:v>
                </c:pt>
                <c:pt idx="3">
                  <c:v>0.64999999999999969</c:v>
                </c:pt>
                <c:pt idx="4">
                  <c:v>0.44999999999999962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FEB3-4BD7-A2C5-5EA07E8A5396}"/>
            </c:ext>
          </c:extLst>
        </c:ser>
        <c:ser>
          <c:idx val="1"/>
          <c:order val="1"/>
          <c:tx>
            <c:strRef>
              <c:f>Passive!$R$47</c:f>
              <c:strCache>
                <c:ptCount val="1"/>
                <c:pt idx="0">
                  <c:v>level - 50% equity</c:v>
                </c:pt>
              </c:strCache>
            </c:strRef>
          </c:tx>
          <c:spPr>
            <a:ln w="19050" cap="rnd">
              <a:solidFill>
                <a:schemeClr val="accent5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5"/>
                </a:solidFill>
                <a:prstDash val="sysDash"/>
              </a:ln>
              <a:effectLst/>
            </c:spPr>
          </c:marker>
          <c:xVal>
            <c:numRef>
              <c:f>Passive!$S$44:$W$44</c:f>
              <c:numCache>
                <c:formatCode>0.00%</c:formatCode>
                <c:ptCount val="5"/>
                <c:pt idx="0">
                  <c:v>3.5000000000000003E-2</c:v>
                </c:pt>
                <c:pt idx="1">
                  <c:v>0.04</c:v>
                </c:pt>
                <c:pt idx="2">
                  <c:v>4.4999999999999998E-2</c:v>
                </c:pt>
                <c:pt idx="3">
                  <c:v>0.05</c:v>
                </c:pt>
                <c:pt idx="4">
                  <c:v>5.5E-2</c:v>
                </c:pt>
              </c:numCache>
            </c:numRef>
          </c:xVal>
          <c:yVal>
            <c:numRef>
              <c:f>Passive!$S$47:$W$47</c:f>
              <c:numCache>
                <c:formatCode>0%</c:formatCode>
                <c:ptCount val="5"/>
                <c:pt idx="0">
                  <c:v>0.99</c:v>
                </c:pt>
                <c:pt idx="1">
                  <c:v>0.99</c:v>
                </c:pt>
                <c:pt idx="2">
                  <c:v>0.95</c:v>
                </c:pt>
                <c:pt idx="3">
                  <c:v>0.84999999999999987</c:v>
                </c:pt>
                <c:pt idx="4">
                  <c:v>0.84999999999999987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FEB3-4BD7-A2C5-5EA07E8A5396}"/>
            </c:ext>
          </c:extLst>
        </c:ser>
        <c:ser>
          <c:idx val="2"/>
          <c:order val="2"/>
          <c:tx>
            <c:strRef>
              <c:f>Passive!$R$48</c:f>
              <c:strCache>
                <c:ptCount val="1"/>
                <c:pt idx="0">
                  <c:v>5% cap - 60% equity</c:v>
                </c:pt>
              </c:strCache>
            </c:strRef>
          </c:tx>
          <c:spPr>
            <a:ln w="1905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rgbClr val="FFC000"/>
                </a:solidFill>
                <a:prstDash val="lgDashDot"/>
              </a:ln>
              <a:effectLst/>
            </c:spPr>
          </c:marker>
          <c:xVal>
            <c:numRef>
              <c:f>Passive!$S$44:$W$44</c:f>
              <c:numCache>
                <c:formatCode>0.00%</c:formatCode>
                <c:ptCount val="5"/>
                <c:pt idx="0">
                  <c:v>3.5000000000000003E-2</c:v>
                </c:pt>
                <c:pt idx="1">
                  <c:v>0.04</c:v>
                </c:pt>
                <c:pt idx="2">
                  <c:v>4.4999999999999998E-2</c:v>
                </c:pt>
                <c:pt idx="3">
                  <c:v>0.05</c:v>
                </c:pt>
                <c:pt idx="4">
                  <c:v>5.5E-2</c:v>
                </c:pt>
              </c:numCache>
            </c:numRef>
          </c:xVal>
          <c:yVal>
            <c:numRef>
              <c:f>Passive!$S$48:$W$48</c:f>
              <c:numCache>
                <c:formatCode>0%</c:formatCode>
                <c:ptCount val="5"/>
                <c:pt idx="0">
                  <c:v>0.99</c:v>
                </c:pt>
                <c:pt idx="1">
                  <c:v>0.84999999999999987</c:v>
                </c:pt>
                <c:pt idx="2">
                  <c:v>0.74999999999999978</c:v>
                </c:pt>
                <c:pt idx="3">
                  <c:v>0.64999999999999969</c:v>
                </c:pt>
                <c:pt idx="4">
                  <c:v>0.5499999999999996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FEB3-4BD7-A2C5-5EA07E8A5396}"/>
            </c:ext>
          </c:extLst>
        </c:ser>
        <c:ser>
          <c:idx val="3"/>
          <c:order val="3"/>
          <c:tx>
            <c:strRef>
              <c:f>Passive!$R$50</c:f>
              <c:strCache>
                <c:ptCount val="1"/>
                <c:pt idx="0">
                  <c:v>level - 60% equity</c:v>
                </c:pt>
              </c:strCache>
            </c:strRef>
          </c:tx>
          <c:spPr>
            <a:ln w="19050" cap="rnd">
              <a:solidFill>
                <a:schemeClr val="accent4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  <a:prstDash val="sysDash"/>
              </a:ln>
              <a:effectLst/>
            </c:spPr>
          </c:marker>
          <c:xVal>
            <c:numRef>
              <c:f>Passive!$S$44:$W$44</c:f>
              <c:numCache>
                <c:formatCode>0.00%</c:formatCode>
                <c:ptCount val="5"/>
                <c:pt idx="0">
                  <c:v>3.5000000000000003E-2</c:v>
                </c:pt>
                <c:pt idx="1">
                  <c:v>0.04</c:v>
                </c:pt>
                <c:pt idx="2">
                  <c:v>4.4999999999999998E-2</c:v>
                </c:pt>
                <c:pt idx="3">
                  <c:v>0.05</c:v>
                </c:pt>
                <c:pt idx="4">
                  <c:v>5.5E-2</c:v>
                </c:pt>
              </c:numCache>
            </c:numRef>
          </c:xVal>
          <c:yVal>
            <c:numRef>
              <c:f>Passive!$S$50:$W$50</c:f>
              <c:numCache>
                <c:formatCode>0%</c:formatCode>
                <c:ptCount val="5"/>
                <c:pt idx="0">
                  <c:v>0.99</c:v>
                </c:pt>
                <c:pt idx="1">
                  <c:v>0.99</c:v>
                </c:pt>
                <c:pt idx="2">
                  <c:v>0.99</c:v>
                </c:pt>
                <c:pt idx="3">
                  <c:v>0.84999999999999987</c:v>
                </c:pt>
                <c:pt idx="4">
                  <c:v>0.79999999999999982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FEB3-4BD7-A2C5-5EA07E8A5396}"/>
            </c:ext>
          </c:extLst>
        </c:ser>
        <c:ser>
          <c:idx val="4"/>
          <c:order val="4"/>
          <c:tx>
            <c:strRef>
              <c:f>Passive!$R$51</c:f>
              <c:strCache>
                <c:ptCount val="1"/>
                <c:pt idx="0">
                  <c:v>5% cap - 70% equity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rgbClr val="FF0000"/>
                </a:solidFill>
                <a:prstDash val="lgDashDot"/>
              </a:ln>
              <a:effectLst/>
            </c:spPr>
          </c:marker>
          <c:xVal>
            <c:numRef>
              <c:f>Passive!$S$44:$W$44</c:f>
              <c:numCache>
                <c:formatCode>0.00%</c:formatCode>
                <c:ptCount val="5"/>
                <c:pt idx="0">
                  <c:v>3.5000000000000003E-2</c:v>
                </c:pt>
                <c:pt idx="1">
                  <c:v>0.04</c:v>
                </c:pt>
                <c:pt idx="2">
                  <c:v>4.4999999999999998E-2</c:v>
                </c:pt>
                <c:pt idx="3">
                  <c:v>0.05</c:v>
                </c:pt>
                <c:pt idx="4">
                  <c:v>5.5E-2</c:v>
                </c:pt>
              </c:numCache>
            </c:numRef>
          </c:xVal>
          <c:yVal>
            <c:numRef>
              <c:f>Passive!$S$51:$W$51</c:f>
              <c:numCache>
                <c:formatCode>0%</c:formatCode>
                <c:ptCount val="5"/>
                <c:pt idx="0">
                  <c:v>0.99</c:v>
                </c:pt>
                <c:pt idx="1">
                  <c:v>0.84999999999999987</c:v>
                </c:pt>
                <c:pt idx="2">
                  <c:v>0.79999999999999982</c:v>
                </c:pt>
                <c:pt idx="3">
                  <c:v>0.69999999999999973</c:v>
                </c:pt>
                <c:pt idx="4">
                  <c:v>0.5499999999999996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4-FEB3-4BD7-A2C5-5EA07E8A5396}"/>
            </c:ext>
          </c:extLst>
        </c:ser>
        <c:ser>
          <c:idx val="5"/>
          <c:order val="5"/>
          <c:tx>
            <c:strRef>
              <c:f>Passive!$R$53</c:f>
              <c:strCache>
                <c:ptCount val="1"/>
                <c:pt idx="0">
                  <c:v>level - 70% equity</c:v>
                </c:pt>
              </c:strCache>
            </c:strRef>
          </c:tx>
          <c:spPr>
            <a:ln w="19050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rgbClr val="FF0000"/>
                </a:solidFill>
                <a:prstDash val="sysDash"/>
              </a:ln>
              <a:effectLst/>
            </c:spPr>
          </c:marker>
          <c:xVal>
            <c:numRef>
              <c:f>Passive!$S$44:$W$44</c:f>
              <c:numCache>
                <c:formatCode>0.00%</c:formatCode>
                <c:ptCount val="5"/>
                <c:pt idx="0">
                  <c:v>3.5000000000000003E-2</c:v>
                </c:pt>
                <c:pt idx="1">
                  <c:v>0.04</c:v>
                </c:pt>
                <c:pt idx="2">
                  <c:v>4.4999999999999998E-2</c:v>
                </c:pt>
                <c:pt idx="3">
                  <c:v>0.05</c:v>
                </c:pt>
                <c:pt idx="4">
                  <c:v>5.5E-2</c:v>
                </c:pt>
              </c:numCache>
            </c:numRef>
          </c:xVal>
          <c:yVal>
            <c:numRef>
              <c:f>Passive!$S$53:$W$53</c:f>
              <c:numCache>
                <c:formatCode>0%</c:formatCode>
                <c:ptCount val="5"/>
                <c:pt idx="0">
                  <c:v>0.99</c:v>
                </c:pt>
                <c:pt idx="1">
                  <c:v>0.99</c:v>
                </c:pt>
                <c:pt idx="2">
                  <c:v>0.99</c:v>
                </c:pt>
                <c:pt idx="3">
                  <c:v>0.89999999999999991</c:v>
                </c:pt>
                <c:pt idx="4">
                  <c:v>0.79999999999999982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5-FEB3-4BD7-A2C5-5EA07E8A5396}"/>
            </c:ext>
          </c:extLst>
        </c:ser>
        <c:ser>
          <c:idx val="6"/>
          <c:order val="6"/>
          <c:tx>
            <c:strRef>
              <c:f>Passive!$R$54</c:f>
              <c:strCache>
                <c:ptCount val="1"/>
                <c:pt idx="0">
                  <c:v>5% cap - 80% equity</c:v>
                </c:pt>
              </c:strCache>
            </c:strRef>
          </c:tx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rgbClr val="00B050"/>
                </a:solidFill>
                <a:prstDash val="solid"/>
              </a:ln>
              <a:effectLst/>
            </c:spPr>
          </c:marker>
          <c:xVal>
            <c:numRef>
              <c:f>Passive!$S$44:$W$44</c:f>
              <c:numCache>
                <c:formatCode>0.00%</c:formatCode>
                <c:ptCount val="5"/>
                <c:pt idx="0">
                  <c:v>3.5000000000000003E-2</c:v>
                </c:pt>
                <c:pt idx="1">
                  <c:v>0.04</c:v>
                </c:pt>
                <c:pt idx="2">
                  <c:v>4.4999999999999998E-2</c:v>
                </c:pt>
                <c:pt idx="3">
                  <c:v>0.05</c:v>
                </c:pt>
                <c:pt idx="4">
                  <c:v>5.5E-2</c:v>
                </c:pt>
              </c:numCache>
            </c:numRef>
          </c:xVal>
          <c:yVal>
            <c:numRef>
              <c:f>Passive!$S$54:$W$54</c:f>
              <c:numCache>
                <c:formatCode>0%</c:formatCode>
                <c:ptCount val="5"/>
                <c:pt idx="0">
                  <c:v>0.99</c:v>
                </c:pt>
                <c:pt idx="1">
                  <c:v>0.89999999999999991</c:v>
                </c:pt>
                <c:pt idx="2">
                  <c:v>0.79999999999999982</c:v>
                </c:pt>
                <c:pt idx="3">
                  <c:v>0.69999999999999973</c:v>
                </c:pt>
                <c:pt idx="4">
                  <c:v>0.59999999999999964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6-FEB3-4BD7-A2C5-5EA07E8A5396}"/>
            </c:ext>
          </c:extLst>
        </c:ser>
        <c:ser>
          <c:idx val="7"/>
          <c:order val="7"/>
          <c:tx>
            <c:strRef>
              <c:f>Passive!$R$56</c:f>
              <c:strCache>
                <c:ptCount val="1"/>
                <c:pt idx="0">
                  <c:v>level - 80% equity</c:v>
                </c:pt>
              </c:strCache>
            </c:strRef>
          </c:tx>
          <c:spPr>
            <a:ln w="19050" cap="rnd">
              <a:solidFill>
                <a:srgbClr val="00B050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rgbClr val="00B050"/>
                </a:solidFill>
                <a:prstDash val="sysDash"/>
              </a:ln>
              <a:effectLst/>
            </c:spPr>
          </c:marker>
          <c:xVal>
            <c:numRef>
              <c:f>Passive!$S$44:$W$44</c:f>
              <c:numCache>
                <c:formatCode>0.00%</c:formatCode>
                <c:ptCount val="5"/>
                <c:pt idx="0">
                  <c:v>3.5000000000000003E-2</c:v>
                </c:pt>
                <c:pt idx="1">
                  <c:v>0.04</c:v>
                </c:pt>
                <c:pt idx="2">
                  <c:v>4.4999999999999998E-2</c:v>
                </c:pt>
                <c:pt idx="3">
                  <c:v>0.05</c:v>
                </c:pt>
                <c:pt idx="4">
                  <c:v>5.5E-2</c:v>
                </c:pt>
              </c:numCache>
            </c:numRef>
          </c:xVal>
          <c:yVal>
            <c:numRef>
              <c:f>Passive!$S$56:$W$56</c:f>
              <c:numCache>
                <c:formatCode>0%</c:formatCode>
                <c:ptCount val="5"/>
                <c:pt idx="0">
                  <c:v>0.99</c:v>
                </c:pt>
                <c:pt idx="1">
                  <c:v>0.99</c:v>
                </c:pt>
                <c:pt idx="2">
                  <c:v>0.99</c:v>
                </c:pt>
                <c:pt idx="3">
                  <c:v>0.95</c:v>
                </c:pt>
                <c:pt idx="4">
                  <c:v>0.79999999999999982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7-FEB3-4BD7-A2C5-5EA07E8A53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6171392"/>
        <c:axId val="296186240"/>
      </c:scatterChart>
      <c:valAx>
        <c:axId val="296171392"/>
        <c:scaling>
          <c:orientation val="minMax"/>
          <c:max val="5.5000000000000007E-2"/>
          <c:min val="3.5000000000000003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800"/>
                  <a:t>Draw rate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6186240"/>
        <c:crosses val="autoZero"/>
        <c:crossBetween val="midCat"/>
      </c:valAx>
      <c:valAx>
        <c:axId val="296186240"/>
        <c:scaling>
          <c:orientation val="minMax"/>
          <c:max val="1"/>
          <c:min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800" baseline="0" dirty="0"/>
                  <a:t>Success rate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6171392"/>
        <c:crosses val="autoZero"/>
        <c:crossBetween val="midCat"/>
      </c:valAx>
      <c:spPr>
        <a:noFill/>
        <a:ln>
          <a:solidFill>
            <a:schemeClr val="accent1"/>
          </a:solidFill>
          <a:prstDash val="sysDot"/>
        </a:ln>
        <a:effectLst/>
      </c:spPr>
    </c:plotArea>
    <c:legend>
      <c:legendPos val="t"/>
      <c:layout>
        <c:manualLayout>
          <c:xMode val="edge"/>
          <c:yMode val="edge"/>
          <c:x val="0.13202481369087651"/>
          <c:y val="0.56956324088751287"/>
          <c:w val="0.54042477840123104"/>
          <c:h val="0.23704832574985868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'4.0LPI 50E-40G-10C'!$C$9</c:f>
          <c:strCache>
            <c:ptCount val="1"/>
            <c:pt idx="0">
              <c:v>30yr, 50%equity40%gilts10%cash, 4% draw, inflation-linked with 5% cap</c:v>
            </c:pt>
          </c:strCache>
        </c:strRef>
      </c:tx>
      <c:layout>
        <c:manualLayout>
          <c:xMode val="edge"/>
          <c:yMode val="edge"/>
          <c:x val="0.1947622203438247"/>
          <c:y val="2.44380173035897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818049917673335"/>
          <c:y val="0.16194073831048897"/>
          <c:w val="0.79103340343326645"/>
          <c:h val="0.601365585484047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'4.0LPI 50E-40G-10C'!$C$19</c:f>
              <c:strCache>
                <c:ptCount val="1"/>
                <c:pt idx="0">
                  <c:v>PASSIVE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'4.0LPI 50E-40G-10C'!$E$18:$X$18</c:f>
              <c:numCache>
                <c:formatCode>0%</c:formatCode>
                <c:ptCount val="20"/>
                <c:pt idx="0">
                  <c:v>0.99</c:v>
                </c:pt>
                <c:pt idx="1">
                  <c:v>0.95</c:v>
                </c:pt>
                <c:pt idx="2">
                  <c:v>0.89999999999999991</c:v>
                </c:pt>
                <c:pt idx="3">
                  <c:v>0.84999999999999987</c:v>
                </c:pt>
                <c:pt idx="4">
                  <c:v>0.79999999999999982</c:v>
                </c:pt>
                <c:pt idx="5">
                  <c:v>0.74999999999999978</c:v>
                </c:pt>
                <c:pt idx="6">
                  <c:v>0.69999999999999973</c:v>
                </c:pt>
                <c:pt idx="7">
                  <c:v>0.64999999999999969</c:v>
                </c:pt>
                <c:pt idx="8">
                  <c:v>0.59999999999999964</c:v>
                </c:pt>
                <c:pt idx="9">
                  <c:v>0.5499999999999996</c:v>
                </c:pt>
                <c:pt idx="10">
                  <c:v>0.49999999999999961</c:v>
                </c:pt>
                <c:pt idx="11">
                  <c:v>0.44999999999999962</c:v>
                </c:pt>
                <c:pt idx="12">
                  <c:v>0.39999999999999963</c:v>
                </c:pt>
                <c:pt idx="13">
                  <c:v>0.34999999999999964</c:v>
                </c:pt>
                <c:pt idx="14">
                  <c:v>0.29999999999999966</c:v>
                </c:pt>
                <c:pt idx="15">
                  <c:v>0.24999999999999967</c:v>
                </c:pt>
                <c:pt idx="16">
                  <c:v>0.19999999999999968</c:v>
                </c:pt>
                <c:pt idx="17">
                  <c:v>0.14999999999999969</c:v>
                </c:pt>
                <c:pt idx="18">
                  <c:v>0.1</c:v>
                </c:pt>
                <c:pt idx="19">
                  <c:v>0.05</c:v>
                </c:pt>
              </c:numCache>
            </c:numRef>
          </c:cat>
          <c:val>
            <c:numRef>
              <c:f>'4.0LPI 50E-40G-10C'!$E$19:$X$19</c:f>
              <c:numCache>
                <c:formatCode>_-"£"* #,##0_-;\-"£"* #,##0_-;_-"£"* "-"??_-;_-@_-</c:formatCode>
                <c:ptCount val="20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10287.100225454584</c:v>
                </c:pt>
                <c:pt idx="5">
                  <c:v>23524.40155540585</c:v>
                </c:pt>
                <c:pt idx="6">
                  <c:v>39039.974994552394</c:v>
                </c:pt>
                <c:pt idx="7">
                  <c:v>47745.026111064391</c:v>
                </c:pt>
                <c:pt idx="8">
                  <c:v>64512.378693784645</c:v>
                </c:pt>
                <c:pt idx="9">
                  <c:v>71478.215833008726</c:v>
                </c:pt>
                <c:pt idx="10">
                  <c:v>78724.878635932357</c:v>
                </c:pt>
                <c:pt idx="11">
                  <c:v>88415.229499198074</c:v>
                </c:pt>
                <c:pt idx="12">
                  <c:v>95937.989132911316</c:v>
                </c:pt>
                <c:pt idx="13">
                  <c:v>115530.68493256508</c:v>
                </c:pt>
                <c:pt idx="14">
                  <c:v>127996.08289310237</c:v>
                </c:pt>
                <c:pt idx="15">
                  <c:v>143211.30359985895</c:v>
                </c:pt>
                <c:pt idx="16">
                  <c:v>175906.82930506524</c:v>
                </c:pt>
                <c:pt idx="17">
                  <c:v>201128.28715418663</c:v>
                </c:pt>
                <c:pt idx="18">
                  <c:v>292299.68895457691</c:v>
                </c:pt>
                <c:pt idx="19">
                  <c:v>380453.36111919396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4CE-4C3E-93CC-7B3458631B3A}"/>
            </c:ext>
          </c:extLst>
        </c:ser>
        <c:ser>
          <c:idx val="1"/>
          <c:order val="1"/>
          <c:tx>
            <c:strRef>
              <c:f>'4.0LPI 50E-40G-10C'!$C$20</c:f>
              <c:strCache>
                <c:ptCount val="1"/>
                <c:pt idx="0">
                  <c:v>REBALANCE</c:v>
                </c:pt>
              </c:strCache>
            </c:strRef>
          </c:tx>
          <c:spPr>
            <a:gradFill flip="none" rotWithShape="1">
              <a:gsLst>
                <a:gs pos="0">
                  <a:schemeClr val="accent2"/>
                </a:gs>
                <a:gs pos="75000">
                  <a:schemeClr val="accent2">
                    <a:lumMod val="60000"/>
                    <a:lumOff val="40000"/>
                  </a:schemeClr>
                </a:gs>
                <a:gs pos="51000">
                  <a:schemeClr val="accent2">
                    <a:alpha val="75000"/>
                  </a:schemeClr>
                </a:gs>
                <a:gs pos="100000">
                  <a:schemeClr val="accent2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'4.0LPI 50E-40G-10C'!$E$18:$X$18</c:f>
              <c:numCache>
                <c:formatCode>0%</c:formatCode>
                <c:ptCount val="20"/>
                <c:pt idx="0">
                  <c:v>0.99</c:v>
                </c:pt>
                <c:pt idx="1">
                  <c:v>0.95</c:v>
                </c:pt>
                <c:pt idx="2">
                  <c:v>0.89999999999999991</c:v>
                </c:pt>
                <c:pt idx="3">
                  <c:v>0.84999999999999987</c:v>
                </c:pt>
                <c:pt idx="4">
                  <c:v>0.79999999999999982</c:v>
                </c:pt>
                <c:pt idx="5">
                  <c:v>0.74999999999999978</c:v>
                </c:pt>
                <c:pt idx="6">
                  <c:v>0.69999999999999973</c:v>
                </c:pt>
                <c:pt idx="7">
                  <c:v>0.64999999999999969</c:v>
                </c:pt>
                <c:pt idx="8">
                  <c:v>0.59999999999999964</c:v>
                </c:pt>
                <c:pt idx="9">
                  <c:v>0.5499999999999996</c:v>
                </c:pt>
                <c:pt idx="10">
                  <c:v>0.49999999999999961</c:v>
                </c:pt>
                <c:pt idx="11">
                  <c:v>0.44999999999999962</c:v>
                </c:pt>
                <c:pt idx="12">
                  <c:v>0.39999999999999963</c:v>
                </c:pt>
                <c:pt idx="13">
                  <c:v>0.34999999999999964</c:v>
                </c:pt>
                <c:pt idx="14">
                  <c:v>0.29999999999999966</c:v>
                </c:pt>
                <c:pt idx="15">
                  <c:v>0.24999999999999967</c:v>
                </c:pt>
                <c:pt idx="16">
                  <c:v>0.19999999999999968</c:v>
                </c:pt>
                <c:pt idx="17">
                  <c:v>0.14999999999999969</c:v>
                </c:pt>
                <c:pt idx="18">
                  <c:v>0.1</c:v>
                </c:pt>
                <c:pt idx="19">
                  <c:v>0.05</c:v>
                </c:pt>
              </c:numCache>
            </c:numRef>
          </c:cat>
          <c:val>
            <c:numRef>
              <c:f>'4.0LPI 50E-40G-10C'!$E$20:$X$20</c:f>
              <c:numCache>
                <c:formatCode>_-"£"* #,##0_-;\-"£"* #,##0_-;_-"£"* "-"??_-;_-@_-</c:formatCode>
                <c:ptCount val="20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7.238642504259512E-14</c:v>
                </c:pt>
                <c:pt idx="5">
                  <c:v>4121.4040517998701</c:v>
                </c:pt>
                <c:pt idx="6">
                  <c:v>16869.747368612316</c:v>
                </c:pt>
                <c:pt idx="7">
                  <c:v>26777.756324247537</c:v>
                </c:pt>
                <c:pt idx="8">
                  <c:v>33576.96654359559</c:v>
                </c:pt>
                <c:pt idx="9">
                  <c:v>42237.402016350345</c:v>
                </c:pt>
                <c:pt idx="10">
                  <c:v>51798.964893085584</c:v>
                </c:pt>
                <c:pt idx="11">
                  <c:v>65338.083787425378</c:v>
                </c:pt>
                <c:pt idx="12">
                  <c:v>72936.486000085293</c:v>
                </c:pt>
                <c:pt idx="13">
                  <c:v>82424.784644807165</c:v>
                </c:pt>
                <c:pt idx="14">
                  <c:v>108781.31537162831</c:v>
                </c:pt>
                <c:pt idx="15">
                  <c:v>142795.25837347141</c:v>
                </c:pt>
                <c:pt idx="16">
                  <c:v>167669.68401645511</c:v>
                </c:pt>
                <c:pt idx="17">
                  <c:v>205016.27325480056</c:v>
                </c:pt>
                <c:pt idx="18">
                  <c:v>308260.28128177417</c:v>
                </c:pt>
                <c:pt idx="19">
                  <c:v>381623.44349854492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4CE-4C3E-93CC-7B3458631B3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355"/>
        <c:overlap val="-70"/>
        <c:axId val="296222080"/>
        <c:axId val="298452480"/>
      </c:barChart>
      <c:catAx>
        <c:axId val="2962220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percentage of start years where fund value was at least £Y AFTER 30 YEARS</a:t>
                </a:r>
              </a:p>
            </c:rich>
          </c:tx>
          <c:layout>
            <c:manualLayout>
              <c:xMode val="edge"/>
              <c:yMode val="edge"/>
              <c:x val="0.29996532785768099"/>
              <c:y val="0.9035492357396808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8452480"/>
        <c:crosses val="autoZero"/>
        <c:auto val="1"/>
        <c:lblAlgn val="ctr"/>
        <c:lblOffset val="100"/>
        <c:noMultiLvlLbl val="0"/>
      </c:catAx>
      <c:valAx>
        <c:axId val="29845248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fund value, £y, AFTER 30 YEARS</a:t>
                </a:r>
              </a:p>
            </c:rich>
          </c:tx>
          <c:layout>
            <c:manualLayout>
              <c:xMode val="edge"/>
              <c:yMode val="edge"/>
              <c:x val="9.4764940096773633E-3"/>
              <c:y val="0.1359312724798288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_-&quot;£&quot;* #,##0_-;\-&quot;£&quot;* #,##0_-;_-&quot;£&quot;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6222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9685247080393531"/>
          <c:y val="0.15878759679767268"/>
          <c:w val="0.4389139494915042"/>
          <c:h val="0.12839326874320287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'4.0LPI 80E-10G-10C'!$C$9</c:f>
          <c:strCache>
            <c:ptCount val="1"/>
            <c:pt idx="0">
              <c:v>30yr, 80%equity10%gilts10%cash, 4% draw, inflation-linked with 5% cap</c:v>
            </c:pt>
          </c:strCache>
        </c:strRef>
      </c:tx>
      <c:layout>
        <c:manualLayout>
          <c:xMode val="edge"/>
          <c:yMode val="edge"/>
          <c:x val="0.18991867088042566"/>
          <c:y val="6.17283950617283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636973129795551"/>
          <c:y val="0.16194073831048897"/>
          <c:w val="0.81284417446638124"/>
          <c:h val="0.619445657013645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'4.0LPI 80E-10G-10C'!$C$19</c:f>
              <c:strCache>
                <c:ptCount val="1"/>
                <c:pt idx="0">
                  <c:v>PASSIVE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'4.0LPI 80E-10G-10C'!$E$18:$X$18</c:f>
              <c:numCache>
                <c:formatCode>0%</c:formatCode>
                <c:ptCount val="20"/>
                <c:pt idx="0">
                  <c:v>0.99</c:v>
                </c:pt>
                <c:pt idx="1">
                  <c:v>0.95</c:v>
                </c:pt>
                <c:pt idx="2">
                  <c:v>0.89999999999999991</c:v>
                </c:pt>
                <c:pt idx="3">
                  <c:v>0.84999999999999987</c:v>
                </c:pt>
                <c:pt idx="4">
                  <c:v>0.79999999999999982</c:v>
                </c:pt>
                <c:pt idx="5">
                  <c:v>0.74999999999999978</c:v>
                </c:pt>
                <c:pt idx="6">
                  <c:v>0.69999999999999973</c:v>
                </c:pt>
                <c:pt idx="7">
                  <c:v>0.64999999999999969</c:v>
                </c:pt>
                <c:pt idx="8">
                  <c:v>0.59999999999999964</c:v>
                </c:pt>
                <c:pt idx="9">
                  <c:v>0.5499999999999996</c:v>
                </c:pt>
                <c:pt idx="10">
                  <c:v>0.49999999999999961</c:v>
                </c:pt>
                <c:pt idx="11">
                  <c:v>0.44999999999999962</c:v>
                </c:pt>
                <c:pt idx="12">
                  <c:v>0.39999999999999963</c:v>
                </c:pt>
                <c:pt idx="13">
                  <c:v>0.34999999999999964</c:v>
                </c:pt>
                <c:pt idx="14">
                  <c:v>0.29999999999999966</c:v>
                </c:pt>
                <c:pt idx="15">
                  <c:v>0.24999999999999967</c:v>
                </c:pt>
                <c:pt idx="16">
                  <c:v>0.19999999999999968</c:v>
                </c:pt>
                <c:pt idx="17">
                  <c:v>0.14999999999999969</c:v>
                </c:pt>
                <c:pt idx="18">
                  <c:v>0.1</c:v>
                </c:pt>
                <c:pt idx="19">
                  <c:v>0.05</c:v>
                </c:pt>
              </c:numCache>
            </c:numRef>
          </c:cat>
          <c:val>
            <c:numRef>
              <c:f>'4.0LPI 80E-10G-10C'!$E$19:$X$19</c:f>
              <c:numCache>
                <c:formatCode>"£"#,##0_);\("£"#,##0\)</c:formatCode>
                <c:ptCount val="20"/>
                <c:pt idx="0">
                  <c:v>#N/A</c:v>
                </c:pt>
                <c:pt idx="1">
                  <c:v>#N/A</c:v>
                </c:pt>
                <c:pt idx="2">
                  <c:v>2982.777201752428</c:v>
                </c:pt>
                <c:pt idx="3">
                  <c:v>10866.33323350586</c:v>
                </c:pt>
                <c:pt idx="4">
                  <c:v>32678.804755487203</c:v>
                </c:pt>
                <c:pt idx="5">
                  <c:v>44802.427620598457</c:v>
                </c:pt>
                <c:pt idx="6">
                  <c:v>67107.9757265519</c:v>
                </c:pt>
                <c:pt idx="7">
                  <c:v>77559.446970809775</c:v>
                </c:pt>
                <c:pt idx="8">
                  <c:v>98154.591119447607</c:v>
                </c:pt>
                <c:pt idx="9">
                  <c:v>109309.41187182334</c:v>
                </c:pt>
                <c:pt idx="10">
                  <c:v>124260.45823017627</c:v>
                </c:pt>
                <c:pt idx="11">
                  <c:v>140580.9897818779</c:v>
                </c:pt>
                <c:pt idx="12">
                  <c:v>151945.93622289272</c:v>
                </c:pt>
                <c:pt idx="13">
                  <c:v>183194.01949094946</c:v>
                </c:pt>
                <c:pt idx="14">
                  <c:v>189720.2096225392</c:v>
                </c:pt>
                <c:pt idx="15">
                  <c:v>218369.27731679019</c:v>
                </c:pt>
                <c:pt idx="16">
                  <c:v>245171.27145038592</c:v>
                </c:pt>
                <c:pt idx="17">
                  <c:v>296593.1456621305</c:v>
                </c:pt>
                <c:pt idx="18">
                  <c:v>356453.11478945165</c:v>
                </c:pt>
                <c:pt idx="19">
                  <c:v>478811.56819319475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4C7-4EFE-8C9F-85F1A1A691D1}"/>
            </c:ext>
          </c:extLst>
        </c:ser>
        <c:ser>
          <c:idx val="1"/>
          <c:order val="1"/>
          <c:tx>
            <c:strRef>
              <c:f>'4.0LPI 80E-10G-10C'!$C$20</c:f>
              <c:strCache>
                <c:ptCount val="1"/>
                <c:pt idx="0">
                  <c:v>REBALANCE</c:v>
                </c:pt>
              </c:strCache>
            </c:strRef>
          </c:tx>
          <c:spPr>
            <a:gradFill flip="none" rotWithShape="1">
              <a:gsLst>
                <a:gs pos="0">
                  <a:schemeClr val="accent2"/>
                </a:gs>
                <a:gs pos="75000">
                  <a:schemeClr val="accent2">
                    <a:lumMod val="60000"/>
                    <a:lumOff val="40000"/>
                  </a:schemeClr>
                </a:gs>
                <a:gs pos="51000">
                  <a:schemeClr val="accent2">
                    <a:alpha val="75000"/>
                  </a:schemeClr>
                </a:gs>
                <a:gs pos="100000">
                  <a:schemeClr val="accent2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'4.0LPI 80E-10G-10C'!$E$18:$X$18</c:f>
              <c:numCache>
                <c:formatCode>0%</c:formatCode>
                <c:ptCount val="20"/>
                <c:pt idx="0">
                  <c:v>0.99</c:v>
                </c:pt>
                <c:pt idx="1">
                  <c:v>0.95</c:v>
                </c:pt>
                <c:pt idx="2">
                  <c:v>0.89999999999999991</c:v>
                </c:pt>
                <c:pt idx="3">
                  <c:v>0.84999999999999987</c:v>
                </c:pt>
                <c:pt idx="4">
                  <c:v>0.79999999999999982</c:v>
                </c:pt>
                <c:pt idx="5">
                  <c:v>0.74999999999999978</c:v>
                </c:pt>
                <c:pt idx="6">
                  <c:v>0.69999999999999973</c:v>
                </c:pt>
                <c:pt idx="7">
                  <c:v>0.64999999999999969</c:v>
                </c:pt>
                <c:pt idx="8">
                  <c:v>0.59999999999999964</c:v>
                </c:pt>
                <c:pt idx="9">
                  <c:v>0.5499999999999996</c:v>
                </c:pt>
                <c:pt idx="10">
                  <c:v>0.49999999999999961</c:v>
                </c:pt>
                <c:pt idx="11">
                  <c:v>0.44999999999999962</c:v>
                </c:pt>
                <c:pt idx="12">
                  <c:v>0.39999999999999963</c:v>
                </c:pt>
                <c:pt idx="13">
                  <c:v>0.34999999999999964</c:v>
                </c:pt>
                <c:pt idx="14">
                  <c:v>0.29999999999999966</c:v>
                </c:pt>
                <c:pt idx="15">
                  <c:v>0.24999999999999967</c:v>
                </c:pt>
                <c:pt idx="16">
                  <c:v>0.19999999999999968</c:v>
                </c:pt>
                <c:pt idx="17">
                  <c:v>0.14999999999999969</c:v>
                </c:pt>
                <c:pt idx="18">
                  <c:v>0.1</c:v>
                </c:pt>
                <c:pt idx="19">
                  <c:v>0.05</c:v>
                </c:pt>
              </c:numCache>
            </c:numRef>
          </c:cat>
          <c:val>
            <c:numRef>
              <c:f>'4.0LPI 80E-10G-10C'!$E$20:$X$20</c:f>
              <c:numCache>
                <c:formatCode>"£"#,##0_);\("£"#,##0\)</c:formatCode>
                <c:ptCount val="20"/>
                <c:pt idx="0">
                  <c:v>#N/A</c:v>
                </c:pt>
                <c:pt idx="1">
                  <c:v>#N/A</c:v>
                </c:pt>
                <c:pt idx="2">
                  <c:v>1054.8915674977968</c:v>
                </c:pt>
                <c:pt idx="3">
                  <c:v>12764.808517498068</c:v>
                </c:pt>
                <c:pt idx="4">
                  <c:v>25676.413280245928</c:v>
                </c:pt>
                <c:pt idx="5">
                  <c:v>40840.919377683094</c:v>
                </c:pt>
                <c:pt idx="6">
                  <c:v>55878.873524548762</c:v>
                </c:pt>
                <c:pt idx="7">
                  <c:v>74376.631904368885</c:v>
                </c:pt>
                <c:pt idx="8">
                  <c:v>86401.772946441575</c:v>
                </c:pt>
                <c:pt idx="9">
                  <c:v>98332.371599446007</c:v>
                </c:pt>
                <c:pt idx="10">
                  <c:v>113614.84551783341</c:v>
                </c:pt>
                <c:pt idx="11">
                  <c:v>129794.17025717025</c:v>
                </c:pt>
                <c:pt idx="12">
                  <c:v>142786.59467876077</c:v>
                </c:pt>
                <c:pt idx="13">
                  <c:v>159697.73811180028</c:v>
                </c:pt>
                <c:pt idx="14">
                  <c:v>178726.03118988796</c:v>
                </c:pt>
                <c:pt idx="15">
                  <c:v>193505.07969539246</c:v>
                </c:pt>
                <c:pt idx="16">
                  <c:v>236276.35216969278</c:v>
                </c:pt>
                <c:pt idx="17">
                  <c:v>299550.35786048963</c:v>
                </c:pt>
                <c:pt idx="18">
                  <c:v>362679.01773980277</c:v>
                </c:pt>
                <c:pt idx="19">
                  <c:v>474730.84646662575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4C7-4EFE-8C9F-85F1A1A691D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355"/>
        <c:overlap val="-70"/>
        <c:axId val="298513536"/>
        <c:axId val="298515456"/>
      </c:barChart>
      <c:catAx>
        <c:axId val="2985135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percentage of start years where fund value was at least £y after 30 years</a:t>
                </a:r>
              </a:p>
            </c:rich>
          </c:tx>
          <c:layout>
            <c:manualLayout>
              <c:xMode val="edge"/>
              <c:yMode val="edge"/>
              <c:x val="0.21719601635648206"/>
              <c:y val="0.9035495295981811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8515456"/>
        <c:crosses val="autoZero"/>
        <c:auto val="1"/>
        <c:lblAlgn val="ctr"/>
        <c:lblOffset val="100"/>
        <c:noMultiLvlLbl val="0"/>
      </c:catAx>
      <c:valAx>
        <c:axId val="298515456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fund value, £y, after 30 years</a:t>
                </a:r>
              </a:p>
            </c:rich>
          </c:tx>
          <c:layout>
            <c:manualLayout>
              <c:xMode val="edge"/>
              <c:yMode val="edge"/>
              <c:x val="9.4764940096773633E-3"/>
              <c:y val="0.1359312724798288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&quot;£&quot;#,##0_);\(&quot;£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8513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8716529481433866"/>
          <c:y val="0.19034096432390396"/>
          <c:w val="0.36333778680975798"/>
          <c:h val="9.3198723601155928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PASSIVE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'Summary outputs'!$F$29</c:f>
              <c:strCache>
                <c:ptCount val="1"/>
                <c:pt idx="0">
                  <c:v>UK equity BarCap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cat>
            <c:numRef>
              <c:f>'Summary outputs'!$E$32:$E$67</c:f>
              <c:numCache>
                <c:formatCode>General</c:formatCode>
                <c:ptCount val="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</c:numCache>
              <c:extLst xmlns:c16r2="http://schemas.microsoft.com/office/drawing/2015/06/chart"/>
            </c:numRef>
          </c:cat>
          <c:val>
            <c:numRef>
              <c:f>'Summary outputs'!$F$32:$F$67</c:f>
              <c:numCache>
                <c:formatCode>#,##0_);\(#,##0\)</c:formatCode>
                <c:ptCount val="31"/>
                <c:pt idx="0" formatCode="_-* #,##0_-;\-* #,##0_-;_-* &quot;-&quot;?_-;_-@_-">
                  <c:v>80000</c:v>
                </c:pt>
                <c:pt idx="1">
                  <c:v>46191.361185157592</c:v>
                </c:pt>
                <c:pt idx="2">
                  <c:v>14465.156403175728</c:v>
                </c:pt>
                <c:pt idx="3">
                  <c:v>24639.998864084882</c:v>
                </c:pt>
                <c:pt idx="4">
                  <c:v>18091.382173381022</c:v>
                </c:pt>
                <c:pt idx="5">
                  <c:v>20371.380622361314</c:v>
                </c:pt>
                <c:pt idx="6">
                  <c:v>16945.430619234859</c:v>
                </c:pt>
                <c:pt idx="7">
                  <c:v>13036.15126304831</c:v>
                </c:pt>
                <c:pt idx="8">
                  <c:v>12450.081724012864</c:v>
                </c:pt>
                <c:pt idx="9">
                  <c:v>9994.8199987602129</c:v>
                </c:pt>
                <c:pt idx="10">
                  <c:v>9574.7302802363647</c:v>
                </c:pt>
                <c:pt idx="11">
                  <c:v>9111.9540627633432</c:v>
                </c:pt>
                <c:pt idx="12">
                  <c:v>8871.6103808542975</c:v>
                </c:pt>
                <c:pt idx="13">
                  <c:v>7522.6385892291974</c:v>
                </c:pt>
                <c:pt idx="14">
                  <c:v>6675.6751552748456</c:v>
                </c:pt>
                <c:pt idx="15">
                  <c:v>4462.0921676547914</c:v>
                </c:pt>
                <c:pt idx="16">
                  <c:v>2190.4030193819053</c:v>
                </c:pt>
                <c:pt idx="17">
                  <c:v>367.29534989866346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5D7-42D4-A33C-3B3BD13BCDAE}"/>
            </c:ext>
          </c:extLst>
        </c:ser>
        <c:ser>
          <c:idx val="1"/>
          <c:order val="1"/>
          <c:tx>
            <c:strRef>
              <c:f>'Summary outputs'!$L$29</c:f>
              <c:strCache>
                <c:ptCount val="1"/>
                <c:pt idx="0">
                  <c:v>UK gilts BarCap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numRef>
              <c:f>'Summary outputs'!$E$32:$E$67</c:f>
              <c:numCache>
                <c:formatCode>General</c:formatCode>
                <c:ptCount val="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</c:numCache>
              <c:extLst xmlns:c16r2="http://schemas.microsoft.com/office/drawing/2015/06/chart"/>
            </c:numRef>
          </c:cat>
          <c:val>
            <c:numRef>
              <c:f>'Summary outputs'!$L$32:$L$67</c:f>
              <c:numCache>
                <c:formatCode>#,##0_);\(#,##0\)</c:formatCode>
                <c:ptCount val="31"/>
                <c:pt idx="0" formatCode="_-* #,##0_-;\-* #,##0_-;_-* &quot;-&quot;?_-;_-@_-">
                  <c:v>10000</c:v>
                </c:pt>
                <c:pt idx="1">
                  <c:v>7492.1695096925514</c:v>
                </c:pt>
                <c:pt idx="2">
                  <c:v>4693.1106484300135</c:v>
                </c:pt>
                <c:pt idx="3">
                  <c:v>4596.2739185404162</c:v>
                </c:pt>
                <c:pt idx="4">
                  <c:v>4048.6128399277422</c:v>
                </c:pt>
                <c:pt idx="5">
                  <c:v>4754.9486981449445</c:v>
                </c:pt>
                <c:pt idx="6">
                  <c:v>3855.3560079352146</c:v>
                </c:pt>
                <c:pt idx="7">
                  <c:v>3023.8245932877439</c:v>
                </c:pt>
                <c:pt idx="8">
                  <c:v>2811.4653034999515</c:v>
                </c:pt>
                <c:pt idx="9">
                  <c:v>2215.8569184741668</c:v>
                </c:pt>
                <c:pt idx="10">
                  <c:v>2838.4668159879811</c:v>
                </c:pt>
                <c:pt idx="11">
                  <c:v>2781.5813027076001</c:v>
                </c:pt>
                <c:pt idx="12">
                  <c:v>2502.7480923483431</c:v>
                </c:pt>
                <c:pt idx="13">
                  <c:v>2293.37101826243</c:v>
                </c:pt>
                <c:pt idx="14">
                  <c:v>2120.9620601007045</c:v>
                </c:pt>
                <c:pt idx="15">
                  <c:v>2046.8559010920028</c:v>
                </c:pt>
                <c:pt idx="16">
                  <c:v>1772.9056410464539</c:v>
                </c:pt>
                <c:pt idx="17">
                  <c:v>1431.0106997659332</c:v>
                </c:pt>
                <c:pt idx="18">
                  <c:v>101.55643034290668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5D7-42D4-A33C-3B3BD13BCDAE}"/>
            </c:ext>
          </c:extLst>
        </c:ser>
        <c:ser>
          <c:idx val="2"/>
          <c:order val="2"/>
          <c:tx>
            <c:strRef>
              <c:f>'Summary outputs'!$M$29</c:f>
              <c:strCache>
                <c:ptCount val="1"/>
                <c:pt idx="0">
                  <c:v>UK cash BarCap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'Summary outputs'!$E$32:$E$67</c:f>
              <c:numCache>
                <c:formatCode>General</c:formatCode>
                <c:ptCount val="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</c:numCache>
              <c:extLst xmlns:c16r2="http://schemas.microsoft.com/office/drawing/2015/06/chart"/>
            </c:numRef>
          </c:cat>
          <c:val>
            <c:numRef>
              <c:f>'Summary outputs'!$M$32:$M$67</c:f>
              <c:numCache>
                <c:formatCode>#,##0_);\(#,##0\)</c:formatCode>
                <c:ptCount val="31"/>
                <c:pt idx="0" formatCode="_-* #,##0_-;\-* #,##0_-;_-* &quot;-&quot;?_-;_-@_-">
                  <c:v>10000</c:v>
                </c:pt>
                <c:pt idx="1">
                  <c:v>9095.1099787460153</c:v>
                </c:pt>
                <c:pt idx="2">
                  <c:v>7921.3111313561385</c:v>
                </c:pt>
                <c:pt idx="3">
                  <c:v>6461.5273750414744</c:v>
                </c:pt>
                <c:pt idx="4">
                  <c:v>5740.2122492143035</c:v>
                </c:pt>
                <c:pt idx="5">
                  <c:v>5125.0446496550603</c:v>
                </c:pt>
                <c:pt idx="6">
                  <c:v>4650.8626766061225</c:v>
                </c:pt>
                <c:pt idx="7">
                  <c:v>4090.4873075189162</c:v>
                </c:pt>
                <c:pt idx="8">
                  <c:v>3788.6547631574263</c:v>
                </c:pt>
                <c:pt idx="9">
                  <c:v>3496.071653140234</c:v>
                </c:pt>
                <c:pt idx="10">
                  <c:v>3379.1879796627227</c:v>
                </c:pt>
                <c:pt idx="11">
                  <c:v>3188.7479075096007</c:v>
                </c:pt>
                <c:pt idx="12">
                  <c:v>2996.9668504558335</c:v>
                </c:pt>
                <c:pt idx="13">
                  <c:v>2832.5787036506363</c:v>
                </c:pt>
                <c:pt idx="14">
                  <c:v>2691.7289866242754</c:v>
                </c:pt>
                <c:pt idx="15">
                  <c:v>2508.2534837952053</c:v>
                </c:pt>
                <c:pt idx="16">
                  <c:v>2278.9244244762599</c:v>
                </c:pt>
                <c:pt idx="17">
                  <c:v>2104.4235838087411</c:v>
                </c:pt>
                <c:pt idx="18">
                  <c:v>940.51906630263397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5D7-42D4-A33C-3B3BD13BCD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8605568"/>
        <c:axId val="298611840"/>
      </c:areaChart>
      <c:lineChart>
        <c:grouping val="standard"/>
        <c:varyColors val="0"/>
        <c:ser>
          <c:idx val="3"/>
          <c:order val="3"/>
          <c:tx>
            <c:strRef>
              <c:f>'Summary outputs'!$N$29</c:f>
              <c:strCache>
                <c:ptCount val="1"/>
                <c:pt idx="0">
                  <c:v>FUND VALUE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Lit>
              <c:ptCount val="31"/>
              <c:pt idx="0">
                <c:v>0</c:v>
              </c:pt>
              <c:pt idx="1">
                <c:v>1</c:v>
              </c:pt>
              <c:pt idx="2">
                <c:v>2</c:v>
              </c:pt>
              <c:pt idx="3">
                <c:v>3</c:v>
              </c:pt>
              <c:pt idx="4">
                <c:v>4</c:v>
              </c:pt>
              <c:pt idx="5">
                <c:v>5</c:v>
              </c:pt>
              <c:pt idx="6">
                <c:v>6</c:v>
              </c:pt>
              <c:pt idx="7">
                <c:v>7</c:v>
              </c:pt>
              <c:pt idx="8">
                <c:v>8</c:v>
              </c:pt>
              <c:pt idx="9">
                <c:v>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  <c:pt idx="24">
                <c:v>24</c:v>
              </c:pt>
              <c:pt idx="25">
                <c:v>25</c:v>
              </c:pt>
              <c:pt idx="26">
                <c:v>26</c:v>
              </c:pt>
              <c:pt idx="27">
                <c:v>27</c:v>
              </c:pt>
              <c:pt idx="28">
                <c:v>28</c:v>
              </c:pt>
              <c:pt idx="29">
                <c:v>29</c:v>
              </c:pt>
              <c:pt idx="30">
                <c:v>30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'Summary outputs'!$N$32:$N$67</c:f>
              <c:numCache>
                <c:formatCode>#,##0_);\(#,##0\)</c:formatCode>
                <c:ptCount val="31"/>
                <c:pt idx="0" formatCode="_-* #,##0_-;\-* #,##0_-;_-* &quot;-&quot;?_-;_-@_-">
                  <c:v>100000</c:v>
                </c:pt>
                <c:pt idx="1">
                  <c:v>62778.640673596165</c:v>
                </c:pt>
                <c:pt idx="2">
                  <c:v>27079.578182961879</c:v>
                </c:pt>
                <c:pt idx="3">
                  <c:v>35697.800157666774</c:v>
                </c:pt>
                <c:pt idx="4">
                  <c:v>27880.207262523065</c:v>
                </c:pt>
                <c:pt idx="5">
                  <c:v>30251.373970161319</c:v>
                </c:pt>
                <c:pt idx="6">
                  <c:v>25451.649303776197</c:v>
                </c:pt>
                <c:pt idx="7">
                  <c:v>20150.463163854969</c:v>
                </c:pt>
                <c:pt idx="8">
                  <c:v>19050.201790670242</c:v>
                </c:pt>
                <c:pt idx="9">
                  <c:v>15706.748570374613</c:v>
                </c:pt>
                <c:pt idx="10">
                  <c:v>15792.385075887069</c:v>
                </c:pt>
                <c:pt idx="11">
                  <c:v>15082.283272980545</c:v>
                </c:pt>
                <c:pt idx="12">
                  <c:v>14371.325323658475</c:v>
                </c:pt>
                <c:pt idx="13">
                  <c:v>12648.588311142263</c:v>
                </c:pt>
                <c:pt idx="14">
                  <c:v>11488.366201999826</c:v>
                </c:pt>
                <c:pt idx="15">
                  <c:v>9017.2015525419993</c:v>
                </c:pt>
                <c:pt idx="16">
                  <c:v>6242.2330849046193</c:v>
                </c:pt>
                <c:pt idx="17">
                  <c:v>3902.7296334733378</c:v>
                </c:pt>
                <c:pt idx="18">
                  <c:v>1042.0754966455406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</c:numCache>
              <c:extLst xmlns:c16r2="http://schemas.microsoft.com/office/drawing/2015/06/chart"/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35D7-42D4-A33C-3B3BD13BCDAE}"/>
            </c:ext>
          </c:extLst>
        </c:ser>
        <c:ser>
          <c:idx val="4"/>
          <c:order val="4"/>
          <c:tx>
            <c:strRef>
              <c:f>'Summary outputs'!$O$29</c:f>
              <c:strCache>
                <c:ptCount val="1"/>
                <c:pt idx="0">
                  <c:v>CUMULATIVE DRAWS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strLit>
              <c:ptCount val="31"/>
              <c:pt idx="0">
                <c:v>0</c:v>
              </c:pt>
              <c:pt idx="1">
                <c:v>1</c:v>
              </c:pt>
              <c:pt idx="2">
                <c:v>2</c:v>
              </c:pt>
              <c:pt idx="3">
                <c:v>3</c:v>
              </c:pt>
              <c:pt idx="4">
                <c:v>4</c:v>
              </c:pt>
              <c:pt idx="5">
                <c:v>5</c:v>
              </c:pt>
              <c:pt idx="6">
                <c:v>6</c:v>
              </c:pt>
              <c:pt idx="7">
                <c:v>7</c:v>
              </c:pt>
              <c:pt idx="8">
                <c:v>8</c:v>
              </c:pt>
              <c:pt idx="9">
                <c:v>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  <c:pt idx="24">
                <c:v>24</c:v>
              </c:pt>
              <c:pt idx="25">
                <c:v>25</c:v>
              </c:pt>
              <c:pt idx="26">
                <c:v>26</c:v>
              </c:pt>
              <c:pt idx="27">
                <c:v>27</c:v>
              </c:pt>
              <c:pt idx="28">
                <c:v>28</c:v>
              </c:pt>
              <c:pt idx="29">
                <c:v>29</c:v>
              </c:pt>
              <c:pt idx="30">
                <c:v>30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'Summary outputs'!$O$32:$O$67</c:f>
              <c:numCache>
                <c:formatCode>#,##0_);\(#,##0\)</c:formatCode>
                <c:ptCount val="31"/>
                <c:pt idx="1">
                  <c:v>6647.0244420828922</c:v>
                </c:pt>
                <c:pt idx="2">
                  <c:v>12505.344298719983</c:v>
                </c:pt>
                <c:pt idx="3">
                  <c:v>17430.546153534502</c:v>
                </c:pt>
                <c:pt idx="4">
                  <c:v>21924.792846052747</c:v>
                </c:pt>
                <c:pt idx="5">
                  <c:v>26132.781787455184</c:v>
                </c:pt>
                <c:pt idx="6">
                  <c:v>30209.296833430843</c:v>
                </c:pt>
                <c:pt idx="7">
                  <c:v>33860.2809228529</c:v>
                </c:pt>
                <c:pt idx="8">
                  <c:v>37190.280453179548</c:v>
                </c:pt>
                <c:pt idx="9">
                  <c:v>40310.860971592519</c:v>
                </c:pt>
                <c:pt idx="10">
                  <c:v>43419.361823482599</c:v>
                </c:pt>
                <c:pt idx="11">
                  <c:v>46518.568003922308</c:v>
                </c:pt>
                <c:pt idx="12">
                  <c:v>49617.774184362017</c:v>
                </c:pt>
                <c:pt idx="13">
                  <c:v>52696.736143908114</c:v>
                </c:pt>
                <c:pt idx="14">
                  <c:v>55775.698103454211</c:v>
                </c:pt>
                <c:pt idx="15">
                  <c:v>58854.660063000309</c:v>
                </c:pt>
                <c:pt idx="16">
                  <c:v>61882.399037997297</c:v>
                </c:pt>
                <c:pt idx="17">
                  <c:v>64834.062248344737</c:v>
                </c:pt>
                <c:pt idx="18">
                  <c:v>67668.476943177229</c:v>
                </c:pt>
                <c:pt idx="19">
                  <c:v>68777.546498053285</c:v>
                </c:pt>
                <c:pt idx="20">
                  <c:v>68777.546498053285</c:v>
                </c:pt>
                <c:pt idx="21">
                  <c:v>68777.546498053285</c:v>
                </c:pt>
                <c:pt idx="22">
                  <c:v>68777.546498053285</c:v>
                </c:pt>
                <c:pt idx="23">
                  <c:v>68777.546498053285</c:v>
                </c:pt>
                <c:pt idx="24">
                  <c:v>68777.546498053285</c:v>
                </c:pt>
                <c:pt idx="25">
                  <c:v>68777.546498053285</c:v>
                </c:pt>
                <c:pt idx="26">
                  <c:v>68777.546498053285</c:v>
                </c:pt>
                <c:pt idx="27">
                  <c:v>68777.546498053285</c:v>
                </c:pt>
                <c:pt idx="28">
                  <c:v>68777.546498053285</c:v>
                </c:pt>
                <c:pt idx="29">
                  <c:v>68777.546498053285</c:v>
                </c:pt>
                <c:pt idx="30">
                  <c:v>68777.546498053285</c:v>
                </c:pt>
              </c:numCache>
              <c:extLst xmlns:c16r2="http://schemas.microsoft.com/office/drawing/2015/06/chart"/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35D7-42D4-A33C-3B3BD13BCD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8605568"/>
        <c:axId val="298611840"/>
      </c:lineChart>
      <c:lineChart>
        <c:grouping val="standard"/>
        <c:varyColors val="0"/>
        <c:ser>
          <c:idx val="5"/>
          <c:order val="5"/>
          <c:tx>
            <c:strRef>
              <c:f>'Summary outputs'!$Q$29</c:f>
              <c:strCache>
                <c:ptCount val="1"/>
                <c:pt idx="0">
                  <c:v>Yield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'Summary outputs'!$E$32:$E$72</c:f>
              <c:numCache>
                <c:formatCode>General</c:formatCode>
                <c:ptCount val="3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36</c:v>
                </c:pt>
                <c:pt idx="32">
                  <c:v>37</c:v>
                </c:pt>
                <c:pt idx="33">
                  <c:v>38</c:v>
                </c:pt>
                <c:pt idx="34">
                  <c:v>39</c:v>
                </c:pt>
                <c:pt idx="35">
                  <c:v>40</c:v>
                </c:pt>
              </c:numCache>
              <c:extLst xmlns:c16r2="http://schemas.microsoft.com/office/drawing/2015/06/chart"/>
            </c:numRef>
          </c:cat>
          <c:val>
            <c:numRef>
              <c:f>'Summary outputs'!$Q$32:$Q$67</c:f>
              <c:numCache>
                <c:formatCode>0.0%</c:formatCode>
                <c:ptCount val="31"/>
                <c:pt idx="1">
                  <c:v>-0.30574334884320942</c:v>
                </c:pt>
                <c:pt idx="2">
                  <c:v>-0.3708345012504114</c:v>
                </c:pt>
                <c:pt idx="3">
                  <c:v>-0.19008004494078756</c:v>
                </c:pt>
                <c:pt idx="4">
                  <c:v>-0.15992466009425521</c:v>
                </c:pt>
                <c:pt idx="5">
                  <c:v>-0.10827402690251808</c:v>
                </c:pt>
                <c:pt idx="6">
                  <c:v>-9.3032418370048497E-2</c:v>
                </c:pt>
                <c:pt idx="7">
                  <c:v>-8.4237448040538343E-2</c:v>
                </c:pt>
                <c:pt idx="8">
                  <c:v>-6.9414825177605999E-2</c:v>
                </c:pt>
                <c:pt idx="9">
                  <c:v>-6.2360135228222369E-2</c:v>
                </c:pt>
                <c:pt idx="10">
                  <c:v>-5.1055555937563391E-2</c:v>
                </c:pt>
                <c:pt idx="11">
                  <c:v>-4.3089060652125033E-2</c:v>
                </c:pt>
                <c:pt idx="12">
                  <c:v>-3.6521192253670232E-2</c:v>
                </c:pt>
                <c:pt idx="13">
                  <c:v>-3.2199744991470602E-2</c:v>
                </c:pt>
                <c:pt idx="14">
                  <c:v>-2.7927195266010729E-2</c:v>
                </c:pt>
                <c:pt idx="15">
                  <c:v>-2.5505668064898068E-2</c:v>
                </c:pt>
                <c:pt idx="16">
                  <c:v>-2.3703998492036193E-2</c:v>
                </c:pt>
                <c:pt idx="17">
                  <c:v>-2.1810723376676888E-2</c:v>
                </c:pt>
                <c:pt idx="18">
                  <c:v>-2.0632367653595218E-2</c:v>
                </c:pt>
                <c:pt idx="19">
                  <c:v>-1.9506854176074229E-2</c:v>
                </c:pt>
                <c:pt idx="20">
                  <c:v>-1.854061108001348E-2</c:v>
                </c:pt>
                <c:pt idx="21">
                  <c:v>-1.7665570671695052E-2</c:v>
                </c:pt>
                <c:pt idx="22">
                  <c:v>-1.6869402411026968E-2</c:v>
                </c:pt>
                <c:pt idx="23">
                  <c:v>-1.6141902630806171E-2</c:v>
                </c:pt>
                <c:pt idx="24">
                  <c:v>-1.5474554927572437E-2</c:v>
                </c:pt>
                <c:pt idx="25">
                  <c:v>-1.4860195258739273E-2</c:v>
                </c:pt>
                <c:pt idx="26">
                  <c:v>-1.4292753761928068E-2</c:v>
                </c:pt>
                <c:pt idx="27">
                  <c:v>-1.3767053545486574E-2</c:v>
                </c:pt>
                <c:pt idx="28">
                  <c:v>-1.3278652303943539E-2</c:v>
                </c:pt>
                <c:pt idx="29">
                  <c:v>-1.2823716488959302E-2</c:v>
                </c:pt>
                <c:pt idx="30">
                  <c:v>-1.2398920487495579E-2</c:v>
                </c:pt>
              </c:numCache>
              <c:extLst xmlns:c16r2="http://schemas.microsoft.com/office/drawing/2015/06/chart"/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35D7-42D4-A33C-3B3BD13BCD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8619648"/>
        <c:axId val="298613760"/>
      </c:lineChart>
      <c:catAx>
        <c:axId val="2986055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YEAR OF PROJECTION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8611840"/>
        <c:crosses val="autoZero"/>
        <c:auto val="1"/>
        <c:lblAlgn val="ctr"/>
        <c:lblOffset val="100"/>
        <c:noMultiLvlLbl val="0"/>
      </c:catAx>
      <c:valAx>
        <c:axId val="298611840"/>
        <c:scaling>
          <c:orientation val="minMax"/>
          <c:max val="1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FUND VALUE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_-* #,##0_-;\-* #,##0_-;_-* &quot;-&quot;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8605568"/>
        <c:crosses val="autoZero"/>
        <c:crossBetween val="between"/>
      </c:valAx>
      <c:valAx>
        <c:axId val="298613760"/>
        <c:scaling>
          <c:orientation val="minMax"/>
        </c:scaling>
        <c:delete val="1"/>
        <c:axPos val="r"/>
        <c:numFmt formatCode="0%" sourceLinked="0"/>
        <c:majorTickMark val="out"/>
        <c:minorTickMark val="none"/>
        <c:tickLblPos val="nextTo"/>
        <c:crossAx val="298619648"/>
        <c:crosses val="max"/>
        <c:crossBetween val="between"/>
      </c:valAx>
      <c:catAx>
        <c:axId val="2986196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9861376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000"/>
              <a:t>REBALANCE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510324843080656"/>
          <c:y val="8.2858614309176043E-2"/>
          <c:w val="0.80358233104343502"/>
          <c:h val="0.6678621059742379"/>
        </c:manualLayout>
      </c:layout>
      <c:areaChart>
        <c:grouping val="stacked"/>
        <c:varyColors val="0"/>
        <c:ser>
          <c:idx val="0"/>
          <c:order val="0"/>
          <c:tx>
            <c:strRef>
              <c:f>'Summary outputs'!$U$29</c:f>
              <c:strCache>
                <c:ptCount val="1"/>
                <c:pt idx="0">
                  <c:v>UK equity BarCap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 w="25400">
              <a:noFill/>
            </a:ln>
            <a:effectLst/>
          </c:spPr>
          <c:cat>
            <c:numRef>
              <c:f>'Summary outputs'!$T$32:$T$67</c:f>
              <c:numCache>
                <c:formatCode>General</c:formatCode>
                <c:ptCount val="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</c:numCache>
              <c:extLst xmlns:c16r2="http://schemas.microsoft.com/office/drawing/2015/06/chart"/>
            </c:numRef>
          </c:cat>
          <c:val>
            <c:numRef>
              <c:f>'Summary outputs'!$U$32:$U$67</c:f>
              <c:numCache>
                <c:formatCode>#,##0_);\(#,##0\)</c:formatCode>
                <c:ptCount val="31"/>
                <c:pt idx="0" formatCode="_-* #,##0_-;\-* #,##0_-;_-* &quot;-&quot;?_-;_-@_-">
                  <c:v>80000</c:v>
                </c:pt>
                <c:pt idx="1">
                  <c:v>46191.361185157592</c:v>
                </c:pt>
                <c:pt idx="2">
                  <c:v>16136.713871428732</c:v>
                </c:pt>
                <c:pt idx="3">
                  <c:v>35987.337726136997</c:v>
                </c:pt>
                <c:pt idx="4">
                  <c:v>24540.316096861636</c:v>
                </c:pt>
                <c:pt idx="5">
                  <c:v>29572.351144550961</c:v>
                </c:pt>
                <c:pt idx="6">
                  <c:v>25126.592577264983</c:v>
                </c:pt>
                <c:pt idx="7">
                  <c:v>20469.858016603579</c:v>
                </c:pt>
                <c:pt idx="8">
                  <c:v>20935.355660183592</c:v>
                </c:pt>
                <c:pt idx="9">
                  <c:v>17954.164137408225</c:v>
                </c:pt>
                <c:pt idx="10">
                  <c:v>18928.173644703675</c:v>
                </c:pt>
                <c:pt idx="11">
                  <c:v>20571.127936615285</c:v>
                </c:pt>
                <c:pt idx="12">
                  <c:v>22442.763142484808</c:v>
                </c:pt>
                <c:pt idx="13">
                  <c:v>21800.130824132633</c:v>
                </c:pt>
                <c:pt idx="14">
                  <c:v>23591.326156616189</c:v>
                </c:pt>
                <c:pt idx="15">
                  <c:v>21316.820802237675</c:v>
                </c:pt>
                <c:pt idx="16">
                  <c:v>19807.167424997722</c:v>
                </c:pt>
                <c:pt idx="17">
                  <c:v>22248.282177924859</c:v>
                </c:pt>
                <c:pt idx="18">
                  <c:v>15185.364362257847</c:v>
                </c:pt>
                <c:pt idx="19">
                  <c:v>16022.673160901813</c:v>
                </c:pt>
                <c:pt idx="20">
                  <c:v>16065.234485615623</c:v>
                </c:pt>
                <c:pt idx="21">
                  <c:v>17409.783822110741</c:v>
                </c:pt>
                <c:pt idx="22">
                  <c:v>13208.394270054408</c:v>
                </c:pt>
                <c:pt idx="23">
                  <c:v>13431.508634250657</c:v>
                </c:pt>
                <c:pt idx="24">
                  <c:v>12478.391340993137</c:v>
                </c:pt>
                <c:pt idx="25">
                  <c:v>12198.948883123849</c:v>
                </c:pt>
                <c:pt idx="26">
                  <c:v>10826.275535388866</c:v>
                </c:pt>
                <c:pt idx="27">
                  <c:v>10850.485593316522</c:v>
                </c:pt>
                <c:pt idx="28">
                  <c:v>7113.7891774950904</c:v>
                </c:pt>
                <c:pt idx="29">
                  <c:v>4035.8992626461941</c:v>
                </c:pt>
                <c:pt idx="30">
                  <c:v>928.41797408284856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769-4819-93AE-73DEF7B7A3E5}"/>
            </c:ext>
          </c:extLst>
        </c:ser>
        <c:ser>
          <c:idx val="1"/>
          <c:order val="1"/>
          <c:tx>
            <c:strRef>
              <c:f>'Summary outputs'!$AA$29</c:f>
              <c:strCache>
                <c:ptCount val="1"/>
                <c:pt idx="0">
                  <c:v>UK gilts BarCap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 w="25400">
              <a:noFill/>
            </a:ln>
            <a:effectLst/>
          </c:spPr>
          <c:cat>
            <c:numRef>
              <c:f>'Summary outputs'!$T$32:$T$67</c:f>
              <c:numCache>
                <c:formatCode>General</c:formatCode>
                <c:ptCount val="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</c:numCache>
              <c:extLst xmlns:c16r2="http://schemas.microsoft.com/office/drawing/2015/06/chart"/>
            </c:numRef>
          </c:cat>
          <c:val>
            <c:numRef>
              <c:f>'Summary outputs'!$AA$32:$AA$67</c:f>
              <c:numCache>
                <c:formatCode>#,##0_);\(#,##0\)</c:formatCode>
                <c:ptCount val="31"/>
                <c:pt idx="0" formatCode="_-* #,##0_-;\-* #,##0_-;_-* &quot;-&quot;?_-;_-@_-">
                  <c:v>10000</c:v>
                </c:pt>
                <c:pt idx="1">
                  <c:v>7492.1695096925514</c:v>
                </c:pt>
                <c:pt idx="2">
                  <c:v>3837.5175172214254</c:v>
                </c:pt>
                <c:pt idx="3">
                  <c:v>2246.4965214015679</c:v>
                </c:pt>
                <c:pt idx="4">
                  <c:v>3461.0613195919641</c:v>
                </c:pt>
                <c:pt idx="5">
                  <c:v>3590.7830147740378</c:v>
                </c:pt>
                <c:pt idx="6">
                  <c:v>2799.6396374069413</c:v>
                </c:pt>
                <c:pt idx="7">
                  <c:v>2364.2090850293657</c:v>
                </c:pt>
                <c:pt idx="8">
                  <c:v>2312.866944698892</c:v>
                </c:pt>
                <c:pt idx="9">
                  <c:v>1978.8703293797003</c:v>
                </c:pt>
                <c:pt idx="10">
                  <c:v>2841.7926786532589</c:v>
                </c:pt>
                <c:pt idx="11">
                  <c:v>2282.2860234442501</c:v>
                </c:pt>
                <c:pt idx="12">
                  <c:v>2218.7968127076515</c:v>
                </c:pt>
                <c:pt idx="13">
                  <c:v>2492.6771963956276</c:v>
                </c:pt>
                <c:pt idx="14">
                  <c:v>2531.3263499445143</c:v>
                </c:pt>
                <c:pt idx="15">
                  <c:v>2873.318523725954</c:v>
                </c:pt>
                <c:pt idx="16">
                  <c:v>2423.084352989089</c:v>
                </c:pt>
                <c:pt idx="17">
                  <c:v>2109.1662027236002</c:v>
                </c:pt>
                <c:pt idx="18">
                  <c:v>2266.3290063886311</c:v>
                </c:pt>
                <c:pt idx="19">
                  <c:v>1965.9519509585543</c:v>
                </c:pt>
                <c:pt idx="20">
                  <c:v>1980.7848577361835</c:v>
                </c:pt>
                <c:pt idx="21">
                  <c:v>2201.263500626098</c:v>
                </c:pt>
                <c:pt idx="22">
                  <c:v>1539.9155249797147</c:v>
                </c:pt>
                <c:pt idx="23">
                  <c:v>1614.373013467148</c:v>
                </c:pt>
                <c:pt idx="24">
                  <c:v>1430.2501898007938</c:v>
                </c:pt>
                <c:pt idx="25">
                  <c:v>1464.1152125472049</c:v>
                </c:pt>
                <c:pt idx="26">
                  <c:v>1516.3214534477136</c:v>
                </c:pt>
                <c:pt idx="27">
                  <c:v>993.98258555891391</c:v>
                </c:pt>
                <c:pt idx="28">
                  <c:v>1077.8224444662249</c:v>
                </c:pt>
                <c:pt idx="29">
                  <c:v>636.42219001041497</c:v>
                </c:pt>
                <c:pt idx="30">
                  <c:v>281.17749950819513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769-4819-93AE-73DEF7B7A3E5}"/>
            </c:ext>
          </c:extLst>
        </c:ser>
        <c:ser>
          <c:idx val="2"/>
          <c:order val="2"/>
          <c:tx>
            <c:strRef>
              <c:f>'Summary outputs'!$AB$29</c:f>
              <c:strCache>
                <c:ptCount val="1"/>
                <c:pt idx="0">
                  <c:v>UK cash BarCap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5400">
              <a:noFill/>
            </a:ln>
            <a:effectLst/>
          </c:spPr>
          <c:cat>
            <c:numRef>
              <c:f>'Summary outputs'!$T$32:$T$67</c:f>
              <c:numCache>
                <c:formatCode>General</c:formatCode>
                <c:ptCount val="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</c:numCache>
              <c:extLst xmlns:c16r2="http://schemas.microsoft.com/office/drawing/2015/06/chart"/>
            </c:numRef>
          </c:cat>
          <c:val>
            <c:numRef>
              <c:f>'Summary outputs'!$AB$32:$AB$67</c:f>
              <c:numCache>
                <c:formatCode>#,##0_);\(#,##0\)</c:formatCode>
                <c:ptCount val="31"/>
                <c:pt idx="0" formatCode="_-* #,##0_-;\-* #,##0_-;_-* &quot;-&quot;?_-;_-@_-">
                  <c:v>10000</c:v>
                </c:pt>
                <c:pt idx="1">
                  <c:v>9095.1099787460153</c:v>
                </c:pt>
                <c:pt idx="2">
                  <c:v>5286.1902565113123</c:v>
                </c:pt>
                <c:pt idx="3">
                  <c:v>1725.0694358119877</c:v>
                </c:pt>
                <c:pt idx="4">
                  <c:v>3378.3251970607248</c:v>
                </c:pt>
                <c:pt idx="5">
                  <c:v>2610.9168959717881</c:v>
                </c:pt>
                <c:pt idx="6">
                  <c:v>3123.3137250322543</c:v>
                </c:pt>
                <c:pt idx="7">
                  <c:v>2609.4876627433841</c:v>
                </c:pt>
                <c:pt idx="8">
                  <c:v>2230.7422030294492</c:v>
                </c:pt>
                <c:pt idx="9">
                  <c:v>2248.9354617594772</c:v>
                </c:pt>
                <c:pt idx="10">
                  <c:v>2030.4152408867644</c:v>
                </c:pt>
                <c:pt idx="11">
                  <c:v>2154.2703762462038</c:v>
                </c:pt>
                <c:pt idx="12">
                  <c:v>2283.4985027705934</c:v>
                </c:pt>
                <c:pt idx="13">
                  <c:v>2515.6345262073119</c:v>
                </c:pt>
                <c:pt idx="14">
                  <c:v>2531.0462583280473</c:v>
                </c:pt>
                <c:pt idx="15">
                  <c:v>2689.9206348396069</c:v>
                </c:pt>
                <c:pt idx="16">
                  <c:v>2463.9403179398187</c:v>
                </c:pt>
                <c:pt idx="17">
                  <c:v>2305.0047695563567</c:v>
                </c:pt>
                <c:pt idx="18">
                  <c:v>2513.3476730678653</c:v>
                </c:pt>
                <c:pt idx="19">
                  <c:v>1827.9687326633025</c:v>
                </c:pt>
                <c:pt idx="20">
                  <c:v>1810.2641548191098</c:v>
                </c:pt>
                <c:pt idx="21">
                  <c:v>1758.7364506207532</c:v>
                </c:pt>
                <c:pt idx="22">
                  <c:v>1883.8402206000544</c:v>
                </c:pt>
                <c:pt idx="23">
                  <c:v>1419.2741569938069</c:v>
                </c:pt>
                <c:pt idx="24">
                  <c:v>1405.5262427122022</c:v>
                </c:pt>
                <c:pt idx="25">
                  <c:v>1280.2707878544245</c:v>
                </c:pt>
                <c:pt idx="26">
                  <c:v>1270.3985639430573</c:v>
                </c:pt>
                <c:pt idx="27">
                  <c:v>1113.8171951905892</c:v>
                </c:pt>
                <c:pt idx="28">
                  <c:v>1040.3906562807947</c:v>
                </c:pt>
                <c:pt idx="29">
                  <c:v>674.11519439030144</c:v>
                </c:pt>
                <c:pt idx="30">
                  <c:v>251.89592826297681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769-4819-93AE-73DEF7B7A3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8926464"/>
        <c:axId val="298928384"/>
      </c:areaChart>
      <c:lineChart>
        <c:grouping val="standard"/>
        <c:varyColors val="0"/>
        <c:ser>
          <c:idx val="3"/>
          <c:order val="3"/>
          <c:tx>
            <c:strRef>
              <c:f>'Summary outputs'!$AC$29</c:f>
              <c:strCache>
                <c:ptCount val="1"/>
                <c:pt idx="0">
                  <c:v>FUND VALUE</c:v>
                </c:pt>
              </c:strCache>
            </c:strRef>
          </c:tx>
          <c:spPr>
            <a:ln w="28575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3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769-4819-93AE-73DEF7B7A3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31"/>
              <c:pt idx="0">
                <c:v>0</c:v>
              </c:pt>
              <c:pt idx="1">
                <c:v>1</c:v>
              </c:pt>
              <c:pt idx="2">
                <c:v>2</c:v>
              </c:pt>
              <c:pt idx="3">
                <c:v>3</c:v>
              </c:pt>
              <c:pt idx="4">
                <c:v>4</c:v>
              </c:pt>
              <c:pt idx="5">
                <c:v>5</c:v>
              </c:pt>
              <c:pt idx="6">
                <c:v>6</c:v>
              </c:pt>
              <c:pt idx="7">
                <c:v>7</c:v>
              </c:pt>
              <c:pt idx="8">
                <c:v>8</c:v>
              </c:pt>
              <c:pt idx="9">
                <c:v>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  <c:pt idx="24">
                <c:v>24</c:v>
              </c:pt>
              <c:pt idx="25">
                <c:v>25</c:v>
              </c:pt>
              <c:pt idx="26">
                <c:v>26</c:v>
              </c:pt>
              <c:pt idx="27">
                <c:v>27</c:v>
              </c:pt>
              <c:pt idx="28">
                <c:v>28</c:v>
              </c:pt>
              <c:pt idx="29">
                <c:v>29</c:v>
              </c:pt>
              <c:pt idx="30">
                <c:v>30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'Summary outputs'!$AC$32:$AC$67</c:f>
              <c:numCache>
                <c:formatCode>#,##0_);\(#,##0\)</c:formatCode>
                <c:ptCount val="31"/>
                <c:pt idx="0" formatCode="_-* #,##0_-;\-* #,##0_-;_-* &quot;-&quot;?_-;_-@_-">
                  <c:v>100000</c:v>
                </c:pt>
                <c:pt idx="1">
                  <c:v>62778.640673596165</c:v>
                </c:pt>
                <c:pt idx="2">
                  <c:v>25260.42164516147</c:v>
                </c:pt>
                <c:pt idx="3">
                  <c:v>39958.903683350552</c:v>
                </c:pt>
                <c:pt idx="4">
                  <c:v>31379.702613514324</c:v>
                </c:pt>
                <c:pt idx="5">
                  <c:v>35774.051055296783</c:v>
                </c:pt>
                <c:pt idx="6">
                  <c:v>31049.545939704178</c:v>
                </c:pt>
                <c:pt idx="7">
                  <c:v>25443.554764376328</c:v>
                </c:pt>
                <c:pt idx="8">
                  <c:v>25478.964807911936</c:v>
                </c:pt>
                <c:pt idx="9">
                  <c:v>22181.969928547402</c:v>
                </c:pt>
                <c:pt idx="10">
                  <c:v>23800.381564243697</c:v>
                </c:pt>
                <c:pt idx="11">
                  <c:v>25007.684336305738</c:v>
                </c:pt>
                <c:pt idx="12">
                  <c:v>26945.058457963052</c:v>
                </c:pt>
                <c:pt idx="13">
                  <c:v>26808.442546735572</c:v>
                </c:pt>
                <c:pt idx="14">
                  <c:v>28653.698764888748</c:v>
                </c:pt>
                <c:pt idx="15">
                  <c:v>26880.059960803235</c:v>
                </c:pt>
                <c:pt idx="16">
                  <c:v>24694.192095926628</c:v>
                </c:pt>
                <c:pt idx="17">
                  <c:v>26662.453150204816</c:v>
                </c:pt>
                <c:pt idx="18">
                  <c:v>19965.041041714347</c:v>
                </c:pt>
                <c:pt idx="19">
                  <c:v>19816.593844523672</c:v>
                </c:pt>
                <c:pt idx="20">
                  <c:v>19856.283498170917</c:v>
                </c:pt>
                <c:pt idx="21">
                  <c:v>21369.783773357591</c:v>
                </c:pt>
                <c:pt idx="22">
                  <c:v>16632.150015634179</c:v>
                </c:pt>
                <c:pt idx="23">
                  <c:v>16465.155804711612</c:v>
                </c:pt>
                <c:pt idx="24">
                  <c:v>15314.167773506133</c:v>
                </c:pt>
                <c:pt idx="25">
                  <c:v>14943.334883525478</c:v>
                </c:pt>
                <c:pt idx="26">
                  <c:v>13612.995552779637</c:v>
                </c:pt>
                <c:pt idx="27">
                  <c:v>12958.285374066025</c:v>
                </c:pt>
                <c:pt idx="28">
                  <c:v>9232.0022782421092</c:v>
                </c:pt>
                <c:pt idx="29">
                  <c:v>5346.4366470469104</c:v>
                </c:pt>
                <c:pt idx="30">
                  <c:v>1461.4914018540205</c:v>
                </c:pt>
              </c:numCache>
              <c:extLst xmlns:c16r2="http://schemas.microsoft.com/office/drawing/2015/06/chart"/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1769-4819-93AE-73DEF7B7A3E5}"/>
            </c:ext>
          </c:extLst>
        </c:ser>
        <c:ser>
          <c:idx val="4"/>
          <c:order val="4"/>
          <c:tx>
            <c:strRef>
              <c:f>'Summary outputs'!$AD$29</c:f>
              <c:strCache>
                <c:ptCount val="1"/>
                <c:pt idx="0">
                  <c:v>CUMULATIVE DRAWS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Lit>
              <c:ptCount val="31"/>
              <c:pt idx="0">
                <c:v>0</c:v>
              </c:pt>
              <c:pt idx="1">
                <c:v>1</c:v>
              </c:pt>
              <c:pt idx="2">
                <c:v>2</c:v>
              </c:pt>
              <c:pt idx="3">
                <c:v>3</c:v>
              </c:pt>
              <c:pt idx="4">
                <c:v>4</c:v>
              </c:pt>
              <c:pt idx="5">
                <c:v>5</c:v>
              </c:pt>
              <c:pt idx="6">
                <c:v>6</c:v>
              </c:pt>
              <c:pt idx="7">
                <c:v>7</c:v>
              </c:pt>
              <c:pt idx="8">
                <c:v>8</c:v>
              </c:pt>
              <c:pt idx="9">
                <c:v>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  <c:pt idx="24">
                <c:v>24</c:v>
              </c:pt>
              <c:pt idx="25">
                <c:v>25</c:v>
              </c:pt>
              <c:pt idx="26">
                <c:v>26</c:v>
              </c:pt>
              <c:pt idx="27">
                <c:v>27</c:v>
              </c:pt>
              <c:pt idx="28">
                <c:v>28</c:v>
              </c:pt>
              <c:pt idx="29">
                <c:v>29</c:v>
              </c:pt>
              <c:pt idx="30">
                <c:v>30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'Summary outputs'!$AD$32:$AD$67</c:f>
              <c:numCache>
                <c:formatCode>#,##0_);\(#,##0\)</c:formatCode>
                <c:ptCount val="31"/>
                <c:pt idx="1">
                  <c:v>6647.0244420828922</c:v>
                </c:pt>
                <c:pt idx="2">
                  <c:v>12505.344298719983</c:v>
                </c:pt>
                <c:pt idx="3">
                  <c:v>17430.546153534502</c:v>
                </c:pt>
                <c:pt idx="4">
                  <c:v>21924.792846052747</c:v>
                </c:pt>
                <c:pt idx="5">
                  <c:v>26132.781787455184</c:v>
                </c:pt>
                <c:pt idx="6">
                  <c:v>30209.296833430843</c:v>
                </c:pt>
                <c:pt idx="7">
                  <c:v>33860.2809228529</c:v>
                </c:pt>
                <c:pt idx="8">
                  <c:v>37190.280453179548</c:v>
                </c:pt>
                <c:pt idx="9">
                  <c:v>40310.860971592519</c:v>
                </c:pt>
                <c:pt idx="10">
                  <c:v>43419.361823482599</c:v>
                </c:pt>
                <c:pt idx="11">
                  <c:v>46518.568003922308</c:v>
                </c:pt>
                <c:pt idx="12">
                  <c:v>49617.774184362017</c:v>
                </c:pt>
                <c:pt idx="13">
                  <c:v>52696.736143908114</c:v>
                </c:pt>
                <c:pt idx="14">
                  <c:v>55775.698103454211</c:v>
                </c:pt>
                <c:pt idx="15">
                  <c:v>58854.660063000309</c:v>
                </c:pt>
                <c:pt idx="16">
                  <c:v>61882.399037997297</c:v>
                </c:pt>
                <c:pt idx="17">
                  <c:v>64834.062248344737</c:v>
                </c:pt>
                <c:pt idx="18">
                  <c:v>67668.476943177229</c:v>
                </c:pt>
                <c:pt idx="19">
                  <c:v>70502.891638009722</c:v>
                </c:pt>
                <c:pt idx="20">
                  <c:v>73337.306332842214</c:v>
                </c:pt>
                <c:pt idx="21">
                  <c:v>76171.721027674706</c:v>
                </c:pt>
                <c:pt idx="22">
                  <c:v>79006.135722507199</c:v>
                </c:pt>
                <c:pt idx="23">
                  <c:v>81840.550417339691</c:v>
                </c:pt>
                <c:pt idx="24">
                  <c:v>84674.965112172184</c:v>
                </c:pt>
                <c:pt idx="25">
                  <c:v>87509.379807004676</c:v>
                </c:pt>
                <c:pt idx="26">
                  <c:v>90343.794501837168</c:v>
                </c:pt>
                <c:pt idx="27">
                  <c:v>93178.209196669661</c:v>
                </c:pt>
                <c:pt idx="28">
                  <c:v>96012.623891502153</c:v>
                </c:pt>
                <c:pt idx="29">
                  <c:v>98847.038586334646</c:v>
                </c:pt>
                <c:pt idx="30">
                  <c:v>101681.45328116714</c:v>
                </c:pt>
              </c:numCache>
              <c:extLst xmlns:c16r2="http://schemas.microsoft.com/office/drawing/2015/06/chart"/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1769-4819-93AE-73DEF7B7A3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8926464"/>
        <c:axId val="298928384"/>
      </c:lineChart>
      <c:lineChart>
        <c:grouping val="standard"/>
        <c:varyColors val="0"/>
        <c:ser>
          <c:idx val="5"/>
          <c:order val="5"/>
          <c:tx>
            <c:strRef>
              <c:f>'Summary outputs'!$AF$29</c:f>
              <c:strCache>
                <c:ptCount val="1"/>
                <c:pt idx="0">
                  <c:v>Yield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'Summary outputs'!$T$32:$T$67</c:f>
              <c:numCache>
                <c:formatCode>General</c:formatCode>
                <c:ptCount val="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</c:numCache>
              <c:extLst xmlns:c16r2="http://schemas.microsoft.com/office/drawing/2015/06/chart"/>
            </c:numRef>
          </c:cat>
          <c:val>
            <c:numRef>
              <c:f>'Summary outputs'!$AE$32:$AE$67</c:f>
              <c:numCache>
                <c:formatCode>0.00%</c:formatCode>
                <c:ptCount val="31"/>
                <c:pt idx="1">
                  <c:v>-0.30574334884320953</c:v>
                </c:pt>
                <c:pt idx="2">
                  <c:v>-0.40793396564680973</c:v>
                </c:pt>
                <c:pt idx="3">
                  <c:v>-0.18533196128653362</c:v>
                </c:pt>
                <c:pt idx="4">
                  <c:v>-0.16830824858770566</c:v>
                </c:pt>
                <c:pt idx="5">
                  <c:v>-0.10872309053734996</c:v>
                </c:pt>
                <c:pt idx="6">
                  <c:v>-9.7381041597600526E-2</c:v>
                </c:pt>
                <c:pt idx="7">
                  <c:v>-9.3842738662131997E-2</c:v>
                </c:pt>
                <c:pt idx="8">
                  <c:v>-7.6255863958233139E-2</c:v>
                </c:pt>
                <c:pt idx="9">
                  <c:v>-7.134621829266119E-2</c:v>
                </c:pt>
                <c:pt idx="10">
                  <c:v>-5.5516075153727917E-2</c:v>
                </c:pt>
                <c:pt idx="11">
                  <c:v>-4.3479995505553148E-2</c:v>
                </c:pt>
                <c:pt idx="12">
                  <c:v>-3.22513157238834E-2</c:v>
                </c:pt>
                <c:pt idx="13">
                  <c:v>-2.6122541917222963E-2</c:v>
                </c:pt>
                <c:pt idx="14">
                  <c:v>-1.8114434687318881E-2</c:v>
                </c:pt>
                <c:pt idx="15">
                  <c:v>-1.5766704945532339E-2</c:v>
                </c:pt>
                <c:pt idx="16">
                  <c:v>-1.4219747419076056E-2</c:v>
                </c:pt>
                <c:pt idx="17">
                  <c:v>-8.314022409649735E-3</c:v>
                </c:pt>
                <c:pt idx="18">
                  <c:v>-1.2250990936319539E-2</c:v>
                </c:pt>
                <c:pt idx="19">
                  <c:v>-9.0964297083927503E-3</c:v>
                </c:pt>
                <c:pt idx="20">
                  <c:v>-6.0675883303182854E-3</c:v>
                </c:pt>
                <c:pt idx="21">
                  <c:v>-2.0514435578085077E-3</c:v>
                </c:pt>
                <c:pt idx="22">
                  <c:v>-3.6500594492576699E-3</c:v>
                </c:pt>
                <c:pt idx="23">
                  <c:v>-1.35531636144548E-3</c:v>
                </c:pt>
                <c:pt idx="24">
                  <c:v>-8.4143030782968253E-6</c:v>
                </c:pt>
                <c:pt idx="25">
                  <c:v>1.8248354002263767E-3</c:v>
                </c:pt>
                <c:pt idx="26">
                  <c:v>2.8628928023661793E-3</c:v>
                </c:pt>
                <c:pt idx="27">
                  <c:v>4.2904504384360109E-3</c:v>
                </c:pt>
                <c:pt idx="28">
                  <c:v>3.6745935361917059E-3</c:v>
                </c:pt>
                <c:pt idx="29">
                  <c:v>2.959143679618137E-3</c:v>
                </c:pt>
                <c:pt idx="30">
                  <c:v>2.241347676470884E-3</c:v>
                </c:pt>
              </c:numCache>
              <c:extLst xmlns:c16r2="http://schemas.microsoft.com/office/drawing/2015/06/chart"/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1769-4819-93AE-73DEF7B7A3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8940288"/>
        <c:axId val="298938752"/>
      </c:lineChart>
      <c:catAx>
        <c:axId val="2989264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YEAR OF PROJECTION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8928384"/>
        <c:crosses val="autoZero"/>
        <c:auto val="1"/>
        <c:lblAlgn val="ctr"/>
        <c:lblOffset val="100"/>
        <c:noMultiLvlLbl val="0"/>
      </c:catAx>
      <c:valAx>
        <c:axId val="298928384"/>
        <c:scaling>
          <c:orientation val="minMax"/>
          <c:max val="1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FUNDS VALUE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_-* #,##0_-;\-* #,##0_-;_-* &quot;-&quot;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8926464"/>
        <c:crosses val="autoZero"/>
        <c:crossBetween val="between"/>
      </c:valAx>
      <c:valAx>
        <c:axId val="298938752"/>
        <c:scaling>
          <c:orientation val="minMax"/>
        </c:scaling>
        <c:delete val="1"/>
        <c:axPos val="r"/>
        <c:numFmt formatCode="0%" sourceLinked="0"/>
        <c:majorTickMark val="out"/>
        <c:minorTickMark val="none"/>
        <c:tickLblPos val="nextTo"/>
        <c:crossAx val="298940288"/>
        <c:crosses val="max"/>
        <c:crossBetween val="between"/>
      </c:valAx>
      <c:catAx>
        <c:axId val="2989402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989387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5133810451462306E-2"/>
          <c:y val="0.82047496409503795"/>
          <c:w val="0.89249595689175554"/>
          <c:h val="0.179525035904962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1973: RULES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7197252284454384"/>
          <c:y val="0.10330129007293873"/>
          <c:w val="0.79927998865006744"/>
          <c:h val="0.64443576833151717"/>
        </c:manualLayout>
      </c:layout>
      <c:areaChart>
        <c:grouping val="stacked"/>
        <c:varyColors val="0"/>
        <c:ser>
          <c:idx val="0"/>
          <c:order val="0"/>
          <c:tx>
            <c:strRef>
              <c:f>'Summary outputs'!$AJ$29</c:f>
              <c:strCache>
                <c:ptCount val="1"/>
                <c:pt idx="0">
                  <c:v>UK equity BarCap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 w="25400">
              <a:noFill/>
            </a:ln>
            <a:effectLst/>
          </c:spPr>
          <c:cat>
            <c:numRef>
              <c:f>'Summary outputs'!$AI$32:$AI$67</c:f>
              <c:numCache>
                <c:formatCode>General</c:formatCode>
                <c:ptCount val="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</c:numCache>
              <c:extLst xmlns:c16r2="http://schemas.microsoft.com/office/drawing/2015/06/chart"/>
            </c:numRef>
          </c:cat>
          <c:val>
            <c:numRef>
              <c:f>'Summary outputs'!$AJ$32:$AJ$67</c:f>
              <c:numCache>
                <c:formatCode>#,##0_);\(#,##0\)</c:formatCode>
                <c:ptCount val="31"/>
                <c:pt idx="0" formatCode="_-* #,##0_-;\-* #,##0_-;_-* &quot;-&quot;?_-;_-@_-">
                  <c:v>80000</c:v>
                </c:pt>
                <c:pt idx="1">
                  <c:v>51508.980738823899</c:v>
                </c:pt>
                <c:pt idx="2">
                  <c:v>21356.597964862503</c:v>
                </c:pt>
                <c:pt idx="3">
                  <c:v>36186.293956887741</c:v>
                </c:pt>
                <c:pt idx="4">
                  <c:v>28688.018186232119</c:v>
                </c:pt>
                <c:pt idx="5">
                  <c:v>32851.923757015931</c:v>
                </c:pt>
                <c:pt idx="6">
                  <c:v>28983.627329216226</c:v>
                </c:pt>
                <c:pt idx="7">
                  <c:v>24069.419161458271</c:v>
                </c:pt>
                <c:pt idx="8">
                  <c:v>24293.44465616834</c:v>
                </c:pt>
                <c:pt idx="9">
                  <c:v>21496.379402373292</c:v>
                </c:pt>
                <c:pt idx="10">
                  <c:v>23303.387296270739</c:v>
                </c:pt>
                <c:pt idx="11">
                  <c:v>24936.824629616684</c:v>
                </c:pt>
                <c:pt idx="12">
                  <c:v>27391.171401128719</c:v>
                </c:pt>
                <c:pt idx="13">
                  <c:v>27787.083483581242</c:v>
                </c:pt>
                <c:pt idx="14">
                  <c:v>30282.598905395702</c:v>
                </c:pt>
                <c:pt idx="15">
                  <c:v>29059.95503783914</c:v>
                </c:pt>
                <c:pt idx="16">
                  <c:v>27434.805167112059</c:v>
                </c:pt>
                <c:pt idx="17">
                  <c:v>30350.310502784985</c:v>
                </c:pt>
                <c:pt idx="18">
                  <c:v>24833.649653962922</c:v>
                </c:pt>
                <c:pt idx="19">
                  <c:v>24299.909237406642</c:v>
                </c:pt>
                <c:pt idx="20">
                  <c:v>25352.746193037525</c:v>
                </c:pt>
                <c:pt idx="21">
                  <c:v>28401.657770221729</c:v>
                </c:pt>
                <c:pt idx="22">
                  <c:v>25710.482106834075</c:v>
                </c:pt>
                <c:pt idx="23">
                  <c:v>25223.236272504906</c:v>
                </c:pt>
                <c:pt idx="24">
                  <c:v>25452.576970635055</c:v>
                </c:pt>
                <c:pt idx="25">
                  <c:v>27045.560397689685</c:v>
                </c:pt>
                <c:pt idx="26">
                  <c:v>27151.529639200158</c:v>
                </c:pt>
                <c:pt idx="27">
                  <c:v>29290.322004271977</c:v>
                </c:pt>
                <c:pt idx="28">
                  <c:v>26506.391763208918</c:v>
                </c:pt>
                <c:pt idx="29">
                  <c:v>21583.318902801842</c:v>
                </c:pt>
                <c:pt idx="30">
                  <c:v>13292.962933617879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083-49D1-A682-4A0D5730F31B}"/>
            </c:ext>
          </c:extLst>
        </c:ser>
        <c:ser>
          <c:idx val="1"/>
          <c:order val="1"/>
          <c:tx>
            <c:strRef>
              <c:f>'Summary outputs'!$AP$29</c:f>
              <c:strCache>
                <c:ptCount val="1"/>
                <c:pt idx="0">
                  <c:v>UK gilts BarCap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 w="25400">
              <a:noFill/>
            </a:ln>
            <a:effectLst/>
          </c:spPr>
          <c:cat>
            <c:numRef>
              <c:f>'Summary outputs'!$AI$32:$AI$67</c:f>
              <c:numCache>
                <c:formatCode>General</c:formatCode>
                <c:ptCount val="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</c:numCache>
              <c:extLst xmlns:c16r2="http://schemas.microsoft.com/office/drawing/2015/06/chart"/>
            </c:numRef>
          </c:cat>
          <c:val>
            <c:numRef>
              <c:f>'Summary outputs'!$AP$32:$AP$67</c:f>
              <c:numCache>
                <c:formatCode>#,##0_);\(#,##0\)</c:formatCode>
                <c:ptCount val="31"/>
                <c:pt idx="0" formatCode="_-* #,##0_-;\-* #,##0_-;_-* &quot;-&quot;?_-;_-@_-">
                  <c:v>10000</c:v>
                </c:pt>
                <c:pt idx="1">
                  <c:v>8156.8719539008398</c:v>
                </c:pt>
                <c:pt idx="2">
                  <c:v>2800.5257599580536</c:v>
                </c:pt>
                <c:pt idx="3">
                  <c:v>3036.6424410222226</c:v>
                </c:pt>
                <c:pt idx="4">
                  <c:v>2677.7578540397826</c:v>
                </c:pt>
                <c:pt idx="5">
                  <c:v>3423.2462608147321</c:v>
                </c:pt>
                <c:pt idx="6">
                  <c:v>3069.0813831064606</c:v>
                </c:pt>
                <c:pt idx="7">
                  <c:v>2366.3707009425057</c:v>
                </c:pt>
                <c:pt idx="8">
                  <c:v>2460.7811146545455</c:v>
                </c:pt>
                <c:pt idx="9">
                  <c:v>2212.5990353360612</c:v>
                </c:pt>
                <c:pt idx="10">
                  <c:v>2717.345972177603</c:v>
                </c:pt>
                <c:pt idx="11">
                  <c:v>2959.5837601538396</c:v>
                </c:pt>
                <c:pt idx="12">
                  <c:v>2992.660552422828</c:v>
                </c:pt>
                <c:pt idx="13">
                  <c:v>3110.4647735416793</c:v>
                </c:pt>
                <c:pt idx="14">
                  <c:v>3294.2240855166447</c:v>
                </c:pt>
                <c:pt idx="15">
                  <c:v>3632.4943797298924</c:v>
                </c:pt>
                <c:pt idx="16">
                  <c:v>3429.3506458890074</c:v>
                </c:pt>
                <c:pt idx="17">
                  <c:v>3338.9629679938821</c:v>
                </c:pt>
                <c:pt idx="18">
                  <c:v>1719.1381436111374</c:v>
                </c:pt>
                <c:pt idx="19">
                  <c:v>1936.8946054204443</c:v>
                </c:pt>
                <c:pt idx="20">
                  <c:v>2213.0784902039145</c:v>
                </c:pt>
                <c:pt idx="21">
                  <c:v>2769.3234357568922</c:v>
                </c:pt>
                <c:pt idx="22">
                  <c:v>1046.3847139862119</c:v>
                </c:pt>
                <c:pt idx="23">
                  <c:v>1193.9791687029358</c:v>
                </c:pt>
                <c:pt idx="24">
                  <c:v>1242.6922447825286</c:v>
                </c:pt>
                <c:pt idx="25">
                  <c:v>1418.0823719550599</c:v>
                </c:pt>
                <c:pt idx="26">
                  <c:v>1707.9267075252649</c:v>
                </c:pt>
                <c:pt idx="27">
                  <c:v>1602.6940227687383</c:v>
                </c:pt>
                <c:pt idx="28">
                  <c:v>1683.6251674653724</c:v>
                </c:pt>
                <c:pt idx="29">
                  <c:v>0</c:v>
                </c:pt>
                <c:pt idx="30">
                  <c:v>0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083-49D1-A682-4A0D5730F31B}"/>
            </c:ext>
          </c:extLst>
        </c:ser>
        <c:ser>
          <c:idx val="2"/>
          <c:order val="2"/>
          <c:tx>
            <c:strRef>
              <c:f>'Summary outputs'!$AQ$29</c:f>
              <c:strCache>
                <c:ptCount val="1"/>
                <c:pt idx="0">
                  <c:v>UK cash BarCap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25400">
              <a:noFill/>
            </a:ln>
            <a:effectLst/>
          </c:spPr>
          <c:cat>
            <c:numRef>
              <c:f>'Summary outputs'!$AI$32:$AI$67</c:f>
              <c:numCache>
                <c:formatCode>General</c:formatCode>
                <c:ptCount val="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</c:numCache>
              <c:extLst xmlns:c16r2="http://schemas.microsoft.com/office/drawing/2015/06/chart"/>
            </c:numRef>
          </c:cat>
          <c:val>
            <c:numRef>
              <c:f>'Summary outputs'!$AQ$32:$AQ$67</c:f>
              <c:numCache>
                <c:formatCode>#,##0_);\(#,##0\)</c:formatCode>
                <c:ptCount val="31"/>
                <c:pt idx="0" formatCode="_-* #,##0_-;\-* #,##0_-;_-* &quot;-&quot;?_-;_-@_-">
                  <c:v>10000</c:v>
                </c:pt>
                <c:pt idx="1">
                  <c:v>3112.7879808714119</c:v>
                </c:pt>
                <c:pt idx="2">
                  <c:v>0</c:v>
                </c:pt>
                <c:pt idx="3">
                  <c:v>1084.7291933851952</c:v>
                </c:pt>
                <c:pt idx="4">
                  <c:v>0</c:v>
                </c:pt>
                <c:pt idx="5">
                  <c:v>581.74573703681347</c:v>
                </c:pt>
                <c:pt idx="6">
                  <c:v>100.31040322192737</c:v>
                </c:pt>
                <c:pt idx="7">
                  <c:v>0</c:v>
                </c:pt>
                <c:pt idx="8">
                  <c:v>282.58051906089224</c:v>
                </c:pt>
                <c:pt idx="9">
                  <c:v>40.915296844293906</c:v>
                </c:pt>
                <c:pt idx="10">
                  <c:v>0</c:v>
                </c:pt>
                <c:pt idx="11">
                  <c:v>175.41621681062102</c:v>
                </c:pt>
                <c:pt idx="12">
                  <c:v>755.92611741964413</c:v>
                </c:pt>
                <c:pt idx="13">
                  <c:v>757.34413780752732</c:v>
                </c:pt>
                <c:pt idx="14">
                  <c:v>1197.4636812861809</c:v>
                </c:pt>
                <c:pt idx="15">
                  <c:v>553.53242018378887</c:v>
                </c:pt>
                <c:pt idx="16">
                  <c:v>401.61167089201382</c:v>
                </c:pt>
                <c:pt idx="17">
                  <c:v>1296.951447354917</c:v>
                </c:pt>
                <c:pt idx="18">
                  <c:v>0</c:v>
                </c:pt>
                <c:pt idx="19">
                  <c:v>1303.6680090987281</c:v>
                </c:pt>
                <c:pt idx="20">
                  <c:v>1290.6933632229761</c:v>
                </c:pt>
                <c:pt idx="21">
                  <c:v>1496.6763119660482</c:v>
                </c:pt>
                <c:pt idx="22">
                  <c:v>0</c:v>
                </c:pt>
                <c:pt idx="23">
                  <c:v>2277.4152045908022</c:v>
                </c:pt>
                <c:pt idx="24">
                  <c:v>2286.0373030437459</c:v>
                </c:pt>
                <c:pt idx="25">
                  <c:v>2508.8930326348686</c:v>
                </c:pt>
                <c:pt idx="26">
                  <c:v>2245.5410074422825</c:v>
                </c:pt>
                <c:pt idx="27">
                  <c:v>2885.4717834667713</c:v>
                </c:pt>
                <c:pt idx="28">
                  <c:v>113.41376755334022</c:v>
                </c:pt>
                <c:pt idx="29">
                  <c:v>0</c:v>
                </c:pt>
                <c:pt idx="30">
                  <c:v>0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083-49D1-A682-4A0D5730F3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9018880"/>
        <c:axId val="299045632"/>
      </c:areaChart>
      <c:lineChart>
        <c:grouping val="standard"/>
        <c:varyColors val="0"/>
        <c:ser>
          <c:idx val="3"/>
          <c:order val="3"/>
          <c:tx>
            <c:strRef>
              <c:f>'Summary outputs'!$AR$29</c:f>
              <c:strCache>
                <c:ptCount val="1"/>
                <c:pt idx="0">
                  <c:v>FUND VALUE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2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083-49D1-A682-4A0D5730F31B}"/>
                </c:ext>
              </c:extLst>
            </c:dLbl>
            <c:dLbl>
              <c:idx val="2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083-49D1-A682-4A0D5730F31B}"/>
                </c:ext>
              </c:extLst>
            </c:dLbl>
            <c:dLbl>
              <c:idx val="3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083-49D1-A682-4A0D5730F3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31"/>
              <c:pt idx="0">
                <c:v>0</c:v>
              </c:pt>
              <c:pt idx="1">
                <c:v>1</c:v>
              </c:pt>
              <c:pt idx="2">
                <c:v>2</c:v>
              </c:pt>
              <c:pt idx="3">
                <c:v>3</c:v>
              </c:pt>
              <c:pt idx="4">
                <c:v>4</c:v>
              </c:pt>
              <c:pt idx="5">
                <c:v>5</c:v>
              </c:pt>
              <c:pt idx="6">
                <c:v>6</c:v>
              </c:pt>
              <c:pt idx="7">
                <c:v>7</c:v>
              </c:pt>
              <c:pt idx="8">
                <c:v>8</c:v>
              </c:pt>
              <c:pt idx="9">
                <c:v>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  <c:pt idx="24">
                <c:v>24</c:v>
              </c:pt>
              <c:pt idx="25">
                <c:v>25</c:v>
              </c:pt>
              <c:pt idx="26">
                <c:v>26</c:v>
              </c:pt>
              <c:pt idx="27">
                <c:v>27</c:v>
              </c:pt>
              <c:pt idx="28">
                <c:v>28</c:v>
              </c:pt>
              <c:pt idx="29">
                <c:v>29</c:v>
              </c:pt>
              <c:pt idx="30">
                <c:v>30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'Summary outputs'!$AR$32:$AR$67</c:f>
              <c:numCache>
                <c:formatCode>#,##0_);\(#,##0\)</c:formatCode>
                <c:ptCount val="31"/>
                <c:pt idx="0" formatCode="_-* #,##0_-;\-* #,##0_-;_-* &quot;-&quot;?_-;_-@_-">
                  <c:v>100000</c:v>
                </c:pt>
                <c:pt idx="1">
                  <c:v>62778.64067359615</c:v>
                </c:pt>
                <c:pt idx="2">
                  <c:v>24157.123724820558</c:v>
                </c:pt>
                <c:pt idx="3">
                  <c:v>40307.665591295161</c:v>
                </c:pt>
                <c:pt idx="4">
                  <c:v>31365.7760402719</c:v>
                </c:pt>
                <c:pt idx="5">
                  <c:v>36856.915754867478</c:v>
                </c:pt>
                <c:pt idx="6">
                  <c:v>32153.019115544615</c:v>
                </c:pt>
                <c:pt idx="7">
                  <c:v>26435.789862400776</c:v>
                </c:pt>
                <c:pt idx="8">
                  <c:v>27036.806289883778</c:v>
                </c:pt>
                <c:pt idx="9">
                  <c:v>23749.893734553647</c:v>
                </c:pt>
                <c:pt idx="10">
                  <c:v>26020.733268448341</c:v>
                </c:pt>
                <c:pt idx="11">
                  <c:v>28071.824606581144</c:v>
                </c:pt>
                <c:pt idx="12">
                  <c:v>31139.758070971191</c:v>
                </c:pt>
                <c:pt idx="13">
                  <c:v>31654.892394930448</c:v>
                </c:pt>
                <c:pt idx="14">
                  <c:v>34774.286672198527</c:v>
                </c:pt>
                <c:pt idx="15">
                  <c:v>33245.981837752821</c:v>
                </c:pt>
                <c:pt idx="16">
                  <c:v>31265.76748389308</c:v>
                </c:pt>
                <c:pt idx="17">
                  <c:v>34986.224918133783</c:v>
                </c:pt>
                <c:pt idx="18">
                  <c:v>26552.787797574059</c:v>
                </c:pt>
                <c:pt idx="19">
                  <c:v>27540.471851925817</c:v>
                </c:pt>
                <c:pt idx="20">
                  <c:v>28856.518046464418</c:v>
                </c:pt>
                <c:pt idx="21">
                  <c:v>32667.657517944666</c:v>
                </c:pt>
                <c:pt idx="22">
                  <c:v>26756.866820820287</c:v>
                </c:pt>
                <c:pt idx="23">
                  <c:v>28694.630645798643</c:v>
                </c:pt>
                <c:pt idx="24">
                  <c:v>28981.30651846133</c:v>
                </c:pt>
                <c:pt idx="25">
                  <c:v>30972.535802279614</c:v>
                </c:pt>
                <c:pt idx="26">
                  <c:v>31104.997354167706</c:v>
                </c:pt>
                <c:pt idx="27">
                  <c:v>33778.487810507482</c:v>
                </c:pt>
                <c:pt idx="28">
                  <c:v>28303.430698227632</c:v>
                </c:pt>
                <c:pt idx="29">
                  <c:v>21583.318902801842</c:v>
                </c:pt>
                <c:pt idx="30">
                  <c:v>13292.962933617879</c:v>
                </c:pt>
              </c:numCache>
              <c:extLst xmlns:c16r2="http://schemas.microsoft.com/office/drawing/2015/06/chart"/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9083-49D1-A682-4A0D5730F31B}"/>
            </c:ext>
          </c:extLst>
        </c:ser>
        <c:ser>
          <c:idx val="4"/>
          <c:order val="4"/>
          <c:tx>
            <c:strRef>
              <c:f>'Summary outputs'!$AS$29</c:f>
              <c:strCache>
                <c:ptCount val="1"/>
                <c:pt idx="0">
                  <c:v>CUMULATIVE DRAWS</c:v>
                </c:pt>
              </c:strCache>
            </c:strRef>
          </c:tx>
          <c:spPr>
            <a:ln w="28575" cap="rnd">
              <a:solidFill>
                <a:srgbClr val="FF6600"/>
              </a:solidFill>
              <a:round/>
            </a:ln>
            <a:effectLst/>
          </c:spPr>
          <c:marker>
            <c:symbol val="none"/>
          </c:marker>
          <c:cat>
            <c:strLit>
              <c:ptCount val="31"/>
              <c:pt idx="0">
                <c:v>0</c:v>
              </c:pt>
              <c:pt idx="1">
                <c:v>1</c:v>
              </c:pt>
              <c:pt idx="2">
                <c:v>2</c:v>
              </c:pt>
              <c:pt idx="3">
                <c:v>3</c:v>
              </c:pt>
              <c:pt idx="4">
                <c:v>4</c:v>
              </c:pt>
              <c:pt idx="5">
                <c:v>5</c:v>
              </c:pt>
              <c:pt idx="6">
                <c:v>6</c:v>
              </c:pt>
              <c:pt idx="7">
                <c:v>7</c:v>
              </c:pt>
              <c:pt idx="8">
                <c:v>8</c:v>
              </c:pt>
              <c:pt idx="9">
                <c:v>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  <c:pt idx="24">
                <c:v>24</c:v>
              </c:pt>
              <c:pt idx="25">
                <c:v>25</c:v>
              </c:pt>
              <c:pt idx="26">
                <c:v>26</c:v>
              </c:pt>
              <c:pt idx="27">
                <c:v>27</c:v>
              </c:pt>
              <c:pt idx="28">
                <c:v>28</c:v>
              </c:pt>
              <c:pt idx="29">
                <c:v>29</c:v>
              </c:pt>
              <c:pt idx="30">
                <c:v>30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'Summary outputs'!$AS$32:$AS$67</c:f>
              <c:numCache>
                <c:formatCode>#,##0_);\(#,##0\)</c:formatCode>
                <c:ptCount val="31"/>
                <c:pt idx="1">
                  <c:v>6647.0244420828931</c:v>
                </c:pt>
                <c:pt idx="2">
                  <c:v>12505.344298719985</c:v>
                </c:pt>
                <c:pt idx="3">
                  <c:v>17430.546153534502</c:v>
                </c:pt>
                <c:pt idx="4">
                  <c:v>21924.792846052747</c:v>
                </c:pt>
                <c:pt idx="5">
                  <c:v>26132.781787455184</c:v>
                </c:pt>
                <c:pt idx="6">
                  <c:v>30209.296833430846</c:v>
                </c:pt>
                <c:pt idx="7">
                  <c:v>33860.280922852908</c:v>
                </c:pt>
                <c:pt idx="8">
                  <c:v>37190.280453179555</c:v>
                </c:pt>
                <c:pt idx="9">
                  <c:v>40310.860971592527</c:v>
                </c:pt>
                <c:pt idx="10">
                  <c:v>43419.361823482606</c:v>
                </c:pt>
                <c:pt idx="11">
                  <c:v>46518.568003922315</c:v>
                </c:pt>
                <c:pt idx="12">
                  <c:v>49617.774184362024</c:v>
                </c:pt>
                <c:pt idx="13">
                  <c:v>52696.736143908121</c:v>
                </c:pt>
                <c:pt idx="14">
                  <c:v>55775.698103454219</c:v>
                </c:pt>
                <c:pt idx="15">
                  <c:v>58854.660063000316</c:v>
                </c:pt>
                <c:pt idx="16">
                  <c:v>61882.399037997304</c:v>
                </c:pt>
                <c:pt idx="17">
                  <c:v>64834.062248344744</c:v>
                </c:pt>
                <c:pt idx="18">
                  <c:v>67668.476943177229</c:v>
                </c:pt>
                <c:pt idx="19">
                  <c:v>70502.891638009722</c:v>
                </c:pt>
                <c:pt idx="20">
                  <c:v>73337.306332842214</c:v>
                </c:pt>
                <c:pt idx="21">
                  <c:v>76171.721027674706</c:v>
                </c:pt>
                <c:pt idx="22">
                  <c:v>79006.135722507199</c:v>
                </c:pt>
                <c:pt idx="23">
                  <c:v>81840.550417339691</c:v>
                </c:pt>
                <c:pt idx="24">
                  <c:v>84674.965112172184</c:v>
                </c:pt>
                <c:pt idx="25">
                  <c:v>87509.379807004676</c:v>
                </c:pt>
                <c:pt idx="26">
                  <c:v>90343.794501837168</c:v>
                </c:pt>
                <c:pt idx="27">
                  <c:v>93178.209196669661</c:v>
                </c:pt>
                <c:pt idx="28">
                  <c:v>96012.623891502153</c:v>
                </c:pt>
                <c:pt idx="29">
                  <c:v>98847.038586334646</c:v>
                </c:pt>
                <c:pt idx="30">
                  <c:v>101681.45328116714</c:v>
                </c:pt>
              </c:numCache>
              <c:extLst xmlns:c16r2="http://schemas.microsoft.com/office/drawing/2015/06/chart"/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9083-49D1-A682-4A0D5730F3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9018880"/>
        <c:axId val="299045632"/>
      </c:lineChart>
      <c:lineChart>
        <c:grouping val="standard"/>
        <c:varyColors val="0"/>
        <c:ser>
          <c:idx val="5"/>
          <c:order val="5"/>
          <c:tx>
            <c:strRef>
              <c:f>'Summary outputs'!$AU$29</c:f>
              <c:strCache>
                <c:ptCount val="1"/>
                <c:pt idx="0">
                  <c:v>Yield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'Summary outputs'!$AI$32:$AI$67</c:f>
              <c:numCache>
                <c:formatCode>General</c:formatCode>
                <c:ptCount val="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</c:numCache>
              <c:extLst xmlns:c16r2="http://schemas.microsoft.com/office/drawing/2015/06/chart"/>
            </c:numRef>
          </c:cat>
          <c:val>
            <c:numRef>
              <c:f>'Summary outputs'!$AT$32:$AT$67</c:f>
              <c:numCache>
                <c:formatCode>0.00%</c:formatCode>
                <c:ptCount val="31"/>
                <c:pt idx="1">
                  <c:v>-0.30574334884320975</c:v>
                </c:pt>
                <c:pt idx="2">
                  <c:v>-0.41789421072591593</c:v>
                </c:pt>
                <c:pt idx="3">
                  <c:v>-0.18342480832164987</c:v>
                </c:pt>
                <c:pt idx="4">
                  <c:v>-0.16837731998043237</c:v>
                </c:pt>
                <c:pt idx="5">
                  <c:v>-0.10474311231229305</c:v>
                </c:pt>
                <c:pt idx="6">
                  <c:v>-9.3692551664659285E-2</c:v>
                </c:pt>
                <c:pt idx="7">
                  <c:v>-9.0638285241064542E-2</c:v>
                </c:pt>
                <c:pt idx="8">
                  <c:v>-7.1918055228892275E-2</c:v>
                </c:pt>
                <c:pt idx="9">
                  <c:v>-6.7178667321206142E-2</c:v>
                </c:pt>
                <c:pt idx="10">
                  <c:v>-5.054142892598823E-2</c:v>
                </c:pt>
                <c:pt idx="11">
                  <c:v>-3.7594516477937878E-2</c:v>
                </c:pt>
                <c:pt idx="12">
                  <c:v>-2.5416645230478929E-2</c:v>
                </c:pt>
                <c:pt idx="13">
                  <c:v>-1.903174101068239E-2</c:v>
                </c:pt>
                <c:pt idx="14">
                  <c:v>-1.039306079603397E-2</c:v>
                </c:pt>
                <c:pt idx="15">
                  <c:v>-8.2247086665764302E-3</c:v>
                </c:pt>
                <c:pt idx="16">
                  <c:v>-6.8120634250635748E-3</c:v>
                </c:pt>
                <c:pt idx="17">
                  <c:v>-1.6288064189196039E-4</c:v>
                </c:pt>
                <c:pt idx="18">
                  <c:v>-5.3465073564640253E-3</c:v>
                </c:pt>
                <c:pt idx="19">
                  <c:v>-1.6994228453824922E-3</c:v>
                </c:pt>
                <c:pt idx="20">
                  <c:v>1.7880868883557444E-3</c:v>
                </c:pt>
                <c:pt idx="21">
                  <c:v>6.632983453026986E-3</c:v>
                </c:pt>
                <c:pt idx="22">
                  <c:v>4.3487346152337736E-3</c:v>
                </c:pt>
                <c:pt idx="23">
                  <c:v>7.463704098127133E-3</c:v>
                </c:pt>
                <c:pt idx="24">
                  <c:v>9.2379653106628989E-3</c:v>
                </c:pt>
                <c:pt idx="25">
                  <c:v>1.1784748151352886E-2</c:v>
                </c:pt>
                <c:pt idx="26">
                  <c:v>1.3119611467540038E-2</c:v>
                </c:pt>
                <c:pt idx="27">
                  <c:v>1.5518316551312861E-2</c:v>
                </c:pt>
                <c:pt idx="28">
                  <c:v>1.409466390075198E-2</c:v>
                </c:pt>
                <c:pt idx="29">
                  <c:v>1.2105917689127388E-2</c:v>
                </c:pt>
                <c:pt idx="30">
                  <c:v>9.275496324770538E-3</c:v>
                </c:pt>
              </c:numCache>
              <c:extLst xmlns:c16r2="http://schemas.microsoft.com/office/drawing/2015/06/chart"/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9083-49D1-A682-4A0D5730F3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9069824"/>
        <c:axId val="299047552"/>
      </c:lineChart>
      <c:catAx>
        <c:axId val="2990188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/>
                  <a:t>YEAR</a:t>
                </a:r>
                <a:r>
                  <a:rPr lang="en-GB" baseline="0" dirty="0"/>
                  <a:t> OF PROJECTION</a:t>
                </a:r>
                <a:endParaRPr lang="en-GB" dirty="0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045632"/>
        <c:crosses val="autoZero"/>
        <c:auto val="1"/>
        <c:lblAlgn val="ctr"/>
        <c:lblOffset val="100"/>
        <c:noMultiLvlLbl val="0"/>
      </c:catAx>
      <c:valAx>
        <c:axId val="299045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dirty="0"/>
                  <a:t>FUND</a:t>
                </a:r>
                <a:r>
                  <a:rPr lang="en-GB" sz="1600" baseline="0" dirty="0"/>
                  <a:t> VALUE £</a:t>
                </a:r>
                <a:endParaRPr lang="en-GB" sz="1600" dirty="0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_-* #,##0_-;\-* #,##0_-;_-* &quot;-&quot;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018880"/>
        <c:crosses val="autoZero"/>
        <c:crossBetween val="between"/>
      </c:valAx>
      <c:valAx>
        <c:axId val="299047552"/>
        <c:scaling>
          <c:orientation val="minMax"/>
        </c:scaling>
        <c:delete val="1"/>
        <c:axPos val="r"/>
        <c:numFmt formatCode="0%" sourceLinked="0"/>
        <c:majorTickMark val="out"/>
        <c:minorTickMark val="none"/>
        <c:tickLblPos val="nextTo"/>
        <c:crossAx val="299069824"/>
        <c:crosses val="max"/>
        <c:crossBetween val="between"/>
      </c:valAx>
      <c:catAx>
        <c:axId val="2990698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990475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5250644345132529E-2"/>
          <c:y val="0.82736147775893432"/>
          <c:w val="0.75244153602421315"/>
          <c:h val="0.148172739981390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'4.0LPI 80E-10G-10C'!$C$9</c:f>
          <c:strCache>
            <c:ptCount val="1"/>
            <c:pt idx="0">
              <c:v>30yr, 80%equity10%gilts10%cash, 4% draw, inflation-linked with 5% cap</c:v>
            </c:pt>
          </c:strCache>
        </c:strRef>
      </c:tx>
      <c:layout>
        <c:manualLayout>
          <c:xMode val="edge"/>
          <c:yMode val="edge"/>
          <c:x val="0.1358575667472057"/>
          <c:y val="3.7263959127825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873335277534756"/>
          <c:y val="0.16194073831048897"/>
          <c:w val="0.79048058228832518"/>
          <c:h val="0.60499954025942659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'4.0LPI 80E-10G-10C'!$C$20</c:f>
              <c:strCache>
                <c:ptCount val="1"/>
                <c:pt idx="0">
                  <c:v>REBALANCE</c:v>
                </c:pt>
              </c:strCache>
            </c:strRef>
          </c:tx>
          <c:spPr>
            <a:gradFill flip="none" rotWithShape="1">
              <a:gsLst>
                <a:gs pos="0">
                  <a:schemeClr val="accent2"/>
                </a:gs>
                <a:gs pos="75000">
                  <a:schemeClr val="accent2">
                    <a:lumMod val="60000"/>
                    <a:lumOff val="40000"/>
                  </a:schemeClr>
                </a:gs>
                <a:gs pos="51000">
                  <a:schemeClr val="accent2">
                    <a:alpha val="75000"/>
                  </a:schemeClr>
                </a:gs>
                <a:gs pos="100000">
                  <a:schemeClr val="accent2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'4.0LPI 80E-10G-10C'!$E$18:$X$18</c:f>
              <c:numCache>
                <c:formatCode>0%</c:formatCode>
                <c:ptCount val="20"/>
                <c:pt idx="0">
                  <c:v>0.99</c:v>
                </c:pt>
                <c:pt idx="1">
                  <c:v>0.95</c:v>
                </c:pt>
                <c:pt idx="2">
                  <c:v>0.89999999999999991</c:v>
                </c:pt>
                <c:pt idx="3">
                  <c:v>0.84999999999999987</c:v>
                </c:pt>
                <c:pt idx="4">
                  <c:v>0.79999999999999982</c:v>
                </c:pt>
                <c:pt idx="5">
                  <c:v>0.74999999999999978</c:v>
                </c:pt>
                <c:pt idx="6">
                  <c:v>0.69999999999999973</c:v>
                </c:pt>
                <c:pt idx="7">
                  <c:v>0.64999999999999969</c:v>
                </c:pt>
                <c:pt idx="8">
                  <c:v>0.59999999999999964</c:v>
                </c:pt>
                <c:pt idx="9">
                  <c:v>0.5499999999999996</c:v>
                </c:pt>
                <c:pt idx="10">
                  <c:v>0.49999999999999961</c:v>
                </c:pt>
                <c:pt idx="11">
                  <c:v>0.44999999999999962</c:v>
                </c:pt>
                <c:pt idx="12">
                  <c:v>0.39999999999999963</c:v>
                </c:pt>
                <c:pt idx="13">
                  <c:v>0.34999999999999964</c:v>
                </c:pt>
                <c:pt idx="14">
                  <c:v>0.29999999999999966</c:v>
                </c:pt>
                <c:pt idx="15">
                  <c:v>0.24999999999999967</c:v>
                </c:pt>
                <c:pt idx="16">
                  <c:v>0.19999999999999968</c:v>
                </c:pt>
                <c:pt idx="17">
                  <c:v>0.14999999999999969</c:v>
                </c:pt>
                <c:pt idx="18">
                  <c:v>0.1</c:v>
                </c:pt>
                <c:pt idx="19">
                  <c:v>0.05</c:v>
                </c:pt>
              </c:numCache>
            </c:numRef>
          </c:cat>
          <c:val>
            <c:numRef>
              <c:f>'4.0LPI 80E-10G-10C'!$E$20:$X$20</c:f>
              <c:numCache>
                <c:formatCode>"£"#,##0_);\("£"#,##0\)</c:formatCode>
                <c:ptCount val="20"/>
                <c:pt idx="0">
                  <c:v>#N/A</c:v>
                </c:pt>
                <c:pt idx="1">
                  <c:v>#N/A</c:v>
                </c:pt>
                <c:pt idx="2">
                  <c:v>1054.8915674977968</c:v>
                </c:pt>
                <c:pt idx="3">
                  <c:v>12764.808517498068</c:v>
                </c:pt>
                <c:pt idx="4">
                  <c:v>25676.413280245928</c:v>
                </c:pt>
                <c:pt idx="5">
                  <c:v>40840.919377683094</c:v>
                </c:pt>
                <c:pt idx="6">
                  <c:v>55878.873524548762</c:v>
                </c:pt>
                <c:pt idx="7">
                  <c:v>74376.631904368885</c:v>
                </c:pt>
                <c:pt idx="8">
                  <c:v>86401.772946441575</c:v>
                </c:pt>
                <c:pt idx="9">
                  <c:v>98332.371599446007</c:v>
                </c:pt>
                <c:pt idx="10">
                  <c:v>113614.84551783341</c:v>
                </c:pt>
                <c:pt idx="11">
                  <c:v>129794.17025717025</c:v>
                </c:pt>
                <c:pt idx="12">
                  <c:v>142786.59467876077</c:v>
                </c:pt>
                <c:pt idx="13">
                  <c:v>159697.73811180028</c:v>
                </c:pt>
                <c:pt idx="14">
                  <c:v>178726.03118988796</c:v>
                </c:pt>
                <c:pt idx="15">
                  <c:v>193505.07969539246</c:v>
                </c:pt>
                <c:pt idx="16">
                  <c:v>236276.35216969278</c:v>
                </c:pt>
                <c:pt idx="17">
                  <c:v>299550.35786048963</c:v>
                </c:pt>
                <c:pt idx="18">
                  <c:v>362679.01773980277</c:v>
                </c:pt>
                <c:pt idx="19">
                  <c:v>474730.84646662575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73E-4AFF-9B1B-0490CE8377C7}"/>
            </c:ext>
          </c:extLst>
        </c:ser>
        <c:ser>
          <c:idx val="2"/>
          <c:order val="2"/>
          <c:tx>
            <c:strRef>
              <c:f>'4.0LPI 80E-10G-10C'!$C$21</c:f>
              <c:strCache>
                <c:ptCount val="1"/>
                <c:pt idx="0">
                  <c:v>RULES</c:v>
                </c:pt>
              </c:strCache>
            </c:strRef>
          </c:tx>
          <c:spPr>
            <a:gradFill flip="none" rotWithShape="1">
              <a:gsLst>
                <a:gs pos="0">
                  <a:schemeClr val="accent3"/>
                </a:gs>
                <a:gs pos="75000">
                  <a:schemeClr val="accent3">
                    <a:lumMod val="60000"/>
                    <a:lumOff val="40000"/>
                  </a:schemeClr>
                </a:gs>
                <a:gs pos="51000">
                  <a:schemeClr val="accent3">
                    <a:alpha val="75000"/>
                  </a:schemeClr>
                </a:gs>
                <a:gs pos="100000">
                  <a:schemeClr val="accent3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'4.0LPI 80E-10G-10C'!$E$18:$X$18</c:f>
              <c:numCache>
                <c:formatCode>0%</c:formatCode>
                <c:ptCount val="20"/>
                <c:pt idx="0">
                  <c:v>0.99</c:v>
                </c:pt>
                <c:pt idx="1">
                  <c:v>0.95</c:v>
                </c:pt>
                <c:pt idx="2">
                  <c:v>0.89999999999999991</c:v>
                </c:pt>
                <c:pt idx="3">
                  <c:v>0.84999999999999987</c:v>
                </c:pt>
                <c:pt idx="4">
                  <c:v>0.79999999999999982</c:v>
                </c:pt>
                <c:pt idx="5">
                  <c:v>0.74999999999999978</c:v>
                </c:pt>
                <c:pt idx="6">
                  <c:v>0.69999999999999973</c:v>
                </c:pt>
                <c:pt idx="7">
                  <c:v>0.64999999999999969</c:v>
                </c:pt>
                <c:pt idx="8">
                  <c:v>0.59999999999999964</c:v>
                </c:pt>
                <c:pt idx="9">
                  <c:v>0.5499999999999996</c:v>
                </c:pt>
                <c:pt idx="10">
                  <c:v>0.49999999999999961</c:v>
                </c:pt>
                <c:pt idx="11">
                  <c:v>0.44999999999999962</c:v>
                </c:pt>
                <c:pt idx="12">
                  <c:v>0.39999999999999963</c:v>
                </c:pt>
                <c:pt idx="13">
                  <c:v>0.34999999999999964</c:v>
                </c:pt>
                <c:pt idx="14">
                  <c:v>0.29999999999999966</c:v>
                </c:pt>
                <c:pt idx="15">
                  <c:v>0.24999999999999967</c:v>
                </c:pt>
                <c:pt idx="16">
                  <c:v>0.19999999999999968</c:v>
                </c:pt>
                <c:pt idx="17">
                  <c:v>0.14999999999999969</c:v>
                </c:pt>
                <c:pt idx="18">
                  <c:v>0.1</c:v>
                </c:pt>
                <c:pt idx="19">
                  <c:v>0.05</c:v>
                </c:pt>
              </c:numCache>
            </c:numRef>
          </c:cat>
          <c:val>
            <c:numRef>
              <c:f>'4.0LPI 80E-10G-10C'!$E$21:$X$21</c:f>
              <c:numCache>
                <c:formatCode>"£"#,##0_);\("£"#,##0\)</c:formatCode>
                <c:ptCount val="20"/>
                <c:pt idx="0">
                  <c:v>#N/A</c:v>
                </c:pt>
                <c:pt idx="1">
                  <c:v>#N/A</c:v>
                </c:pt>
                <c:pt idx="2">
                  <c:v>4604.6887441370527</c:v>
                </c:pt>
                <c:pt idx="3">
                  <c:v>16126.084231483906</c:v>
                </c:pt>
                <c:pt idx="4">
                  <c:v>39415.98686447605</c:v>
                </c:pt>
                <c:pt idx="5">
                  <c:v>49077.538957987257</c:v>
                </c:pt>
                <c:pt idx="6">
                  <c:v>72475.993700368606</c:v>
                </c:pt>
                <c:pt idx="7">
                  <c:v>84688.015009210329</c:v>
                </c:pt>
                <c:pt idx="8">
                  <c:v>98007.61043882044</c:v>
                </c:pt>
                <c:pt idx="9">
                  <c:v>116043.38534257926</c:v>
                </c:pt>
                <c:pt idx="10">
                  <c:v>127734.16176048576</c:v>
                </c:pt>
                <c:pt idx="11">
                  <c:v>143990.02594616858</c:v>
                </c:pt>
                <c:pt idx="12">
                  <c:v>156279.16702412377</c:v>
                </c:pt>
                <c:pt idx="13">
                  <c:v>161426.34802792512</c:v>
                </c:pt>
                <c:pt idx="14">
                  <c:v>189753.32053631009</c:v>
                </c:pt>
                <c:pt idx="15">
                  <c:v>197528.0104237698</c:v>
                </c:pt>
                <c:pt idx="16">
                  <c:v>237344.50604340987</c:v>
                </c:pt>
                <c:pt idx="17">
                  <c:v>290718.89460585424</c:v>
                </c:pt>
                <c:pt idx="18">
                  <c:v>360269.76691522234</c:v>
                </c:pt>
                <c:pt idx="19">
                  <c:v>462073.59615439503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73E-4AFF-9B1B-0490CE8377C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00"/>
        <c:overlap val="-35"/>
        <c:axId val="299106688"/>
        <c:axId val="299108608"/>
      </c:barChart>
      <c:lineChart>
        <c:grouping val="standard"/>
        <c:varyColors val="0"/>
        <c:ser>
          <c:idx val="0"/>
          <c:order val="0"/>
          <c:tx>
            <c:strRef>
              <c:f>'4.0LPI 80E-10G-10C'!$C$19</c:f>
              <c:strCache>
                <c:ptCount val="1"/>
                <c:pt idx="0">
                  <c:v>PASSIVE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'4.0LPI 80E-10G-10C'!$E$18:$X$18</c:f>
              <c:numCache>
                <c:formatCode>0%</c:formatCode>
                <c:ptCount val="20"/>
                <c:pt idx="0">
                  <c:v>0.99</c:v>
                </c:pt>
                <c:pt idx="1">
                  <c:v>0.95</c:v>
                </c:pt>
                <c:pt idx="2">
                  <c:v>0.89999999999999991</c:v>
                </c:pt>
                <c:pt idx="3">
                  <c:v>0.84999999999999987</c:v>
                </c:pt>
                <c:pt idx="4">
                  <c:v>0.79999999999999982</c:v>
                </c:pt>
                <c:pt idx="5">
                  <c:v>0.74999999999999978</c:v>
                </c:pt>
                <c:pt idx="6">
                  <c:v>0.69999999999999973</c:v>
                </c:pt>
                <c:pt idx="7">
                  <c:v>0.64999999999999969</c:v>
                </c:pt>
                <c:pt idx="8">
                  <c:v>0.59999999999999964</c:v>
                </c:pt>
                <c:pt idx="9">
                  <c:v>0.5499999999999996</c:v>
                </c:pt>
                <c:pt idx="10">
                  <c:v>0.49999999999999961</c:v>
                </c:pt>
                <c:pt idx="11">
                  <c:v>0.44999999999999962</c:v>
                </c:pt>
                <c:pt idx="12">
                  <c:v>0.39999999999999963</c:v>
                </c:pt>
                <c:pt idx="13">
                  <c:v>0.34999999999999964</c:v>
                </c:pt>
                <c:pt idx="14">
                  <c:v>0.29999999999999966</c:v>
                </c:pt>
                <c:pt idx="15">
                  <c:v>0.24999999999999967</c:v>
                </c:pt>
                <c:pt idx="16">
                  <c:v>0.19999999999999968</c:v>
                </c:pt>
                <c:pt idx="17">
                  <c:v>0.14999999999999969</c:v>
                </c:pt>
                <c:pt idx="18">
                  <c:v>0.1</c:v>
                </c:pt>
                <c:pt idx="19">
                  <c:v>0.05</c:v>
                </c:pt>
              </c:numCache>
            </c:numRef>
          </c:cat>
          <c:val>
            <c:numRef>
              <c:f>'4.0LPI 80E-10G-10C'!$E$19:$X$19</c:f>
              <c:numCache>
                <c:formatCode>"£"#,##0_);\("£"#,##0\)</c:formatCode>
                <c:ptCount val="20"/>
                <c:pt idx="0">
                  <c:v>#N/A</c:v>
                </c:pt>
                <c:pt idx="1">
                  <c:v>#N/A</c:v>
                </c:pt>
                <c:pt idx="2">
                  <c:v>2982.777201752428</c:v>
                </c:pt>
                <c:pt idx="3">
                  <c:v>10866.33323350586</c:v>
                </c:pt>
                <c:pt idx="4">
                  <c:v>32678.804755487203</c:v>
                </c:pt>
                <c:pt idx="5">
                  <c:v>44802.427620598457</c:v>
                </c:pt>
                <c:pt idx="6">
                  <c:v>67107.9757265519</c:v>
                </c:pt>
                <c:pt idx="7">
                  <c:v>77559.446970809775</c:v>
                </c:pt>
                <c:pt idx="8">
                  <c:v>98154.591119447607</c:v>
                </c:pt>
                <c:pt idx="9">
                  <c:v>109309.41187182334</c:v>
                </c:pt>
                <c:pt idx="10">
                  <c:v>124260.45823017627</c:v>
                </c:pt>
                <c:pt idx="11">
                  <c:v>140580.9897818779</c:v>
                </c:pt>
                <c:pt idx="12">
                  <c:v>151945.93622289272</c:v>
                </c:pt>
                <c:pt idx="13">
                  <c:v>183194.01949094946</c:v>
                </c:pt>
                <c:pt idx="14">
                  <c:v>189720.2096225392</c:v>
                </c:pt>
                <c:pt idx="15">
                  <c:v>218369.27731679019</c:v>
                </c:pt>
                <c:pt idx="16">
                  <c:v>245171.27145038592</c:v>
                </c:pt>
                <c:pt idx="17">
                  <c:v>296593.1456621305</c:v>
                </c:pt>
                <c:pt idx="18">
                  <c:v>356453.11478945165</c:v>
                </c:pt>
                <c:pt idx="19">
                  <c:v>478811.56819319475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573E-4AFF-9B1B-0490CE8377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9106688"/>
        <c:axId val="299108608"/>
      </c:lineChart>
      <c:catAx>
        <c:axId val="2991066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400" dirty="0"/>
                  <a:t>percentage of start years where </a:t>
                </a:r>
                <a:r>
                  <a:rPr lang="en-GB" sz="1400" baseline="0" dirty="0"/>
                  <a:t>fund value was at least £y after 30 years</a:t>
                </a:r>
                <a:endParaRPr lang="en-GB" sz="1400" dirty="0"/>
              </a:p>
            </c:rich>
          </c:tx>
          <c:layout>
            <c:manualLayout>
              <c:xMode val="edge"/>
              <c:yMode val="edge"/>
              <c:x val="0.15546758044133371"/>
              <c:y val="0.9009530477476590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108608"/>
        <c:crosses val="autoZero"/>
        <c:auto val="1"/>
        <c:lblAlgn val="ctr"/>
        <c:lblOffset val="100"/>
        <c:noMultiLvlLbl val="0"/>
      </c:catAx>
      <c:valAx>
        <c:axId val="29910860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dirty="0"/>
                  <a:t>fund value, £y, after 30 years</a:t>
                </a:r>
              </a:p>
            </c:rich>
          </c:tx>
          <c:layout>
            <c:manualLayout>
              <c:xMode val="edge"/>
              <c:yMode val="edge"/>
              <c:x val="1.101973364440556E-2"/>
              <c:y val="9.9351378058521109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&quot;£&quot;#,##0_);\(&quot;£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106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8716529481433866"/>
          <c:y val="0.19034096432390396"/>
          <c:w val="0.56264164268623051"/>
          <c:h val="5.8636868221778063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466C4A08-4359-4821-85D1-AB438D1D29C0}" type="datetimeFigureOut">
              <a:rPr lang="en-US"/>
              <a:pPr/>
              <a:t>9/15/2018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4EB6DB43-F647-410B-9D93-E19CFFE714B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8244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E3F36DD2-1615-49F5-A169-A10F7DCEB139}" type="datetimeFigureOut">
              <a:rPr lang="en-GB"/>
              <a:pPr/>
              <a:t>15/09/2018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23773903-99A5-4E9A-A232-ED5FB3261B01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42766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389626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779252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168878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55850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1948129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73903-99A5-4E9A-A232-ED5FB3261B01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8780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8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9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8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7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D247CB-294E-47D1-BFC6-70F88B6092DA}" type="datetime1">
              <a:rPr lang="en-GB"/>
              <a:pPr/>
              <a:t>15/09/2018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EC076F-40FA-4EC7-BBC8-9E8D4252FAB8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D247CB-294E-47D1-BFC6-70F88B6092DA}" type="datetime1">
              <a:rPr lang="en-GB"/>
              <a:pPr/>
              <a:t>15/09/2018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45395-EF64-4696-851A-6B379D63B3DB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041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041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D247CB-294E-47D1-BFC6-70F88B6092DA}" type="datetime1">
              <a:rPr lang="en-GB"/>
              <a:pPr/>
              <a:t>15/09/2018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FA31ED-5348-473F-B46A-CB520E31BC3A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D247CB-294E-47D1-BFC6-70F88B6092DA}" type="datetime1">
              <a:rPr lang="en-GB"/>
              <a:pPr/>
              <a:t>15/09/2018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2B1C3-B15F-402A-B931-1258C229E160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238"/>
            <a:ext cx="7772400" cy="102155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896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792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6887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5850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481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3775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273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170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D247CB-294E-47D1-BFC6-70F88B6092DA}" type="datetime1">
              <a:rPr lang="en-GB"/>
              <a:pPr/>
              <a:t>15/09/2018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DC06F0-9CA0-43F3-AC07-C653B46B3C4E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D247CB-294E-47D1-BFC6-70F88B6092DA}" type="datetime1">
              <a:rPr lang="en-GB"/>
              <a:pPr/>
              <a:t>15/09/2018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BF471A-0D61-4FC9-808A-5547935368E2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D247CB-294E-47D1-BFC6-70F88B6092DA}" type="datetime1">
              <a:rPr lang="en-GB"/>
              <a:pPr/>
              <a:t>15/09/2018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7D4150-C96F-45CB-BC2C-3670052B30D3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D247CB-294E-47D1-BFC6-70F88B6092DA}" type="datetime1">
              <a:rPr lang="en-GB"/>
              <a:pPr/>
              <a:t>15/09/2018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F1C45-E3DE-4264-87F6-52B4DED0A0ED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D247CB-294E-47D1-BFC6-70F88B6092DA}" type="datetime1">
              <a:rPr lang="en-GB"/>
              <a:pPr/>
              <a:t>15/09/2018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8CCF1E-67CF-4C53-9030-0AD3933EE4E5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313" cy="871538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850"/>
            <a:ext cx="5111750" cy="438983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8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389626" indent="0">
              <a:buNone/>
              <a:defRPr sz="1000"/>
            </a:lvl2pPr>
            <a:lvl3pPr marL="779252" indent="0">
              <a:buNone/>
              <a:defRPr sz="900"/>
            </a:lvl3pPr>
            <a:lvl4pPr marL="1168878" indent="0">
              <a:buNone/>
              <a:defRPr sz="800"/>
            </a:lvl4pPr>
            <a:lvl5pPr marL="1558503" indent="0">
              <a:buNone/>
              <a:defRPr sz="800"/>
            </a:lvl5pPr>
            <a:lvl6pPr marL="1948129" indent="0">
              <a:buNone/>
              <a:defRPr sz="800"/>
            </a:lvl6pPr>
            <a:lvl7pPr marL="2337755" indent="0">
              <a:buNone/>
              <a:defRPr sz="800"/>
            </a:lvl7pPr>
            <a:lvl8pPr marL="2727381" indent="0">
              <a:buNone/>
              <a:defRPr sz="800"/>
            </a:lvl8pPr>
            <a:lvl9pPr marL="3117007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D247CB-294E-47D1-BFC6-70F88B6092DA}" type="datetime1">
              <a:rPr lang="en-GB"/>
              <a:pPr/>
              <a:t>15/09/2018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587922-76DE-42FA-BD71-1BDD73676E7C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700"/>
            </a:lvl1pPr>
            <a:lvl2pPr marL="389626" indent="0">
              <a:buNone/>
              <a:defRPr sz="2400"/>
            </a:lvl2pPr>
            <a:lvl3pPr marL="779252" indent="0">
              <a:buNone/>
              <a:defRPr sz="2000"/>
            </a:lvl3pPr>
            <a:lvl4pPr marL="1168878" indent="0">
              <a:buNone/>
              <a:defRPr sz="1700"/>
            </a:lvl4pPr>
            <a:lvl5pPr marL="1558503" indent="0">
              <a:buNone/>
              <a:defRPr sz="1700"/>
            </a:lvl5pPr>
            <a:lvl6pPr marL="1948129" indent="0">
              <a:buNone/>
              <a:defRPr sz="1700"/>
            </a:lvl6pPr>
            <a:lvl7pPr marL="2337755" indent="0">
              <a:buNone/>
              <a:defRPr sz="1700"/>
            </a:lvl7pPr>
            <a:lvl8pPr marL="2727381" indent="0">
              <a:buNone/>
              <a:defRPr sz="1700"/>
            </a:lvl8pPr>
            <a:lvl9pPr marL="3117007" indent="0">
              <a:buNone/>
              <a:defRPr sz="17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200"/>
            </a:lvl1pPr>
            <a:lvl2pPr marL="389626" indent="0">
              <a:buNone/>
              <a:defRPr sz="1000"/>
            </a:lvl2pPr>
            <a:lvl3pPr marL="779252" indent="0">
              <a:buNone/>
              <a:defRPr sz="900"/>
            </a:lvl3pPr>
            <a:lvl4pPr marL="1168878" indent="0">
              <a:buNone/>
              <a:defRPr sz="800"/>
            </a:lvl4pPr>
            <a:lvl5pPr marL="1558503" indent="0">
              <a:buNone/>
              <a:defRPr sz="800"/>
            </a:lvl5pPr>
            <a:lvl6pPr marL="1948129" indent="0">
              <a:buNone/>
              <a:defRPr sz="800"/>
            </a:lvl6pPr>
            <a:lvl7pPr marL="2337755" indent="0">
              <a:buNone/>
              <a:defRPr sz="800"/>
            </a:lvl7pPr>
            <a:lvl8pPr marL="2727381" indent="0">
              <a:buNone/>
              <a:defRPr sz="800"/>
            </a:lvl8pPr>
            <a:lvl9pPr marL="3117007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D247CB-294E-47D1-BFC6-70F88B6092DA}" type="datetime1">
              <a:rPr lang="en-GB"/>
              <a:pPr/>
              <a:t>15/09/2018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28278B-1E38-4F72-B54B-D5A8502C3A9E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96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5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324"/>
            <a:ext cx="2133600" cy="273844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</a:defRPr>
            </a:lvl1pPr>
          </a:lstStyle>
          <a:p>
            <a:fld id="{BDD247CB-294E-47D1-BFC6-70F88B6092DA}" type="datetime1">
              <a:rPr lang="en-GB"/>
              <a:pPr/>
              <a:t>15/09/2018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324"/>
            <a:ext cx="28956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324"/>
            <a:ext cx="2133600" cy="273844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fld id="{951547F0-2B67-42E4-9922-118B6F76D991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2" name="fl" descr="Aviva: Public"/>
          <p:cNvSpPr txBox="1"/>
          <p:nvPr userDrawn="1"/>
        </p:nvSpPr>
        <p:spPr>
          <a:xfrm>
            <a:off x="0" y="4831080"/>
            <a:ext cx="9144000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en-GB" sz="8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Aviva: </a:t>
            </a:r>
            <a:r>
              <a:rPr lang="en-GB" sz="800" b="0" i="0" u="none" baseline="0">
                <a:solidFill>
                  <a:srgbClr val="43B02A"/>
                </a:solidFill>
                <a:latin typeface="Arial" panose="020B0604020202020204" pitchFamily="34" charset="0"/>
              </a:rPr>
              <a:t>Public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4" r:id="rId1"/>
    <p:sldLayoutId id="2147484225" r:id="rId2"/>
    <p:sldLayoutId id="2147484226" r:id="rId3"/>
    <p:sldLayoutId id="2147484227" r:id="rId4"/>
    <p:sldLayoutId id="2147484228" r:id="rId5"/>
    <p:sldLayoutId id="2147484229" r:id="rId6"/>
    <p:sldLayoutId id="2147484230" r:id="rId7"/>
    <p:sldLayoutId id="2147484231" r:id="rId8"/>
    <p:sldLayoutId id="2147484232" r:id="rId9"/>
    <p:sldLayoutId id="2147484233" r:id="rId10"/>
    <p:sldLayoutId id="21474842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7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389626" algn="ctr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779252" algn="ctr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168878" algn="ctr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558503" algn="ctr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292219" indent="-29221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33142" indent="-24351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74065" indent="-1948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363690" indent="-1948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753316" indent="-1948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7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142942" indent="-194813" algn="l" defTabSz="779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779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779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779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62"/>
            <a:ext cx="9144000" cy="3923110"/>
          </a:xfrm>
          <a:prstGeom prst="rect">
            <a:avLst/>
          </a:prstGeom>
          <a:solidFill>
            <a:srgbClr val="63666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lIns="77925" tIns="38963" rIns="77925" bIns="389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3226" y="246522"/>
            <a:ext cx="3590192" cy="111919"/>
          </a:xfrm>
          <a:prstGeom prst="rect">
            <a:avLst/>
          </a:prstGeom>
        </p:spPr>
        <p:txBody>
          <a:bodyPr lIns="0" tIns="0" rIns="0" bIns="0"/>
          <a:lstStyle/>
          <a:p>
            <a:pPr marL="1082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800" dirty="0">
                <a:solidFill>
                  <a:srgbClr val="D0D0CE"/>
                </a:solidFill>
                <a:latin typeface="Arial"/>
                <a:ea typeface="+mn-ea"/>
                <a:cs typeface="Arial"/>
              </a:rPr>
              <a:t>For adviser use onl</a:t>
            </a:r>
            <a:r>
              <a:rPr sz="800" spc="-60" dirty="0">
                <a:solidFill>
                  <a:srgbClr val="D0D0CE"/>
                </a:solidFill>
                <a:latin typeface="Arial"/>
                <a:ea typeface="+mn-ea"/>
                <a:cs typeface="Arial"/>
              </a:rPr>
              <a:t>y</a:t>
            </a:r>
            <a:r>
              <a:rPr sz="800" dirty="0">
                <a:solidFill>
                  <a:srgbClr val="D0D0CE"/>
                </a:solidFill>
                <a:latin typeface="Arial"/>
                <a:ea typeface="+mn-ea"/>
                <a:cs typeface="Arial"/>
              </a:rPr>
              <a:t>. Not approved for use</a:t>
            </a:r>
            <a:r>
              <a:rPr lang="en-GB" sz="800" dirty="0">
                <a:solidFill>
                  <a:srgbClr val="D0D0CE"/>
                </a:solidFill>
                <a:latin typeface="Arial"/>
                <a:ea typeface="+mn-ea"/>
                <a:cs typeface="Arial"/>
              </a:rPr>
              <a:t> with</a:t>
            </a:r>
            <a:r>
              <a:rPr sz="800" dirty="0">
                <a:solidFill>
                  <a:srgbClr val="D0D0CE"/>
                </a:solidFill>
                <a:latin typeface="Arial"/>
                <a:ea typeface="+mn-ea"/>
                <a:cs typeface="Arial"/>
              </a:rPr>
              <a:t> customers.</a:t>
            </a:r>
            <a:endParaRPr sz="800" dirty="0">
              <a:latin typeface="Arial"/>
              <a:ea typeface="+mn-ea"/>
              <a:cs typeface="Arial"/>
            </a:endParaRPr>
          </a:p>
        </p:txBody>
      </p:sp>
      <p:sp>
        <p:nvSpPr>
          <p:cNvPr id="62468" name="object 5"/>
          <p:cNvSpPr>
            <a:spLocks/>
          </p:cNvSpPr>
          <p:nvPr/>
        </p:nvSpPr>
        <p:spPr bwMode="auto">
          <a:xfrm>
            <a:off x="0" y="3221893"/>
            <a:ext cx="9144000" cy="1921669"/>
          </a:xfrm>
          <a:custGeom>
            <a:avLst/>
            <a:gdLst>
              <a:gd name="T0" fmla="*/ 13644159 w 9144000"/>
              <a:gd name="T1" fmla="*/ 0 h 2562593"/>
              <a:gd name="T2" fmla="*/ 0 w 9144000"/>
              <a:gd name="T3" fmla="*/ 879835 h 2562593"/>
              <a:gd name="T4" fmla="*/ 0 w 9144000"/>
              <a:gd name="T5" fmla="*/ 2560753 h 2562593"/>
              <a:gd name="T6" fmla="*/ 13644159 w 9144000"/>
              <a:gd name="T7" fmla="*/ 2560753 h 2562593"/>
              <a:gd name="T8" fmla="*/ 13644159 w 9144000"/>
              <a:gd name="T9" fmla="*/ 0 h 25625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44000" h="2562593">
                <a:moveTo>
                  <a:pt x="9144000" y="0"/>
                </a:moveTo>
                <a:lnTo>
                  <a:pt x="0" y="880465"/>
                </a:lnTo>
                <a:lnTo>
                  <a:pt x="0" y="2562593"/>
                </a:lnTo>
                <a:lnTo>
                  <a:pt x="9144000" y="2562593"/>
                </a:lnTo>
                <a:lnTo>
                  <a:pt x="9144000" y="0"/>
                </a:lnTo>
                <a:close/>
              </a:path>
            </a:pathLst>
          </a:custGeom>
          <a:solidFill>
            <a:srgbClr val="FFD9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GB" dirty="0"/>
          </a:p>
        </p:txBody>
      </p:sp>
      <p:sp>
        <p:nvSpPr>
          <p:cNvPr id="62469" name="object 6"/>
          <p:cNvSpPr>
            <a:spLocks/>
          </p:cNvSpPr>
          <p:nvPr/>
        </p:nvSpPr>
        <p:spPr bwMode="auto">
          <a:xfrm>
            <a:off x="0" y="3230166"/>
            <a:ext cx="9144000" cy="660797"/>
          </a:xfrm>
          <a:custGeom>
            <a:avLst/>
            <a:gdLst>
              <a:gd name="T0" fmla="*/ 0 w 9143999"/>
              <a:gd name="T1" fmla="*/ 883462 h 880463"/>
              <a:gd name="T2" fmla="*/ 13644164 w 9143999"/>
              <a:gd name="T3" fmla="*/ 0 h 88046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9143999" h="880463">
                <a:moveTo>
                  <a:pt x="0" y="880463"/>
                </a:moveTo>
                <a:lnTo>
                  <a:pt x="9143999" y="0"/>
                </a:lnTo>
              </a:path>
            </a:pathLst>
          </a:custGeom>
          <a:noFill/>
          <a:ln w="114300">
            <a:solidFill>
              <a:srgbClr val="009AA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GB" dirty="0"/>
          </a:p>
        </p:txBody>
      </p:sp>
      <p:pic>
        <p:nvPicPr>
          <p:cNvPr id="9" name="Picture 69" descr="Logo.png"/>
          <p:cNvPicPr>
            <a:picLocks noChangeAspect="1"/>
          </p:cNvPicPr>
          <p:nvPr/>
        </p:nvPicPr>
        <p:blipFill>
          <a:blip r:embed="rId2" cstate="print"/>
          <a:srcRect l="77939" t="74940" r="2990"/>
          <a:stretch>
            <a:fillRect/>
          </a:stretch>
        </p:blipFill>
        <p:spPr bwMode="auto">
          <a:xfrm>
            <a:off x="7254816" y="3534226"/>
            <a:ext cx="1889184" cy="171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9" descr="Logo.png"/>
          <p:cNvPicPr>
            <a:picLocks noChangeAspect="1"/>
          </p:cNvPicPr>
          <p:nvPr/>
        </p:nvPicPr>
        <p:blipFill>
          <a:blip r:embed="rId2" cstate="print"/>
          <a:srcRect l="2903" t="85582" r="40581"/>
          <a:stretch>
            <a:fillRect/>
          </a:stretch>
        </p:blipFill>
        <p:spPr bwMode="auto">
          <a:xfrm>
            <a:off x="215341" y="4272638"/>
            <a:ext cx="4928980" cy="87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361950" y="1311258"/>
            <a:ext cx="8782050" cy="122652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 fontScale="975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accent1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chemeClr val="accent1"/>
                </a:solidFill>
                <a:latin typeface="Arial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GB" sz="1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Retirement &amp; Investment Conference</a:t>
            </a:r>
            <a:endParaRPr lang="en-GB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en-GB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cs typeface="Frutiger LT Std 45 Light"/>
              </a:rPr>
              <a:t>Retirement landscape: investment strategy, rebalancing &amp; decision rules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361950" y="2297592"/>
            <a:ext cx="8782050" cy="122652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 fontScale="975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accent1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en-GB" sz="1600" dirty="0">
                <a:solidFill>
                  <a:schemeClr val="bg1"/>
                </a:solidFill>
              </a:rPr>
              <a:t>John Lawson, Head of Financial Research, Aviva UKI ( @</a:t>
            </a:r>
            <a:r>
              <a:rPr lang="en-GB" sz="1600" dirty="0" err="1">
                <a:solidFill>
                  <a:schemeClr val="bg1"/>
                </a:solidFill>
              </a:rPr>
              <a:t>pensionslawson</a:t>
            </a:r>
            <a:r>
              <a:rPr lang="en-GB" sz="1600" dirty="0">
                <a:solidFill>
                  <a:schemeClr val="bg1"/>
                </a:solidFill>
              </a:rPr>
              <a:t>)</a:t>
            </a:r>
            <a:endParaRPr lang="en-GB" sz="1600" dirty="0">
              <a:solidFill>
                <a:schemeClr val="bg1"/>
              </a:solidFill>
              <a:latin typeface="+mn-lt"/>
              <a:cs typeface="Frutiger LT Std 45 Light"/>
            </a:endParaRPr>
          </a:p>
        </p:txBody>
      </p:sp>
      <p:pic>
        <p:nvPicPr>
          <p:cNvPr id="1028" name="Picture 4" descr="The Insurance Institute of Sheffield">
            <a:extLst>
              <a:ext uri="{FF2B5EF4-FFF2-40B4-BE49-F238E27FC236}">
                <a16:creationId xmlns:a16="http://schemas.microsoft.com/office/drawing/2014/main" xmlns="" id="{6E4B5C7D-DBDF-444D-ACBE-8A76425A0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379" y="324367"/>
            <a:ext cx="3361340" cy="100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369169" y="0"/>
            <a:ext cx="3774831" cy="5143500"/>
          </a:xfrm>
          <a:prstGeom prst="rect">
            <a:avLst/>
          </a:prstGeom>
          <a:solidFill>
            <a:srgbClr val="FFD9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lIns="77925" tIns="38963" rIns="77925" bIns="389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88067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188D716B-403A-4BD3-9949-0C0B04CB3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253" y="0"/>
            <a:ext cx="6708355" cy="837282"/>
          </a:xfrm>
        </p:spPr>
        <p:txBody>
          <a:bodyPr>
            <a:normAutofit/>
          </a:bodyPr>
          <a:lstStyle/>
          <a:p>
            <a:pPr algn="l"/>
            <a:r>
              <a:rPr lang="en-GB" sz="2000" dirty="0">
                <a:solidFill>
                  <a:schemeClr val="tx2">
                    <a:lumMod val="75000"/>
                  </a:schemeClr>
                </a:solidFill>
              </a:rPr>
              <a:t>  Retiring on 1</a:t>
            </a:r>
            <a:r>
              <a:rPr lang="en-GB" sz="2000" baseline="30000" dirty="0">
                <a:solidFill>
                  <a:schemeClr val="tx2">
                    <a:lumMod val="75000"/>
                  </a:schemeClr>
                </a:solidFill>
              </a:rPr>
              <a:t>st</a:t>
            </a:r>
            <a:r>
              <a:rPr lang="en-GB" sz="2000" dirty="0">
                <a:solidFill>
                  <a:schemeClr val="tx2">
                    <a:lumMod val="75000"/>
                  </a:schemeClr>
                </a:solidFill>
              </a:rPr>
              <a:t> January 1973…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78A836B-DAD3-4E7F-8108-8805ED94C357}"/>
              </a:ext>
            </a:extLst>
          </p:cNvPr>
          <p:cNvSpPr txBox="1"/>
          <p:nvPr/>
        </p:nvSpPr>
        <p:spPr>
          <a:xfrm>
            <a:off x="275422" y="837282"/>
            <a:ext cx="7910111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7.0% draw, with inflation-linked rises capped at 5%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Choose 80% equity, 10% gilt, 10% cash mix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But 1973 saw equity losses of 28% followed by losses of 50% in 1974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Drawing from the equity pot in 1973 and 1974 massively erodes capital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But 1975 saw 150% equity growth… unless you rebalanced back towards equity then you missed out on a lot of this and the high yields of the 80s and 90s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this example, the passive fund runs out in the 19</a:t>
            </a:r>
            <a:r>
              <a:rPr lang="en-GB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year, whereas the rebalancing approach lasts 30 years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 is an extreme example to show the impacts of missing out on good equity returns!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5126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369169" y="0"/>
            <a:ext cx="3774831" cy="5143500"/>
          </a:xfrm>
          <a:prstGeom prst="rect">
            <a:avLst/>
          </a:prstGeom>
          <a:solidFill>
            <a:srgbClr val="FFD9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lIns="77925" tIns="38963" rIns="77925" bIns="389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88067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9BA09A41-DF63-4F5D-BFB4-7DF23F55BFD7}"/>
              </a:ext>
            </a:extLst>
          </p:cNvPr>
          <p:cNvSpPr txBox="1">
            <a:spLocks/>
          </p:cNvSpPr>
          <p:nvPr/>
        </p:nvSpPr>
        <p:spPr>
          <a:xfrm>
            <a:off x="231353" y="182550"/>
            <a:ext cx="5778347" cy="6216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>
                <a:solidFill>
                  <a:schemeClr val="tx2">
                    <a:lumMod val="75000"/>
                  </a:schemeClr>
                </a:solidFill>
              </a:rPr>
              <a:t>Retiring on 1</a:t>
            </a:r>
            <a:r>
              <a:rPr lang="en-GB" sz="2000" baseline="30000" dirty="0">
                <a:solidFill>
                  <a:schemeClr val="tx2">
                    <a:lumMod val="75000"/>
                  </a:schemeClr>
                </a:solidFill>
              </a:rPr>
              <a:t>st</a:t>
            </a:r>
            <a:r>
              <a:rPr lang="en-GB" sz="2000" dirty="0">
                <a:solidFill>
                  <a:schemeClr val="tx2">
                    <a:lumMod val="75000"/>
                  </a:schemeClr>
                </a:solidFill>
              </a:rPr>
              <a:t> January 1973…</a:t>
            </a:r>
          </a:p>
        </p:txBody>
      </p:sp>
      <p:graphicFrame>
        <p:nvGraphicFramePr>
          <p:cNvPr id="15" name="Content Placeholder 6">
            <a:extLst>
              <a:ext uri="{FF2B5EF4-FFF2-40B4-BE49-F238E27FC236}">
                <a16:creationId xmlns:a16="http://schemas.microsoft.com/office/drawing/2014/main" xmlns="" id="{E26B6483-6A29-441F-9966-A435B174DA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7021991"/>
              </p:ext>
            </p:extLst>
          </p:nvPr>
        </p:nvGraphicFramePr>
        <p:xfrm>
          <a:off x="1" y="716095"/>
          <a:ext cx="8218582" cy="4427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36554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369169" y="0"/>
            <a:ext cx="3774831" cy="5143500"/>
          </a:xfrm>
          <a:prstGeom prst="rect">
            <a:avLst/>
          </a:prstGeom>
          <a:solidFill>
            <a:srgbClr val="FFD9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lIns="77925" tIns="38963" rIns="77925" bIns="389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88067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340EC2BD-EB1F-4B7D-9792-4A1B9F315B70}"/>
              </a:ext>
            </a:extLst>
          </p:cNvPr>
          <p:cNvSpPr txBox="1">
            <a:spLocks/>
          </p:cNvSpPr>
          <p:nvPr/>
        </p:nvSpPr>
        <p:spPr>
          <a:xfrm>
            <a:off x="231353" y="182550"/>
            <a:ext cx="5778347" cy="6216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>
                <a:solidFill>
                  <a:schemeClr val="tx2">
                    <a:lumMod val="75000"/>
                  </a:schemeClr>
                </a:solidFill>
              </a:rPr>
              <a:t>Retiring on 1</a:t>
            </a:r>
            <a:r>
              <a:rPr lang="en-GB" sz="2000" baseline="30000" dirty="0">
                <a:solidFill>
                  <a:schemeClr val="tx2">
                    <a:lumMod val="75000"/>
                  </a:schemeClr>
                </a:solidFill>
              </a:rPr>
              <a:t>st</a:t>
            </a:r>
            <a:r>
              <a:rPr lang="en-GB" sz="2000" dirty="0">
                <a:solidFill>
                  <a:schemeClr val="tx2">
                    <a:lumMod val="75000"/>
                  </a:schemeClr>
                </a:solidFill>
              </a:rPr>
              <a:t> January 1973…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xmlns="" id="{F6EE3398-D5A1-4BB4-BD7D-E5ABC9E160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4074847"/>
              </p:ext>
            </p:extLst>
          </p:nvPr>
        </p:nvGraphicFramePr>
        <p:xfrm>
          <a:off x="231354" y="669274"/>
          <a:ext cx="8185534" cy="4427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36554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369169" y="0"/>
            <a:ext cx="3774831" cy="5143500"/>
          </a:xfrm>
          <a:prstGeom prst="rect">
            <a:avLst/>
          </a:prstGeom>
          <a:solidFill>
            <a:srgbClr val="FFD9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lIns="77925" tIns="38963" rIns="77925" bIns="389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88067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63801B9-8D9D-42D6-A210-A0EA80D82E9B}"/>
              </a:ext>
            </a:extLst>
          </p:cNvPr>
          <p:cNvSpPr/>
          <p:nvPr/>
        </p:nvSpPr>
        <p:spPr>
          <a:xfrm>
            <a:off x="363557" y="110168"/>
            <a:ext cx="48253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tx2"/>
                </a:solidFill>
              </a:rPr>
              <a:t>Guyton and Klinger Portfolio Rule</a:t>
            </a:r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xmlns="" id="{B20C5095-CA93-4D6F-8B4E-B42B6E414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557" y="620446"/>
            <a:ext cx="7450845" cy="36806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Portfolio Rule: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Following a year where positive return achieved such that equities or bonds exceeds target weighting, sell excess and place in cash to meet future withdrawals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Income withdrawals funded in order: </a:t>
            </a:r>
          </a:p>
          <a:p>
            <a:pPr marL="742950" lvl="1" indent="-285750"/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1) Overweighting in equity assets from prior year end, </a:t>
            </a:r>
          </a:p>
          <a:p>
            <a:pPr marL="742950" lvl="1" indent="-285750"/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2) Overweighting in fixed income from prior year end </a:t>
            </a:r>
          </a:p>
          <a:p>
            <a:pPr marL="742950" lvl="1" indent="-285750"/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3) Cash                 </a:t>
            </a:r>
          </a:p>
          <a:p>
            <a:pPr marL="742950" lvl="1" indent="-285750"/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4) withdrawals from remaining fixed income and </a:t>
            </a:r>
          </a:p>
          <a:p>
            <a:pPr marL="742950" lvl="1" indent="-285750">
              <a:spcAft>
                <a:spcPts val="1800"/>
              </a:spcAf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5) withdrawals from remaining equity assets in order of prior year’s performance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 withdrawals are taken from any equity following a year of negative returns if cash or fixed income assets are sufficient to cover withdrawals</a:t>
            </a:r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536554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369169" y="0"/>
            <a:ext cx="3774831" cy="5143500"/>
          </a:xfrm>
          <a:prstGeom prst="rect">
            <a:avLst/>
          </a:prstGeom>
          <a:solidFill>
            <a:srgbClr val="FFD9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lIns="77925" tIns="38963" rIns="77925" bIns="389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88067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63801B9-8D9D-42D6-A210-A0EA80D82E9B}"/>
              </a:ext>
            </a:extLst>
          </p:cNvPr>
          <p:cNvSpPr/>
          <p:nvPr/>
        </p:nvSpPr>
        <p:spPr>
          <a:xfrm>
            <a:off x="363557" y="110168"/>
            <a:ext cx="48253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tx2"/>
                </a:solidFill>
              </a:rPr>
              <a:t>Guyton and Klinger Portfolio Rule - 1973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4E3497BA-D211-4121-9657-33202186FC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6292155"/>
              </p:ext>
            </p:extLst>
          </p:nvPr>
        </p:nvGraphicFramePr>
        <p:xfrm>
          <a:off x="-1" y="620446"/>
          <a:ext cx="8130449" cy="4523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9340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369169" y="0"/>
            <a:ext cx="3774831" cy="5143500"/>
          </a:xfrm>
          <a:prstGeom prst="rect">
            <a:avLst/>
          </a:prstGeom>
          <a:solidFill>
            <a:srgbClr val="FFD9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lIns="77925" tIns="38963" rIns="77925" bIns="389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88067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63801B9-8D9D-42D6-A210-A0EA80D82E9B}"/>
              </a:ext>
            </a:extLst>
          </p:cNvPr>
          <p:cNvSpPr/>
          <p:nvPr/>
        </p:nvSpPr>
        <p:spPr>
          <a:xfrm>
            <a:off x="363557" y="110168"/>
            <a:ext cx="48253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tx2"/>
                </a:solidFill>
              </a:rPr>
              <a:t>Rules or rebalancing?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xmlns="" id="{0D5A96E2-41D0-4493-B081-CB5C6C9787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1143184"/>
              </p:ext>
            </p:extLst>
          </p:nvPr>
        </p:nvGraphicFramePr>
        <p:xfrm>
          <a:off x="0" y="510278"/>
          <a:ext cx="8229600" cy="4513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2616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369169" y="0"/>
            <a:ext cx="3774831" cy="5143500"/>
          </a:xfrm>
          <a:prstGeom prst="rect">
            <a:avLst/>
          </a:prstGeom>
          <a:solidFill>
            <a:srgbClr val="FFD9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lIns="77925" tIns="38963" rIns="77925" bIns="389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88067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63801B9-8D9D-42D6-A210-A0EA80D82E9B}"/>
              </a:ext>
            </a:extLst>
          </p:cNvPr>
          <p:cNvSpPr/>
          <p:nvPr/>
        </p:nvSpPr>
        <p:spPr>
          <a:xfrm>
            <a:off x="363557" y="110168"/>
            <a:ext cx="48253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tx2"/>
                </a:solidFill>
              </a:rPr>
              <a:t>Rules summary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CBF5508-7B36-40D9-B2B1-4A76FD39B71C}"/>
              </a:ext>
            </a:extLst>
          </p:cNvPr>
          <p:cNvSpPr/>
          <p:nvPr/>
        </p:nvSpPr>
        <p:spPr>
          <a:xfrm>
            <a:off x="363557" y="782198"/>
            <a:ext cx="7568588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Some promising initial findings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Offer some protection when more risk is taken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Offers greater protection when overall portfolio returns are lower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Largely perform better than rebalancing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At higher equity contents perform similarly or slightly better than a passive strategy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BUT… so far we have looked only at UK historic returns and one risky asset (equities) =&gt; important to not make generalisations as very limited data set</a:t>
            </a:r>
          </a:p>
        </p:txBody>
      </p:sp>
    </p:spTree>
    <p:extLst>
      <p:ext uri="{BB962C8B-B14F-4D97-AF65-F5344CB8AC3E}">
        <p14:creationId xmlns:p14="http://schemas.microsoft.com/office/powerpoint/2010/main" val="1351304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1" descr="4446_Man_with_phone_and_laptop.jpg"/>
          <p:cNvPicPr>
            <a:picLocks noChangeAspect="1"/>
          </p:cNvPicPr>
          <p:nvPr/>
        </p:nvPicPr>
        <p:blipFill>
          <a:blip r:embed="rId2" cstate="print"/>
          <a:srcRect l="51910"/>
          <a:stretch>
            <a:fillRect/>
          </a:stretch>
        </p:blipFill>
        <p:spPr bwMode="auto">
          <a:xfrm>
            <a:off x="4577862" y="0"/>
            <a:ext cx="456613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6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421272" cy="5218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7" name="Title 1"/>
          <p:cNvSpPr>
            <a:spLocks noGrp="1"/>
          </p:cNvSpPr>
          <p:nvPr>
            <p:ph type="title"/>
          </p:nvPr>
        </p:nvSpPr>
        <p:spPr>
          <a:xfrm>
            <a:off x="567146" y="438150"/>
            <a:ext cx="4163157" cy="496491"/>
          </a:xfrm>
        </p:spPr>
        <p:txBody>
          <a:bodyPr lIns="0" tIns="0" rIns="0" bIns="0" anchor="t"/>
          <a:lstStyle/>
          <a:p>
            <a:pPr algn="l" eaLnBrk="1" hangingPunct="1"/>
            <a:r>
              <a:rPr lang="en-GB" sz="2400" dirty="0">
                <a:solidFill>
                  <a:srgbClr val="63666A"/>
                </a:solidFill>
                <a:ea typeface="ＭＳ Ｐゴシック" pitchFamily="34" charset="-128"/>
              </a:rPr>
              <a:t>Talking points </a:t>
            </a:r>
            <a:endParaRPr lang="en-GB" sz="2400" dirty="0">
              <a:solidFill>
                <a:srgbClr val="63666A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77828" name="Content Placeholder 2"/>
          <p:cNvSpPr>
            <a:spLocks noGrp="1"/>
          </p:cNvSpPr>
          <p:nvPr>
            <p:ph idx="1"/>
          </p:nvPr>
        </p:nvSpPr>
        <p:spPr>
          <a:xfrm>
            <a:off x="1476650" y="1514475"/>
            <a:ext cx="3941512" cy="635047"/>
          </a:xfrm>
        </p:spPr>
        <p:txBody>
          <a:bodyPr lIns="0" tIns="0" rIns="0" bIns="0"/>
          <a:lstStyle/>
          <a:p>
            <a:pPr marL="0" indent="0" eaLnBrk="1" hangingPunct="1">
              <a:spcBef>
                <a:spcPts val="1396"/>
              </a:spcBef>
              <a:buNone/>
            </a:pPr>
            <a:r>
              <a:rPr lang="en-GB" sz="1500" dirty="0">
                <a:solidFill>
                  <a:srgbClr val="63666A"/>
                </a:solidFill>
                <a:ea typeface="ＭＳ Ｐゴシック" pitchFamily="34" charset="-128"/>
              </a:rPr>
              <a:t>Sustainable income – best asset mix </a:t>
            </a:r>
          </a:p>
          <a:p>
            <a:pPr marL="0" indent="0" eaLnBrk="1" hangingPunct="1">
              <a:spcBef>
                <a:spcPts val="1396"/>
              </a:spcBef>
              <a:buNone/>
            </a:pPr>
            <a:endParaRPr lang="en-GB" sz="1500" dirty="0">
              <a:solidFill>
                <a:srgbClr val="63666A"/>
              </a:solidFill>
              <a:ea typeface="ＭＳ Ｐゴシック" pitchFamily="34" charset="-128"/>
            </a:endParaRPr>
          </a:p>
          <a:p>
            <a:pPr marL="0" indent="0" eaLnBrk="1" hangingPunct="1">
              <a:spcBef>
                <a:spcPts val="1396"/>
              </a:spcBef>
              <a:buNone/>
            </a:pPr>
            <a:r>
              <a:rPr lang="en-GB" sz="1500" dirty="0">
                <a:solidFill>
                  <a:srgbClr val="63666A"/>
                </a:solidFill>
                <a:ea typeface="ＭＳ Ｐゴシック" pitchFamily="34" charset="-128"/>
              </a:rPr>
              <a:t> </a:t>
            </a:r>
          </a:p>
          <a:p>
            <a:pPr marL="0" indent="0" eaLnBrk="1" hangingPunct="1">
              <a:spcBef>
                <a:spcPts val="1396"/>
              </a:spcBef>
              <a:buNone/>
            </a:pPr>
            <a:endParaRPr lang="en-GB" sz="1500" dirty="0">
              <a:solidFill>
                <a:srgbClr val="63666A"/>
              </a:solidFill>
              <a:ea typeface="ＭＳ Ｐゴシック" pitchFamily="34" charset="-128"/>
            </a:endParaRPr>
          </a:p>
        </p:txBody>
      </p:sp>
      <p:pic>
        <p:nvPicPr>
          <p:cNvPr id="77829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2933" y="1412543"/>
            <a:ext cx="774154" cy="778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0" name="Picture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9761" y="4030150"/>
            <a:ext cx="768545" cy="780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1" name="Picture 8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4151" y="2684326"/>
            <a:ext cx="784747" cy="76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33" name="Content Placeholder 2"/>
          <p:cNvSpPr txBox="1">
            <a:spLocks/>
          </p:cNvSpPr>
          <p:nvPr/>
        </p:nvSpPr>
        <p:spPr bwMode="auto">
          <a:xfrm>
            <a:off x="1526142" y="4030150"/>
            <a:ext cx="3892020" cy="111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GB" sz="1500" dirty="0">
              <a:solidFill>
                <a:srgbClr val="63666A"/>
              </a:solidFill>
            </a:endParaRPr>
          </a:p>
          <a:p>
            <a:r>
              <a:rPr lang="en-GB" sz="1500" dirty="0">
                <a:solidFill>
                  <a:srgbClr val="63666A"/>
                </a:solidFill>
              </a:rPr>
              <a:t>Decision rules versus rebalancing</a:t>
            </a:r>
            <a:endParaRPr lang="en-GB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7835" name="Content Placeholder 2"/>
          <p:cNvSpPr txBox="1">
            <a:spLocks/>
          </p:cNvSpPr>
          <p:nvPr/>
        </p:nvSpPr>
        <p:spPr bwMode="auto">
          <a:xfrm>
            <a:off x="1513803" y="2495551"/>
            <a:ext cx="4148485" cy="1271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Bef>
                <a:spcPts val="1396"/>
              </a:spcBef>
            </a:pPr>
            <a:endParaRPr lang="en-GB" sz="1500" dirty="0">
              <a:solidFill>
                <a:srgbClr val="63666A"/>
              </a:solidFill>
            </a:endParaRPr>
          </a:p>
          <a:p>
            <a:pPr>
              <a:spcBef>
                <a:spcPts val="1396"/>
              </a:spcBef>
            </a:pPr>
            <a:r>
              <a:rPr lang="en-GB" sz="1500" dirty="0">
                <a:solidFill>
                  <a:srgbClr val="63666A"/>
                </a:solidFill>
              </a:rPr>
              <a:t>Does rebalancing actually work?</a:t>
            </a:r>
          </a:p>
          <a:p>
            <a:pPr marL="243516" indent="-243516">
              <a:spcBef>
                <a:spcPts val="511"/>
              </a:spcBef>
            </a:pPr>
            <a:endParaRPr lang="en-GB" dirty="0">
              <a:solidFill>
                <a:srgbClr val="63666A"/>
              </a:solidFill>
            </a:endParaRPr>
          </a:p>
          <a:p>
            <a:pPr>
              <a:spcBef>
                <a:spcPts val="1396"/>
              </a:spcBef>
            </a:pPr>
            <a:endParaRPr lang="en-GB" dirty="0">
              <a:solidFill>
                <a:srgbClr val="63666A"/>
              </a:solidFill>
            </a:endParaRPr>
          </a:p>
        </p:txBody>
      </p:sp>
      <p:pic>
        <p:nvPicPr>
          <p:cNvPr id="77837" name="Picture 33" descr="Page3_lines.png"/>
          <p:cNvPicPr>
            <a:picLocks noChangeAspect="1"/>
          </p:cNvPicPr>
          <p:nvPr/>
        </p:nvPicPr>
        <p:blipFill>
          <a:blip r:embed="rId7" cstate="print"/>
          <a:srcRect l="32373" t="52704" r="6354" b="44365"/>
          <a:stretch>
            <a:fillRect/>
          </a:stretch>
        </p:blipFill>
        <p:spPr bwMode="auto">
          <a:xfrm>
            <a:off x="490946" y="2218306"/>
            <a:ext cx="5171342" cy="150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8" name="Picture 33" descr="Page3_lines.png"/>
          <p:cNvPicPr>
            <a:picLocks noChangeAspect="1"/>
          </p:cNvPicPr>
          <p:nvPr/>
        </p:nvPicPr>
        <p:blipFill>
          <a:blip r:embed="rId7" cstate="print"/>
          <a:srcRect l="32373" t="52704" r="7684" b="44365"/>
          <a:stretch>
            <a:fillRect/>
          </a:stretch>
        </p:blipFill>
        <p:spPr bwMode="auto">
          <a:xfrm>
            <a:off x="490946" y="3775472"/>
            <a:ext cx="5059973" cy="151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662057" y="0"/>
            <a:ext cx="2481943" cy="5143500"/>
          </a:xfrm>
          <a:prstGeom prst="rect">
            <a:avLst/>
          </a:prstGeom>
          <a:solidFill>
            <a:srgbClr val="FFD9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lIns="77925" tIns="38963" rIns="77925" bIns="389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88067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9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C13FBD5-1CD4-4891-8BBC-8971FF62136D}"/>
              </a:ext>
            </a:extLst>
          </p:cNvPr>
          <p:cNvSpPr txBox="1"/>
          <p:nvPr/>
        </p:nvSpPr>
        <p:spPr>
          <a:xfrm>
            <a:off x="435931" y="210207"/>
            <a:ext cx="4272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tx2">
                    <a:lumMod val="75000"/>
                  </a:schemeClr>
                </a:solidFill>
              </a:rPr>
              <a:t>But first, some assumptions…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C9A61DB-1B88-4B9A-A59A-4981E8C85BF3}"/>
              </a:ext>
            </a:extLst>
          </p:cNvPr>
          <p:cNvSpPr/>
          <p:nvPr/>
        </p:nvSpPr>
        <p:spPr>
          <a:xfrm>
            <a:off x="435931" y="1061422"/>
            <a:ext cx="7940814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Aviva’s own research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Data source: Barclays Equity Gilt Study annual returns from 1900 - 2017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Gives 88 * 30 year periods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Analysis is based on UK returns on equities, gilts and cash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Annual (rather than monthly) income withdrawals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1% pa charge assumed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30-year retirement is assumed</a:t>
            </a:r>
          </a:p>
          <a:p>
            <a:pPr>
              <a:spcAft>
                <a:spcPts val="600"/>
              </a:spcAft>
            </a:pP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These figures are illustrations of what might have happened in the past</a:t>
            </a:r>
          </a:p>
          <a:p>
            <a:pPr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3156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369169" y="0"/>
            <a:ext cx="3774831" cy="5143500"/>
          </a:xfrm>
          <a:prstGeom prst="rect">
            <a:avLst/>
          </a:prstGeom>
          <a:solidFill>
            <a:srgbClr val="FFD9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lIns="77925" tIns="38963" rIns="77925" bIns="389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88067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A114DBD-C118-43F4-B267-69BACD6CE741}"/>
              </a:ext>
            </a:extLst>
          </p:cNvPr>
          <p:cNvSpPr/>
          <p:nvPr/>
        </p:nvSpPr>
        <p:spPr>
          <a:xfrm>
            <a:off x="604068" y="231712"/>
            <a:ext cx="2016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chemeClr val="tx2">
                    <a:lumMod val="75000"/>
                  </a:schemeClr>
                </a:solidFill>
              </a:rPr>
              <a:t>The 4% rule?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E9442D3A-B2EA-49B8-9D99-EB1982E88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791157"/>
            <a:ext cx="7815943" cy="42545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4% initial draw with inflationary rises considered “safe” for a 30 year retirement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Based on analysis of US historic returns e.g. Bengen, 1994 (50/50 stocks and bonds portfolio, inflation-linked draws, 30 year horizon and zero charge)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UK historic returns would suggest a lower safe rate of c.2.5% (1% charge)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 inflation-linked annuity is currently c.2.7%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lowest draw we consider in this work is 3.5%, on the assumption that the key aim is to increase income alongside leaving a possible inheritance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4999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369169" y="0"/>
            <a:ext cx="3774831" cy="5143500"/>
          </a:xfrm>
          <a:prstGeom prst="rect">
            <a:avLst/>
          </a:prstGeom>
          <a:solidFill>
            <a:srgbClr val="FFD9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lIns="77925" tIns="38963" rIns="77925" bIns="389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88067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04776" y="42183"/>
            <a:ext cx="8124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chemeClr val="tx2">
                    <a:lumMod val="75000"/>
                  </a:schemeClr>
                </a:solidFill>
              </a:rPr>
              <a:t>Success rates by initial draw and equity content, with inflation-linked draw and 30-year retirement, passive strategy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640667E3-34E0-4278-AE82-3C2434D4AF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5022086"/>
              </p:ext>
            </p:extLst>
          </p:nvPr>
        </p:nvGraphicFramePr>
        <p:xfrm>
          <a:off x="104776" y="793612"/>
          <a:ext cx="8124824" cy="4202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36554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369169" y="0"/>
            <a:ext cx="3774831" cy="5143500"/>
          </a:xfrm>
          <a:prstGeom prst="rect">
            <a:avLst/>
          </a:prstGeom>
          <a:solidFill>
            <a:srgbClr val="FFD9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lIns="77925" tIns="38963" rIns="77925" bIns="389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88067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9">
            <a:extLst>
              <a:ext uri="{FF2B5EF4-FFF2-40B4-BE49-F238E27FC236}">
                <a16:creationId xmlns:a16="http://schemas.microsoft.com/office/drawing/2014/main" xmlns="" id="{C616FB0E-E4FD-4725-8411-C52AB03AD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621486" cy="729343"/>
          </a:xfrm>
        </p:spPr>
        <p:txBody>
          <a:bodyPr>
            <a:noAutofit/>
          </a:bodyPr>
          <a:lstStyle/>
          <a:p>
            <a:r>
              <a:rPr lang="en-GB" sz="2000" dirty="0">
                <a:solidFill>
                  <a:schemeClr val="tx2">
                    <a:lumMod val="75000"/>
                  </a:schemeClr>
                </a:solidFill>
              </a:rPr>
              <a:t>Success rates by initial draw and equity content: inflation-linked, no cap v 5% cap, 30-year retirement, passive strategy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8D78856E-F903-41AC-8DA6-2EAF4A3B87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0971562"/>
              </p:ext>
            </p:extLst>
          </p:nvPr>
        </p:nvGraphicFramePr>
        <p:xfrm>
          <a:off x="0" y="827312"/>
          <a:ext cx="7979229" cy="4191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36554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369169" y="0"/>
            <a:ext cx="3774831" cy="5143500"/>
          </a:xfrm>
          <a:prstGeom prst="rect">
            <a:avLst/>
          </a:prstGeom>
          <a:solidFill>
            <a:srgbClr val="FFD9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lIns="77925" tIns="38963" rIns="77925" bIns="389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88067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04775" y="85725"/>
            <a:ext cx="85434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chemeClr val="tx2">
                    <a:lumMod val="75000"/>
                  </a:schemeClr>
                </a:solidFill>
              </a:rPr>
              <a:t>Success rates by initial draw and equity content: 5% capped inflation v level, 30-year retirement, passive strategy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3110C814-E9B5-4942-91D1-D070E1B2CC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5086801"/>
              </p:ext>
            </p:extLst>
          </p:nvPr>
        </p:nvGraphicFramePr>
        <p:xfrm>
          <a:off x="-1" y="760165"/>
          <a:ext cx="8163499" cy="4383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36554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369169" y="0"/>
            <a:ext cx="3774831" cy="5143500"/>
          </a:xfrm>
          <a:prstGeom prst="rect">
            <a:avLst/>
          </a:prstGeom>
          <a:solidFill>
            <a:srgbClr val="FFD9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lIns="77925" tIns="38963" rIns="77925" bIns="389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88067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04775" y="85725"/>
            <a:ext cx="76290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tx2"/>
                </a:solidFill>
              </a:rPr>
              <a:t>     Passive or rebalance? 50% equity, 4% income withdrawal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A5231196-273A-4C96-961C-AEA5A3860F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8770527"/>
              </p:ext>
            </p:extLst>
          </p:nvPr>
        </p:nvGraphicFramePr>
        <p:xfrm>
          <a:off x="0" y="716095"/>
          <a:ext cx="7866043" cy="4427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36554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369169" y="0"/>
            <a:ext cx="3774831" cy="5143500"/>
          </a:xfrm>
          <a:prstGeom prst="rect">
            <a:avLst/>
          </a:prstGeom>
          <a:solidFill>
            <a:srgbClr val="FFD9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lIns="77925" tIns="38963" rIns="77925" bIns="389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88067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AD3EE8CE-C40E-43D0-8E07-9656FDA4C1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6353768"/>
              </p:ext>
            </p:extLst>
          </p:nvPr>
        </p:nvGraphicFramePr>
        <p:xfrm>
          <a:off x="1" y="561860"/>
          <a:ext cx="7998246" cy="4581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E46E67A-A791-48C2-9008-2399CCCFB74F}"/>
              </a:ext>
            </a:extLst>
          </p:cNvPr>
          <p:cNvSpPr/>
          <p:nvPr/>
        </p:nvSpPr>
        <p:spPr>
          <a:xfrm>
            <a:off x="104775" y="85725"/>
            <a:ext cx="76290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tx2"/>
                </a:solidFill>
              </a:rPr>
              <a:t>     Passive or rebalance? 80% equity, 4% income withdrawal</a:t>
            </a:r>
          </a:p>
        </p:txBody>
      </p:sp>
    </p:spTree>
    <p:extLst>
      <p:ext uri="{BB962C8B-B14F-4D97-AF65-F5344CB8AC3E}">
        <p14:creationId xmlns:p14="http://schemas.microsoft.com/office/powerpoint/2010/main" val="2536554649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11935</TotalTime>
  <Words>756</Words>
  <Application>Microsoft Office PowerPoint</Application>
  <PresentationFormat>On-screen Show (16:9)</PresentationFormat>
  <Paragraphs>85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2_Office Theme</vt:lpstr>
      <vt:lpstr>PowerPoint Presentation</vt:lpstr>
      <vt:lpstr>Talking points </vt:lpstr>
      <vt:lpstr>PowerPoint Presentation</vt:lpstr>
      <vt:lpstr>PowerPoint Presentation</vt:lpstr>
      <vt:lpstr>PowerPoint Presentation</vt:lpstr>
      <vt:lpstr>Success rates by initial draw and equity content: inflation-linked, no cap v 5% cap, 30-year retirement, passive strategy</vt:lpstr>
      <vt:lpstr>PowerPoint Presentation</vt:lpstr>
      <vt:lpstr>PowerPoint Presentation</vt:lpstr>
      <vt:lpstr>PowerPoint Presentation</vt:lpstr>
      <vt:lpstr>  Retiring on 1st January 1973…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Aviva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Platform Presentation</dc:title>
  <dc:creator>Hannah Croston</dc:creator>
  <cp:lastModifiedBy>owen wright</cp:lastModifiedBy>
  <cp:revision>579</cp:revision>
  <cp:lastPrinted>2017-04-05T09:06:27Z</cp:lastPrinted>
  <dcterms:created xsi:type="dcterms:W3CDTF">2017-01-16T10:36:55Z</dcterms:created>
  <dcterms:modified xsi:type="dcterms:W3CDTF">2018-09-15T08:30:17Z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4cb6034a-fd98-4d63-9ab7-1d194d173a68</vt:lpwstr>
  </property>
  <property fmtid="{D5CDD505-2E9C-101B-9397-08002B2CF9AE}" pid="3" name="AvivaClassification">
    <vt:lpwstr>Aviva-Pub1ic</vt:lpwstr>
  </property>
</Properties>
</file>