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469" r:id="rId3"/>
    <p:sldId id="450" r:id="rId4"/>
    <p:sldId id="373" r:id="rId5"/>
    <p:sldId id="468" r:id="rId6"/>
    <p:sldId id="472" r:id="rId7"/>
    <p:sldId id="471" r:id="rId8"/>
    <p:sldId id="473" r:id="rId9"/>
    <p:sldId id="476" r:id="rId10"/>
    <p:sldId id="441" r:id="rId11"/>
    <p:sldId id="397" r:id="rId12"/>
    <p:sldId id="478" r:id="rId13"/>
    <p:sldId id="479" r:id="rId14"/>
    <p:sldId id="480" r:id="rId15"/>
    <p:sldId id="481" r:id="rId16"/>
    <p:sldId id="482" r:id="rId17"/>
    <p:sldId id="483" r:id="rId18"/>
    <p:sldId id="485" r:id="rId19"/>
    <p:sldId id="486" r:id="rId20"/>
    <p:sldId id="470" r:id="rId21"/>
    <p:sldId id="399" r:id="rId22"/>
    <p:sldId id="488" r:id="rId23"/>
    <p:sldId id="419" r:id="rId24"/>
    <p:sldId id="432" r:id="rId25"/>
    <p:sldId id="433" r:id="rId26"/>
    <p:sldId id="434" r:id="rId27"/>
    <p:sldId id="444" r:id="rId28"/>
    <p:sldId id="396" r:id="rId29"/>
    <p:sldId id="448" r:id="rId30"/>
    <p:sldId id="387" r:id="rId31"/>
    <p:sldId id="464" r:id="rId32"/>
    <p:sldId id="374" r:id="rId33"/>
    <p:sldId id="487" r:id="rId34"/>
    <p:sldId id="429" r:id="rId35"/>
    <p:sldId id="266" r:id="rId36"/>
  </p:sldIdLst>
  <p:sldSz cx="9906000" cy="6858000" type="A4"/>
  <p:notesSz cx="99314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27B"/>
    <a:srgbClr val="EDF1F9"/>
    <a:srgbClr val="D6D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9" autoAdjust="0"/>
    <p:restoredTop sz="94660"/>
  </p:normalViewPr>
  <p:slideViewPr>
    <p:cSldViewPr>
      <p:cViewPr>
        <p:scale>
          <a:sx n="76" d="100"/>
          <a:sy n="76" d="100"/>
        </p:scale>
        <p:origin x="-870" y="18"/>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4303606"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5498" y="0"/>
            <a:ext cx="4303606" cy="339725"/>
          </a:xfrm>
          <a:prstGeom prst="rect">
            <a:avLst/>
          </a:prstGeom>
        </p:spPr>
        <p:txBody>
          <a:bodyPr vert="horz" lIns="91440" tIns="45720" rIns="91440" bIns="45720" rtlCol="0"/>
          <a:lstStyle>
            <a:lvl1pPr algn="r">
              <a:defRPr sz="1200"/>
            </a:lvl1pPr>
          </a:lstStyle>
          <a:p>
            <a:fld id="{E4DA7EA4-2E3C-4D3E-BB11-9AFE818AD158}" type="datetime1">
              <a:rPr lang="en-GB" smtClean="0"/>
              <a:pPr/>
              <a:t>15/09/2018</a:t>
            </a:fld>
            <a:endParaRPr lang="en-GB"/>
          </a:p>
        </p:txBody>
      </p:sp>
      <p:sp>
        <p:nvSpPr>
          <p:cNvPr id="4" name="Footer Placeholder 3"/>
          <p:cNvSpPr>
            <a:spLocks noGrp="1"/>
          </p:cNvSpPr>
          <p:nvPr>
            <p:ph type="ftr" sz="quarter" idx="2"/>
          </p:nvPr>
        </p:nvSpPr>
        <p:spPr>
          <a:xfrm>
            <a:off x="4" y="6453596"/>
            <a:ext cx="4303606" cy="339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5498" y="6453596"/>
            <a:ext cx="4303606" cy="339725"/>
          </a:xfrm>
          <a:prstGeom prst="rect">
            <a:avLst/>
          </a:prstGeom>
        </p:spPr>
        <p:txBody>
          <a:bodyPr vert="horz" lIns="91440" tIns="45720" rIns="91440" bIns="45720" rtlCol="0" anchor="b"/>
          <a:lstStyle>
            <a:lvl1pPr algn="r">
              <a:defRPr sz="1200"/>
            </a:lvl1pPr>
          </a:lstStyle>
          <a:p>
            <a:fld id="{5B4FAA7F-5C18-41F3-8075-E4245E8F1DD1}" type="slidenum">
              <a:rPr lang="en-GB" smtClean="0"/>
              <a:pPr/>
              <a:t>‹#›</a:t>
            </a:fld>
            <a:endParaRPr lang="en-GB"/>
          </a:p>
        </p:txBody>
      </p:sp>
    </p:spTree>
    <p:extLst>
      <p:ext uri="{BB962C8B-B14F-4D97-AF65-F5344CB8AC3E}">
        <p14:creationId xmlns:p14="http://schemas.microsoft.com/office/powerpoint/2010/main" val="5161530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4303606"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5498" y="0"/>
            <a:ext cx="4303606" cy="339725"/>
          </a:xfrm>
          <a:prstGeom prst="rect">
            <a:avLst/>
          </a:prstGeom>
        </p:spPr>
        <p:txBody>
          <a:bodyPr vert="horz" lIns="91440" tIns="45720" rIns="91440" bIns="45720" rtlCol="0"/>
          <a:lstStyle>
            <a:lvl1pPr algn="r">
              <a:defRPr sz="1200"/>
            </a:lvl1pPr>
          </a:lstStyle>
          <a:p>
            <a:fld id="{02606D73-49CF-4EE6-A9DC-AE01530EE6C5}" type="datetime1">
              <a:rPr lang="en-GB" smtClean="0"/>
              <a:pPr/>
              <a:t>15/09/2018</a:t>
            </a:fld>
            <a:endParaRPr lang="en-GB"/>
          </a:p>
        </p:txBody>
      </p:sp>
      <p:sp>
        <p:nvSpPr>
          <p:cNvPr id="4" name="Slide Image Placeholder 3"/>
          <p:cNvSpPr>
            <a:spLocks noGrp="1" noRot="1" noChangeAspect="1"/>
          </p:cNvSpPr>
          <p:nvPr>
            <p:ph type="sldImg" idx="2"/>
          </p:nvPr>
        </p:nvSpPr>
        <p:spPr>
          <a:xfrm>
            <a:off x="3125788" y="509588"/>
            <a:ext cx="36798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4" y="6453596"/>
            <a:ext cx="4303606"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5498" y="6453596"/>
            <a:ext cx="4303606" cy="339725"/>
          </a:xfrm>
          <a:prstGeom prst="rect">
            <a:avLst/>
          </a:prstGeom>
        </p:spPr>
        <p:txBody>
          <a:bodyPr vert="horz" lIns="91440" tIns="45720" rIns="91440" bIns="45720" rtlCol="0" anchor="b"/>
          <a:lstStyle>
            <a:lvl1pPr algn="r">
              <a:defRPr sz="1200"/>
            </a:lvl1pPr>
          </a:lstStyle>
          <a:p>
            <a:fld id="{77D03F09-25EA-4D4D-A99D-011F34E89C54}" type="slidenum">
              <a:rPr lang="en-GB" smtClean="0"/>
              <a:pPr/>
              <a:t>‹#›</a:t>
            </a:fld>
            <a:endParaRPr lang="en-GB"/>
          </a:p>
        </p:txBody>
      </p:sp>
    </p:spTree>
    <p:extLst>
      <p:ext uri="{BB962C8B-B14F-4D97-AF65-F5344CB8AC3E}">
        <p14:creationId xmlns:p14="http://schemas.microsoft.com/office/powerpoint/2010/main" val="205111288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5788" y="509588"/>
            <a:ext cx="3679825" cy="254793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7D03F09-25EA-4D4D-A99D-011F34E89C54}" type="slidenum">
              <a:rPr lang="en-GB" smtClean="0"/>
              <a:pPr/>
              <a:t>4</a:t>
            </a:fld>
            <a:endParaRPr lang="en-GB"/>
          </a:p>
        </p:txBody>
      </p:sp>
      <p:sp>
        <p:nvSpPr>
          <p:cNvPr id="5" name="Date Placeholder 4"/>
          <p:cNvSpPr>
            <a:spLocks noGrp="1"/>
          </p:cNvSpPr>
          <p:nvPr>
            <p:ph type="dt" idx="11"/>
          </p:nvPr>
        </p:nvSpPr>
        <p:spPr/>
        <p:txBody>
          <a:bodyPr/>
          <a:lstStyle/>
          <a:p>
            <a:fld id="{7B5D93E0-CF6D-4D97-898E-2AC194FC455A}" type="datetime1">
              <a:rPr lang="en-GB" smtClean="0"/>
              <a:pPr/>
              <a:t>15/09/2018</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3128963" y="511175"/>
            <a:ext cx="3676650" cy="2544763"/>
          </a:xfrm>
          <a:ln/>
        </p:spPr>
      </p:sp>
      <p:sp>
        <p:nvSpPr>
          <p:cNvPr id="57347" name="Rectangle 3"/>
          <p:cNvSpPr>
            <a:spLocks noGrp="1" noChangeArrowheads="1"/>
          </p:cNvSpPr>
          <p:nvPr>
            <p:ph type="body" idx="1"/>
          </p:nvPr>
        </p:nvSpPr>
        <p:spPr>
          <a:xfrm>
            <a:off x="992682" y="3227198"/>
            <a:ext cx="7946048" cy="3056601"/>
          </a:xfrm>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3128963" y="511175"/>
            <a:ext cx="3676650" cy="2544763"/>
          </a:xfrm>
          <a:ln/>
        </p:spPr>
      </p:sp>
      <p:sp>
        <p:nvSpPr>
          <p:cNvPr id="56323" name="Rectangle 3"/>
          <p:cNvSpPr>
            <a:spLocks noGrp="1" noChangeArrowheads="1"/>
          </p:cNvSpPr>
          <p:nvPr>
            <p:ph type="body" idx="1"/>
          </p:nvPr>
        </p:nvSpPr>
        <p:spPr>
          <a:xfrm>
            <a:off x="992678" y="3226521"/>
            <a:ext cx="7946050" cy="3056871"/>
          </a:xfrm>
          <a:noFill/>
          <a:ln/>
        </p:spPr>
        <p:txBody>
          <a:bodyPr/>
          <a:lstStyle/>
          <a:p>
            <a:endParaRPr lang="en-US" dirty="0" smtClean="0"/>
          </a:p>
        </p:txBody>
      </p:sp>
      <p:sp>
        <p:nvSpPr>
          <p:cNvPr id="56324" name="Date Placeholder 3"/>
          <p:cNvSpPr>
            <a:spLocks noGrp="1"/>
          </p:cNvSpPr>
          <p:nvPr>
            <p:ph type="dt" sz="quarter" idx="1"/>
          </p:nvPr>
        </p:nvSpPr>
        <p:spPr>
          <a:noFill/>
        </p:spPr>
        <p:txBody>
          <a:bodyPr/>
          <a:lstStyle/>
          <a:p>
            <a:pPr defTabSz="912272"/>
            <a:endParaRPr lang="en-US" dirty="0" smtClean="0"/>
          </a:p>
        </p:txBody>
      </p:sp>
      <p:sp>
        <p:nvSpPr>
          <p:cNvPr id="56325" name="Footer Placeholder 4"/>
          <p:cNvSpPr>
            <a:spLocks noGrp="1"/>
          </p:cNvSpPr>
          <p:nvPr>
            <p:ph type="ftr" sz="quarter" idx="4"/>
          </p:nvPr>
        </p:nvSpPr>
        <p:spPr>
          <a:noFill/>
        </p:spPr>
        <p:txBody>
          <a:bodyPr/>
          <a:lstStyle/>
          <a:p>
            <a:pPr defTabSz="912272"/>
            <a:endParaRPr lang="en-US" dirty="0" smtClean="0"/>
          </a:p>
        </p:txBody>
      </p:sp>
      <p:sp>
        <p:nvSpPr>
          <p:cNvPr id="56326" name="Header Placeholder 5"/>
          <p:cNvSpPr>
            <a:spLocks noGrp="1"/>
          </p:cNvSpPr>
          <p:nvPr>
            <p:ph type="hdr" sz="quarter"/>
          </p:nvPr>
        </p:nvSpPr>
        <p:spPr>
          <a:noFill/>
        </p:spPr>
        <p:txBody>
          <a:bodyPr/>
          <a:lstStyle/>
          <a:p>
            <a:pPr defTabSz="912272"/>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5788" y="509588"/>
            <a:ext cx="3679825" cy="254793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7D03F09-25EA-4D4D-A99D-011F34E89C54}" type="slidenum">
              <a:rPr lang="en-GB" smtClean="0"/>
              <a:pPr/>
              <a:t>31</a:t>
            </a:fld>
            <a:endParaRPr lang="en-GB"/>
          </a:p>
        </p:txBody>
      </p:sp>
      <p:sp>
        <p:nvSpPr>
          <p:cNvPr id="5" name="Date Placeholder 4"/>
          <p:cNvSpPr>
            <a:spLocks noGrp="1"/>
          </p:cNvSpPr>
          <p:nvPr>
            <p:ph type="dt" idx="11"/>
          </p:nvPr>
        </p:nvSpPr>
        <p:spPr/>
        <p:txBody>
          <a:bodyPr/>
          <a:lstStyle/>
          <a:p>
            <a:fld id="{7B5D93E0-CF6D-4D97-898E-2AC194FC455A}" type="datetime1">
              <a:rPr lang="en-GB" smtClean="0"/>
              <a:pPr/>
              <a:t>15/09/2018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5788" y="509588"/>
            <a:ext cx="3679825" cy="254793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7D03F09-25EA-4D4D-A99D-011F34E89C54}" type="slidenum">
              <a:rPr lang="en-GB" smtClean="0"/>
              <a:pPr/>
              <a:t>9</a:t>
            </a:fld>
            <a:endParaRPr lang="en-GB"/>
          </a:p>
        </p:txBody>
      </p:sp>
      <p:sp>
        <p:nvSpPr>
          <p:cNvPr id="5" name="Date Placeholder 4"/>
          <p:cNvSpPr>
            <a:spLocks noGrp="1"/>
          </p:cNvSpPr>
          <p:nvPr>
            <p:ph type="dt" idx="11"/>
          </p:nvPr>
        </p:nvSpPr>
        <p:spPr/>
        <p:txBody>
          <a:bodyPr/>
          <a:lstStyle/>
          <a:p>
            <a:fld id="{7B5D93E0-CF6D-4D97-898E-2AC194FC455A}" type="datetime1">
              <a:rPr lang="en-GB" smtClean="0"/>
              <a:pPr/>
              <a:t>15/09/2018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5788" y="509588"/>
            <a:ext cx="3679825" cy="254793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7D03F09-25EA-4D4D-A99D-011F34E89C54}" type="slidenum">
              <a:rPr lang="en-GB" smtClean="0"/>
              <a:pPr/>
              <a:t>13</a:t>
            </a:fld>
            <a:endParaRPr lang="en-GB"/>
          </a:p>
        </p:txBody>
      </p:sp>
      <p:sp>
        <p:nvSpPr>
          <p:cNvPr id="5" name="Date Placeholder 4"/>
          <p:cNvSpPr>
            <a:spLocks noGrp="1"/>
          </p:cNvSpPr>
          <p:nvPr>
            <p:ph type="dt" idx="11"/>
          </p:nvPr>
        </p:nvSpPr>
        <p:spPr/>
        <p:txBody>
          <a:bodyPr/>
          <a:lstStyle/>
          <a:p>
            <a:fld id="{7B5D93E0-CF6D-4D97-898E-2AC194FC455A}" type="datetime1">
              <a:rPr lang="en-GB" smtClean="0"/>
              <a:pPr/>
              <a:t>15/09/2018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5788" y="509588"/>
            <a:ext cx="3679825" cy="254793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7D03F09-25EA-4D4D-A99D-011F34E89C54}" type="slidenum">
              <a:rPr lang="en-GB" smtClean="0"/>
              <a:pPr/>
              <a:t>17</a:t>
            </a:fld>
            <a:endParaRPr lang="en-GB"/>
          </a:p>
        </p:txBody>
      </p:sp>
      <p:sp>
        <p:nvSpPr>
          <p:cNvPr id="5" name="Date Placeholder 4"/>
          <p:cNvSpPr>
            <a:spLocks noGrp="1"/>
          </p:cNvSpPr>
          <p:nvPr>
            <p:ph type="dt" idx="11"/>
          </p:nvPr>
        </p:nvSpPr>
        <p:spPr/>
        <p:txBody>
          <a:bodyPr/>
          <a:lstStyle/>
          <a:p>
            <a:fld id="{7B5D93E0-CF6D-4D97-898E-2AC194FC455A}" type="datetime1">
              <a:rPr lang="en-GB" smtClean="0"/>
              <a:pPr/>
              <a:t>15/09/2018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5788" y="509588"/>
            <a:ext cx="3679825" cy="254793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7D03F09-25EA-4D4D-A99D-011F34E89C54}" type="slidenum">
              <a:rPr lang="en-GB" smtClean="0"/>
              <a:pPr/>
              <a:t>18</a:t>
            </a:fld>
            <a:endParaRPr lang="en-GB"/>
          </a:p>
        </p:txBody>
      </p:sp>
      <p:sp>
        <p:nvSpPr>
          <p:cNvPr id="5" name="Date Placeholder 4"/>
          <p:cNvSpPr>
            <a:spLocks noGrp="1"/>
          </p:cNvSpPr>
          <p:nvPr>
            <p:ph type="dt" idx="11"/>
          </p:nvPr>
        </p:nvSpPr>
        <p:spPr/>
        <p:txBody>
          <a:bodyPr/>
          <a:lstStyle/>
          <a:p>
            <a:fld id="{7B5D93E0-CF6D-4D97-898E-2AC194FC455A}" type="datetime1">
              <a:rPr lang="en-GB" smtClean="0"/>
              <a:pPr/>
              <a:t>15/09/2018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5788" y="509588"/>
            <a:ext cx="3679825" cy="254793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7D03F09-25EA-4D4D-A99D-011F34E89C54}" type="slidenum">
              <a:rPr lang="en-GB" smtClean="0"/>
              <a:pPr/>
              <a:t>19</a:t>
            </a:fld>
            <a:endParaRPr lang="en-GB"/>
          </a:p>
        </p:txBody>
      </p:sp>
      <p:sp>
        <p:nvSpPr>
          <p:cNvPr id="5" name="Date Placeholder 4"/>
          <p:cNvSpPr>
            <a:spLocks noGrp="1"/>
          </p:cNvSpPr>
          <p:nvPr>
            <p:ph type="dt" idx="11"/>
          </p:nvPr>
        </p:nvSpPr>
        <p:spPr/>
        <p:txBody>
          <a:bodyPr/>
          <a:lstStyle/>
          <a:p>
            <a:fld id="{7B5D93E0-CF6D-4D97-898E-2AC194FC455A}" type="datetime1">
              <a:rPr lang="en-GB" smtClean="0"/>
              <a:pPr/>
              <a:t>15/09/2018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3122613" y="506413"/>
            <a:ext cx="3686175" cy="2551112"/>
          </a:xfrm>
          <a:ln/>
        </p:spPr>
      </p:sp>
      <p:sp>
        <p:nvSpPr>
          <p:cNvPr id="59395" name="Rectangle 3"/>
          <p:cNvSpPr>
            <a:spLocks noGrp="1" noChangeArrowheads="1"/>
          </p:cNvSpPr>
          <p:nvPr>
            <p:ph type="body" idx="1"/>
          </p:nvPr>
        </p:nvSpPr>
        <p:spPr>
          <a:xfrm>
            <a:off x="995001" y="3226521"/>
            <a:ext cx="7941400" cy="3059048"/>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3122613" y="506413"/>
            <a:ext cx="3686175" cy="2551112"/>
          </a:xfrm>
          <a:ln/>
        </p:spPr>
      </p:sp>
      <p:sp>
        <p:nvSpPr>
          <p:cNvPr id="59395" name="Rectangle 3"/>
          <p:cNvSpPr>
            <a:spLocks noGrp="1" noChangeArrowheads="1"/>
          </p:cNvSpPr>
          <p:nvPr>
            <p:ph type="body" idx="1"/>
          </p:nvPr>
        </p:nvSpPr>
        <p:spPr>
          <a:xfrm>
            <a:off x="995001" y="3226521"/>
            <a:ext cx="7941400" cy="3059048"/>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3125788" y="509588"/>
            <a:ext cx="3681412" cy="2547937"/>
          </a:xfrm>
          <a:ln/>
        </p:spPr>
      </p:sp>
      <p:sp>
        <p:nvSpPr>
          <p:cNvPr id="56323" name="Rectangle 3"/>
          <p:cNvSpPr>
            <a:spLocks noGrp="1" noChangeArrowheads="1"/>
          </p:cNvSpPr>
          <p:nvPr>
            <p:ph type="body" idx="1"/>
          </p:nvPr>
        </p:nvSpPr>
        <p:spPr>
          <a:xfrm>
            <a:off x="994997" y="3227199"/>
            <a:ext cx="7941409" cy="3057688"/>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541" y="3068961"/>
            <a:ext cx="8420100" cy="1470025"/>
          </a:xfrm>
        </p:spPr>
        <p:txBody>
          <a:bodyPr>
            <a:normAutofit/>
          </a:bodyPr>
          <a:lstStyle>
            <a:lvl1pPr>
              <a:defRPr sz="3600" i="1">
                <a:solidFill>
                  <a:srgbClr val="28427B"/>
                </a:solidFill>
                <a:latin typeface="Cambria" panose="02040503050406030204" pitchFamily="18"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20619" y="4581128"/>
            <a:ext cx="6934200" cy="1752600"/>
          </a:xfrm>
        </p:spPr>
        <p:txBody>
          <a:bodyPr>
            <a:normAutofit/>
          </a:bodyPr>
          <a:lstStyle>
            <a:lvl1pPr marL="0" indent="0" algn="ctr">
              <a:buNone/>
              <a:defRPr sz="2400">
                <a:solidFill>
                  <a:srgbClr val="28427B"/>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5" name="Picture 4" descr="ARC Logo (RGB).png"/>
          <p:cNvPicPr/>
          <p:nvPr userDrawn="1"/>
        </p:nvPicPr>
        <p:blipFill>
          <a:blip r:embed="rId2" cstate="print"/>
          <a:stretch>
            <a:fillRect/>
          </a:stretch>
        </p:blipFill>
        <p:spPr>
          <a:xfrm>
            <a:off x="3224808" y="836712"/>
            <a:ext cx="3599815" cy="1601470"/>
          </a:xfrm>
          <a:prstGeom prst="rect">
            <a:avLst/>
          </a:prstGeom>
        </p:spPr>
      </p:pic>
    </p:spTree>
    <p:extLst>
      <p:ext uri="{BB962C8B-B14F-4D97-AF65-F5344CB8AC3E}">
        <p14:creationId xmlns:p14="http://schemas.microsoft.com/office/powerpoint/2010/main" val="101558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59234" y="6309321"/>
            <a:ext cx="2846766" cy="365125"/>
          </a:xfrm>
          <a:prstGeom prst="rect">
            <a:avLst/>
          </a:prstGeom>
        </p:spPr>
        <p:txBody>
          <a:bodyPr/>
          <a:lstStyle/>
          <a:p>
            <a:r>
              <a:rPr lang="en-US" smtClean="0"/>
              <a:t>© Asset Risk Consultants Limited  2013</a:t>
            </a:r>
            <a:endParaRPr lang="en-GB"/>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506506" y="6309321"/>
            <a:ext cx="2311400" cy="365125"/>
          </a:xfrm>
          <a:prstGeom prst="rect">
            <a:avLst/>
          </a:prstGeom>
        </p:spPr>
        <p:txBody>
          <a:bodyPr/>
          <a:lstStyle/>
          <a:p>
            <a:fld id="{18F8DBFE-D69B-4E54-A8A6-62B265D5BD7B}" type="slidenum">
              <a:rPr lang="en-GB" smtClean="0"/>
              <a:pPr/>
              <a:t>‹#›</a:t>
            </a:fld>
            <a:endParaRPr lang="en-GB"/>
          </a:p>
        </p:txBody>
      </p:sp>
    </p:spTree>
    <p:extLst>
      <p:ext uri="{BB962C8B-B14F-4D97-AF65-F5344CB8AC3E}">
        <p14:creationId xmlns:p14="http://schemas.microsoft.com/office/powerpoint/2010/main" val="368886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059234" y="6309321"/>
            <a:ext cx="2846766" cy="365125"/>
          </a:xfrm>
          <a:prstGeom prst="rect">
            <a:avLst/>
          </a:prstGeom>
        </p:spPr>
        <p:txBody>
          <a:bodyPr/>
          <a:lstStyle/>
          <a:p>
            <a:r>
              <a:rPr lang="en-US" smtClean="0"/>
              <a:t>© Asset Risk Consultants Limited  2013</a:t>
            </a:r>
            <a:endParaRPr lang="en-GB"/>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506506" y="6309321"/>
            <a:ext cx="2311400" cy="365125"/>
          </a:xfrm>
          <a:prstGeom prst="rect">
            <a:avLst/>
          </a:prstGeom>
        </p:spPr>
        <p:txBody>
          <a:bodyPr/>
          <a:lstStyle/>
          <a:p>
            <a:fld id="{18F8DBFE-D69B-4E54-A8A6-62B265D5BD7B}" type="slidenum">
              <a:rPr lang="en-GB" smtClean="0"/>
              <a:pPr/>
              <a:t>‹#›</a:t>
            </a:fld>
            <a:endParaRPr lang="en-GB"/>
          </a:p>
        </p:txBody>
      </p:sp>
    </p:spTree>
    <p:extLst>
      <p:ext uri="{BB962C8B-B14F-4D97-AF65-F5344CB8AC3E}">
        <p14:creationId xmlns:p14="http://schemas.microsoft.com/office/powerpoint/2010/main" val="293779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754233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7059234" y="6309321"/>
            <a:ext cx="2846766" cy="365125"/>
          </a:xfrm>
          <a:prstGeom prst="rect">
            <a:avLst/>
          </a:prstGeom>
        </p:spPr>
        <p:txBody>
          <a:bodyPr/>
          <a:lstStyle/>
          <a:p>
            <a:r>
              <a:rPr lang="en-US" smtClean="0"/>
              <a:t>© Asset Risk Consultants Limited  2013</a:t>
            </a:r>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506506" y="6309321"/>
            <a:ext cx="2311400" cy="365125"/>
          </a:xfrm>
          <a:prstGeom prst="rect">
            <a:avLst/>
          </a:prstGeom>
        </p:spPr>
        <p:txBody>
          <a:bodyPr/>
          <a:lstStyle/>
          <a:p>
            <a:fld id="{18F8DBFE-D69B-4E54-A8A6-62B265D5BD7B}" type="slidenum">
              <a:rPr lang="en-GB" smtClean="0"/>
              <a:pPr/>
              <a:t>‹#›</a:t>
            </a:fld>
            <a:endParaRPr lang="en-GB"/>
          </a:p>
        </p:txBody>
      </p:sp>
    </p:spTree>
    <p:extLst>
      <p:ext uri="{BB962C8B-B14F-4D97-AF65-F5344CB8AC3E}">
        <p14:creationId xmlns:p14="http://schemas.microsoft.com/office/powerpoint/2010/main" val="143197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4"/>
          <p:cNvSpPr>
            <a:spLocks noChangeShapeType="1"/>
          </p:cNvSpPr>
          <p:nvPr userDrawn="1"/>
        </p:nvSpPr>
        <p:spPr bwMode="auto">
          <a:xfrm flipV="1">
            <a:off x="417911" y="6418263"/>
            <a:ext cx="9120055" cy="4762"/>
          </a:xfrm>
          <a:prstGeom prst="line">
            <a:avLst/>
          </a:prstGeom>
          <a:noFill/>
          <a:ln w="25400">
            <a:solidFill>
              <a:srgbClr val="808080"/>
            </a:solidFill>
            <a:round/>
            <a:headEnd/>
            <a:tailEnd/>
          </a:ln>
        </p:spPr>
        <p:txBody>
          <a:bodyPr wrap="none" anchor="ctr"/>
          <a:lstStyle/>
          <a:p>
            <a:pPr fontAlgn="base">
              <a:spcBef>
                <a:spcPct val="0"/>
              </a:spcBef>
              <a:spcAft>
                <a:spcPct val="0"/>
              </a:spcAft>
              <a:defRPr/>
            </a:pPr>
            <a:endParaRPr lang="en-US" sz="2000">
              <a:solidFill>
                <a:srgbClr val="FFFFFF"/>
              </a:solidFill>
              <a:latin typeface="Arial" charset="0"/>
            </a:endParaRPr>
          </a:p>
        </p:txBody>
      </p:sp>
      <p:sp>
        <p:nvSpPr>
          <p:cNvPr id="8" name="Text Box 6"/>
          <p:cNvSpPr txBox="1">
            <a:spLocks noChangeArrowheads="1"/>
          </p:cNvSpPr>
          <p:nvPr userDrawn="1"/>
        </p:nvSpPr>
        <p:spPr bwMode="auto">
          <a:xfrm>
            <a:off x="6609161" y="6446841"/>
            <a:ext cx="2928805" cy="244475"/>
          </a:xfrm>
          <a:prstGeom prst="rect">
            <a:avLst/>
          </a:prstGeom>
          <a:noFill/>
          <a:ln w="9525">
            <a:noFill/>
            <a:miter lim="800000"/>
            <a:headEnd/>
            <a:tailEnd/>
          </a:ln>
        </p:spPr>
        <p:txBody>
          <a:bodyPr rIns="0">
            <a:spAutoFit/>
          </a:bodyPr>
          <a:lstStyle/>
          <a:p>
            <a:pPr algn="r" eaLnBrk="0" fontAlgn="base" hangingPunct="0">
              <a:spcBef>
                <a:spcPct val="50000"/>
              </a:spcBef>
              <a:spcAft>
                <a:spcPct val="0"/>
              </a:spcAft>
              <a:defRPr/>
            </a:pPr>
            <a:r>
              <a:rPr lang="en-GB" sz="1000" dirty="0">
                <a:solidFill>
                  <a:srgbClr val="808080"/>
                </a:solidFill>
                <a:latin typeface="Arial" charset="0"/>
              </a:rPr>
              <a:t>© Asset Risk Consultants, </a:t>
            </a:r>
            <a:r>
              <a:rPr lang="en-GB" sz="1000" dirty="0" smtClean="0">
                <a:solidFill>
                  <a:srgbClr val="808080"/>
                </a:solidFill>
                <a:latin typeface="Arial" charset="0"/>
              </a:rPr>
              <a:t>2014</a:t>
            </a:r>
            <a:endParaRPr lang="en-US" sz="1000" dirty="0">
              <a:solidFill>
                <a:srgbClr val="808080"/>
              </a:solidFill>
              <a:latin typeface="Arial" charset="0"/>
            </a:endParaRPr>
          </a:p>
        </p:txBody>
      </p:sp>
      <p:sp>
        <p:nvSpPr>
          <p:cNvPr id="9" name="Slide Number Placeholder 5"/>
          <p:cNvSpPr>
            <a:spLocks noGrp="1"/>
          </p:cNvSpPr>
          <p:nvPr>
            <p:ph type="sldNum" sz="quarter" idx="4"/>
          </p:nvPr>
        </p:nvSpPr>
        <p:spPr>
          <a:xfrm>
            <a:off x="379349" y="6448252"/>
            <a:ext cx="2311400" cy="409749"/>
          </a:xfrm>
          <a:prstGeom prst="rect">
            <a:avLst/>
          </a:prstGeom>
        </p:spPr>
        <p:txBody>
          <a:bodyPr/>
          <a:lstStyle>
            <a:lvl1pPr>
              <a:defRPr sz="1400">
                <a:solidFill>
                  <a:schemeClr val="tx1">
                    <a:lumMod val="50000"/>
                    <a:lumOff val="50000"/>
                  </a:schemeClr>
                </a:solidFill>
              </a:defRPr>
            </a:lvl1pPr>
          </a:lstStyle>
          <a:p>
            <a:fld id="{D732770F-EEE6-4A2D-AD5C-6522B39C96AC}" type="slidenum">
              <a:rPr lang="en-GB" smtClean="0"/>
              <a:pPr/>
              <a:t>‹#›</a:t>
            </a:fld>
            <a:endParaRPr lang="en-GB" dirty="0"/>
          </a:p>
        </p:txBody>
      </p:sp>
    </p:spTree>
    <p:extLst>
      <p:ext uri="{BB962C8B-B14F-4D97-AF65-F5344CB8AC3E}">
        <p14:creationId xmlns:p14="http://schemas.microsoft.com/office/powerpoint/2010/main" val="2953799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pic>
        <p:nvPicPr>
          <p:cNvPr id="7" name="ab8d935f-5bb3-4e01-8da7-9842294ce2fc" descr="7D6B205F-3335-4CDF-9351-0F4F629EEB89"/>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r="-218" b="80438"/>
          <a:stretch/>
        </p:blipFill>
        <p:spPr bwMode="auto">
          <a:xfrm>
            <a:off x="128468" y="47412"/>
            <a:ext cx="9723600" cy="131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5300" y="274638"/>
            <a:ext cx="7266012" cy="778098"/>
          </a:xfrm>
        </p:spPr>
        <p:txBody>
          <a:bodyPr>
            <a:normAutofit/>
          </a:bodyPr>
          <a:lstStyle>
            <a:lvl1pPr algn="l">
              <a:defRPr sz="3200" i="1">
                <a:solidFill>
                  <a:srgbClr val="28427B"/>
                </a:solidFill>
                <a:latin typeface="Cambria" panose="02040503050406030204" pitchFamily="18" charset="0"/>
              </a:defRPr>
            </a:lvl1pPr>
          </a:lstStyle>
          <a:p>
            <a:endParaRPr lang="en-GB" dirty="0"/>
          </a:p>
        </p:txBody>
      </p:sp>
      <p:sp>
        <p:nvSpPr>
          <p:cNvPr id="3" name="Content Placeholder 2"/>
          <p:cNvSpPr>
            <a:spLocks noGrp="1"/>
          </p:cNvSpPr>
          <p:nvPr>
            <p:ph idx="1"/>
          </p:nvPr>
        </p:nvSpPr>
        <p:spPr>
          <a:xfrm>
            <a:off x="506506" y="1340768"/>
            <a:ext cx="8915400" cy="4713387"/>
          </a:xfrm>
        </p:spPr>
        <p:txBody>
          <a:bodyPr/>
          <a:lstStyle>
            <a:lvl1pPr algn="just">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2388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ab8d935f-5bb3-4e01-8da7-9842294ce2fc" descr="7D6B205F-3335-4CDF-9351-0F4F629EEB89"/>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r="-218" b="80438"/>
          <a:stretch/>
        </p:blipFill>
        <p:spPr bwMode="auto">
          <a:xfrm>
            <a:off x="128468" y="47412"/>
            <a:ext cx="9723600" cy="131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5300" y="274638"/>
            <a:ext cx="7266012" cy="778098"/>
          </a:xfrm>
        </p:spPr>
        <p:txBody>
          <a:bodyPr>
            <a:normAutofit/>
          </a:bodyPr>
          <a:lstStyle>
            <a:lvl1pPr algn="l">
              <a:defRPr sz="3200" i="1">
                <a:solidFill>
                  <a:srgbClr val="28427B"/>
                </a:solidFill>
                <a:latin typeface="Cambria" panose="02040503050406030204" pitchFamily="18" charset="0"/>
              </a:defRPr>
            </a:lvl1pPr>
          </a:lstStyle>
          <a:p>
            <a:endParaRPr lang="en-GB" dirty="0"/>
          </a:p>
        </p:txBody>
      </p:sp>
    </p:spTree>
    <p:extLst>
      <p:ext uri="{BB962C8B-B14F-4D97-AF65-F5344CB8AC3E}">
        <p14:creationId xmlns:p14="http://schemas.microsoft.com/office/powerpoint/2010/main" val="2546294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0" name="Straight Connector 9"/>
          <p:cNvCxnSpPr/>
          <p:nvPr userDrawn="1"/>
        </p:nvCxnSpPr>
        <p:spPr>
          <a:xfrm>
            <a:off x="488504" y="980728"/>
            <a:ext cx="689476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ab8d935f-5bb3-4e01-8da7-9842294ce2fc" descr="7D6B205F-3335-4CDF-9351-0F4F629EEB89"/>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r="-218" b="80438"/>
          <a:stretch/>
        </p:blipFill>
        <p:spPr bwMode="auto">
          <a:xfrm>
            <a:off x="128468" y="47412"/>
            <a:ext cx="9723600" cy="131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6913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ab8d935f-5bb3-4e01-8da7-9842294ce2fc" descr="7D6B205F-3335-4CDF-9351-0F4F629EEB89"/>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r="-218" b="80438"/>
          <a:stretch/>
        </p:blipFill>
        <p:spPr bwMode="auto">
          <a:xfrm>
            <a:off x="128468" y="47412"/>
            <a:ext cx="9723600" cy="131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5300" y="274638"/>
            <a:ext cx="7266012" cy="778098"/>
          </a:xfrm>
        </p:spPr>
        <p:txBody>
          <a:bodyPr>
            <a:normAutofit/>
          </a:bodyPr>
          <a:lstStyle>
            <a:lvl1pPr algn="l">
              <a:defRPr sz="3200" i="1">
                <a:solidFill>
                  <a:srgbClr val="28427B"/>
                </a:solidFill>
                <a:latin typeface="Cambria" panose="02040503050406030204" pitchFamily="18" charset="0"/>
              </a:defRPr>
            </a:lvl1pPr>
          </a:lstStyle>
          <a:p>
            <a:endParaRPr lang="en-GB" dirty="0"/>
          </a:p>
        </p:txBody>
      </p:sp>
    </p:spTree>
    <p:extLst>
      <p:ext uri="{BB962C8B-B14F-4D97-AF65-F5344CB8AC3E}">
        <p14:creationId xmlns:p14="http://schemas.microsoft.com/office/powerpoint/2010/main" val="26199231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ab8d935f-5bb3-4e01-8da7-9842294ce2fc" descr="7D6B205F-3335-4CDF-9351-0F4F629EEB89"/>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r="-218" b="80438"/>
          <a:stretch/>
        </p:blipFill>
        <p:spPr bwMode="auto">
          <a:xfrm>
            <a:off x="128468" y="47412"/>
            <a:ext cx="9723600" cy="131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5300" y="274638"/>
            <a:ext cx="7266012" cy="778098"/>
          </a:xfrm>
        </p:spPr>
        <p:txBody>
          <a:bodyPr>
            <a:normAutofit/>
          </a:bodyPr>
          <a:lstStyle>
            <a:lvl1pPr algn="l">
              <a:defRPr sz="3200" i="1">
                <a:solidFill>
                  <a:srgbClr val="28427B"/>
                </a:solidFill>
                <a:latin typeface="Cambria" panose="02040503050406030204" pitchFamily="18" charset="0"/>
              </a:defRPr>
            </a:lvl1pPr>
          </a:lstStyle>
          <a:p>
            <a:endParaRPr lang="en-GB" dirty="0"/>
          </a:p>
        </p:txBody>
      </p:sp>
    </p:spTree>
    <p:extLst>
      <p:ext uri="{BB962C8B-B14F-4D97-AF65-F5344CB8AC3E}">
        <p14:creationId xmlns:p14="http://schemas.microsoft.com/office/powerpoint/2010/main" val="26199231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8304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3663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8440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7059234" y="6309321"/>
            <a:ext cx="2846766" cy="365125"/>
          </a:xfrm>
          <a:prstGeom prst="rect">
            <a:avLst/>
          </a:prstGeom>
        </p:spPr>
        <p:txBody>
          <a:bodyPr/>
          <a:lstStyle/>
          <a:p>
            <a:r>
              <a:rPr lang="en-US" smtClean="0"/>
              <a:t>© Asset Risk Consultants Limited  2013</a:t>
            </a:r>
            <a:endParaRPr lang="en-GB"/>
          </a:p>
        </p:txBody>
      </p:sp>
      <p:sp>
        <p:nvSpPr>
          <p:cNvPr id="4" name="Footer Placeholder 3"/>
          <p:cNvSpPr>
            <a:spLocks noGrp="1"/>
          </p:cNvSpPr>
          <p:nvPr>
            <p:ph type="ftr" sz="quarter" idx="11"/>
          </p:nvPr>
        </p:nvSpPr>
        <p:spPr>
          <a:xfrm>
            <a:off x="3384550" y="6356351"/>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506506" y="6309321"/>
            <a:ext cx="2311400" cy="365125"/>
          </a:xfrm>
          <a:prstGeom prst="rect">
            <a:avLst/>
          </a:prstGeom>
        </p:spPr>
        <p:txBody>
          <a:bodyPr/>
          <a:lstStyle/>
          <a:p>
            <a:fld id="{18F8DBFE-D69B-4E54-A8A6-62B265D5BD7B}" type="slidenum">
              <a:rPr lang="en-GB" smtClean="0"/>
              <a:pPr/>
              <a:t>‹#›</a:t>
            </a:fld>
            <a:endParaRPr lang="en-GB"/>
          </a:p>
        </p:txBody>
      </p:sp>
    </p:spTree>
    <p:extLst>
      <p:ext uri="{BB962C8B-B14F-4D97-AF65-F5344CB8AC3E}">
        <p14:creationId xmlns:p14="http://schemas.microsoft.com/office/powerpoint/2010/main" val="124339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4"/>
          <p:cNvSpPr>
            <a:spLocks noChangeShapeType="1"/>
          </p:cNvSpPr>
          <p:nvPr/>
        </p:nvSpPr>
        <p:spPr bwMode="auto">
          <a:xfrm flipV="1">
            <a:off x="417911" y="6418263"/>
            <a:ext cx="9120055" cy="4762"/>
          </a:xfrm>
          <a:prstGeom prst="line">
            <a:avLst/>
          </a:prstGeom>
          <a:noFill/>
          <a:ln w="25400">
            <a:solidFill>
              <a:srgbClr val="808080"/>
            </a:solidFill>
            <a:round/>
            <a:headEnd/>
            <a:tailEnd/>
          </a:ln>
        </p:spPr>
        <p:txBody>
          <a:bodyPr wrap="none" anchor="ctr"/>
          <a:lstStyle/>
          <a:p>
            <a:pPr fontAlgn="base">
              <a:spcBef>
                <a:spcPct val="0"/>
              </a:spcBef>
              <a:spcAft>
                <a:spcPct val="0"/>
              </a:spcAft>
              <a:defRPr/>
            </a:pPr>
            <a:endParaRPr lang="en-US" sz="2000">
              <a:solidFill>
                <a:srgbClr val="FFFFFF"/>
              </a:solidFill>
              <a:latin typeface="Arial" charset="0"/>
            </a:endParaRPr>
          </a:p>
        </p:txBody>
      </p:sp>
      <p:sp>
        <p:nvSpPr>
          <p:cNvPr id="8" name="Text Box 6"/>
          <p:cNvSpPr txBox="1">
            <a:spLocks noChangeArrowheads="1"/>
          </p:cNvSpPr>
          <p:nvPr/>
        </p:nvSpPr>
        <p:spPr bwMode="auto">
          <a:xfrm>
            <a:off x="1208585" y="6446841"/>
            <a:ext cx="8329382" cy="707886"/>
          </a:xfrm>
          <a:prstGeom prst="rect">
            <a:avLst/>
          </a:prstGeom>
          <a:noFill/>
          <a:ln w="9525">
            <a:noFill/>
            <a:miter lim="800000"/>
            <a:headEnd/>
            <a:tailEnd/>
          </a:ln>
        </p:spPr>
        <p:txBody>
          <a:bodyPr wrap="square" rIns="0">
            <a:spAutoFit/>
          </a:bodyPr>
          <a:lstStyle/>
          <a:p>
            <a:pPr algn="r" eaLnBrk="0" fontAlgn="base" hangingPunct="0">
              <a:spcBef>
                <a:spcPct val="50000"/>
              </a:spcBef>
              <a:spcAft>
                <a:spcPct val="0"/>
              </a:spcAft>
              <a:defRPr/>
            </a:pPr>
            <a:r>
              <a:rPr lang="en-GB" sz="1000" dirty="0" smtClean="0">
                <a:solidFill>
                  <a:srgbClr val="808080"/>
                </a:solidFill>
                <a:latin typeface="Arial" charset="0"/>
              </a:rPr>
              <a:t>        </a:t>
            </a:r>
            <a:r>
              <a:rPr lang="en-GB" sz="1000" baseline="0" dirty="0" smtClean="0">
                <a:solidFill>
                  <a:srgbClr val="808080"/>
                </a:solidFill>
                <a:latin typeface="Arial" charset="0"/>
              </a:rPr>
              <a:t> Insight, Independence, Integrity &amp; Innovation                                              </a:t>
            </a:r>
            <a:r>
              <a:rPr lang="en-GB" sz="1000" dirty="0" smtClean="0">
                <a:solidFill>
                  <a:srgbClr val="808080"/>
                </a:solidFill>
                <a:latin typeface="Arial" charset="0"/>
              </a:rPr>
              <a:t>© </a:t>
            </a:r>
            <a:r>
              <a:rPr lang="en-GB" sz="1000" dirty="0">
                <a:solidFill>
                  <a:srgbClr val="808080"/>
                </a:solidFill>
                <a:latin typeface="Arial" charset="0"/>
              </a:rPr>
              <a:t>Asset Risk Consultants, </a:t>
            </a:r>
            <a:r>
              <a:rPr lang="en-GB" sz="1000" dirty="0" smtClean="0">
                <a:solidFill>
                  <a:srgbClr val="808080"/>
                </a:solidFill>
                <a:latin typeface="Arial" charset="0"/>
              </a:rPr>
              <a:t>2018</a:t>
            </a:r>
          </a:p>
          <a:p>
            <a:pPr algn="r" eaLnBrk="0" fontAlgn="base" hangingPunct="0">
              <a:spcBef>
                <a:spcPct val="50000"/>
              </a:spcBef>
              <a:spcAft>
                <a:spcPct val="0"/>
              </a:spcAft>
              <a:defRPr/>
            </a:pPr>
            <a:endParaRPr lang="en-GB" sz="1000" dirty="0" smtClean="0">
              <a:solidFill>
                <a:srgbClr val="808080"/>
              </a:solidFill>
              <a:latin typeface="Arial" charset="0"/>
            </a:endParaRPr>
          </a:p>
          <a:p>
            <a:pPr algn="r" eaLnBrk="0" fontAlgn="base" hangingPunct="0">
              <a:spcBef>
                <a:spcPct val="50000"/>
              </a:spcBef>
              <a:spcAft>
                <a:spcPct val="0"/>
              </a:spcAft>
              <a:defRPr/>
            </a:pPr>
            <a:endParaRPr lang="en-US" sz="1000" dirty="0">
              <a:solidFill>
                <a:srgbClr val="808080"/>
              </a:solidFill>
              <a:latin typeface="Arial" charset="0"/>
            </a:endParaRPr>
          </a:p>
        </p:txBody>
      </p:sp>
    </p:spTree>
    <p:extLst>
      <p:ext uri="{BB962C8B-B14F-4D97-AF65-F5344CB8AC3E}">
        <p14:creationId xmlns:p14="http://schemas.microsoft.com/office/powerpoint/2010/main" val="1814449112"/>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50" r:id="rId3"/>
    <p:sldLayoutId id="2147483677" r:id="rId4"/>
    <p:sldLayoutId id="2147483676"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78" r:id="rId15"/>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hyperlink" Target="http://upload.wikimedia.org/wikipedia/de/6/6d/Mirabaud_&amp;_Cie_logo.svg" TargetMode="External"/><Relationship Id="rId26" Type="http://schemas.openxmlformats.org/officeDocument/2006/relationships/hyperlink" Target="http://www.thesis-plc.com/" TargetMode="External"/><Relationship Id="rId39" Type="http://schemas.openxmlformats.org/officeDocument/2006/relationships/image" Target="../media/image67.png"/><Relationship Id="rId3" Type="http://schemas.openxmlformats.org/officeDocument/2006/relationships/image" Target="../media/image33.png"/><Relationship Id="rId21" Type="http://schemas.openxmlformats.org/officeDocument/2006/relationships/image" Target="../media/image50.jpeg"/><Relationship Id="rId34" Type="http://schemas.openxmlformats.org/officeDocument/2006/relationships/image" Target="../media/image62.png"/><Relationship Id="rId42" Type="http://schemas.openxmlformats.org/officeDocument/2006/relationships/image" Target="../media/image70.png"/><Relationship Id="rId47" Type="http://schemas.openxmlformats.org/officeDocument/2006/relationships/image" Target="../media/image75.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jpeg"/><Relationship Id="rId25" Type="http://schemas.openxmlformats.org/officeDocument/2006/relationships/image" Target="../media/image54.jpeg"/><Relationship Id="rId33" Type="http://schemas.openxmlformats.org/officeDocument/2006/relationships/image" Target="../media/image61.jpeg"/><Relationship Id="rId38" Type="http://schemas.openxmlformats.org/officeDocument/2006/relationships/image" Target="../media/image66.png"/><Relationship Id="rId46" Type="http://schemas.openxmlformats.org/officeDocument/2006/relationships/image" Target="../media/image74.png"/><Relationship Id="rId2" Type="http://schemas.openxmlformats.org/officeDocument/2006/relationships/notesSlide" Target="../notesSlides/notesSlide11.xml"/><Relationship Id="rId16" Type="http://schemas.openxmlformats.org/officeDocument/2006/relationships/image" Target="../media/image46.png"/><Relationship Id="rId20" Type="http://schemas.openxmlformats.org/officeDocument/2006/relationships/image" Target="../media/image49.png"/><Relationship Id="rId29" Type="http://schemas.openxmlformats.org/officeDocument/2006/relationships/image" Target="../media/image57.jpeg"/><Relationship Id="rId41"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3.jpeg"/><Relationship Id="rId32" Type="http://schemas.openxmlformats.org/officeDocument/2006/relationships/image" Target="../media/image60.png"/><Relationship Id="rId37" Type="http://schemas.openxmlformats.org/officeDocument/2006/relationships/image" Target="../media/image65.png"/><Relationship Id="rId40" Type="http://schemas.openxmlformats.org/officeDocument/2006/relationships/image" Target="../media/image68.jpeg"/><Relationship Id="rId45" Type="http://schemas.openxmlformats.org/officeDocument/2006/relationships/image" Target="../media/image73.png"/><Relationship Id="rId5" Type="http://schemas.openxmlformats.org/officeDocument/2006/relationships/image" Target="../media/image35.png"/><Relationship Id="rId15" Type="http://schemas.openxmlformats.org/officeDocument/2006/relationships/image" Target="../media/image45.jpeg"/><Relationship Id="rId23" Type="http://schemas.openxmlformats.org/officeDocument/2006/relationships/image" Target="../media/image52.png"/><Relationship Id="rId28" Type="http://schemas.openxmlformats.org/officeDocument/2006/relationships/image" Target="../media/image56.gif"/><Relationship Id="rId36" Type="http://schemas.openxmlformats.org/officeDocument/2006/relationships/image" Target="../media/image64.png"/><Relationship Id="rId10" Type="http://schemas.openxmlformats.org/officeDocument/2006/relationships/image" Target="../media/image40.png"/><Relationship Id="rId19" Type="http://schemas.openxmlformats.org/officeDocument/2006/relationships/image" Target="../media/image48.png"/><Relationship Id="rId31" Type="http://schemas.openxmlformats.org/officeDocument/2006/relationships/image" Target="../media/image59.png"/><Relationship Id="rId44" Type="http://schemas.openxmlformats.org/officeDocument/2006/relationships/image" Target="../media/image72.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1.jpeg"/><Relationship Id="rId27" Type="http://schemas.openxmlformats.org/officeDocument/2006/relationships/image" Target="../media/image55.png"/><Relationship Id="rId30" Type="http://schemas.openxmlformats.org/officeDocument/2006/relationships/image" Target="../media/image58.png"/><Relationship Id="rId35" Type="http://schemas.openxmlformats.org/officeDocument/2006/relationships/image" Target="../media/image63.png"/><Relationship Id="rId43" Type="http://schemas.openxmlformats.org/officeDocument/2006/relationships/image" Target="../media/image71.png"/><Relationship Id="rId48" Type="http://schemas.openxmlformats.org/officeDocument/2006/relationships/image" Target="../media/image7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jonathan.gamble@assetrisk.com" TargetMode="External"/><Relationship Id="rId2" Type="http://schemas.openxmlformats.org/officeDocument/2006/relationships/image" Target="../media/image77.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541" y="2780928"/>
            <a:ext cx="8420100" cy="1470025"/>
          </a:xfrm>
        </p:spPr>
        <p:txBody>
          <a:bodyPr>
            <a:normAutofit/>
          </a:bodyPr>
          <a:lstStyle/>
          <a:p>
            <a:pPr>
              <a:lnSpc>
                <a:spcPct val="150000"/>
              </a:lnSpc>
              <a:spcBef>
                <a:spcPts val="0"/>
              </a:spcBef>
            </a:pPr>
            <a:r>
              <a:rPr lang="en-GB" sz="4400" i="0" dirty="0" smtClean="0">
                <a:latin typeface="Franklin Gothic Book"/>
              </a:rPr>
              <a:t>Benchmarking</a:t>
            </a:r>
            <a:endParaRPr lang="en-GB" i="0" dirty="0">
              <a:latin typeface="Franklin Gothic Book"/>
            </a:endParaRPr>
          </a:p>
        </p:txBody>
      </p:sp>
      <p:sp>
        <p:nvSpPr>
          <p:cNvPr id="3" name="Subtitle 2"/>
          <p:cNvSpPr>
            <a:spLocks noGrp="1"/>
          </p:cNvSpPr>
          <p:nvPr>
            <p:ph type="subTitle" idx="1"/>
          </p:nvPr>
        </p:nvSpPr>
        <p:spPr>
          <a:xfrm>
            <a:off x="1496616" y="4653136"/>
            <a:ext cx="6934200" cy="1368152"/>
          </a:xfrm>
        </p:spPr>
        <p:txBody>
          <a:bodyPr/>
          <a:lstStyle/>
          <a:p>
            <a:pPr>
              <a:lnSpc>
                <a:spcPct val="90000"/>
              </a:lnSpc>
            </a:pPr>
            <a:r>
              <a:rPr lang="en-GB" dirty="0" smtClean="0"/>
              <a:t>Jon Gamble</a:t>
            </a:r>
          </a:p>
          <a:p>
            <a:pPr>
              <a:lnSpc>
                <a:spcPct val="90000"/>
              </a:lnSpc>
            </a:pPr>
            <a:r>
              <a:rPr lang="en-GB" dirty="0" smtClean="0">
                <a:solidFill>
                  <a:schemeClr val="tx1">
                    <a:lumMod val="50000"/>
                    <a:lumOff val="50000"/>
                  </a:schemeClr>
                </a:solidFill>
              </a:rPr>
              <a:t>Head of Intermediaries</a:t>
            </a:r>
          </a:p>
          <a:p>
            <a:pPr>
              <a:lnSpc>
                <a:spcPct val="90000"/>
              </a:lnSpc>
            </a:pPr>
            <a:r>
              <a:rPr lang="en-GB" dirty="0" smtClean="0"/>
              <a:t>September 2018</a:t>
            </a:r>
          </a:p>
          <a:p>
            <a:endParaRPr lang="en-GB" dirty="0"/>
          </a:p>
        </p:txBody>
      </p:sp>
    </p:spTree>
    <p:extLst>
      <p:ext uri="{BB962C8B-B14F-4D97-AF65-F5344CB8AC3E}">
        <p14:creationId xmlns:p14="http://schemas.microsoft.com/office/powerpoint/2010/main" val="29382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7266012" cy="778098"/>
          </a:xfrm>
        </p:spPr>
        <p:txBody>
          <a:bodyPr>
            <a:normAutofit/>
          </a:bodyPr>
          <a:lstStyle/>
          <a:p>
            <a:pPr algn="l"/>
            <a:r>
              <a:rPr lang="en-GB" sz="3200" i="1" dirty="0" smtClean="0">
                <a:solidFill>
                  <a:srgbClr val="28427B"/>
                </a:solidFill>
                <a:latin typeface="Cambria" panose="02040503050406030204" pitchFamily="18" charset="0"/>
              </a:rPr>
              <a:t>Back to school</a:t>
            </a:r>
            <a:endParaRPr lang="en-GB" sz="3200" i="1" dirty="0">
              <a:solidFill>
                <a:srgbClr val="28427B"/>
              </a:solidFill>
              <a:latin typeface="Cambria" panose="02040503050406030204" pitchFamily="18" charset="0"/>
            </a:endParaRPr>
          </a:p>
        </p:txBody>
      </p:sp>
      <p:pic>
        <p:nvPicPr>
          <p:cNvPr id="409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180717" y="1649873"/>
            <a:ext cx="4536504" cy="271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ACI Logo (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1664" y="4865340"/>
            <a:ext cx="17621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PCI Sterling Private Client Indices (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7368" y="4836765"/>
            <a:ext cx="18002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523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7184" y="5445224"/>
            <a:ext cx="1828071" cy="762063"/>
          </a:xfrm>
          <a:prstGeom prst="rect">
            <a:avLst/>
          </a:prstGeom>
        </p:spPr>
      </p:pic>
      <p:sp>
        <p:nvSpPr>
          <p:cNvPr id="42" name="AutoShape 2"/>
          <p:cNvSpPr>
            <a:spLocks noChangeArrowheads="1"/>
          </p:cNvSpPr>
          <p:nvPr/>
        </p:nvSpPr>
        <p:spPr bwMode="auto">
          <a:xfrm>
            <a:off x="6537176" y="4437112"/>
            <a:ext cx="3168352" cy="793250"/>
          </a:xfrm>
          <a:prstGeom prst="bracketPair">
            <a:avLst>
              <a:gd name="adj" fmla="val 17129"/>
            </a:avLst>
          </a:prstGeom>
          <a:noFill/>
          <a:ln w="38100">
            <a:solidFill>
              <a:srgbClr val="D0D8E7"/>
            </a:solidFill>
            <a:round/>
            <a:headEnd/>
            <a:tailEnd/>
          </a:ln>
          <a:extLst/>
        </p:spPr>
        <p:txBody>
          <a:bodyPr rot="0" vert="horz" wrap="square" lIns="45720" tIns="45720" rIns="45720" bIns="45720" anchor="ctr" anchorCtr="0" upright="1">
            <a:noAutofit/>
          </a:bodyPr>
          <a:lstStyle/>
          <a:p>
            <a:pPr lvl="0" algn="ctr" defTabSz="488950">
              <a:lnSpc>
                <a:spcPct val="90000"/>
              </a:lnSpc>
              <a:spcBef>
                <a:spcPct val="0"/>
              </a:spcBef>
              <a:spcAft>
                <a:spcPct val="35000"/>
              </a:spcAft>
            </a:pPr>
            <a:r>
              <a:rPr lang="en-GB" sz="2000" dirty="0" smtClean="0">
                <a:solidFill>
                  <a:srgbClr val="28427B"/>
                </a:solidFill>
                <a:latin typeface="Franklin Gothic Book" panose="020B0503020102020204" pitchFamily="34" charset="0"/>
              </a:rPr>
              <a:t>80+ Investment Managers</a:t>
            </a:r>
            <a:endParaRPr lang="en-GB" sz="2000" dirty="0">
              <a:solidFill>
                <a:srgbClr val="28427B"/>
              </a:solidFill>
              <a:latin typeface="Franklin Gothic Book" panose="020B0503020102020204" pitchFamily="34" charset="0"/>
            </a:endParaRPr>
          </a:p>
          <a:p>
            <a:pPr lvl="0" algn="ctr" defTabSz="488950">
              <a:lnSpc>
                <a:spcPct val="90000"/>
              </a:lnSpc>
              <a:spcBef>
                <a:spcPct val="0"/>
              </a:spcBef>
              <a:spcAft>
                <a:spcPct val="35000"/>
              </a:spcAft>
            </a:pPr>
            <a:r>
              <a:rPr lang="en-GB" sz="2000" dirty="0" smtClean="0">
                <a:solidFill>
                  <a:srgbClr val="28427B"/>
                </a:solidFill>
                <a:latin typeface="Franklin Gothic Book" panose="020B0503020102020204" pitchFamily="34" charset="0"/>
              </a:rPr>
              <a:t>150,000+ </a:t>
            </a:r>
            <a:r>
              <a:rPr lang="en-GB" sz="2000" dirty="0">
                <a:solidFill>
                  <a:srgbClr val="28427B"/>
                </a:solidFill>
                <a:latin typeface="Franklin Gothic Book" panose="020B0503020102020204" pitchFamily="34" charset="0"/>
              </a:rPr>
              <a:t>r</a:t>
            </a:r>
            <a:r>
              <a:rPr lang="en-GB" sz="2000" dirty="0" smtClean="0">
                <a:solidFill>
                  <a:srgbClr val="28427B"/>
                </a:solidFill>
                <a:latin typeface="Franklin Gothic Book" panose="020B0503020102020204" pitchFamily="34" charset="0"/>
              </a:rPr>
              <a:t>eal portfolios</a:t>
            </a:r>
            <a:endParaRPr lang="en-GB" sz="2000" dirty="0">
              <a:solidFill>
                <a:srgbClr val="28427B"/>
              </a:solidFill>
              <a:latin typeface="Franklin Gothic Book" panose="020B0503020102020204" pitchFamily="34" charset="0"/>
            </a:endParaRPr>
          </a:p>
        </p:txBody>
      </p:sp>
      <p:sp>
        <p:nvSpPr>
          <p:cNvPr id="8" name="Title 1"/>
          <p:cNvSpPr txBox="1">
            <a:spLocks/>
          </p:cNvSpPr>
          <p:nvPr/>
        </p:nvSpPr>
        <p:spPr>
          <a:xfrm>
            <a:off x="495300" y="274638"/>
            <a:ext cx="7266012"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i="1" dirty="0" smtClean="0">
                <a:solidFill>
                  <a:srgbClr val="28427B"/>
                </a:solidFill>
                <a:latin typeface="Cambria" panose="02040503050406030204" pitchFamily="18" charset="0"/>
              </a:rPr>
              <a:t>A valid indicator?</a:t>
            </a:r>
            <a:endParaRPr lang="en-GB" sz="3200" i="1" dirty="0">
              <a:solidFill>
                <a:srgbClr val="28427B"/>
              </a:solidFill>
              <a:latin typeface="Cambria" panose="02040503050406030204"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173738"/>
            <a:ext cx="5913210" cy="513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849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7266012" cy="778098"/>
          </a:xfrm>
        </p:spPr>
        <p:txBody>
          <a:bodyPr>
            <a:normAutofit/>
          </a:bodyPr>
          <a:lstStyle/>
          <a:p>
            <a:pPr algn="l"/>
            <a:r>
              <a:rPr lang="en-GB" sz="3200" i="1" dirty="0" smtClean="0">
                <a:solidFill>
                  <a:srgbClr val="28427B"/>
                </a:solidFill>
                <a:latin typeface="Cambria" panose="02040503050406030204" pitchFamily="18" charset="0"/>
              </a:rPr>
              <a:t>What’s my grade?</a:t>
            </a:r>
            <a:endParaRPr lang="en-GB" sz="3200" i="1" dirty="0">
              <a:solidFill>
                <a:srgbClr val="28427B"/>
              </a:solidFill>
              <a:latin typeface="Cambria" panose="020405030504060302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608" y="1484784"/>
            <a:ext cx="638175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3007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Options available…</a:t>
            </a:r>
            <a:endParaRPr lang="en-GB" dirty="0"/>
          </a:p>
        </p:txBody>
      </p:sp>
      <p:sp>
        <p:nvSpPr>
          <p:cNvPr id="5" name="Rectangle 4"/>
          <p:cNvSpPr/>
          <p:nvPr/>
        </p:nvSpPr>
        <p:spPr>
          <a:xfrm>
            <a:off x="632520" y="1700808"/>
            <a:ext cx="8502300" cy="3093154"/>
          </a:xfrm>
          <a:prstGeom prst="rect">
            <a:avLst/>
          </a:prstGeom>
        </p:spPr>
        <p:txBody>
          <a:bodyPr wrap="square">
            <a:spAutoFit/>
          </a:bodyPr>
          <a:lstStyle/>
          <a:p>
            <a:pPr marL="457200" indent="-457200">
              <a:lnSpc>
                <a:spcPct val="150000"/>
              </a:lnSpc>
              <a:spcBef>
                <a:spcPts val="1200"/>
              </a:spcBef>
              <a:buFont typeface="+mj-lt"/>
              <a:buAutoNum type="arabicPeriod"/>
            </a:pPr>
            <a:r>
              <a:rPr lang="en-GB" sz="2000" dirty="0">
                <a:solidFill>
                  <a:srgbClr val="28427B"/>
                </a:solidFill>
                <a:latin typeface="Franklin Gothic Book" panose="020B0503020102020204" pitchFamily="34" charset="0"/>
              </a:rPr>
              <a:t>Market </a:t>
            </a:r>
            <a:r>
              <a:rPr lang="en-GB" sz="2000" dirty="0" smtClean="0">
                <a:solidFill>
                  <a:srgbClr val="28427B"/>
                </a:solidFill>
                <a:latin typeface="Franklin Gothic Book" panose="020B0503020102020204" pitchFamily="34" charset="0"/>
              </a:rPr>
              <a:t>Indices </a:t>
            </a:r>
            <a:r>
              <a:rPr lang="en-GB" sz="2000" dirty="0">
                <a:solidFill>
                  <a:srgbClr val="28427B"/>
                </a:solidFill>
                <a:latin typeface="Franklin Gothic Book" panose="020B0503020102020204" pitchFamily="34" charset="0"/>
              </a:rPr>
              <a:t>/ Tracker Funds</a:t>
            </a:r>
          </a:p>
          <a:p>
            <a:pPr marL="457200" indent="-457200">
              <a:lnSpc>
                <a:spcPct val="150000"/>
              </a:lnSpc>
              <a:spcBef>
                <a:spcPts val="1200"/>
              </a:spcBef>
              <a:buFont typeface="+mj-lt"/>
              <a:buAutoNum type="arabicPeriod"/>
            </a:pPr>
            <a:r>
              <a:rPr lang="en-GB" sz="3200" b="1" dirty="0" smtClean="0">
                <a:solidFill>
                  <a:srgbClr val="28427B"/>
                </a:solidFill>
                <a:latin typeface="Franklin Gothic Book" panose="020B0503020102020204" pitchFamily="34" charset="0"/>
              </a:rPr>
              <a:t>Peer Groups / Sectors</a:t>
            </a:r>
          </a:p>
          <a:p>
            <a:pPr marL="457200" indent="-457200">
              <a:lnSpc>
                <a:spcPct val="150000"/>
              </a:lnSpc>
              <a:spcBef>
                <a:spcPts val="1200"/>
              </a:spcBef>
              <a:buFont typeface="+mj-lt"/>
              <a:buAutoNum type="arabicPeriod"/>
            </a:pPr>
            <a:r>
              <a:rPr lang="en-GB" sz="2000" dirty="0" smtClean="0">
                <a:solidFill>
                  <a:srgbClr val="28427B"/>
                </a:solidFill>
                <a:latin typeface="Franklin Gothic Book" panose="020B0503020102020204" pitchFamily="34" charset="0"/>
              </a:rPr>
              <a:t>Inflation / Cash</a:t>
            </a:r>
          </a:p>
          <a:p>
            <a:pPr marL="457200" indent="-457200">
              <a:lnSpc>
                <a:spcPct val="150000"/>
              </a:lnSpc>
              <a:spcBef>
                <a:spcPts val="1200"/>
              </a:spcBef>
              <a:buFont typeface="+mj-lt"/>
              <a:buAutoNum type="arabicPeriod"/>
            </a:pPr>
            <a:r>
              <a:rPr lang="en-GB" sz="2000" dirty="0" smtClean="0">
                <a:solidFill>
                  <a:srgbClr val="28427B"/>
                </a:solidFill>
                <a:latin typeface="Franklin Gothic Book" panose="020B0503020102020204" pitchFamily="34" charset="0"/>
              </a:rPr>
              <a:t>Your Expectations</a:t>
            </a:r>
            <a:r>
              <a:rPr lang="en-GB" dirty="0" smtClean="0"/>
              <a:t/>
            </a:r>
            <a:br>
              <a:rPr lang="en-GB" dirty="0" smtClean="0"/>
            </a:br>
            <a:endParaRPr lang="en-GB" dirty="0">
              <a:solidFill>
                <a:srgbClr val="28427B"/>
              </a:solidFill>
              <a:latin typeface="Franklin Gothic Book" panose="020B0503020102020204" pitchFamily="34" charset="0"/>
            </a:endParaRPr>
          </a:p>
        </p:txBody>
      </p:sp>
      <p:sp>
        <p:nvSpPr>
          <p:cNvPr id="4" name="Rectangle 3"/>
          <p:cNvSpPr/>
          <p:nvPr/>
        </p:nvSpPr>
        <p:spPr>
          <a:xfrm>
            <a:off x="5457056" y="4944576"/>
            <a:ext cx="4101778" cy="1246495"/>
          </a:xfrm>
          <a:prstGeom prst="rect">
            <a:avLst/>
          </a:prstGeom>
          <a:solidFill>
            <a:srgbClr val="EDF1F9">
              <a:alpha val="50000"/>
            </a:srgbClr>
          </a:solidFill>
        </p:spPr>
        <p:txBody>
          <a:bodyPr wrap="square">
            <a:spAutoFit/>
          </a:bodyPr>
          <a:lstStyle/>
          <a:p>
            <a:pPr>
              <a:lnSpc>
                <a:spcPct val="150000"/>
              </a:lnSpc>
              <a:spcBef>
                <a:spcPts val="1200"/>
              </a:spcBef>
            </a:pPr>
            <a:r>
              <a:rPr lang="en-GB" sz="3200" b="1" dirty="0" smtClean="0">
                <a:solidFill>
                  <a:srgbClr val="C00000"/>
                </a:solidFill>
                <a:latin typeface="Franklin Gothic Book" panose="020B0503020102020204" pitchFamily="34" charset="0"/>
              </a:rPr>
              <a:t>relevant and reflective</a:t>
            </a:r>
            <a:r>
              <a:rPr lang="en-GB" dirty="0" smtClean="0">
                <a:solidFill>
                  <a:srgbClr val="C00000"/>
                </a:solidFill>
              </a:rPr>
              <a:t/>
            </a:r>
            <a:br>
              <a:rPr lang="en-GB" dirty="0" smtClean="0">
                <a:solidFill>
                  <a:srgbClr val="C00000"/>
                </a:solidFill>
              </a:rPr>
            </a:br>
            <a:endParaRPr lang="en-GB"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2452422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7266012" cy="778098"/>
          </a:xfrm>
        </p:spPr>
        <p:txBody>
          <a:bodyPr>
            <a:normAutofit/>
          </a:bodyPr>
          <a:lstStyle/>
          <a:p>
            <a:pPr algn="l"/>
            <a:r>
              <a:rPr lang="en-GB" sz="3200" i="1" dirty="0" smtClean="0">
                <a:solidFill>
                  <a:srgbClr val="28427B"/>
                </a:solidFill>
                <a:latin typeface="Cambria" panose="02040503050406030204" pitchFamily="18" charset="0"/>
              </a:rPr>
              <a:t>Setting my investment goals?</a:t>
            </a:r>
            <a:endParaRPr lang="en-GB" sz="3200" i="1" dirty="0">
              <a:solidFill>
                <a:srgbClr val="28427B"/>
              </a:solidFill>
              <a:latin typeface="Cambria" panose="02040503050406030204" pitchFamily="18" charset="0"/>
            </a:endParaRPr>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44" y="1485304"/>
            <a:ext cx="8297085"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237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7266012" cy="778098"/>
          </a:xfrm>
        </p:spPr>
        <p:txBody>
          <a:bodyPr>
            <a:normAutofit/>
          </a:bodyPr>
          <a:lstStyle/>
          <a:p>
            <a:pPr algn="l"/>
            <a:r>
              <a:rPr lang="en-GB" sz="3200" i="1" dirty="0" smtClean="0">
                <a:solidFill>
                  <a:srgbClr val="28427B"/>
                </a:solidFill>
                <a:latin typeface="Cambria" panose="02040503050406030204" pitchFamily="18" charset="0"/>
              </a:rPr>
              <a:t>My long term investment goals…</a:t>
            </a:r>
            <a:endParaRPr lang="en-GB" sz="3200" i="1" dirty="0">
              <a:solidFill>
                <a:srgbClr val="28427B"/>
              </a:solidFill>
              <a:latin typeface="Cambria" panose="02040503050406030204" pitchFamily="18"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520" y="1413296"/>
            <a:ext cx="8528362"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237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7266012" cy="778098"/>
          </a:xfrm>
        </p:spPr>
        <p:txBody>
          <a:bodyPr>
            <a:normAutofit/>
          </a:bodyPr>
          <a:lstStyle/>
          <a:p>
            <a:pPr algn="l"/>
            <a:r>
              <a:rPr lang="en-GB" sz="3200" i="1" dirty="0" smtClean="0">
                <a:solidFill>
                  <a:srgbClr val="28427B"/>
                </a:solidFill>
                <a:latin typeface="Cambria" panose="02040503050406030204" pitchFamily="18" charset="0"/>
              </a:rPr>
              <a:t>Cash versus Inflation…</a:t>
            </a:r>
            <a:endParaRPr lang="en-GB" sz="3200" i="1" dirty="0">
              <a:solidFill>
                <a:srgbClr val="28427B"/>
              </a:solidFill>
              <a:latin typeface="Cambria" panose="020405030504060302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592" y="1413296"/>
            <a:ext cx="7542804"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237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Options available…</a:t>
            </a:r>
            <a:endParaRPr lang="en-GB" dirty="0"/>
          </a:p>
        </p:txBody>
      </p:sp>
      <p:sp>
        <p:nvSpPr>
          <p:cNvPr id="5" name="Rectangle 4"/>
          <p:cNvSpPr/>
          <p:nvPr/>
        </p:nvSpPr>
        <p:spPr>
          <a:xfrm>
            <a:off x="632520" y="1700808"/>
            <a:ext cx="8502300" cy="3093154"/>
          </a:xfrm>
          <a:prstGeom prst="rect">
            <a:avLst/>
          </a:prstGeom>
        </p:spPr>
        <p:txBody>
          <a:bodyPr wrap="square">
            <a:spAutoFit/>
          </a:bodyPr>
          <a:lstStyle/>
          <a:p>
            <a:pPr marL="457200" indent="-457200">
              <a:lnSpc>
                <a:spcPct val="150000"/>
              </a:lnSpc>
              <a:spcBef>
                <a:spcPts val="1200"/>
              </a:spcBef>
              <a:buFont typeface="+mj-lt"/>
              <a:buAutoNum type="arabicPeriod"/>
            </a:pPr>
            <a:r>
              <a:rPr lang="en-GB" sz="2000" dirty="0">
                <a:solidFill>
                  <a:srgbClr val="28427B"/>
                </a:solidFill>
                <a:latin typeface="Franklin Gothic Book" panose="020B0503020102020204" pitchFamily="34" charset="0"/>
              </a:rPr>
              <a:t>Market </a:t>
            </a:r>
            <a:r>
              <a:rPr lang="en-GB" sz="2000" dirty="0" smtClean="0">
                <a:solidFill>
                  <a:srgbClr val="28427B"/>
                </a:solidFill>
                <a:latin typeface="Franklin Gothic Book" panose="020B0503020102020204" pitchFamily="34" charset="0"/>
              </a:rPr>
              <a:t>Indices </a:t>
            </a:r>
            <a:r>
              <a:rPr lang="en-GB" sz="2000" dirty="0">
                <a:solidFill>
                  <a:srgbClr val="28427B"/>
                </a:solidFill>
                <a:latin typeface="Franklin Gothic Book" panose="020B0503020102020204" pitchFamily="34" charset="0"/>
              </a:rPr>
              <a:t>/ Tracker Funds</a:t>
            </a:r>
          </a:p>
          <a:p>
            <a:pPr marL="457200" indent="-457200">
              <a:lnSpc>
                <a:spcPct val="150000"/>
              </a:lnSpc>
              <a:spcBef>
                <a:spcPts val="1200"/>
              </a:spcBef>
              <a:buFont typeface="+mj-lt"/>
              <a:buAutoNum type="arabicPeriod"/>
            </a:pPr>
            <a:r>
              <a:rPr lang="en-GB" sz="2000" dirty="0" smtClean="0">
                <a:solidFill>
                  <a:srgbClr val="28427B"/>
                </a:solidFill>
                <a:latin typeface="Franklin Gothic Book" panose="020B0503020102020204" pitchFamily="34" charset="0"/>
              </a:rPr>
              <a:t>Peer Groups / Sectors</a:t>
            </a:r>
          </a:p>
          <a:p>
            <a:pPr marL="457200" indent="-457200">
              <a:lnSpc>
                <a:spcPct val="150000"/>
              </a:lnSpc>
              <a:spcBef>
                <a:spcPts val="1200"/>
              </a:spcBef>
              <a:buFont typeface="+mj-lt"/>
              <a:buAutoNum type="arabicPeriod"/>
            </a:pPr>
            <a:r>
              <a:rPr lang="en-GB" sz="3200" b="1" dirty="0" smtClean="0">
                <a:solidFill>
                  <a:srgbClr val="28427B"/>
                </a:solidFill>
                <a:latin typeface="Franklin Gothic Book" panose="020B0503020102020204" pitchFamily="34" charset="0"/>
              </a:rPr>
              <a:t>Inflation / Cash</a:t>
            </a:r>
          </a:p>
          <a:p>
            <a:pPr marL="457200" indent="-457200">
              <a:lnSpc>
                <a:spcPct val="150000"/>
              </a:lnSpc>
              <a:spcBef>
                <a:spcPts val="1200"/>
              </a:spcBef>
              <a:buFont typeface="+mj-lt"/>
              <a:buAutoNum type="arabicPeriod"/>
            </a:pPr>
            <a:r>
              <a:rPr lang="en-GB" sz="2000" dirty="0" smtClean="0">
                <a:solidFill>
                  <a:srgbClr val="28427B"/>
                </a:solidFill>
                <a:latin typeface="Franklin Gothic Book" panose="020B0503020102020204" pitchFamily="34" charset="0"/>
              </a:rPr>
              <a:t>Your Expectations</a:t>
            </a:r>
            <a:r>
              <a:rPr lang="en-GB" dirty="0" smtClean="0"/>
              <a:t/>
            </a:r>
            <a:br>
              <a:rPr lang="en-GB" dirty="0" smtClean="0"/>
            </a:br>
            <a:endParaRPr lang="en-GB" dirty="0">
              <a:solidFill>
                <a:srgbClr val="28427B"/>
              </a:solidFill>
              <a:latin typeface="Franklin Gothic Book" panose="020B0503020102020204" pitchFamily="34" charset="0"/>
            </a:endParaRPr>
          </a:p>
        </p:txBody>
      </p:sp>
      <p:sp>
        <p:nvSpPr>
          <p:cNvPr id="4" name="Rectangle 3"/>
          <p:cNvSpPr/>
          <p:nvPr/>
        </p:nvSpPr>
        <p:spPr>
          <a:xfrm>
            <a:off x="5601072" y="4990817"/>
            <a:ext cx="3960440" cy="1246495"/>
          </a:xfrm>
          <a:prstGeom prst="rect">
            <a:avLst/>
          </a:prstGeom>
          <a:solidFill>
            <a:srgbClr val="EDF1F9">
              <a:alpha val="50000"/>
            </a:srgbClr>
          </a:solidFill>
        </p:spPr>
        <p:txBody>
          <a:bodyPr wrap="square">
            <a:spAutoFit/>
          </a:bodyPr>
          <a:lstStyle/>
          <a:p>
            <a:pPr>
              <a:lnSpc>
                <a:spcPct val="150000"/>
              </a:lnSpc>
              <a:spcBef>
                <a:spcPts val="1200"/>
              </a:spcBef>
            </a:pPr>
            <a:r>
              <a:rPr lang="en-GB" sz="3200" b="1" dirty="0">
                <a:solidFill>
                  <a:srgbClr val="C00000"/>
                </a:solidFill>
                <a:latin typeface="Franklin Gothic Book" panose="020B0503020102020204" pitchFamily="34" charset="0"/>
              </a:rPr>
              <a:t>a</a:t>
            </a:r>
            <a:r>
              <a:rPr lang="en-GB" sz="3200" b="1" dirty="0" smtClean="0">
                <a:solidFill>
                  <a:srgbClr val="C00000"/>
                </a:solidFill>
                <a:latin typeface="Franklin Gothic Book" panose="020B0503020102020204" pitchFamily="34" charset="0"/>
              </a:rPr>
              <a:t>ligned and specified</a:t>
            </a:r>
            <a:r>
              <a:rPr lang="en-GB" dirty="0" smtClean="0">
                <a:solidFill>
                  <a:srgbClr val="C00000"/>
                </a:solidFill>
              </a:rPr>
              <a:t/>
            </a:r>
            <a:br>
              <a:rPr lang="en-GB" dirty="0" smtClean="0">
                <a:solidFill>
                  <a:srgbClr val="C00000"/>
                </a:solidFill>
              </a:rPr>
            </a:br>
            <a:endParaRPr lang="en-GB"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2179956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Options available…</a:t>
            </a:r>
            <a:endParaRPr lang="en-GB" dirty="0"/>
          </a:p>
        </p:txBody>
      </p:sp>
      <p:sp>
        <p:nvSpPr>
          <p:cNvPr id="5" name="Rectangle 4"/>
          <p:cNvSpPr/>
          <p:nvPr/>
        </p:nvSpPr>
        <p:spPr>
          <a:xfrm>
            <a:off x="632520" y="1700808"/>
            <a:ext cx="8502300" cy="3924151"/>
          </a:xfrm>
          <a:prstGeom prst="rect">
            <a:avLst/>
          </a:prstGeom>
        </p:spPr>
        <p:txBody>
          <a:bodyPr wrap="square">
            <a:spAutoFit/>
          </a:bodyPr>
          <a:lstStyle/>
          <a:p>
            <a:pPr marL="457200" indent="-457200">
              <a:lnSpc>
                <a:spcPct val="150000"/>
              </a:lnSpc>
              <a:spcBef>
                <a:spcPts val="1200"/>
              </a:spcBef>
              <a:buFont typeface="+mj-lt"/>
              <a:buAutoNum type="arabicPeriod"/>
            </a:pPr>
            <a:r>
              <a:rPr lang="en-GB" sz="3200" dirty="0" smtClean="0">
                <a:solidFill>
                  <a:srgbClr val="28427B"/>
                </a:solidFill>
                <a:latin typeface="Franklin Gothic Book" panose="020B0503020102020204" pitchFamily="34" charset="0"/>
              </a:rPr>
              <a:t>Market Indices / Tracker Funds</a:t>
            </a:r>
          </a:p>
          <a:p>
            <a:pPr marL="457200" indent="-457200">
              <a:lnSpc>
                <a:spcPct val="150000"/>
              </a:lnSpc>
              <a:spcBef>
                <a:spcPts val="1200"/>
              </a:spcBef>
              <a:buFont typeface="+mj-lt"/>
              <a:buAutoNum type="arabicPeriod"/>
            </a:pPr>
            <a:r>
              <a:rPr lang="en-GB" sz="3200" dirty="0" smtClean="0">
                <a:solidFill>
                  <a:srgbClr val="28427B"/>
                </a:solidFill>
                <a:latin typeface="Franklin Gothic Book" panose="020B0503020102020204" pitchFamily="34" charset="0"/>
              </a:rPr>
              <a:t>Peer Groups / Sectors</a:t>
            </a:r>
          </a:p>
          <a:p>
            <a:pPr marL="457200" indent="-457200">
              <a:lnSpc>
                <a:spcPct val="150000"/>
              </a:lnSpc>
              <a:spcBef>
                <a:spcPts val="1200"/>
              </a:spcBef>
              <a:buFont typeface="+mj-lt"/>
              <a:buAutoNum type="arabicPeriod"/>
            </a:pPr>
            <a:r>
              <a:rPr lang="en-GB" sz="3200" dirty="0" smtClean="0">
                <a:solidFill>
                  <a:srgbClr val="28427B"/>
                </a:solidFill>
                <a:latin typeface="Franklin Gothic Book" panose="020B0503020102020204" pitchFamily="34" charset="0"/>
              </a:rPr>
              <a:t>Inflation / Cash</a:t>
            </a:r>
          </a:p>
          <a:p>
            <a:pPr marL="457200" indent="-457200">
              <a:lnSpc>
                <a:spcPct val="150000"/>
              </a:lnSpc>
              <a:spcBef>
                <a:spcPts val="1200"/>
              </a:spcBef>
              <a:buFont typeface="+mj-lt"/>
              <a:buAutoNum type="arabicPeriod"/>
            </a:pPr>
            <a:r>
              <a:rPr lang="en-GB" sz="3200" dirty="0" smtClean="0">
                <a:solidFill>
                  <a:srgbClr val="28427B"/>
                </a:solidFill>
                <a:latin typeface="Franklin Gothic Book" panose="020B0503020102020204" pitchFamily="34" charset="0"/>
              </a:rPr>
              <a:t>Your Expectations</a:t>
            </a:r>
            <a:r>
              <a:rPr lang="en-GB" dirty="0" smtClean="0"/>
              <a:t/>
            </a:r>
            <a:br>
              <a:rPr lang="en-GB" dirty="0" smtClean="0"/>
            </a:br>
            <a:endParaRPr lang="en-GB" dirty="0">
              <a:solidFill>
                <a:srgbClr val="28427B"/>
              </a:solidFill>
              <a:latin typeface="Franklin Gothic Book" panose="020B0503020102020204" pitchFamily="34" charset="0"/>
            </a:endParaRPr>
          </a:p>
        </p:txBody>
      </p:sp>
    </p:spTree>
    <p:extLst>
      <p:ext uri="{BB962C8B-B14F-4D97-AF65-F5344CB8AC3E}">
        <p14:creationId xmlns:p14="http://schemas.microsoft.com/office/powerpoint/2010/main" val="1970510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Options available…</a:t>
            </a:r>
            <a:endParaRPr lang="en-GB" dirty="0"/>
          </a:p>
        </p:txBody>
      </p:sp>
      <p:sp>
        <p:nvSpPr>
          <p:cNvPr id="5" name="Rectangle 4"/>
          <p:cNvSpPr/>
          <p:nvPr/>
        </p:nvSpPr>
        <p:spPr>
          <a:xfrm>
            <a:off x="632520" y="1700808"/>
            <a:ext cx="8502300" cy="3416320"/>
          </a:xfrm>
          <a:prstGeom prst="rect">
            <a:avLst/>
          </a:prstGeom>
        </p:spPr>
        <p:txBody>
          <a:bodyPr wrap="square">
            <a:spAutoFit/>
          </a:bodyPr>
          <a:lstStyle/>
          <a:p>
            <a:pPr marL="457200" indent="-457200">
              <a:lnSpc>
                <a:spcPct val="150000"/>
              </a:lnSpc>
              <a:spcBef>
                <a:spcPts val="1200"/>
              </a:spcBef>
              <a:buFont typeface="+mj-lt"/>
              <a:buAutoNum type="arabicPeriod"/>
            </a:pPr>
            <a:r>
              <a:rPr lang="en-GB" sz="2000" dirty="0">
                <a:solidFill>
                  <a:srgbClr val="28427B"/>
                </a:solidFill>
                <a:latin typeface="Franklin Gothic Book" panose="020B0503020102020204" pitchFamily="34" charset="0"/>
              </a:rPr>
              <a:t>Market </a:t>
            </a:r>
            <a:r>
              <a:rPr lang="en-GB" sz="2000" dirty="0" smtClean="0">
                <a:solidFill>
                  <a:srgbClr val="28427B"/>
                </a:solidFill>
                <a:latin typeface="Franklin Gothic Book" panose="020B0503020102020204" pitchFamily="34" charset="0"/>
              </a:rPr>
              <a:t>Indices </a:t>
            </a:r>
            <a:r>
              <a:rPr lang="en-GB" sz="2000" dirty="0">
                <a:solidFill>
                  <a:srgbClr val="28427B"/>
                </a:solidFill>
                <a:latin typeface="Franklin Gothic Book" panose="020B0503020102020204" pitchFamily="34" charset="0"/>
              </a:rPr>
              <a:t>/ Tracker Funds</a:t>
            </a:r>
          </a:p>
          <a:p>
            <a:pPr marL="457200" indent="-457200">
              <a:lnSpc>
                <a:spcPct val="150000"/>
              </a:lnSpc>
              <a:spcBef>
                <a:spcPts val="1200"/>
              </a:spcBef>
              <a:buFont typeface="+mj-lt"/>
              <a:buAutoNum type="arabicPeriod"/>
            </a:pPr>
            <a:r>
              <a:rPr lang="en-GB" sz="2000" dirty="0" smtClean="0">
                <a:solidFill>
                  <a:srgbClr val="28427B"/>
                </a:solidFill>
                <a:latin typeface="Franklin Gothic Book" panose="020B0503020102020204" pitchFamily="34" charset="0"/>
              </a:rPr>
              <a:t>Peer Groups / Sectors</a:t>
            </a:r>
          </a:p>
          <a:p>
            <a:pPr marL="457200" indent="-457200">
              <a:lnSpc>
                <a:spcPct val="150000"/>
              </a:lnSpc>
              <a:spcBef>
                <a:spcPts val="1200"/>
              </a:spcBef>
              <a:buFont typeface="+mj-lt"/>
              <a:buAutoNum type="arabicPeriod"/>
            </a:pPr>
            <a:r>
              <a:rPr lang="en-GB" sz="2000" dirty="0" smtClean="0">
                <a:solidFill>
                  <a:srgbClr val="28427B"/>
                </a:solidFill>
                <a:latin typeface="Franklin Gothic Book" panose="020B0503020102020204" pitchFamily="34" charset="0"/>
              </a:rPr>
              <a:t>Inflation / Cash</a:t>
            </a:r>
          </a:p>
          <a:p>
            <a:pPr marL="457200" indent="-457200">
              <a:lnSpc>
                <a:spcPct val="150000"/>
              </a:lnSpc>
              <a:spcBef>
                <a:spcPts val="1200"/>
              </a:spcBef>
              <a:buFont typeface="+mj-lt"/>
              <a:buAutoNum type="arabicPeriod"/>
            </a:pPr>
            <a:r>
              <a:rPr lang="en-GB" sz="3200" b="1" dirty="0" smtClean="0">
                <a:solidFill>
                  <a:srgbClr val="28427B"/>
                </a:solidFill>
                <a:latin typeface="Franklin Gothic Book" panose="020B0503020102020204" pitchFamily="34" charset="0"/>
              </a:rPr>
              <a:t>Your Expectations</a:t>
            </a:r>
            <a:r>
              <a:rPr lang="en-GB" sz="3200" b="1" dirty="0" smtClean="0"/>
              <a:t/>
            </a:r>
            <a:br>
              <a:rPr lang="en-GB" sz="3200" b="1" dirty="0" smtClean="0"/>
            </a:br>
            <a:endParaRPr lang="en-GB" sz="3200" b="1" dirty="0">
              <a:solidFill>
                <a:srgbClr val="28427B"/>
              </a:solidFill>
              <a:latin typeface="Franklin Gothic Book" panose="020B0503020102020204" pitchFamily="34" charset="0"/>
            </a:endParaRPr>
          </a:p>
        </p:txBody>
      </p:sp>
      <p:sp>
        <p:nvSpPr>
          <p:cNvPr id="4" name="Rectangle 3"/>
          <p:cNvSpPr/>
          <p:nvPr/>
        </p:nvSpPr>
        <p:spPr>
          <a:xfrm>
            <a:off x="7401272" y="5057308"/>
            <a:ext cx="2165596" cy="1107996"/>
          </a:xfrm>
          <a:prstGeom prst="rect">
            <a:avLst/>
          </a:prstGeom>
          <a:solidFill>
            <a:srgbClr val="EDF1F9">
              <a:alpha val="50000"/>
            </a:srgbClr>
          </a:solidFill>
        </p:spPr>
        <p:txBody>
          <a:bodyPr wrap="square">
            <a:spAutoFit/>
          </a:bodyPr>
          <a:lstStyle/>
          <a:p>
            <a:pPr>
              <a:lnSpc>
                <a:spcPct val="150000"/>
              </a:lnSpc>
              <a:spcBef>
                <a:spcPts val="1200"/>
              </a:spcBef>
            </a:pPr>
            <a:r>
              <a:rPr lang="en-GB" sz="4400" b="1" dirty="0" smtClean="0">
                <a:solidFill>
                  <a:srgbClr val="C00000"/>
                </a:solidFill>
                <a:latin typeface="Franklin Gothic Book" panose="020B0503020102020204" pitchFamily="34" charset="0"/>
              </a:rPr>
              <a:t>Context</a:t>
            </a:r>
            <a:endParaRPr lang="en-GB" sz="4400"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3497314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Tomorrow’s benchmark…</a:t>
            </a:r>
            <a:endParaRPr lang="en-GB" dirty="0"/>
          </a:p>
        </p:txBody>
      </p:sp>
      <p:sp>
        <p:nvSpPr>
          <p:cNvPr id="3" name="Content Placeholder 2"/>
          <p:cNvSpPr>
            <a:spLocks noGrp="1"/>
          </p:cNvSpPr>
          <p:nvPr>
            <p:ph idx="1"/>
          </p:nvPr>
        </p:nvSpPr>
        <p:spPr>
          <a:xfrm>
            <a:off x="848544" y="5157192"/>
            <a:ext cx="8347159" cy="864120"/>
          </a:xfrm>
        </p:spPr>
        <p:txBody>
          <a:bodyPr>
            <a:noAutofit/>
          </a:bodyPr>
          <a:lstStyle/>
          <a:p>
            <a:pPr marL="0" indent="0" algn="ctr">
              <a:buNone/>
            </a:pPr>
            <a:r>
              <a:rPr lang="en-GB" sz="2400" dirty="0">
                <a:solidFill>
                  <a:srgbClr val="28427B"/>
                </a:solidFill>
              </a:rPr>
              <a:t>B</a:t>
            </a:r>
            <a:r>
              <a:rPr lang="en-GB" sz="2400" dirty="0" smtClean="0">
                <a:solidFill>
                  <a:srgbClr val="28427B"/>
                </a:solidFill>
              </a:rPr>
              <a:t>est practice today is tomorrow’s benchmark,</a:t>
            </a:r>
          </a:p>
          <a:p>
            <a:pPr marL="0" indent="0" algn="ctr">
              <a:buNone/>
            </a:pPr>
            <a:r>
              <a:rPr lang="en-GB" sz="2400" dirty="0" smtClean="0">
                <a:solidFill>
                  <a:srgbClr val="28427B"/>
                </a:solidFill>
              </a:rPr>
              <a:t>is the day after tomorrow’s regulatory requirement….</a:t>
            </a:r>
            <a:endParaRPr lang="en-GB" sz="2400" dirty="0">
              <a:solidFill>
                <a:srgbClr val="28427B"/>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1772816"/>
            <a:ext cx="561975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645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24608" y="5805264"/>
            <a:ext cx="6696744" cy="385518"/>
          </a:xfrm>
        </p:spPr>
        <p:txBody>
          <a:bodyPr>
            <a:normAutofit fontScale="92500"/>
          </a:bodyPr>
          <a:lstStyle/>
          <a:p>
            <a:pPr marL="0" indent="0" algn="r">
              <a:buNone/>
            </a:pPr>
            <a:r>
              <a:rPr lang="en-GB" sz="2000" dirty="0" smtClean="0">
                <a:solidFill>
                  <a:srgbClr val="28427B"/>
                </a:solidFill>
                <a:latin typeface="Franklin Gothic Book" panose="020B0503020102020204" pitchFamily="34" charset="0"/>
              </a:rPr>
              <a:t>Combined, these indicators provide context required for review</a:t>
            </a:r>
          </a:p>
          <a:p>
            <a:pPr marL="0" indent="0" algn="r">
              <a:buNone/>
            </a:pPr>
            <a:endParaRPr lang="en-GB" sz="600" dirty="0" smtClean="0">
              <a:latin typeface="+mn-lt"/>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16" y="1556792"/>
            <a:ext cx="8605271" cy="433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32520" y="332656"/>
            <a:ext cx="2775312" cy="584775"/>
          </a:xfrm>
          <a:prstGeom prst="rect">
            <a:avLst/>
          </a:prstGeom>
        </p:spPr>
        <p:txBody>
          <a:bodyPr wrap="none">
            <a:spAutoFit/>
          </a:bodyPr>
          <a:lstStyle/>
          <a:p>
            <a:pPr>
              <a:spcBef>
                <a:spcPct val="0"/>
              </a:spcBef>
            </a:pPr>
            <a:r>
              <a:rPr lang="en-GB" sz="3200" i="1" dirty="0" smtClean="0">
                <a:solidFill>
                  <a:srgbClr val="28427B"/>
                </a:solidFill>
                <a:latin typeface="Cambria" panose="02040503050406030204" pitchFamily="18" charset="0"/>
                <a:ea typeface="+mj-ea"/>
                <a:cs typeface="+mj-cs"/>
              </a:rPr>
              <a:t>Benchmarking</a:t>
            </a:r>
            <a:endParaRPr lang="en-GB" sz="3200" i="1" dirty="0">
              <a:solidFill>
                <a:srgbClr val="28427B"/>
              </a:solidFill>
              <a:latin typeface="Cambria" panose="02040503050406030204" pitchFamily="18" charset="0"/>
              <a:ea typeface="+mj-ea"/>
              <a:cs typeface="+mj-cs"/>
            </a:endParaRPr>
          </a:p>
        </p:txBody>
      </p:sp>
    </p:spTree>
    <p:extLst>
      <p:ext uri="{BB962C8B-B14F-4D97-AF65-F5344CB8AC3E}">
        <p14:creationId xmlns:p14="http://schemas.microsoft.com/office/powerpoint/2010/main" val="1219236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normAutofit/>
          </a:bodyPr>
          <a:lstStyle/>
          <a:p>
            <a:r>
              <a:rPr lang="en-GB" dirty="0"/>
              <a:t>Portfolio evaluation </a:t>
            </a:r>
          </a:p>
        </p:txBody>
      </p:sp>
      <p:sp>
        <p:nvSpPr>
          <p:cNvPr id="6" name="Rectangle 3"/>
          <p:cNvSpPr txBox="1">
            <a:spLocks noChangeArrowheads="1"/>
          </p:cNvSpPr>
          <p:nvPr/>
        </p:nvSpPr>
        <p:spPr bwMode="auto">
          <a:xfrm>
            <a:off x="428498" y="1124744"/>
            <a:ext cx="5431293" cy="4680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1950" marR="0" lvl="1" indent="-361950" algn="l" defTabSz="914400" rtl="0" eaLnBrk="0" fontAlgn="base" latinLnBrk="0" hangingPunct="0">
              <a:lnSpc>
                <a:spcPct val="100000"/>
              </a:lnSpc>
              <a:spcBef>
                <a:spcPts val="1200"/>
              </a:spcBef>
              <a:spcAft>
                <a:spcPct val="0"/>
              </a:spcAft>
              <a:buClr>
                <a:srgbClr val="28427B"/>
              </a:buClr>
              <a:buSzTx/>
              <a:buFontTx/>
              <a:buChar char="•"/>
              <a:tabLst>
                <a:tab pos="361950" algn="l"/>
              </a:tabLst>
              <a:defRPr/>
            </a:pPr>
            <a:endParaRPr kumimoji="0" lang="en-GB" sz="1400" b="0" i="0" u="none" strike="noStrike" kern="0" cap="none" spc="0" normalizeH="0" baseline="0" noProof="0" dirty="0" smtClean="0">
              <a:ln>
                <a:noFill/>
              </a:ln>
              <a:solidFill>
                <a:srgbClr val="28427B"/>
              </a:solidFill>
              <a:effectLst/>
              <a:uLnTx/>
              <a:uFillTx/>
              <a:latin typeface="+mn-lt"/>
            </a:endParaRPr>
          </a:p>
          <a:p>
            <a:pPr marL="0" marR="0" lvl="1" algn="l" defTabSz="914400" rtl="0" eaLnBrk="0" fontAlgn="base" latinLnBrk="0" hangingPunct="0">
              <a:lnSpc>
                <a:spcPct val="150000"/>
              </a:lnSpc>
              <a:spcBef>
                <a:spcPts val="1800"/>
              </a:spcBef>
              <a:spcAft>
                <a:spcPct val="0"/>
              </a:spcAft>
              <a:buClr>
                <a:srgbClr val="28427B"/>
              </a:buClr>
              <a:buSzTx/>
              <a:tabLst>
                <a:tab pos="361950" algn="l"/>
              </a:tabLst>
              <a:defRPr/>
            </a:pPr>
            <a:r>
              <a:rPr kumimoji="0" lang="en-GB" sz="2400" b="0" i="0" u="none" strike="noStrike" kern="0" cap="none" spc="0" normalizeH="0" baseline="0" noProof="0" dirty="0" smtClean="0">
                <a:ln>
                  <a:noFill/>
                </a:ln>
                <a:solidFill>
                  <a:srgbClr val="28427B"/>
                </a:solidFill>
                <a:effectLst/>
                <a:uLnTx/>
                <a:uFillTx/>
                <a:latin typeface="Franklin Gothic Book" panose="020B0503020102020204" pitchFamily="34" charset="0"/>
              </a:rPr>
              <a:t>How has the portfolio performed?</a:t>
            </a:r>
          </a:p>
          <a:p>
            <a:pPr marL="0" marR="0" lvl="1" algn="l" defTabSz="914400" rtl="0" eaLnBrk="0" fontAlgn="base" latinLnBrk="0" hangingPunct="0">
              <a:lnSpc>
                <a:spcPct val="150000"/>
              </a:lnSpc>
              <a:spcBef>
                <a:spcPts val="1800"/>
              </a:spcBef>
              <a:spcAft>
                <a:spcPct val="0"/>
              </a:spcAft>
              <a:buClr>
                <a:srgbClr val="28427B"/>
              </a:buClr>
              <a:buSzTx/>
              <a:tabLst>
                <a:tab pos="361950" algn="l"/>
              </a:tabLst>
              <a:defRPr/>
            </a:pPr>
            <a:r>
              <a:rPr kumimoji="0" lang="en-GB" sz="2400" b="0" i="0" u="none" strike="noStrike" kern="0" cap="none" spc="0" normalizeH="0" baseline="0" noProof="0" dirty="0" smtClean="0">
                <a:ln>
                  <a:noFill/>
                </a:ln>
                <a:solidFill>
                  <a:srgbClr val="28427B"/>
                </a:solidFill>
                <a:effectLst/>
                <a:uLnTx/>
                <a:uFillTx/>
                <a:latin typeface="Franklin Gothic Book" panose="020B0503020102020204" pitchFamily="34" charset="0"/>
              </a:rPr>
              <a:t>What risks have been taken? </a:t>
            </a:r>
          </a:p>
          <a:p>
            <a:pPr marL="0" marR="0" lvl="1" algn="l" defTabSz="914400" rtl="0" eaLnBrk="0" fontAlgn="base" latinLnBrk="0" hangingPunct="0">
              <a:lnSpc>
                <a:spcPct val="150000"/>
              </a:lnSpc>
              <a:spcBef>
                <a:spcPts val="1800"/>
              </a:spcBef>
              <a:spcAft>
                <a:spcPct val="0"/>
              </a:spcAft>
              <a:buClr>
                <a:srgbClr val="28427B"/>
              </a:buClr>
              <a:buSzTx/>
              <a:tabLst>
                <a:tab pos="361950" algn="l"/>
              </a:tabLst>
              <a:defRPr/>
            </a:pPr>
            <a:r>
              <a:rPr kumimoji="0" lang="en-GB" sz="2400" b="0" i="0" u="none" strike="noStrike" kern="0" cap="none" spc="0" normalizeH="0" baseline="0" noProof="0" dirty="0" smtClean="0">
                <a:ln>
                  <a:noFill/>
                </a:ln>
                <a:solidFill>
                  <a:srgbClr val="28427B"/>
                </a:solidFill>
                <a:effectLst/>
                <a:uLnTx/>
                <a:uFillTx/>
                <a:latin typeface="Franklin Gothic Book" panose="020B0503020102020204" pitchFamily="34" charset="0"/>
              </a:rPr>
              <a:t>How good has trade-off been? </a:t>
            </a:r>
          </a:p>
          <a:p>
            <a:pPr marL="0" marR="0" lvl="1" algn="l" defTabSz="914400" rtl="0" eaLnBrk="0" fontAlgn="base" latinLnBrk="0" hangingPunct="0">
              <a:lnSpc>
                <a:spcPct val="150000"/>
              </a:lnSpc>
              <a:spcBef>
                <a:spcPts val="1800"/>
              </a:spcBef>
              <a:spcAft>
                <a:spcPct val="0"/>
              </a:spcAft>
              <a:buClr>
                <a:srgbClr val="28427B"/>
              </a:buClr>
              <a:buSzTx/>
              <a:tabLst>
                <a:tab pos="361950" algn="l"/>
              </a:tabLst>
              <a:defRPr/>
            </a:pPr>
            <a:r>
              <a:rPr lang="en-GB" sz="2400" kern="0" dirty="0" smtClean="0">
                <a:solidFill>
                  <a:srgbClr val="28427B"/>
                </a:solidFill>
                <a:latin typeface="Franklin Gothic Book" panose="020B0503020102020204" pitchFamily="34" charset="0"/>
              </a:rPr>
              <a:t>Other qualitative matters?</a:t>
            </a:r>
          </a:p>
          <a:p>
            <a:pPr marL="0" marR="0" lvl="1" algn="l" defTabSz="914400" rtl="0" eaLnBrk="0" fontAlgn="base" latinLnBrk="0" hangingPunct="0">
              <a:lnSpc>
                <a:spcPct val="150000"/>
              </a:lnSpc>
              <a:spcBef>
                <a:spcPts val="1800"/>
              </a:spcBef>
              <a:spcAft>
                <a:spcPct val="0"/>
              </a:spcAft>
              <a:buClr>
                <a:srgbClr val="28427B"/>
              </a:buClr>
              <a:buSzTx/>
              <a:tabLst>
                <a:tab pos="361950" algn="l"/>
              </a:tabLst>
              <a:defRPr/>
            </a:pPr>
            <a:r>
              <a:rPr lang="en-GB" sz="2400" kern="0" dirty="0" smtClean="0">
                <a:solidFill>
                  <a:srgbClr val="28427B"/>
                </a:solidFill>
                <a:latin typeface="Franklin Gothic Book" panose="020B0503020102020204" pitchFamily="34" charset="0"/>
              </a:rPr>
              <a:t>Actions to be considered?</a:t>
            </a:r>
          </a:p>
          <a:p>
            <a:pPr marL="361950" marR="0" lvl="1" indent="-361950" algn="l" defTabSz="914400" rtl="0" eaLnBrk="0" fontAlgn="base" latinLnBrk="0" hangingPunct="0">
              <a:lnSpc>
                <a:spcPct val="100000"/>
              </a:lnSpc>
              <a:spcBef>
                <a:spcPct val="20000"/>
              </a:spcBef>
              <a:spcAft>
                <a:spcPct val="0"/>
              </a:spcAft>
              <a:buClr>
                <a:srgbClr val="28427B"/>
              </a:buClr>
              <a:buSzTx/>
              <a:buFontTx/>
              <a:buChar char="•"/>
              <a:tabLst>
                <a:tab pos="361950" algn="l"/>
              </a:tabLst>
              <a:defRPr/>
            </a:pPr>
            <a:endParaRPr lang="en-GB" sz="1300" kern="0" dirty="0" smtClean="0">
              <a:solidFill>
                <a:srgbClr val="28427B"/>
              </a:solidFill>
              <a:latin typeface="+mn-lt"/>
            </a:endParaRPr>
          </a:p>
          <a:p>
            <a:pPr marL="361950" marR="0" lvl="1" indent="-361950" algn="l" defTabSz="914400" rtl="0" eaLnBrk="0" fontAlgn="base" latinLnBrk="0" hangingPunct="0">
              <a:lnSpc>
                <a:spcPct val="100000"/>
              </a:lnSpc>
              <a:spcBef>
                <a:spcPct val="20000"/>
              </a:spcBef>
              <a:spcAft>
                <a:spcPct val="0"/>
              </a:spcAft>
              <a:buClr>
                <a:srgbClr val="28427B"/>
              </a:buClr>
              <a:buSzTx/>
              <a:tabLst>
                <a:tab pos="361950" algn="l"/>
              </a:tabLst>
              <a:defRPr/>
            </a:pPr>
            <a:endParaRPr lang="en-GB" sz="1300" kern="0" dirty="0" smtClean="0">
              <a:solidFill>
                <a:srgbClr val="28427B"/>
              </a:solidFill>
              <a:latin typeface="+mn-lt"/>
            </a:endParaRPr>
          </a:p>
          <a:p>
            <a:pPr marL="361950" marR="0" lvl="1" indent="-361950" algn="l" defTabSz="914400" rtl="0" eaLnBrk="0" fontAlgn="base" latinLnBrk="0" hangingPunct="0">
              <a:lnSpc>
                <a:spcPct val="100000"/>
              </a:lnSpc>
              <a:spcBef>
                <a:spcPct val="20000"/>
              </a:spcBef>
              <a:spcAft>
                <a:spcPct val="0"/>
              </a:spcAft>
              <a:buClr>
                <a:srgbClr val="28427B"/>
              </a:buClr>
              <a:buSzTx/>
              <a:buFontTx/>
              <a:buChar char="•"/>
              <a:tabLst>
                <a:tab pos="361950" algn="l"/>
              </a:tabLst>
              <a:defRPr/>
            </a:pPr>
            <a:endParaRPr kumimoji="0" lang="en-GB" sz="1300" b="0" i="0" u="none" strike="noStrike" kern="0" cap="none" spc="0" normalizeH="0" baseline="0" noProof="0" dirty="0" smtClean="0">
              <a:ln>
                <a:noFill/>
              </a:ln>
              <a:solidFill>
                <a:srgbClr val="28427B"/>
              </a:solidFill>
              <a:effectLst/>
              <a:uLnTx/>
              <a:uFillTx/>
              <a:latin typeface="+mn-lt"/>
            </a:endParaRPr>
          </a:p>
          <a:p>
            <a:pPr marL="361950" marR="0" lvl="1" indent="-361950" algn="l" defTabSz="914400" rtl="0" eaLnBrk="0" fontAlgn="base" latinLnBrk="0" hangingPunct="0">
              <a:lnSpc>
                <a:spcPct val="100000"/>
              </a:lnSpc>
              <a:spcBef>
                <a:spcPct val="20000"/>
              </a:spcBef>
              <a:spcAft>
                <a:spcPct val="0"/>
              </a:spcAft>
              <a:buClr>
                <a:srgbClr val="28427B"/>
              </a:buClr>
              <a:buSzTx/>
              <a:buFontTx/>
              <a:buChar char="•"/>
              <a:tabLst>
                <a:tab pos="361950" algn="l"/>
              </a:tabLst>
              <a:defRPr/>
            </a:pPr>
            <a:endParaRPr kumimoji="0" lang="en-GB" sz="1400" b="0" i="0" u="none" strike="noStrike" kern="0" cap="none" spc="0" normalizeH="0" baseline="0" noProof="0" dirty="0" smtClean="0">
              <a:ln>
                <a:noFill/>
              </a:ln>
              <a:solidFill>
                <a:srgbClr val="28427B"/>
              </a:solidFill>
              <a:effectLst/>
              <a:uLnTx/>
              <a:uFillTx/>
              <a:latin typeface="+mn-lt"/>
            </a:endParaRPr>
          </a:p>
          <a:p>
            <a:pPr marL="3175" marR="0" lvl="0" indent="-3175" algn="l" defTabSz="914400" rtl="0" eaLnBrk="0" fontAlgn="base" latinLnBrk="0" hangingPunct="0">
              <a:lnSpc>
                <a:spcPct val="100000"/>
              </a:lnSpc>
              <a:spcBef>
                <a:spcPct val="20000"/>
              </a:spcBef>
              <a:spcAft>
                <a:spcPct val="0"/>
              </a:spcAft>
              <a:buClr>
                <a:srgbClr val="28427B"/>
              </a:buClr>
              <a:buSzTx/>
              <a:buFontTx/>
              <a:buNone/>
              <a:tabLst>
                <a:tab pos="361950" algn="l"/>
              </a:tabLst>
              <a:defRPr/>
            </a:pPr>
            <a:endParaRPr kumimoji="0" lang="en-GB" sz="1800" b="0" i="0" u="none" strike="noStrike" kern="0" cap="none" spc="0" normalizeH="0" baseline="0" noProof="0" dirty="0" smtClean="0">
              <a:ln>
                <a:noFill/>
              </a:ln>
              <a:solidFill>
                <a:srgbClr val="28427B"/>
              </a:solidFill>
              <a:effectLst/>
              <a:uLnTx/>
              <a:uFillTx/>
              <a:latin typeface="+mn-lt"/>
              <a:ea typeface="+mn-ea"/>
              <a:cs typeface="+mn-cs"/>
            </a:endParaRPr>
          </a:p>
        </p:txBody>
      </p:sp>
    </p:spTree>
    <p:extLst>
      <p:ext uri="{BB962C8B-B14F-4D97-AF65-F5344CB8AC3E}">
        <p14:creationId xmlns:p14="http://schemas.microsoft.com/office/powerpoint/2010/main" val="173885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normAutofit/>
          </a:bodyPr>
          <a:lstStyle/>
          <a:p>
            <a:r>
              <a:rPr lang="en-GB" dirty="0" smtClean="0"/>
              <a:t>What about other assets?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437" y="1412776"/>
            <a:ext cx="6406907" cy="48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634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An </a:t>
            </a:r>
            <a:r>
              <a:rPr lang="en-GB" dirty="0"/>
              <a:t>investment manager </a:t>
            </a:r>
            <a:r>
              <a:rPr lang="en-GB" dirty="0" smtClean="0"/>
              <a:t>report… </a:t>
            </a:r>
            <a:endParaRPr lang="en-GB"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065" t="9008" r="65074" b="5778"/>
          <a:stretch/>
        </p:blipFill>
        <p:spPr bwMode="auto">
          <a:xfrm>
            <a:off x="992560" y="1251898"/>
            <a:ext cx="3531990" cy="49867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278" t="10334" r="65583" b="5313"/>
          <a:stretch/>
        </p:blipFill>
        <p:spPr bwMode="auto">
          <a:xfrm>
            <a:off x="5169024" y="1233947"/>
            <a:ext cx="3456384" cy="50226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Portfolio </a:t>
            </a:r>
            <a:r>
              <a:rPr lang="en-GB" dirty="0" smtClean="0"/>
              <a:t>specific returns</a:t>
            </a:r>
            <a:endParaRPr lang="en-GB" dirty="0"/>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612" t="12725" r="62056" b="12727"/>
          <a:stretch/>
        </p:blipFill>
        <p:spPr bwMode="auto">
          <a:xfrm>
            <a:off x="4880992" y="1231072"/>
            <a:ext cx="4017108" cy="51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9889" t="9481" r="61926" b="6608"/>
          <a:stretch/>
        </p:blipFill>
        <p:spPr bwMode="auto">
          <a:xfrm>
            <a:off x="885280" y="1148760"/>
            <a:ext cx="3461112" cy="499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423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normAutofit/>
          </a:bodyPr>
          <a:lstStyle/>
          <a:p>
            <a:r>
              <a:rPr lang="en-GB" dirty="0"/>
              <a:t>Portfolio s</a:t>
            </a:r>
            <a:r>
              <a:rPr lang="en-GB" dirty="0" smtClean="0"/>
              <a:t>pecific risks </a:t>
            </a:r>
            <a:endParaRPr lang="en-GB"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778" t="36030" r="59333" b="4830"/>
          <a:stretch/>
        </p:blipFill>
        <p:spPr bwMode="auto">
          <a:xfrm>
            <a:off x="848544" y="1124744"/>
            <a:ext cx="3384376"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8592" t="40296" r="60371" b="27230"/>
          <a:stretch/>
        </p:blipFill>
        <p:spPr bwMode="auto">
          <a:xfrm>
            <a:off x="1119461" y="4182917"/>
            <a:ext cx="3113459" cy="1932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8484" t="40178" r="60667" b="5185"/>
          <a:stretch/>
        </p:blipFill>
        <p:spPr bwMode="auto">
          <a:xfrm>
            <a:off x="4852712" y="1212697"/>
            <a:ext cx="4079519" cy="299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7611" t="38926" r="60760" b="30537"/>
          <a:stretch/>
        </p:blipFill>
        <p:spPr bwMode="auto">
          <a:xfrm>
            <a:off x="4804239" y="4238070"/>
            <a:ext cx="4176464" cy="189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823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Grp="1" noChangeArrowheads="1"/>
          </p:cNvSpPr>
          <p:nvPr>
            <p:ph type="title"/>
          </p:nvPr>
        </p:nvSpPr>
        <p:spPr/>
        <p:txBody>
          <a:bodyPr>
            <a:normAutofit/>
          </a:bodyPr>
          <a:lstStyle/>
          <a:p>
            <a:r>
              <a:rPr lang="en-GB" dirty="0"/>
              <a:t>Efficient Performance Reporting</a:t>
            </a:r>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037" t="12711" r="63553" b="16682"/>
          <a:stretch/>
        </p:blipFill>
        <p:spPr bwMode="auto">
          <a:xfrm>
            <a:off x="2857452" y="1608784"/>
            <a:ext cx="1673498" cy="23962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74" t="9600" r="63186" b="23166"/>
          <a:stretch/>
        </p:blipFill>
        <p:spPr bwMode="auto">
          <a:xfrm>
            <a:off x="505618" y="1102225"/>
            <a:ext cx="2359149" cy="31491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1392207847"/>
              </p:ext>
            </p:extLst>
          </p:nvPr>
        </p:nvGraphicFramePr>
        <p:xfrm>
          <a:off x="416496" y="4365104"/>
          <a:ext cx="9073007" cy="1800199"/>
        </p:xfrm>
        <a:graphic>
          <a:graphicData uri="http://schemas.openxmlformats.org/drawingml/2006/table">
            <a:tbl>
              <a:tblPr firstRow="1" bandRow="1">
                <a:tableStyleId>{5940675A-B579-460E-94D1-54222C63F5DA}</a:tableStyleId>
              </a:tblPr>
              <a:tblGrid>
                <a:gridCol w="936104"/>
                <a:gridCol w="1944216"/>
                <a:gridCol w="2952328"/>
                <a:gridCol w="3240359"/>
              </a:tblGrid>
              <a:tr h="534787">
                <a:tc>
                  <a:txBody>
                    <a:bodyPr/>
                    <a:lstStyle/>
                    <a:p>
                      <a:pPr algn="ctr"/>
                      <a:r>
                        <a:rPr lang="en-GB" sz="1400" b="1" dirty="0" smtClean="0">
                          <a:solidFill>
                            <a:schemeClr val="bg1"/>
                          </a:solidFill>
                          <a:latin typeface="Franklin Gothic Book" panose="020B0503020102020204" pitchFamily="34" charset="0"/>
                        </a:rPr>
                        <a:t>Reporting </a:t>
                      </a:r>
                      <a:endParaRPr lang="en-GB" sz="1400" b="1" dirty="0">
                        <a:solidFill>
                          <a:schemeClr val="bg1"/>
                        </a:solidFill>
                        <a:latin typeface="Franklin Gothic Book" panose="020B05030201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8427B"/>
                    </a:solidFill>
                  </a:tcPr>
                </a:tc>
                <a:tc>
                  <a:txBody>
                    <a:bodyPr/>
                    <a:lstStyle/>
                    <a:p>
                      <a:pPr algn="ctr"/>
                      <a:r>
                        <a:rPr lang="en-GB" sz="1400" b="1" dirty="0" smtClean="0">
                          <a:solidFill>
                            <a:schemeClr val="bg1"/>
                          </a:solidFill>
                          <a:latin typeface="Franklin Gothic Book" panose="020B0503020102020204" pitchFamily="34" charset="0"/>
                        </a:rPr>
                        <a:t>Use</a:t>
                      </a:r>
                      <a:r>
                        <a:rPr lang="en-GB" sz="1400" b="1" baseline="0" dirty="0" smtClean="0">
                          <a:solidFill>
                            <a:schemeClr val="bg1"/>
                          </a:solidFill>
                          <a:latin typeface="Franklin Gothic Book" panose="020B0503020102020204" pitchFamily="34" charset="0"/>
                        </a:rPr>
                        <a:t> PCIs</a:t>
                      </a:r>
                      <a:endParaRPr lang="en-GB" sz="1400" b="1" dirty="0">
                        <a:solidFill>
                          <a:schemeClr val="bg1"/>
                        </a:solidFill>
                        <a:latin typeface="Franklin Gothic Book" panose="020B05030201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8427B"/>
                    </a:solidFill>
                  </a:tcPr>
                </a:tc>
                <a:tc>
                  <a:txBody>
                    <a:bodyPr/>
                    <a:lstStyle/>
                    <a:p>
                      <a:pPr algn="ctr"/>
                      <a:r>
                        <a:rPr lang="en-GB" sz="1400" b="1" dirty="0" smtClean="0">
                          <a:solidFill>
                            <a:schemeClr val="bg1"/>
                          </a:solidFill>
                          <a:latin typeface="Franklin Gothic Book" panose="020B0503020102020204" pitchFamily="34" charset="0"/>
                        </a:rPr>
                        <a:t>Portfolio</a:t>
                      </a:r>
                      <a:r>
                        <a:rPr lang="en-GB" sz="1400" b="1" baseline="0" dirty="0" smtClean="0">
                          <a:solidFill>
                            <a:schemeClr val="bg1"/>
                          </a:solidFill>
                          <a:latin typeface="Franklin Gothic Book" panose="020B0503020102020204" pitchFamily="34" charset="0"/>
                        </a:rPr>
                        <a:t> Peer Review</a:t>
                      </a:r>
                      <a:endParaRPr lang="en-GB" sz="1400" b="1" dirty="0">
                        <a:solidFill>
                          <a:schemeClr val="bg1"/>
                        </a:solidFill>
                        <a:latin typeface="Franklin Gothic Book" panose="020B05030201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8427B"/>
                    </a:solidFill>
                  </a:tcPr>
                </a:tc>
                <a:tc>
                  <a:txBody>
                    <a:bodyPr/>
                    <a:lstStyle/>
                    <a:p>
                      <a:pPr algn="ctr"/>
                      <a:r>
                        <a:rPr lang="en-GB" sz="1400" b="1" dirty="0" smtClean="0">
                          <a:solidFill>
                            <a:schemeClr val="bg1"/>
                          </a:solidFill>
                          <a:latin typeface="Franklin Gothic Book" panose="020B0503020102020204" pitchFamily="34" charset="0"/>
                        </a:rPr>
                        <a:t>Independent Third Party </a:t>
                      </a:r>
                      <a:endParaRPr lang="en-GB" sz="1400" b="1" baseline="0" dirty="0" smtClean="0">
                        <a:solidFill>
                          <a:schemeClr val="bg1"/>
                        </a:solidFill>
                        <a:latin typeface="Franklin Gothic Book" panose="020B0503020102020204" pitchFamily="34" charset="0"/>
                      </a:endParaRPr>
                    </a:p>
                    <a:p>
                      <a:pPr algn="ctr"/>
                      <a:r>
                        <a:rPr lang="en-GB" sz="1400" b="1" baseline="0" dirty="0" smtClean="0">
                          <a:solidFill>
                            <a:schemeClr val="bg1"/>
                          </a:solidFill>
                          <a:latin typeface="Franklin Gothic Book" panose="020B0503020102020204" pitchFamily="34" charset="0"/>
                        </a:rPr>
                        <a:t>Analysis  &amp; Review</a:t>
                      </a:r>
                      <a:endParaRPr lang="en-GB" sz="1400" b="1" dirty="0">
                        <a:solidFill>
                          <a:schemeClr val="bg1"/>
                        </a:solidFill>
                        <a:latin typeface="Franklin Gothic Book" panose="020B05030201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8427B"/>
                    </a:solidFill>
                  </a:tcPr>
                </a:tc>
              </a:tr>
              <a:tr h="632706">
                <a:tc>
                  <a:txBody>
                    <a:bodyPr/>
                    <a:lstStyle/>
                    <a:p>
                      <a:pPr algn="ctr"/>
                      <a:r>
                        <a:rPr lang="en-GB" sz="1400" dirty="0" smtClean="0">
                          <a:solidFill>
                            <a:srgbClr val="28427B"/>
                          </a:solidFill>
                          <a:latin typeface="Franklin Gothic Book" panose="020B0503020102020204" pitchFamily="34" charset="0"/>
                        </a:rPr>
                        <a:t>Input</a:t>
                      </a:r>
                      <a:endParaRPr lang="en-GB" sz="1400" dirty="0">
                        <a:solidFill>
                          <a:srgbClr val="28427B"/>
                        </a:solidFill>
                        <a:latin typeface="Franklin Gothic Book" panose="020B05030201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aseline="0" dirty="0" smtClean="0">
                          <a:solidFill>
                            <a:srgbClr val="28427B"/>
                          </a:solidFill>
                          <a:latin typeface="Franklin Gothic Book" panose="020B0503020102020204" pitchFamily="34" charset="0"/>
                        </a:rPr>
                        <a:t>Figures from Manager or Suggestus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aseline="0" dirty="0" smtClean="0">
                          <a:solidFill>
                            <a:srgbClr val="28427B"/>
                          </a:solidFill>
                          <a:latin typeface="Franklin Gothic Book" panose="020B0503020102020204" pitchFamily="34" charset="0"/>
                        </a:rPr>
                        <a:t>You/Manager input data and select comparators</a:t>
                      </a:r>
                      <a:endParaRPr lang="en-GB" sz="1400" dirty="0">
                        <a:solidFill>
                          <a:srgbClr val="28427B"/>
                        </a:solidFill>
                        <a:latin typeface="Franklin Gothic Book" panose="020B05030201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aseline="0" dirty="0" smtClean="0">
                          <a:solidFill>
                            <a:srgbClr val="28427B"/>
                          </a:solidFill>
                          <a:latin typeface="Franklin Gothic Book" panose="020B0503020102020204" pitchFamily="34" charset="0"/>
                        </a:rPr>
                        <a:t>Portfolio data loaded independently</a:t>
                      </a:r>
                      <a:endParaRPr lang="en-GB" sz="1400" dirty="0">
                        <a:solidFill>
                          <a:srgbClr val="28427B"/>
                        </a:solidFill>
                        <a:latin typeface="Franklin Gothic Book" panose="020B05030201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632706">
                <a:tc>
                  <a:txBody>
                    <a:bodyPr/>
                    <a:lstStyle/>
                    <a:p>
                      <a:pPr algn="ctr"/>
                      <a:r>
                        <a:rPr lang="en-GB" sz="1400" dirty="0" smtClean="0">
                          <a:solidFill>
                            <a:srgbClr val="28427B"/>
                          </a:solidFill>
                          <a:latin typeface="Franklin Gothic Book" panose="020B0503020102020204" pitchFamily="34" charset="0"/>
                        </a:rPr>
                        <a:t>Output</a:t>
                      </a:r>
                      <a:endParaRPr lang="en-GB" sz="1400" dirty="0">
                        <a:solidFill>
                          <a:srgbClr val="28427B"/>
                        </a:solidFill>
                        <a:latin typeface="Franklin Gothic Book" panose="020B05030201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solidFill>
                            <a:srgbClr val="28427B"/>
                          </a:solidFill>
                          <a:latin typeface="Franklin Gothic Book" panose="020B0503020102020204" pitchFamily="34" charset="0"/>
                        </a:rPr>
                        <a:t>Single</a:t>
                      </a:r>
                      <a:r>
                        <a:rPr lang="en-GB" sz="1400" baseline="0" dirty="0" smtClean="0">
                          <a:solidFill>
                            <a:srgbClr val="28427B"/>
                          </a:solidFill>
                          <a:latin typeface="Franklin Gothic Book" panose="020B0503020102020204" pitchFamily="34" charset="0"/>
                        </a:rPr>
                        <a:t> period snapshot</a:t>
                      </a:r>
                      <a:endParaRPr lang="en-GB" sz="1400" dirty="0">
                        <a:solidFill>
                          <a:srgbClr val="28427B"/>
                        </a:solidFill>
                        <a:latin typeface="Franklin Gothic Book" panose="020B05030201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solidFill>
                            <a:srgbClr val="28427B"/>
                          </a:solidFill>
                          <a:latin typeface="Franklin Gothic Book" panose="020B0503020102020204" pitchFamily="34" charset="0"/>
                        </a:rPr>
                        <a:t>Report</a:t>
                      </a:r>
                      <a:r>
                        <a:rPr lang="en-GB" sz="1400" baseline="0" dirty="0" smtClean="0">
                          <a:solidFill>
                            <a:srgbClr val="28427B"/>
                          </a:solidFill>
                          <a:latin typeface="Franklin Gothic Book" panose="020B0503020102020204" pitchFamily="34" charset="0"/>
                        </a:rPr>
                        <a:t> with analysis</a:t>
                      </a:r>
                      <a:endParaRPr lang="en-GB" sz="1400" dirty="0">
                        <a:solidFill>
                          <a:srgbClr val="28427B"/>
                        </a:solidFill>
                        <a:latin typeface="Franklin Gothic Book" panose="020B05030201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28427B"/>
                          </a:solidFill>
                          <a:latin typeface="Franklin Gothic Book" panose="020B0503020102020204" pitchFamily="34" charset="0"/>
                        </a:rPr>
                        <a:t>Report</a:t>
                      </a:r>
                      <a:r>
                        <a:rPr lang="en-GB" sz="1400" baseline="0" dirty="0" smtClean="0">
                          <a:solidFill>
                            <a:srgbClr val="28427B"/>
                          </a:solidFill>
                          <a:latin typeface="Franklin Gothic Book" panose="020B0503020102020204" pitchFamily="34" charset="0"/>
                        </a:rPr>
                        <a:t> with analysis and guidance</a:t>
                      </a:r>
                      <a:endParaRPr lang="en-GB" sz="1400" dirty="0">
                        <a:solidFill>
                          <a:srgbClr val="28427B"/>
                        </a:solidFill>
                        <a:latin typeface="Franklin Gothic Book" panose="020B05030201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Rectangle 3"/>
          <p:cNvSpPr>
            <a:spLocks noChangeArrowheads="1"/>
          </p:cNvSpPr>
          <p:nvPr/>
        </p:nvSpPr>
        <p:spPr bwMode="auto">
          <a:xfrm>
            <a:off x="1928664" y="2376488"/>
            <a:ext cx="9610874"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3"/>
          <p:cNvPicPr>
            <a:picLocks noChangeAspect="1" noChangeArrowheads="1"/>
          </p:cNvPicPr>
          <p:nvPr/>
        </p:nvPicPr>
        <p:blipFill>
          <a:blip r:embed="rId4" cstate="print"/>
          <a:srcRect l="11938" t="10000" r="69162" b="5481"/>
          <a:stretch>
            <a:fillRect/>
          </a:stretch>
        </p:blipFill>
        <p:spPr bwMode="auto">
          <a:xfrm>
            <a:off x="7038242" y="1609244"/>
            <a:ext cx="1681536" cy="2395819"/>
          </a:xfrm>
          <a:prstGeom prst="rect">
            <a:avLst/>
          </a:prstGeom>
          <a:noFill/>
          <a:ln w="9525">
            <a:solidFill>
              <a:schemeClr val="tx1"/>
            </a:solidFill>
            <a:miter lim="800000"/>
            <a:headEnd/>
            <a:tailEnd/>
          </a:ln>
        </p:spPr>
      </p:pic>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74" t="9956" r="65638" b="4649"/>
          <a:stretch/>
        </p:blipFill>
        <p:spPr bwMode="auto">
          <a:xfrm>
            <a:off x="4880992" y="1102225"/>
            <a:ext cx="2160240" cy="31491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02406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Persistent Benchmark </a:t>
            </a:r>
            <a:r>
              <a:rPr lang="en-GB" dirty="0"/>
              <a:t>Problem</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49" t="10193" r="53640" b="4775"/>
          <a:stretch/>
        </p:blipFill>
        <p:spPr bwMode="auto">
          <a:xfrm>
            <a:off x="1712640" y="1102142"/>
            <a:ext cx="6048672" cy="5135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140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GB" dirty="0"/>
              <a:t>Two managers in town</a:t>
            </a:r>
            <a:endParaRPr lang="en-US"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50" y="1700808"/>
            <a:ext cx="9457705"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bwMode="auto">
          <a:xfrm>
            <a:off x="416496" y="5517232"/>
            <a:ext cx="4130446" cy="506983"/>
          </a:xfrm>
          <a:prstGeom prst="rect">
            <a:avLst/>
          </a:prstGeom>
          <a:noFill/>
          <a:ln w="9525">
            <a:noFill/>
            <a:miter lim="800000"/>
            <a:headEnd/>
            <a:tailEnd/>
          </a:ln>
        </p:spPr>
        <p:txBody>
          <a:bodyPr/>
          <a:lstStyle/>
          <a:p>
            <a:pPr marL="342900" indent="-342900" algn="ctr" eaLnBrk="0" hangingPunct="0">
              <a:lnSpc>
                <a:spcPct val="150000"/>
              </a:lnSpc>
              <a:spcBef>
                <a:spcPts val="1200"/>
              </a:spcBef>
              <a:defRPr/>
            </a:pPr>
            <a:r>
              <a:rPr lang="en-GB" sz="2000" b="1" spc="100" dirty="0" smtClean="0">
                <a:solidFill>
                  <a:srgbClr val="C00000"/>
                </a:solidFill>
                <a:latin typeface="Franklin Gothic Book" panose="020B0503020102020204" pitchFamily="34" charset="0"/>
              </a:rPr>
              <a:t>Manager Red</a:t>
            </a:r>
            <a:endParaRPr lang="en-GB" sz="2000" b="1" kern="0" spc="100" dirty="0" smtClean="0">
              <a:solidFill>
                <a:srgbClr val="C00000"/>
              </a:solidFill>
              <a:latin typeface="Franklin Gothic Book" panose="020B0503020102020204" pitchFamily="34" charset="0"/>
            </a:endParaRPr>
          </a:p>
        </p:txBody>
      </p:sp>
      <p:sp>
        <p:nvSpPr>
          <p:cNvPr id="6" name="Rectangle 3"/>
          <p:cNvSpPr txBox="1">
            <a:spLocks noChangeArrowheads="1"/>
          </p:cNvSpPr>
          <p:nvPr/>
        </p:nvSpPr>
        <p:spPr bwMode="auto">
          <a:xfrm>
            <a:off x="5385048" y="5513688"/>
            <a:ext cx="4103936" cy="507600"/>
          </a:xfrm>
          <a:prstGeom prst="rect">
            <a:avLst/>
          </a:prstGeom>
          <a:noFill/>
          <a:ln w="9525">
            <a:noFill/>
            <a:miter lim="800000"/>
            <a:headEnd/>
            <a:tailEnd/>
          </a:ln>
        </p:spPr>
        <p:txBody>
          <a:bodyPr/>
          <a:lstStyle/>
          <a:p>
            <a:pPr marL="342900" indent="-342900" algn="ctr" eaLnBrk="0" hangingPunct="0">
              <a:lnSpc>
                <a:spcPct val="150000"/>
              </a:lnSpc>
              <a:spcBef>
                <a:spcPts val="1200"/>
              </a:spcBef>
              <a:defRPr/>
            </a:pPr>
            <a:r>
              <a:rPr lang="en-GB" sz="2000" b="1" spc="100" dirty="0">
                <a:solidFill>
                  <a:srgbClr val="28427B"/>
                </a:solidFill>
                <a:latin typeface="Franklin Gothic Book" panose="020B0503020102020204" pitchFamily="34" charset="0"/>
              </a:rPr>
              <a:t>Manager Blue</a:t>
            </a:r>
          </a:p>
        </p:txBody>
      </p:sp>
    </p:spTree>
    <p:extLst>
      <p:ext uri="{BB962C8B-B14F-4D97-AF65-F5344CB8AC3E}">
        <p14:creationId xmlns:p14="http://schemas.microsoft.com/office/powerpoint/2010/main" val="3793731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Hexagon 37"/>
          <p:cNvSpPr/>
          <p:nvPr/>
        </p:nvSpPr>
        <p:spPr>
          <a:xfrm>
            <a:off x="2988096" y="3295743"/>
            <a:ext cx="741000" cy="576000"/>
          </a:xfrm>
          <a:prstGeom prst="hexagon">
            <a:avLst>
              <a:gd name="adj" fmla="val 28900"/>
              <a:gd name="vf" fmla="val 115470"/>
            </a:avLst>
          </a:prstGeom>
          <a:effectLst>
            <a:outerShdw blurRad="50800" dist="38100" dir="2700000" algn="tl" rotWithShape="0">
              <a:prstClr val="black">
                <a:alpha val="40000"/>
              </a:prstClr>
            </a:outerShdw>
          </a:effectLst>
        </p:spPr>
        <p:style>
          <a:lnRef idx="0">
            <a:schemeClr val="dk1">
              <a:hueOff val="0"/>
              <a:satOff val="0"/>
              <a:lumOff val="0"/>
              <a:alphaOff val="0"/>
            </a:schemeClr>
          </a:lnRef>
          <a:fillRef idx="1">
            <a:schemeClr val="accent2">
              <a:tint val="40000"/>
              <a:hueOff val="0"/>
              <a:satOff val="0"/>
              <a:lumOff val="0"/>
              <a:alphaOff val="0"/>
            </a:schemeClr>
          </a:fillRef>
          <a:effectRef idx="0">
            <a:scrgbClr r="0" g="0" b="0"/>
          </a:effectRef>
          <a:fontRef idx="minor">
            <a:schemeClr val="dk1">
              <a:hueOff val="0"/>
              <a:satOff val="0"/>
              <a:lumOff val="0"/>
              <a:alphaOff val="0"/>
            </a:schemeClr>
          </a:fontRef>
        </p:style>
      </p:sp>
      <p:sp>
        <p:nvSpPr>
          <p:cNvPr id="37" name="Hexagon 36"/>
          <p:cNvSpPr/>
          <p:nvPr/>
        </p:nvSpPr>
        <p:spPr>
          <a:xfrm>
            <a:off x="3649081" y="4601853"/>
            <a:ext cx="741000" cy="576000"/>
          </a:xfrm>
          <a:prstGeom prst="hexagon">
            <a:avLst>
              <a:gd name="adj" fmla="val 28900"/>
              <a:gd name="vf" fmla="val 115470"/>
            </a:avLst>
          </a:prstGeom>
          <a:effectLst>
            <a:outerShdw blurRad="50800" dist="38100" dir="2700000" algn="tl" rotWithShape="0">
              <a:prstClr val="black">
                <a:alpha val="40000"/>
              </a:prstClr>
            </a:outerShdw>
          </a:effectLst>
        </p:spPr>
        <p:style>
          <a:lnRef idx="0">
            <a:schemeClr val="dk1">
              <a:hueOff val="0"/>
              <a:satOff val="0"/>
              <a:lumOff val="0"/>
              <a:alphaOff val="0"/>
            </a:schemeClr>
          </a:lnRef>
          <a:fillRef idx="1">
            <a:schemeClr val="accent2">
              <a:tint val="40000"/>
              <a:hueOff val="0"/>
              <a:satOff val="0"/>
              <a:lumOff val="0"/>
              <a:alphaOff val="0"/>
            </a:schemeClr>
          </a:fillRef>
          <a:effectRef idx="0">
            <a:scrgbClr r="0" g="0" b="0"/>
          </a:effectRef>
          <a:fontRef idx="minor">
            <a:schemeClr val="dk1">
              <a:hueOff val="0"/>
              <a:satOff val="0"/>
              <a:lumOff val="0"/>
              <a:alphaOff val="0"/>
            </a:schemeClr>
          </a:fontRef>
        </p:style>
      </p:sp>
      <p:sp>
        <p:nvSpPr>
          <p:cNvPr id="2" name="Title 1"/>
          <p:cNvSpPr>
            <a:spLocks noGrp="1"/>
          </p:cNvSpPr>
          <p:nvPr>
            <p:ph type="title"/>
          </p:nvPr>
        </p:nvSpPr>
        <p:spPr/>
        <p:txBody>
          <a:bodyPr>
            <a:normAutofit/>
          </a:bodyPr>
          <a:lstStyle/>
          <a:p>
            <a:r>
              <a:rPr lang="en-GB" dirty="0"/>
              <a:t>Manager Style Assessment </a:t>
            </a:r>
          </a:p>
        </p:txBody>
      </p:sp>
      <p:sp>
        <p:nvSpPr>
          <p:cNvPr id="3" name="Hexagon 2"/>
          <p:cNvSpPr/>
          <p:nvPr/>
        </p:nvSpPr>
        <p:spPr>
          <a:xfrm>
            <a:off x="3531505" y="2072767"/>
            <a:ext cx="741000" cy="576000"/>
          </a:xfrm>
          <a:prstGeom prst="hexagon">
            <a:avLst>
              <a:gd name="adj" fmla="val 28900"/>
              <a:gd name="vf" fmla="val 115470"/>
            </a:avLst>
          </a:prstGeom>
          <a:effectLst>
            <a:outerShdw blurRad="50800" dist="38100" dir="2700000" algn="tl" rotWithShape="0">
              <a:prstClr val="black">
                <a:alpha val="40000"/>
              </a:prstClr>
            </a:outerShdw>
          </a:effectLst>
        </p:spPr>
        <p:style>
          <a:lnRef idx="0">
            <a:schemeClr val="dk1">
              <a:hueOff val="0"/>
              <a:satOff val="0"/>
              <a:lumOff val="0"/>
              <a:alphaOff val="0"/>
            </a:schemeClr>
          </a:lnRef>
          <a:fillRef idx="1">
            <a:schemeClr val="accent2">
              <a:tint val="40000"/>
              <a:hueOff val="0"/>
              <a:satOff val="0"/>
              <a:lumOff val="0"/>
              <a:alphaOff val="0"/>
            </a:schemeClr>
          </a:fillRef>
          <a:effectRef idx="0">
            <a:scrgbClr r="0" g="0" b="0"/>
          </a:effectRef>
          <a:fontRef idx="minor">
            <a:schemeClr val="dk1">
              <a:hueOff val="0"/>
              <a:satOff val="0"/>
              <a:lumOff val="0"/>
              <a:alphaOff val="0"/>
            </a:schemeClr>
          </a:fontRef>
        </p:style>
      </p:sp>
      <p:sp>
        <p:nvSpPr>
          <p:cNvPr id="4" name="Hexagon 3"/>
          <p:cNvSpPr/>
          <p:nvPr/>
        </p:nvSpPr>
        <p:spPr>
          <a:xfrm>
            <a:off x="3161005" y="3764716"/>
            <a:ext cx="741000" cy="576000"/>
          </a:xfrm>
          <a:prstGeom prst="hexagon">
            <a:avLst>
              <a:gd name="adj" fmla="val 28900"/>
              <a:gd name="vf" fmla="val 115470"/>
            </a:avLst>
          </a:prstGeom>
          <a:effectLst>
            <a:outerShdw blurRad="50800" dist="38100" dir="2700000" algn="tl" rotWithShape="0">
              <a:prstClr val="black">
                <a:alpha val="40000"/>
              </a:prstClr>
            </a:outerShdw>
          </a:effectLst>
        </p:spPr>
        <p:style>
          <a:lnRef idx="0">
            <a:schemeClr val="dk1">
              <a:hueOff val="0"/>
              <a:satOff val="0"/>
              <a:lumOff val="0"/>
              <a:alphaOff val="0"/>
            </a:schemeClr>
          </a:lnRef>
          <a:fillRef idx="1">
            <a:schemeClr val="accent2">
              <a:tint val="40000"/>
              <a:hueOff val="0"/>
              <a:satOff val="0"/>
              <a:lumOff val="0"/>
              <a:alphaOff val="0"/>
            </a:schemeClr>
          </a:fillRef>
          <a:effectRef idx="0">
            <a:scrgbClr r="0" g="0" b="0"/>
          </a:effectRef>
          <a:fontRef idx="minor">
            <a:schemeClr val="dk1">
              <a:hueOff val="0"/>
              <a:satOff val="0"/>
              <a:lumOff val="0"/>
              <a:alphaOff val="0"/>
            </a:schemeClr>
          </a:fontRef>
        </p:style>
      </p:sp>
      <p:sp>
        <p:nvSpPr>
          <p:cNvPr id="5" name="Hexagon 4"/>
          <p:cNvSpPr/>
          <p:nvPr/>
        </p:nvSpPr>
        <p:spPr>
          <a:xfrm>
            <a:off x="3999590" y="4808547"/>
            <a:ext cx="741000" cy="576000"/>
          </a:xfrm>
          <a:prstGeom prst="hexagon">
            <a:avLst>
              <a:gd name="adj" fmla="val 28900"/>
              <a:gd name="vf" fmla="val 115470"/>
            </a:avLst>
          </a:prstGeom>
          <a:effectLst>
            <a:outerShdw blurRad="50800" dist="38100" dir="2700000" algn="tl" rotWithShape="0">
              <a:prstClr val="black">
                <a:alpha val="40000"/>
              </a:prstClr>
            </a:outerShdw>
          </a:effectLst>
        </p:spPr>
        <p:style>
          <a:lnRef idx="0">
            <a:schemeClr val="dk1">
              <a:hueOff val="0"/>
              <a:satOff val="0"/>
              <a:lumOff val="0"/>
              <a:alphaOff val="0"/>
            </a:schemeClr>
          </a:lnRef>
          <a:fillRef idx="1">
            <a:schemeClr val="accent2">
              <a:tint val="40000"/>
              <a:hueOff val="0"/>
              <a:satOff val="0"/>
              <a:lumOff val="0"/>
              <a:alphaOff val="0"/>
            </a:schemeClr>
          </a:fillRef>
          <a:effectRef idx="0">
            <a:scrgbClr r="0" g="0" b="0"/>
          </a:effectRef>
          <a:fontRef idx="minor">
            <a:schemeClr val="dk1">
              <a:hueOff val="0"/>
              <a:satOff val="0"/>
              <a:lumOff val="0"/>
              <a:alphaOff val="0"/>
            </a:schemeClr>
          </a:fontRef>
        </p:style>
      </p:sp>
      <p:sp>
        <p:nvSpPr>
          <p:cNvPr id="6" name="Hexagon 5"/>
          <p:cNvSpPr/>
          <p:nvPr/>
        </p:nvSpPr>
        <p:spPr>
          <a:xfrm>
            <a:off x="5181801" y="4532167"/>
            <a:ext cx="741000" cy="576000"/>
          </a:xfrm>
          <a:prstGeom prst="hexagon">
            <a:avLst>
              <a:gd name="adj" fmla="val 28900"/>
              <a:gd name="vf" fmla="val 115470"/>
            </a:avLst>
          </a:prstGeom>
          <a:effectLst>
            <a:outerShdw blurRad="50800" dist="38100" dir="2700000" algn="tl" rotWithShape="0">
              <a:prstClr val="black">
                <a:alpha val="40000"/>
              </a:prstClr>
            </a:outerShdw>
          </a:effectLst>
        </p:spPr>
        <p:style>
          <a:lnRef idx="0">
            <a:schemeClr val="dk1">
              <a:hueOff val="0"/>
              <a:satOff val="0"/>
              <a:lumOff val="0"/>
              <a:alphaOff val="0"/>
            </a:schemeClr>
          </a:lnRef>
          <a:fillRef idx="1">
            <a:schemeClr val="accent2">
              <a:tint val="40000"/>
              <a:hueOff val="0"/>
              <a:satOff val="0"/>
              <a:lumOff val="0"/>
              <a:alphaOff val="0"/>
            </a:schemeClr>
          </a:fillRef>
          <a:effectRef idx="0">
            <a:scrgbClr r="0" g="0" b="0"/>
          </a:effectRef>
          <a:fontRef idx="minor">
            <a:schemeClr val="dk1">
              <a:hueOff val="0"/>
              <a:satOff val="0"/>
              <a:lumOff val="0"/>
              <a:alphaOff val="0"/>
            </a:schemeClr>
          </a:fontRef>
        </p:style>
      </p:sp>
      <p:sp>
        <p:nvSpPr>
          <p:cNvPr id="7" name="Hexagon 6"/>
          <p:cNvSpPr/>
          <p:nvPr/>
        </p:nvSpPr>
        <p:spPr>
          <a:xfrm>
            <a:off x="5181801" y="2082695"/>
            <a:ext cx="741000" cy="576000"/>
          </a:xfrm>
          <a:prstGeom prst="hexagon">
            <a:avLst>
              <a:gd name="adj" fmla="val 28900"/>
              <a:gd name="vf" fmla="val 115470"/>
            </a:avLst>
          </a:prstGeom>
          <a:effectLst>
            <a:outerShdw blurRad="50800" dist="38100" dir="2700000" algn="tl" rotWithShape="0">
              <a:prstClr val="black">
                <a:alpha val="40000"/>
              </a:prstClr>
            </a:outerShdw>
          </a:effectLst>
        </p:spPr>
        <p:style>
          <a:lnRef idx="0">
            <a:schemeClr val="dk1">
              <a:hueOff val="0"/>
              <a:satOff val="0"/>
              <a:lumOff val="0"/>
              <a:alphaOff val="0"/>
            </a:schemeClr>
          </a:lnRef>
          <a:fillRef idx="1">
            <a:schemeClr val="accent2">
              <a:tint val="40000"/>
              <a:hueOff val="0"/>
              <a:satOff val="0"/>
              <a:lumOff val="0"/>
              <a:alphaOff val="0"/>
            </a:schemeClr>
          </a:fillRef>
          <a:effectRef idx="0">
            <a:scrgbClr r="0" g="0" b="0"/>
          </a:effectRef>
          <a:fontRef idx="minor">
            <a:schemeClr val="dk1">
              <a:hueOff val="0"/>
              <a:satOff val="0"/>
              <a:lumOff val="0"/>
              <a:alphaOff val="0"/>
            </a:schemeClr>
          </a:fontRef>
        </p:style>
      </p:sp>
      <p:sp>
        <p:nvSpPr>
          <p:cNvPr id="8" name="Hexagon 7"/>
          <p:cNvSpPr/>
          <p:nvPr/>
        </p:nvSpPr>
        <p:spPr>
          <a:xfrm>
            <a:off x="5638477" y="3337756"/>
            <a:ext cx="741000" cy="576000"/>
          </a:xfrm>
          <a:prstGeom prst="hexagon">
            <a:avLst>
              <a:gd name="adj" fmla="val 28900"/>
              <a:gd name="vf" fmla="val 115470"/>
            </a:avLst>
          </a:prstGeom>
          <a:effectLst>
            <a:outerShdw blurRad="50800" dist="38100" dir="2700000" algn="tl" rotWithShape="0">
              <a:prstClr val="black">
                <a:alpha val="40000"/>
              </a:prstClr>
            </a:outerShdw>
          </a:effectLst>
        </p:spPr>
        <p:style>
          <a:lnRef idx="0">
            <a:schemeClr val="dk1">
              <a:hueOff val="0"/>
              <a:satOff val="0"/>
              <a:lumOff val="0"/>
              <a:alphaOff val="0"/>
            </a:schemeClr>
          </a:lnRef>
          <a:fillRef idx="1">
            <a:schemeClr val="accent2">
              <a:tint val="40000"/>
              <a:hueOff val="0"/>
              <a:satOff val="0"/>
              <a:lumOff val="0"/>
              <a:alphaOff val="0"/>
            </a:schemeClr>
          </a:fillRef>
          <a:effectRef idx="0">
            <a:scrgbClr r="0" g="0" b="0"/>
          </a:effectRef>
          <a:fontRef idx="minor">
            <a:schemeClr val="dk1">
              <a:hueOff val="0"/>
              <a:satOff val="0"/>
              <a:lumOff val="0"/>
              <a:alphaOff val="0"/>
            </a:schemeClr>
          </a:fontRef>
        </p:style>
      </p:sp>
      <p:grpSp>
        <p:nvGrpSpPr>
          <p:cNvPr id="9" name="Group 8"/>
          <p:cNvGrpSpPr/>
          <p:nvPr/>
        </p:nvGrpSpPr>
        <p:grpSpPr>
          <a:xfrm>
            <a:off x="3795115" y="2745687"/>
            <a:ext cx="1923211" cy="1550962"/>
            <a:chOff x="3623319" y="1410602"/>
            <a:chExt cx="1896944" cy="1550962"/>
          </a:xfrm>
        </p:grpSpPr>
        <p:sp>
          <p:nvSpPr>
            <p:cNvPr id="10" name="Hexagon 9"/>
            <p:cNvSpPr/>
            <p:nvPr/>
          </p:nvSpPr>
          <p:spPr>
            <a:xfrm>
              <a:off x="3623319" y="1410602"/>
              <a:ext cx="1896944" cy="1550962"/>
            </a:xfrm>
            <a:prstGeom prst="hexagon">
              <a:avLst>
                <a:gd name="adj" fmla="val 28570"/>
                <a:gd name="vf" fmla="val 115470"/>
              </a:avLst>
            </a:prstGeom>
            <a:solidFill>
              <a:schemeClr val="tx1">
                <a:lumMod val="50000"/>
                <a:lumOff val="50000"/>
                <a:alpha val="90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1" name="Hexagon 4"/>
            <p:cNvSpPr/>
            <p:nvPr/>
          </p:nvSpPr>
          <p:spPr>
            <a:xfrm>
              <a:off x="3929101" y="1660613"/>
              <a:ext cx="1285380" cy="10509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i="1" kern="1200" dirty="0" smtClean="0">
                  <a:latin typeface="Cambria" panose="02040503050406030204" pitchFamily="18" charset="0"/>
                  <a:cs typeface="MV Boli" pitchFamily="2" charset="0"/>
                </a:rPr>
                <a:t>MANAGER STYLE</a:t>
              </a:r>
              <a:endParaRPr lang="en-GB" sz="1600" b="1" i="1" kern="1200" dirty="0">
                <a:latin typeface="Cambria" panose="02040503050406030204" pitchFamily="18" charset="0"/>
                <a:cs typeface="MV Boli" pitchFamily="2" charset="0"/>
              </a:endParaRPr>
            </a:p>
          </p:txBody>
        </p:sp>
      </p:grpSp>
      <p:grpSp>
        <p:nvGrpSpPr>
          <p:cNvPr id="12" name="Group 11"/>
          <p:cNvGrpSpPr/>
          <p:nvPr/>
        </p:nvGrpSpPr>
        <p:grpSpPr>
          <a:xfrm>
            <a:off x="3961140" y="1377652"/>
            <a:ext cx="1591740" cy="1271115"/>
            <a:chOff x="3840478" y="0"/>
            <a:chExt cx="1469298" cy="1271115"/>
          </a:xfrm>
        </p:grpSpPr>
        <p:sp>
          <p:nvSpPr>
            <p:cNvPr id="13" name="Hexagon 12"/>
            <p:cNvSpPr/>
            <p:nvPr/>
          </p:nvSpPr>
          <p:spPr>
            <a:xfrm>
              <a:off x="3840478" y="0"/>
              <a:ext cx="1469298" cy="1271115"/>
            </a:xfrm>
            <a:prstGeom prst="hexagon">
              <a:avLst>
                <a:gd name="adj" fmla="val 28570"/>
                <a:gd name="vf" fmla="val 115470"/>
              </a:avLst>
            </a:prstGeom>
            <a:solidFill>
              <a:srgbClr val="28427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4" name="Hexagon 4"/>
            <p:cNvSpPr/>
            <p:nvPr/>
          </p:nvSpPr>
          <p:spPr>
            <a:xfrm>
              <a:off x="4083972" y="210651"/>
              <a:ext cx="982310" cy="8498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latin typeface="Franklin Gothic Book" panose="020B0503020102020204" pitchFamily="34" charset="0"/>
                </a:rPr>
                <a:t>Asset Class Blend</a:t>
              </a:r>
              <a:endParaRPr lang="en-GB" sz="1500" kern="1200" dirty="0">
                <a:latin typeface="Franklin Gothic Book" panose="020B0503020102020204" pitchFamily="34" charset="0"/>
              </a:endParaRPr>
            </a:p>
          </p:txBody>
        </p:sp>
      </p:grpSp>
      <p:grpSp>
        <p:nvGrpSpPr>
          <p:cNvPr id="15" name="Group 14"/>
          <p:cNvGrpSpPr/>
          <p:nvPr/>
        </p:nvGrpSpPr>
        <p:grpSpPr>
          <a:xfrm>
            <a:off x="5353103" y="2110130"/>
            <a:ext cx="1591740" cy="1271115"/>
            <a:chOff x="5187996" y="781821"/>
            <a:chExt cx="1469298" cy="1271115"/>
          </a:xfrm>
        </p:grpSpPr>
        <p:sp>
          <p:nvSpPr>
            <p:cNvPr id="16" name="Hexagon 15"/>
            <p:cNvSpPr/>
            <p:nvPr/>
          </p:nvSpPr>
          <p:spPr>
            <a:xfrm>
              <a:off x="5187996" y="781821"/>
              <a:ext cx="1469298" cy="1271115"/>
            </a:xfrm>
            <a:prstGeom prst="hexagon">
              <a:avLst>
                <a:gd name="adj" fmla="val 28570"/>
                <a:gd name="vf" fmla="val 115470"/>
              </a:avLst>
            </a:prstGeom>
            <a:solidFill>
              <a:srgbClr val="28427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7" name="Hexagon 4"/>
            <p:cNvSpPr/>
            <p:nvPr/>
          </p:nvSpPr>
          <p:spPr>
            <a:xfrm>
              <a:off x="5431490" y="992472"/>
              <a:ext cx="982310" cy="8498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latin typeface="Franklin Gothic Book" panose="020B0503020102020204" pitchFamily="34" charset="0"/>
                </a:rPr>
                <a:t>Portfolio Manager Discretion</a:t>
              </a:r>
              <a:endParaRPr lang="en-GB" sz="1500" kern="1200" dirty="0">
                <a:latin typeface="Franklin Gothic Book" panose="020B0503020102020204" pitchFamily="34" charset="0"/>
              </a:endParaRPr>
            </a:p>
          </p:txBody>
        </p:sp>
      </p:grpSp>
      <p:grpSp>
        <p:nvGrpSpPr>
          <p:cNvPr id="18" name="Group 17"/>
          <p:cNvGrpSpPr/>
          <p:nvPr/>
        </p:nvGrpSpPr>
        <p:grpSpPr>
          <a:xfrm>
            <a:off x="5392547" y="3661092"/>
            <a:ext cx="1591740" cy="1271115"/>
            <a:chOff x="5187996" y="2318791"/>
            <a:chExt cx="1469298" cy="1271115"/>
          </a:xfrm>
        </p:grpSpPr>
        <p:sp>
          <p:nvSpPr>
            <p:cNvPr id="19" name="Hexagon 18"/>
            <p:cNvSpPr/>
            <p:nvPr/>
          </p:nvSpPr>
          <p:spPr>
            <a:xfrm>
              <a:off x="5187996" y="2318791"/>
              <a:ext cx="1469298" cy="1271115"/>
            </a:xfrm>
            <a:prstGeom prst="hexagon">
              <a:avLst>
                <a:gd name="adj" fmla="val 28570"/>
                <a:gd name="vf" fmla="val 115470"/>
              </a:avLst>
            </a:prstGeom>
            <a:solidFill>
              <a:srgbClr val="28427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0" name="Hexagon 4"/>
            <p:cNvSpPr/>
            <p:nvPr/>
          </p:nvSpPr>
          <p:spPr>
            <a:xfrm>
              <a:off x="5431490" y="2529442"/>
              <a:ext cx="982310" cy="8498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latin typeface="Franklin Gothic Book" panose="020B0503020102020204" pitchFamily="34" charset="0"/>
                </a:rPr>
                <a:t>Points of Reference</a:t>
              </a:r>
              <a:endParaRPr lang="en-GB" sz="1500" kern="1200" dirty="0">
                <a:latin typeface="Franklin Gothic Book" panose="020B0503020102020204" pitchFamily="34" charset="0"/>
              </a:endParaRPr>
            </a:p>
          </p:txBody>
        </p:sp>
      </p:grpSp>
      <p:grpSp>
        <p:nvGrpSpPr>
          <p:cNvPr id="21" name="Group 20"/>
          <p:cNvGrpSpPr/>
          <p:nvPr/>
        </p:nvGrpSpPr>
        <p:grpSpPr>
          <a:xfrm>
            <a:off x="3960850" y="4410294"/>
            <a:ext cx="1591740" cy="1271115"/>
            <a:chOff x="3840478" y="3101488"/>
            <a:chExt cx="1469298" cy="1271115"/>
          </a:xfrm>
        </p:grpSpPr>
        <p:sp>
          <p:nvSpPr>
            <p:cNvPr id="22" name="Hexagon 21"/>
            <p:cNvSpPr/>
            <p:nvPr/>
          </p:nvSpPr>
          <p:spPr>
            <a:xfrm>
              <a:off x="3840478" y="3101488"/>
              <a:ext cx="1469298" cy="1271115"/>
            </a:xfrm>
            <a:prstGeom prst="hexagon">
              <a:avLst>
                <a:gd name="adj" fmla="val 28570"/>
                <a:gd name="vf" fmla="val 115470"/>
              </a:avLst>
            </a:prstGeom>
            <a:solidFill>
              <a:srgbClr val="28427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3" name="Hexagon 4"/>
            <p:cNvSpPr/>
            <p:nvPr/>
          </p:nvSpPr>
          <p:spPr>
            <a:xfrm>
              <a:off x="4083972" y="3312139"/>
              <a:ext cx="982310" cy="8498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latin typeface="Franklin Gothic Book" panose="020B0503020102020204" pitchFamily="34" charset="0"/>
                </a:rPr>
                <a:t>Investment Approach</a:t>
              </a:r>
              <a:endParaRPr lang="en-GB" sz="1500" kern="1200" dirty="0">
                <a:latin typeface="Franklin Gothic Book" panose="020B0503020102020204" pitchFamily="34" charset="0"/>
              </a:endParaRPr>
            </a:p>
          </p:txBody>
        </p:sp>
      </p:grpSp>
      <p:grpSp>
        <p:nvGrpSpPr>
          <p:cNvPr id="24" name="Group 23"/>
          <p:cNvGrpSpPr/>
          <p:nvPr/>
        </p:nvGrpSpPr>
        <p:grpSpPr>
          <a:xfrm>
            <a:off x="2562726" y="2160044"/>
            <a:ext cx="1591740" cy="1271115"/>
            <a:chOff x="2486705" y="2319666"/>
            <a:chExt cx="1469298" cy="1271115"/>
          </a:xfrm>
        </p:grpSpPr>
        <p:sp>
          <p:nvSpPr>
            <p:cNvPr id="25" name="Hexagon 24"/>
            <p:cNvSpPr/>
            <p:nvPr/>
          </p:nvSpPr>
          <p:spPr>
            <a:xfrm>
              <a:off x="2486705" y="2319666"/>
              <a:ext cx="1469298" cy="1271115"/>
            </a:xfrm>
            <a:prstGeom prst="hexagon">
              <a:avLst>
                <a:gd name="adj" fmla="val 28570"/>
                <a:gd name="vf" fmla="val 115470"/>
              </a:avLst>
            </a:prstGeom>
            <a:solidFill>
              <a:srgbClr val="28427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6" name="Hexagon 4"/>
            <p:cNvSpPr/>
            <p:nvPr/>
          </p:nvSpPr>
          <p:spPr>
            <a:xfrm>
              <a:off x="2730199" y="2530317"/>
              <a:ext cx="982310" cy="8498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latin typeface="Franklin Gothic Book" panose="020B0503020102020204" pitchFamily="34" charset="0"/>
                </a:rPr>
                <a:t>Investment Diversity</a:t>
              </a:r>
              <a:endParaRPr lang="en-GB" sz="1500" kern="1200" dirty="0">
                <a:latin typeface="Franklin Gothic Book" panose="020B0503020102020204" pitchFamily="34" charset="0"/>
              </a:endParaRPr>
            </a:p>
          </p:txBody>
        </p:sp>
      </p:grpSp>
      <p:grpSp>
        <p:nvGrpSpPr>
          <p:cNvPr id="27" name="Group 26"/>
          <p:cNvGrpSpPr/>
          <p:nvPr/>
        </p:nvGrpSpPr>
        <p:grpSpPr>
          <a:xfrm>
            <a:off x="2531160" y="3656184"/>
            <a:ext cx="1591740" cy="1271115"/>
            <a:chOff x="2486705" y="780072"/>
            <a:chExt cx="1469298" cy="1271115"/>
          </a:xfrm>
        </p:grpSpPr>
        <p:sp>
          <p:nvSpPr>
            <p:cNvPr id="28" name="Hexagon 27"/>
            <p:cNvSpPr/>
            <p:nvPr/>
          </p:nvSpPr>
          <p:spPr>
            <a:xfrm>
              <a:off x="2486705" y="780072"/>
              <a:ext cx="1469298" cy="1271115"/>
            </a:xfrm>
            <a:prstGeom prst="hexagon">
              <a:avLst>
                <a:gd name="adj" fmla="val 28570"/>
                <a:gd name="vf" fmla="val 115470"/>
              </a:avLst>
            </a:prstGeom>
            <a:solidFill>
              <a:srgbClr val="28427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9" name="Hexagon 4"/>
            <p:cNvSpPr/>
            <p:nvPr/>
          </p:nvSpPr>
          <p:spPr>
            <a:xfrm>
              <a:off x="2730199" y="990723"/>
              <a:ext cx="982310" cy="8498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latin typeface="Franklin Gothic Book" panose="020B0503020102020204" pitchFamily="34" charset="0"/>
                </a:rPr>
                <a:t>Decision Making Input</a:t>
              </a:r>
              <a:endParaRPr lang="en-GB" sz="1500" kern="1200" dirty="0">
                <a:latin typeface="Franklin Gothic Book" panose="020B0503020102020204" pitchFamily="34" charset="0"/>
              </a:endParaRPr>
            </a:p>
          </p:txBody>
        </p:sp>
      </p:grpSp>
      <p:sp>
        <p:nvSpPr>
          <p:cNvPr id="30" name="Rectangle 29"/>
          <p:cNvSpPr/>
          <p:nvPr/>
        </p:nvSpPr>
        <p:spPr>
          <a:xfrm>
            <a:off x="5718326" y="1377652"/>
            <a:ext cx="2623936" cy="461665"/>
          </a:xfrm>
          <a:prstGeom prst="rect">
            <a:avLst/>
          </a:prstGeom>
        </p:spPr>
        <p:txBody>
          <a:bodyPr wrap="square">
            <a:spAutoFit/>
          </a:bodyPr>
          <a:lstStyle/>
          <a:p>
            <a:pPr>
              <a:defRPr/>
            </a:pPr>
            <a:r>
              <a:rPr lang="en-GB" sz="1200" dirty="0">
                <a:solidFill>
                  <a:schemeClr val="tx1">
                    <a:lumMod val="50000"/>
                    <a:lumOff val="50000"/>
                  </a:schemeClr>
                </a:solidFill>
                <a:latin typeface="Franklin Gothic Book" panose="020B0503020102020204" pitchFamily="34" charset="0"/>
              </a:rPr>
              <a:t>The asset mix utilized by the manager</a:t>
            </a:r>
          </a:p>
          <a:p>
            <a:pPr>
              <a:defRPr/>
            </a:pPr>
            <a:r>
              <a:rPr lang="en-GB" sz="1200" b="1" dirty="0">
                <a:solidFill>
                  <a:srgbClr val="28427B"/>
                </a:solidFill>
                <a:latin typeface="Franklin Gothic Book" panose="020B0503020102020204" pitchFamily="34" charset="0"/>
              </a:rPr>
              <a:t>Traditional vs. Alternative</a:t>
            </a:r>
          </a:p>
        </p:txBody>
      </p:sp>
      <p:sp>
        <p:nvSpPr>
          <p:cNvPr id="31" name="Rectangle 30"/>
          <p:cNvSpPr/>
          <p:nvPr/>
        </p:nvSpPr>
        <p:spPr>
          <a:xfrm>
            <a:off x="7113240" y="2173145"/>
            <a:ext cx="2295685" cy="1200329"/>
          </a:xfrm>
          <a:prstGeom prst="rect">
            <a:avLst/>
          </a:prstGeom>
        </p:spPr>
        <p:txBody>
          <a:bodyPr wrap="square">
            <a:spAutoFit/>
          </a:bodyPr>
          <a:lstStyle/>
          <a:p>
            <a:pPr>
              <a:defRPr/>
            </a:pPr>
            <a:r>
              <a:rPr lang="en-GB" sz="1200" dirty="0">
                <a:solidFill>
                  <a:schemeClr val="tx1">
                    <a:lumMod val="50000"/>
                    <a:lumOff val="50000"/>
                  </a:schemeClr>
                </a:solidFill>
                <a:latin typeface="Franklin Gothic Book" panose="020B0503020102020204" pitchFamily="34" charset="0"/>
              </a:rPr>
              <a:t>The degree to which portfolio managers are able to express their own opinions when constructing client portfolios</a:t>
            </a:r>
          </a:p>
          <a:p>
            <a:pPr>
              <a:defRPr/>
            </a:pPr>
            <a:r>
              <a:rPr lang="en-GB" sz="1200" b="1" dirty="0">
                <a:solidFill>
                  <a:srgbClr val="28427B"/>
                </a:solidFill>
                <a:latin typeface="Franklin Gothic Book" panose="020B0503020102020204" pitchFamily="34" charset="0"/>
              </a:rPr>
              <a:t>Significant vs. </a:t>
            </a:r>
            <a:r>
              <a:rPr lang="en-GB" sz="1200" b="1" dirty="0" smtClean="0">
                <a:solidFill>
                  <a:srgbClr val="28427B"/>
                </a:solidFill>
                <a:latin typeface="Franklin Gothic Book" panose="020B0503020102020204" pitchFamily="34" charset="0"/>
              </a:rPr>
              <a:t>Minimal</a:t>
            </a:r>
          </a:p>
          <a:p>
            <a:pPr>
              <a:defRPr/>
            </a:pPr>
            <a:r>
              <a:rPr lang="en-GB" sz="1200" b="1" dirty="0" smtClean="0">
                <a:solidFill>
                  <a:schemeClr val="tx1">
                    <a:lumMod val="50000"/>
                    <a:lumOff val="50000"/>
                  </a:schemeClr>
                </a:solidFill>
                <a:latin typeface="Franklin Gothic Book" panose="020B0503020102020204" pitchFamily="34" charset="0"/>
              </a:rPr>
              <a:t>Bespoke vs. Model</a:t>
            </a:r>
            <a:endParaRPr lang="en-GB" sz="1200" b="1" dirty="0">
              <a:solidFill>
                <a:schemeClr val="tx1">
                  <a:lumMod val="50000"/>
                  <a:lumOff val="50000"/>
                </a:schemeClr>
              </a:solidFill>
              <a:latin typeface="Franklin Gothic Book" panose="020B0503020102020204" pitchFamily="34" charset="0"/>
            </a:endParaRPr>
          </a:p>
        </p:txBody>
      </p:sp>
      <p:sp>
        <p:nvSpPr>
          <p:cNvPr id="32" name="Rectangle 31"/>
          <p:cNvSpPr/>
          <p:nvPr/>
        </p:nvSpPr>
        <p:spPr>
          <a:xfrm>
            <a:off x="7113240" y="3968933"/>
            <a:ext cx="2671786" cy="830997"/>
          </a:xfrm>
          <a:prstGeom prst="rect">
            <a:avLst/>
          </a:prstGeom>
        </p:spPr>
        <p:txBody>
          <a:bodyPr wrap="square">
            <a:spAutoFit/>
          </a:bodyPr>
          <a:lstStyle/>
          <a:p>
            <a:pPr>
              <a:defRPr/>
            </a:pPr>
            <a:r>
              <a:rPr lang="en-GB" sz="1200" dirty="0">
                <a:solidFill>
                  <a:schemeClr val="tx1">
                    <a:lumMod val="50000"/>
                    <a:lumOff val="50000"/>
                  </a:schemeClr>
                </a:solidFill>
                <a:latin typeface="Franklin Gothic Book" panose="020B0503020102020204" pitchFamily="34" charset="0"/>
              </a:rPr>
              <a:t>The degree to which portfolio performance should be correlated with a particular benchmark</a:t>
            </a:r>
          </a:p>
          <a:p>
            <a:pPr>
              <a:defRPr/>
            </a:pPr>
            <a:r>
              <a:rPr lang="en-GB" sz="1200" b="1" dirty="0">
                <a:solidFill>
                  <a:srgbClr val="28427B"/>
                </a:solidFill>
                <a:latin typeface="Franklin Gothic Book" panose="020B0503020102020204" pitchFamily="34" charset="0"/>
              </a:rPr>
              <a:t>Benchmark Aware vs. Contrarian</a:t>
            </a:r>
          </a:p>
        </p:txBody>
      </p:sp>
      <p:sp>
        <p:nvSpPr>
          <p:cNvPr id="33" name="Rectangle 32"/>
          <p:cNvSpPr/>
          <p:nvPr/>
        </p:nvSpPr>
        <p:spPr>
          <a:xfrm>
            <a:off x="1230219" y="5468799"/>
            <a:ext cx="2671786" cy="830997"/>
          </a:xfrm>
          <a:prstGeom prst="rect">
            <a:avLst/>
          </a:prstGeom>
        </p:spPr>
        <p:txBody>
          <a:bodyPr wrap="square">
            <a:spAutoFit/>
          </a:bodyPr>
          <a:lstStyle/>
          <a:p>
            <a:pPr algn="r">
              <a:defRPr/>
            </a:pPr>
            <a:r>
              <a:rPr lang="en-GB" sz="1200" dirty="0">
                <a:solidFill>
                  <a:schemeClr val="tx1">
                    <a:lumMod val="50000"/>
                    <a:lumOff val="50000"/>
                  </a:schemeClr>
                </a:solidFill>
                <a:latin typeface="Franklin Gothic Book" panose="020B0503020102020204" pitchFamily="34" charset="0"/>
              </a:rPr>
              <a:t>The viewpoint from which the manager decides asset allocation and investment selection</a:t>
            </a:r>
          </a:p>
          <a:p>
            <a:pPr algn="r">
              <a:defRPr/>
            </a:pPr>
            <a:r>
              <a:rPr lang="en-GB" sz="1200" b="1" dirty="0">
                <a:solidFill>
                  <a:srgbClr val="28427B"/>
                </a:solidFill>
                <a:latin typeface="Franklin Gothic Book" panose="020B0503020102020204" pitchFamily="34" charset="0"/>
              </a:rPr>
              <a:t>Top-down vs. Bottom-up</a:t>
            </a:r>
          </a:p>
        </p:txBody>
      </p:sp>
      <p:sp>
        <p:nvSpPr>
          <p:cNvPr id="34" name="Rectangle 33"/>
          <p:cNvSpPr/>
          <p:nvPr/>
        </p:nvSpPr>
        <p:spPr>
          <a:xfrm>
            <a:off x="0" y="3974614"/>
            <a:ext cx="2559328" cy="646331"/>
          </a:xfrm>
          <a:prstGeom prst="rect">
            <a:avLst/>
          </a:prstGeom>
        </p:spPr>
        <p:txBody>
          <a:bodyPr wrap="square">
            <a:spAutoFit/>
          </a:bodyPr>
          <a:lstStyle/>
          <a:p>
            <a:pPr algn="r">
              <a:defRPr/>
            </a:pPr>
            <a:r>
              <a:rPr lang="en-GB" sz="1200" dirty="0">
                <a:solidFill>
                  <a:schemeClr val="tx1">
                    <a:lumMod val="50000"/>
                    <a:lumOff val="50000"/>
                  </a:schemeClr>
                </a:solidFill>
                <a:latin typeface="Franklin Gothic Book" panose="020B0503020102020204" pitchFamily="34" charset="0"/>
              </a:rPr>
              <a:t>The primary driver in the </a:t>
            </a:r>
            <a:r>
              <a:rPr lang="en-GB" sz="1200" dirty="0" smtClean="0">
                <a:solidFill>
                  <a:schemeClr val="tx1">
                    <a:lumMod val="50000"/>
                    <a:lumOff val="50000"/>
                  </a:schemeClr>
                </a:solidFill>
                <a:latin typeface="Franklin Gothic Book" panose="020B0503020102020204" pitchFamily="34" charset="0"/>
              </a:rPr>
              <a:t> manager’s </a:t>
            </a:r>
            <a:r>
              <a:rPr lang="en-GB" sz="1200" dirty="0">
                <a:solidFill>
                  <a:schemeClr val="tx1">
                    <a:lumMod val="50000"/>
                    <a:lumOff val="50000"/>
                  </a:schemeClr>
                </a:solidFill>
                <a:latin typeface="Franklin Gothic Book" panose="020B0503020102020204" pitchFamily="34" charset="0"/>
              </a:rPr>
              <a:t>decision making process</a:t>
            </a:r>
          </a:p>
          <a:p>
            <a:pPr algn="r">
              <a:defRPr/>
            </a:pPr>
            <a:r>
              <a:rPr lang="en-GB" sz="1200" b="1" dirty="0">
                <a:solidFill>
                  <a:srgbClr val="28427B"/>
                </a:solidFill>
                <a:latin typeface="Franklin Gothic Book" panose="020B0503020102020204" pitchFamily="34" charset="0"/>
              </a:rPr>
              <a:t>Judgemental vs. Quantitative</a:t>
            </a:r>
          </a:p>
        </p:txBody>
      </p:sp>
      <p:sp>
        <p:nvSpPr>
          <p:cNvPr id="35" name="Rectangle 34"/>
          <p:cNvSpPr/>
          <p:nvPr/>
        </p:nvSpPr>
        <p:spPr>
          <a:xfrm>
            <a:off x="-127140" y="1867127"/>
            <a:ext cx="2813607" cy="830997"/>
          </a:xfrm>
          <a:prstGeom prst="rect">
            <a:avLst/>
          </a:prstGeom>
        </p:spPr>
        <p:txBody>
          <a:bodyPr wrap="square">
            <a:spAutoFit/>
          </a:bodyPr>
          <a:lstStyle/>
          <a:p>
            <a:pPr algn="r">
              <a:defRPr/>
            </a:pPr>
            <a:r>
              <a:rPr lang="en-GB" sz="1200" dirty="0">
                <a:solidFill>
                  <a:schemeClr val="tx1">
                    <a:lumMod val="50000"/>
                    <a:lumOff val="50000"/>
                  </a:schemeClr>
                </a:solidFill>
                <a:latin typeface="Franklin Gothic Book" panose="020B0503020102020204" pitchFamily="34" charset="0"/>
              </a:rPr>
              <a:t>The range of underlying investments within each asset class that should be held within a portfolio</a:t>
            </a:r>
          </a:p>
          <a:p>
            <a:pPr algn="r">
              <a:defRPr/>
            </a:pPr>
            <a:r>
              <a:rPr lang="en-GB" sz="1200" b="1" dirty="0">
                <a:solidFill>
                  <a:srgbClr val="28427B"/>
                </a:solidFill>
                <a:latin typeface="Franklin Gothic Book" panose="020B0503020102020204" pitchFamily="34" charset="0"/>
              </a:rPr>
              <a:t>Diversified vs. Concentrated</a:t>
            </a:r>
          </a:p>
        </p:txBody>
      </p:sp>
    </p:spTree>
    <p:extLst>
      <p:ext uri="{BB962C8B-B14F-4D97-AF65-F5344CB8AC3E}">
        <p14:creationId xmlns:p14="http://schemas.microsoft.com/office/powerpoint/2010/main" val="334901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Asset Risk Consultants?</a:t>
            </a:r>
          </a:p>
        </p:txBody>
      </p:sp>
      <p:sp>
        <p:nvSpPr>
          <p:cNvPr id="4" name="Rectangle 3"/>
          <p:cNvSpPr/>
          <p:nvPr/>
        </p:nvSpPr>
        <p:spPr>
          <a:xfrm>
            <a:off x="629051" y="4149080"/>
            <a:ext cx="8352928" cy="1815882"/>
          </a:xfrm>
          <a:prstGeom prst="rect">
            <a:avLst/>
          </a:prstGeom>
        </p:spPr>
        <p:txBody>
          <a:bodyPr wrap="square">
            <a:spAutoFit/>
          </a:bodyPr>
          <a:lstStyle/>
          <a:p>
            <a:pPr marL="285750" indent="-285750" algn="just">
              <a:buFont typeface="Arial" panose="020B0604020202020204" pitchFamily="34" charset="0"/>
              <a:buChar char="•"/>
            </a:pPr>
            <a:r>
              <a:rPr lang="en-GB" altLang="en-US" sz="1600" dirty="0" smtClean="0">
                <a:solidFill>
                  <a:srgbClr val="28427B"/>
                </a:solidFill>
                <a:latin typeface="Franklin Gothic Book" panose="020B0503020102020204" pitchFamily="34" charset="0"/>
              </a:rPr>
              <a:t>established </a:t>
            </a:r>
            <a:r>
              <a:rPr lang="en-GB" altLang="en-US" sz="1600" dirty="0">
                <a:solidFill>
                  <a:srgbClr val="28427B"/>
                </a:solidFill>
                <a:latin typeface="Franklin Gothic Book" panose="020B0503020102020204" pitchFamily="34" charset="0"/>
              </a:rPr>
              <a:t>in 1995 and since 2002 </a:t>
            </a:r>
            <a:r>
              <a:rPr lang="en-GB" altLang="en-US" sz="1600" dirty="0" smtClean="0">
                <a:solidFill>
                  <a:srgbClr val="28427B"/>
                </a:solidFill>
                <a:latin typeface="Franklin Gothic Book" panose="020B0503020102020204" pitchFamily="34" charset="0"/>
              </a:rPr>
              <a:t>ARC has </a:t>
            </a:r>
            <a:r>
              <a:rPr lang="en-GB" altLang="en-US" sz="1600" dirty="0">
                <a:solidFill>
                  <a:srgbClr val="28427B"/>
                </a:solidFill>
                <a:latin typeface="Franklin Gothic Book" panose="020B0503020102020204" pitchFamily="34" charset="0"/>
              </a:rPr>
              <a:t>been an independent, privately-owned </a:t>
            </a:r>
            <a:r>
              <a:rPr lang="en-GB" altLang="en-US" sz="1600" dirty="0" smtClean="0">
                <a:solidFill>
                  <a:srgbClr val="28427B"/>
                </a:solidFill>
                <a:latin typeface="Franklin Gothic Book" panose="020B0503020102020204" pitchFamily="34" charset="0"/>
              </a:rPr>
              <a:t>firm</a:t>
            </a:r>
          </a:p>
          <a:p>
            <a:pPr marL="285750" indent="-285750" algn="just">
              <a:buFont typeface="Arial" panose="020B0604020202020204" pitchFamily="34" charset="0"/>
              <a:buChar char="•"/>
            </a:pPr>
            <a:endParaRPr lang="en-GB" altLang="en-US" sz="1600" dirty="0">
              <a:solidFill>
                <a:srgbClr val="28427B"/>
              </a:solidFill>
              <a:latin typeface="Franklin Gothic Book" panose="020B0503020102020204" pitchFamily="34" charset="0"/>
            </a:endParaRPr>
          </a:p>
          <a:p>
            <a:pPr marL="285750" indent="-285750" algn="just">
              <a:buFont typeface="Arial" panose="020B0604020202020204" pitchFamily="34" charset="0"/>
              <a:buChar char="•"/>
            </a:pPr>
            <a:r>
              <a:rPr lang="en-GB" altLang="en-US" sz="1600" dirty="0" smtClean="0">
                <a:solidFill>
                  <a:srgbClr val="28427B"/>
                </a:solidFill>
                <a:latin typeface="Franklin Gothic Book" panose="020B0503020102020204" pitchFamily="34" charset="0"/>
              </a:rPr>
              <a:t>with </a:t>
            </a:r>
            <a:r>
              <a:rPr lang="en-GB" altLang="en-US" sz="1600" dirty="0">
                <a:solidFill>
                  <a:srgbClr val="28427B"/>
                </a:solidFill>
                <a:latin typeface="Franklin Gothic Book" panose="020B0503020102020204" pitchFamily="34" charset="0"/>
              </a:rPr>
              <a:t>a team of c.60 staff, ARC operates from offices </a:t>
            </a:r>
            <a:r>
              <a:rPr lang="en-GB" altLang="en-US" sz="1600" dirty="0" smtClean="0">
                <a:solidFill>
                  <a:srgbClr val="28427B"/>
                </a:solidFill>
                <a:latin typeface="Franklin Gothic Book" panose="020B0503020102020204" pitchFamily="34" charset="0"/>
              </a:rPr>
              <a:t>in London, Guernsey &amp; Jersey </a:t>
            </a:r>
          </a:p>
          <a:p>
            <a:pPr marL="285750" indent="-285750" algn="just">
              <a:buFont typeface="Arial" panose="020B0604020202020204" pitchFamily="34" charset="0"/>
              <a:buChar char="•"/>
            </a:pPr>
            <a:endParaRPr lang="en-GB" altLang="en-US" sz="1600" dirty="0" smtClean="0">
              <a:solidFill>
                <a:srgbClr val="28427B"/>
              </a:solidFill>
              <a:latin typeface="Franklin Gothic Book" panose="020B0503020102020204" pitchFamily="34" charset="0"/>
            </a:endParaRPr>
          </a:p>
          <a:p>
            <a:pPr marL="285750" indent="-285750" algn="just">
              <a:buFont typeface="Arial" panose="020B0604020202020204" pitchFamily="34" charset="0"/>
              <a:buChar char="•"/>
            </a:pPr>
            <a:r>
              <a:rPr lang="en-GB" altLang="en-US" sz="1600" dirty="0" smtClean="0">
                <a:solidFill>
                  <a:srgbClr val="28427B"/>
                </a:solidFill>
                <a:latin typeface="Franklin Gothic Book" panose="020B0503020102020204" pitchFamily="34" charset="0"/>
              </a:rPr>
              <a:t>provides </a:t>
            </a:r>
            <a:r>
              <a:rPr lang="en-GB" altLang="en-US" sz="1600" dirty="0">
                <a:solidFill>
                  <a:srgbClr val="28427B"/>
                </a:solidFill>
                <a:latin typeface="Franklin Gothic Book" panose="020B0503020102020204" pitchFamily="34" charset="0"/>
              </a:rPr>
              <a:t>investment consulting </a:t>
            </a:r>
            <a:r>
              <a:rPr lang="en-GB" altLang="en-US" sz="1600" dirty="0" smtClean="0">
                <a:solidFill>
                  <a:srgbClr val="28427B"/>
                </a:solidFill>
                <a:latin typeface="Franklin Gothic Book" panose="020B0503020102020204" pitchFamily="34" charset="0"/>
              </a:rPr>
              <a:t>&amp; research services </a:t>
            </a:r>
            <a:r>
              <a:rPr lang="en-GB" altLang="en-US" sz="1600" dirty="0">
                <a:solidFill>
                  <a:srgbClr val="28427B"/>
                </a:solidFill>
                <a:latin typeface="Franklin Gothic Book" panose="020B0503020102020204" pitchFamily="34" charset="0"/>
              </a:rPr>
              <a:t>to an international client </a:t>
            </a:r>
            <a:r>
              <a:rPr lang="en-GB" altLang="en-US" sz="1600" dirty="0" smtClean="0">
                <a:solidFill>
                  <a:srgbClr val="28427B"/>
                </a:solidFill>
                <a:latin typeface="Franklin Gothic Book" panose="020B0503020102020204" pitchFamily="34" charset="0"/>
              </a:rPr>
              <a:t>base</a:t>
            </a:r>
          </a:p>
          <a:p>
            <a:pPr marL="285750" indent="-285750" algn="just">
              <a:buClr>
                <a:srgbClr val="28427B"/>
              </a:buClr>
              <a:buFont typeface="Arial" panose="020B0604020202020204" pitchFamily="34" charset="0"/>
              <a:buChar char="•"/>
            </a:pPr>
            <a:endParaRPr lang="en-GB" altLang="en-US" sz="1600" dirty="0" smtClean="0">
              <a:solidFill>
                <a:srgbClr val="28427B"/>
              </a:solidFill>
              <a:latin typeface="Franklin Gothic Book" panose="020B0503020102020204" pitchFamily="34" charset="0"/>
            </a:endParaRPr>
          </a:p>
          <a:p>
            <a:pPr marL="285750" indent="-285750" algn="just">
              <a:buClr>
                <a:srgbClr val="28427B"/>
              </a:buClr>
              <a:buFont typeface="Arial" panose="020B0604020202020204" pitchFamily="34" charset="0"/>
              <a:buChar char="•"/>
            </a:pPr>
            <a:r>
              <a:rPr lang="en-GB" altLang="en-US" sz="1600" dirty="0" smtClean="0">
                <a:solidFill>
                  <a:srgbClr val="28427B"/>
                </a:solidFill>
                <a:latin typeface="Franklin Gothic Book" panose="020B0503020102020204" pitchFamily="34" charset="0"/>
              </a:rPr>
              <a:t>has a </a:t>
            </a:r>
            <a:r>
              <a:rPr lang="en-GB" altLang="en-US" sz="1600" dirty="0">
                <a:solidFill>
                  <a:srgbClr val="28427B"/>
                </a:solidFill>
                <a:latin typeface="Franklin Gothic Book" panose="020B0503020102020204" pitchFamily="34" charset="0"/>
              </a:rPr>
              <a:t>history of innovation, introducing a steady stream of </a:t>
            </a:r>
            <a:r>
              <a:rPr lang="en-GB" altLang="en-US" sz="1600" dirty="0" smtClean="0">
                <a:solidFill>
                  <a:srgbClr val="28427B"/>
                </a:solidFill>
                <a:latin typeface="Franklin Gothic Book" panose="020B0503020102020204" pitchFamily="34" charset="0"/>
              </a:rPr>
              <a:t>industry </a:t>
            </a:r>
            <a:r>
              <a:rPr lang="en-GB" altLang="en-US" sz="1600" dirty="0">
                <a:solidFill>
                  <a:srgbClr val="28427B"/>
                </a:solidFill>
                <a:latin typeface="Franklin Gothic Book" panose="020B0503020102020204" pitchFamily="34" charset="0"/>
              </a:rPr>
              <a:t>initiatives  </a:t>
            </a:r>
          </a:p>
        </p:txBody>
      </p:sp>
      <p:grpSp>
        <p:nvGrpSpPr>
          <p:cNvPr id="5" name="Group 7"/>
          <p:cNvGrpSpPr>
            <a:grpSpLocks noGrp="1"/>
          </p:cNvGrpSpPr>
          <p:nvPr/>
        </p:nvGrpSpPr>
        <p:grpSpPr>
          <a:xfrm>
            <a:off x="559755" y="1330464"/>
            <a:ext cx="8429253" cy="2458575"/>
            <a:chOff x="500937" y="1260266"/>
            <a:chExt cx="8160419" cy="2295528"/>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544" t="12571" r="33228" b="10619"/>
            <a:stretch/>
          </p:blipFill>
          <p:spPr bwMode="auto">
            <a:xfrm>
              <a:off x="3236937" y="1260269"/>
              <a:ext cx="272627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9" t="12571" r="66903" b="10619"/>
            <a:stretch/>
          </p:blipFill>
          <p:spPr bwMode="auto">
            <a:xfrm>
              <a:off x="500937" y="1260266"/>
              <a:ext cx="27360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115" t="12571" b="10619"/>
            <a:stretch/>
          </p:blipFill>
          <p:spPr bwMode="auto">
            <a:xfrm>
              <a:off x="5963212" y="1260267"/>
              <a:ext cx="2698144"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68017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GB" dirty="0"/>
              <a:t>Pitfalls: The world is full of choice</a:t>
            </a:r>
            <a:r>
              <a:rPr lang="en-GB" dirty="0" smtClean="0"/>
              <a:t>...</a:t>
            </a:r>
            <a:endParaRPr lang="en-US" dirty="0"/>
          </a:p>
        </p:txBody>
      </p:sp>
      <p:sp>
        <p:nvSpPr>
          <p:cNvPr id="37" name="Rectangle 36"/>
          <p:cNvSpPr/>
          <p:nvPr/>
        </p:nvSpPr>
        <p:spPr>
          <a:xfrm>
            <a:off x="2028325" y="5749867"/>
            <a:ext cx="5850000" cy="527603"/>
          </a:xfrm>
          <a:prstGeom prst="rect">
            <a:avLst/>
          </a:prstGeom>
        </p:spPr>
        <p:txBody>
          <a:bodyPr wrap="square" lIns="95781" tIns="47890" rIns="95781" bIns="47890">
            <a:spAutoFit/>
          </a:bodyPr>
          <a:lstStyle/>
          <a:p>
            <a:pPr algn="ctr"/>
            <a:r>
              <a:rPr lang="en-GB" sz="1400" i="1" dirty="0" smtClean="0">
                <a:solidFill>
                  <a:schemeClr val="tx1">
                    <a:lumMod val="50000"/>
                    <a:lumOff val="50000"/>
                  </a:schemeClr>
                </a:solidFill>
                <a:latin typeface="+mj-lt"/>
              </a:rPr>
              <a:t>ARC </a:t>
            </a:r>
            <a:r>
              <a:rPr lang="en-GB" sz="1400" i="1" dirty="0">
                <a:solidFill>
                  <a:schemeClr val="tx1">
                    <a:lumMod val="50000"/>
                    <a:lumOff val="50000"/>
                  </a:schemeClr>
                </a:solidFill>
                <a:latin typeface="+mj-lt"/>
              </a:rPr>
              <a:t>collates information and works with all investment managers</a:t>
            </a:r>
          </a:p>
          <a:p>
            <a:pPr algn="ctr"/>
            <a:r>
              <a:rPr lang="en-GB" sz="1400" i="1" dirty="0">
                <a:solidFill>
                  <a:schemeClr val="tx1">
                    <a:lumMod val="50000"/>
                    <a:lumOff val="50000"/>
                  </a:schemeClr>
                </a:solidFill>
                <a:latin typeface="+mj-lt"/>
              </a:rPr>
              <a:t>ARC </a:t>
            </a:r>
            <a:r>
              <a:rPr lang="en-GB" sz="1400" i="1" dirty="0" smtClean="0">
                <a:solidFill>
                  <a:schemeClr val="tx1">
                    <a:lumMod val="50000"/>
                    <a:lumOff val="50000"/>
                  </a:schemeClr>
                </a:solidFill>
                <a:latin typeface="+mj-lt"/>
              </a:rPr>
              <a:t>does </a:t>
            </a:r>
            <a:r>
              <a:rPr lang="en-GB" sz="1400" i="1" dirty="0">
                <a:solidFill>
                  <a:schemeClr val="tx1">
                    <a:lumMod val="50000"/>
                    <a:lumOff val="50000"/>
                  </a:schemeClr>
                </a:solidFill>
                <a:latin typeface="+mj-lt"/>
              </a:rPr>
              <a:t>not operate a preferred manager list </a:t>
            </a:r>
            <a:endParaRPr lang="en-GB" sz="1400" dirty="0">
              <a:latin typeface="+mj-lt"/>
            </a:endParaRPr>
          </a:p>
        </p:txBody>
      </p:sp>
      <p:pic>
        <p:nvPicPr>
          <p:cNvPr id="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623" y="1178492"/>
            <a:ext cx="1995372" cy="49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516" y="1224299"/>
            <a:ext cx="807471" cy="49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7026" y="1220756"/>
            <a:ext cx="1372050" cy="494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1874" y="1124745"/>
            <a:ext cx="1158911" cy="76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2423" y="1461995"/>
            <a:ext cx="1448932" cy="26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793" y="2276873"/>
            <a:ext cx="1807720" cy="36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47107" y="2043080"/>
            <a:ext cx="1593012" cy="380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35574" y="2284606"/>
            <a:ext cx="1629462" cy="456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32656" y="2056717"/>
            <a:ext cx="1321380" cy="37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1484" y="1988842"/>
            <a:ext cx="718335" cy="490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38129" y="2759499"/>
            <a:ext cx="1436668" cy="24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57156" y="2756927"/>
            <a:ext cx="1853482" cy="411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474" descr="Heartwood.jpg"/>
          <p:cNvPicPr>
            <a:picLocks noChangeAspect="1" noChangeArrowheads="1"/>
          </p:cNvPicPr>
          <p:nvPr/>
        </p:nvPicPr>
        <p:blipFill>
          <a:blip r:embed="rId15" cstate="print"/>
          <a:srcRect l="-4877" t="-25000" r="-6081" b="-12500"/>
          <a:stretch>
            <a:fillRect/>
          </a:stretch>
        </p:blipFill>
        <p:spPr bwMode="auto">
          <a:xfrm>
            <a:off x="8113504" y="3092964"/>
            <a:ext cx="1481012" cy="368145"/>
          </a:xfrm>
          <a:prstGeom prst="rect">
            <a:avLst/>
          </a:prstGeom>
          <a:noFill/>
        </p:spPr>
      </p:pic>
      <p:pic>
        <p:nvPicPr>
          <p:cNvPr id="61" name="Picture 60" descr="http://upload.wikimedia.org/wikipedia/en/b/b2/Kleinwort-benson-logo.PNG"/>
          <p:cNvPicPr>
            <a:picLocks noChangeAspect="1"/>
          </p:cNvPicPr>
          <p:nvPr/>
        </p:nvPicPr>
        <p:blipFill>
          <a:blip r:embed="rId16" cstate="print"/>
          <a:srcRect/>
          <a:stretch>
            <a:fillRect/>
          </a:stretch>
        </p:blipFill>
        <p:spPr bwMode="auto">
          <a:xfrm>
            <a:off x="7293260" y="3909054"/>
            <a:ext cx="1609272" cy="253059"/>
          </a:xfrm>
          <a:prstGeom prst="rect">
            <a:avLst/>
          </a:prstGeom>
          <a:noFill/>
          <a:ln w="9525">
            <a:noFill/>
            <a:miter lim="800000"/>
            <a:headEnd/>
            <a:tailEnd/>
          </a:ln>
        </p:spPr>
      </p:pic>
      <p:pic>
        <p:nvPicPr>
          <p:cNvPr id="62" name="Picture 469" descr="Vestra.jpg"/>
          <p:cNvPicPr>
            <a:picLocks noChangeAspect="1" noChangeArrowheads="1"/>
          </p:cNvPicPr>
          <p:nvPr/>
        </p:nvPicPr>
        <p:blipFill>
          <a:blip r:embed="rId17" cstate="print"/>
          <a:srcRect l="-4240" t="-31111" r="-3926" b="-31335"/>
          <a:stretch>
            <a:fillRect/>
          </a:stretch>
        </p:blipFill>
        <p:spPr bwMode="auto">
          <a:xfrm>
            <a:off x="7207538" y="5205197"/>
            <a:ext cx="1489878" cy="490860"/>
          </a:xfrm>
          <a:prstGeom prst="rect">
            <a:avLst/>
          </a:prstGeom>
          <a:noFill/>
        </p:spPr>
      </p:pic>
      <p:pic>
        <p:nvPicPr>
          <p:cNvPr id="63" name="Picture 62" descr="Datei:Mirabaud &amp; Cie logo.svg">
            <a:hlinkClick r:id="rId18"/>
          </p:cNvPr>
          <p:cNvPicPr>
            <a:picLocks noChangeAspect="1"/>
          </p:cNvPicPr>
          <p:nvPr/>
        </p:nvPicPr>
        <p:blipFill>
          <a:blip r:embed="rId19" cstate="print"/>
          <a:srcRect/>
          <a:stretch>
            <a:fillRect/>
          </a:stretch>
        </p:blipFill>
        <p:spPr bwMode="auto">
          <a:xfrm>
            <a:off x="4172914" y="5349215"/>
            <a:ext cx="2112231" cy="203100"/>
          </a:xfrm>
          <a:prstGeom prst="rect">
            <a:avLst/>
          </a:prstGeom>
          <a:noFill/>
          <a:ln w="9525">
            <a:noFill/>
            <a:miter lim="800000"/>
            <a:headEnd/>
            <a:tailEnd/>
          </a:ln>
        </p:spPr>
      </p:pic>
      <p:pic>
        <p:nvPicPr>
          <p:cNvPr id="64" name="Picture 42"/>
          <p:cNvPicPr>
            <a:picLocks noChangeAspect="1" noChangeArrowheads="1"/>
          </p:cNvPicPr>
          <p:nvPr/>
        </p:nvPicPr>
        <p:blipFill>
          <a:blip r:embed="rId20" cstate="print"/>
          <a:srcRect l="26540" t="24447" r="38776" b="55705"/>
          <a:stretch>
            <a:fillRect/>
          </a:stretch>
        </p:blipFill>
        <p:spPr bwMode="auto">
          <a:xfrm>
            <a:off x="5961112" y="4005064"/>
            <a:ext cx="1114839" cy="394109"/>
          </a:xfrm>
          <a:prstGeom prst="rect">
            <a:avLst/>
          </a:prstGeom>
          <a:noFill/>
          <a:ln w="9525">
            <a:noFill/>
            <a:miter lim="800000"/>
            <a:headEnd/>
            <a:tailEnd/>
          </a:ln>
        </p:spPr>
      </p:pic>
      <p:pic>
        <p:nvPicPr>
          <p:cNvPr id="65" name="Picture 476" descr="Jupiter.jpg"/>
          <p:cNvPicPr>
            <a:picLocks noChangeAspect="1" noChangeArrowheads="1"/>
          </p:cNvPicPr>
          <p:nvPr/>
        </p:nvPicPr>
        <p:blipFill>
          <a:blip r:embed="rId21" cstate="print"/>
          <a:srcRect l="-2661" t="-30000" r="-5069" b="-10001"/>
          <a:stretch>
            <a:fillRect/>
          </a:stretch>
        </p:blipFill>
        <p:spPr bwMode="auto">
          <a:xfrm>
            <a:off x="2723922" y="3044010"/>
            <a:ext cx="860227" cy="464564"/>
          </a:xfrm>
          <a:prstGeom prst="rect">
            <a:avLst/>
          </a:prstGeom>
          <a:noFill/>
        </p:spPr>
      </p:pic>
      <p:pic>
        <p:nvPicPr>
          <p:cNvPr id="66" name="Picture 467" descr="Thurleigh.JPG"/>
          <p:cNvPicPr>
            <a:picLocks noChangeAspect="1" noChangeArrowheads="1"/>
          </p:cNvPicPr>
          <p:nvPr/>
        </p:nvPicPr>
        <p:blipFill>
          <a:blip r:embed="rId22" cstate="print"/>
          <a:srcRect l="-7977" t="-33333" r="-8157" b="-24445"/>
          <a:stretch>
            <a:fillRect/>
          </a:stretch>
        </p:blipFill>
        <p:spPr bwMode="auto">
          <a:xfrm>
            <a:off x="4927172" y="4492685"/>
            <a:ext cx="1631771" cy="473330"/>
          </a:xfrm>
          <a:prstGeom prst="rect">
            <a:avLst/>
          </a:prstGeom>
          <a:noFill/>
        </p:spPr>
      </p:pic>
      <p:pic>
        <p:nvPicPr>
          <p:cNvPr id="67" name="Picture 58"/>
          <p:cNvPicPr>
            <a:picLocks noChangeAspect="1" noChangeArrowheads="1"/>
          </p:cNvPicPr>
          <p:nvPr/>
        </p:nvPicPr>
        <p:blipFill>
          <a:blip r:embed="rId23" cstate="print"/>
          <a:srcRect l="-7764" t="-9473" r="-7468" b="-2196"/>
          <a:stretch>
            <a:fillRect/>
          </a:stretch>
        </p:blipFill>
        <p:spPr bwMode="auto">
          <a:xfrm>
            <a:off x="5511332" y="2741876"/>
            <a:ext cx="762675" cy="632730"/>
          </a:xfrm>
          <a:prstGeom prst="rect">
            <a:avLst/>
          </a:prstGeom>
          <a:noFill/>
        </p:spPr>
      </p:pic>
      <p:pic>
        <p:nvPicPr>
          <p:cNvPr id="68" name="Picture 78" descr="James Hambro &amp; Partners LLP"/>
          <p:cNvPicPr>
            <a:picLocks noChangeAspect="1" noChangeArrowheads="1"/>
          </p:cNvPicPr>
          <p:nvPr/>
        </p:nvPicPr>
        <p:blipFill>
          <a:blip r:embed="rId24" cstate="print"/>
          <a:srcRect l="-2074" t="34187" r="31880" b="15385"/>
          <a:stretch>
            <a:fillRect/>
          </a:stretch>
        </p:blipFill>
        <p:spPr bwMode="auto">
          <a:xfrm>
            <a:off x="3450602" y="3821183"/>
            <a:ext cx="2429920" cy="298021"/>
          </a:xfrm>
          <a:prstGeom prst="rect">
            <a:avLst/>
          </a:prstGeom>
          <a:noFill/>
        </p:spPr>
      </p:pic>
      <p:pic>
        <p:nvPicPr>
          <p:cNvPr id="82" name="Picture 478" descr="Rothschild.jpg"/>
          <p:cNvPicPr>
            <a:picLocks noChangeAspect="1" noChangeArrowheads="1"/>
          </p:cNvPicPr>
          <p:nvPr/>
        </p:nvPicPr>
        <p:blipFill>
          <a:blip r:embed="rId25" cstate="print"/>
          <a:srcRect l="-2888" t="-53333" r="-2681" b="-63333"/>
          <a:stretch>
            <a:fillRect/>
          </a:stretch>
        </p:blipFill>
        <p:spPr bwMode="auto">
          <a:xfrm>
            <a:off x="7945089" y="4341102"/>
            <a:ext cx="1454405" cy="298021"/>
          </a:xfrm>
          <a:prstGeom prst="rect">
            <a:avLst/>
          </a:prstGeom>
          <a:noFill/>
        </p:spPr>
      </p:pic>
      <p:pic>
        <p:nvPicPr>
          <p:cNvPr id="83" name="Picture 82" descr="http://www.thesis-plc.com/sites/all/themes/thesis/logo.png">
            <a:hlinkClick r:id="rId26" tooltip="&quot;&quot;"/>
          </p:cNvPr>
          <p:cNvPicPr>
            <a:picLocks noChangeAspect="1"/>
          </p:cNvPicPr>
          <p:nvPr/>
        </p:nvPicPr>
        <p:blipFill>
          <a:blip r:embed="rId27" cstate="print"/>
          <a:srcRect/>
          <a:stretch>
            <a:fillRect/>
          </a:stretch>
        </p:blipFill>
        <p:spPr bwMode="auto">
          <a:xfrm>
            <a:off x="3977893" y="4966015"/>
            <a:ext cx="1277938" cy="319491"/>
          </a:xfrm>
          <a:prstGeom prst="rect">
            <a:avLst/>
          </a:prstGeom>
          <a:noFill/>
          <a:ln w="9525">
            <a:noFill/>
            <a:miter lim="800000"/>
            <a:headEnd/>
            <a:tailEnd/>
          </a:ln>
        </p:spPr>
      </p:pic>
      <p:pic>
        <p:nvPicPr>
          <p:cNvPr id="84" name="Picture 40" descr="logo_cs website"/>
          <p:cNvPicPr>
            <a:picLocks noChangeAspect="1" noChangeArrowheads="1"/>
          </p:cNvPicPr>
          <p:nvPr/>
        </p:nvPicPr>
        <p:blipFill>
          <a:blip r:embed="rId28" cstate="print"/>
          <a:srcRect l="-3003" t="-22000" r="-7938" b="-24001"/>
          <a:stretch>
            <a:fillRect/>
          </a:stretch>
        </p:blipFill>
        <p:spPr bwMode="auto">
          <a:xfrm>
            <a:off x="272480" y="2708922"/>
            <a:ext cx="985320" cy="504974"/>
          </a:xfrm>
          <a:prstGeom prst="rect">
            <a:avLst/>
          </a:prstGeom>
          <a:noFill/>
        </p:spPr>
      </p:pic>
      <p:pic>
        <p:nvPicPr>
          <p:cNvPr id="88" name="Picture 472" descr="DB.jpg"/>
          <p:cNvPicPr>
            <a:picLocks noChangeAspect="1" noChangeArrowheads="1"/>
          </p:cNvPicPr>
          <p:nvPr/>
        </p:nvPicPr>
        <p:blipFill>
          <a:blip r:embed="rId29" cstate="print"/>
          <a:srcRect l="-22366" t="-11237" r="-21201" b="-18362"/>
          <a:stretch>
            <a:fillRect/>
          </a:stretch>
        </p:blipFill>
        <p:spPr bwMode="auto">
          <a:xfrm>
            <a:off x="2144688" y="3572716"/>
            <a:ext cx="869098" cy="578514"/>
          </a:xfrm>
          <a:prstGeom prst="rect">
            <a:avLst/>
          </a:prstGeom>
          <a:noFill/>
        </p:spPr>
      </p:pic>
      <p:pic>
        <p:nvPicPr>
          <p:cNvPr id="89" name="Picture 14"/>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751239" y="2824447"/>
            <a:ext cx="1731245" cy="103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15"/>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064093" y="5220136"/>
            <a:ext cx="1656184" cy="627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16"/>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7460" y="3343208"/>
            <a:ext cx="1959292" cy="415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473" descr="GAM_4C.jpg"/>
          <p:cNvPicPr>
            <a:picLocks noChangeAspect="1" noChangeArrowheads="1"/>
          </p:cNvPicPr>
          <p:nvPr/>
        </p:nvPicPr>
        <p:blipFill>
          <a:blip r:embed="rId33" cstate="print"/>
          <a:srcRect l="-2142" t="-24445" r="-10809" b="-11111"/>
          <a:stretch>
            <a:fillRect/>
          </a:stretch>
        </p:blipFill>
        <p:spPr bwMode="auto">
          <a:xfrm>
            <a:off x="2949167" y="4031040"/>
            <a:ext cx="1028726" cy="403207"/>
          </a:xfrm>
          <a:prstGeom prst="rect">
            <a:avLst/>
          </a:prstGeom>
          <a:noFill/>
        </p:spPr>
      </p:pic>
      <p:pic>
        <p:nvPicPr>
          <p:cNvPr id="94" name="Picture 9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697416" y="5013178"/>
            <a:ext cx="903604" cy="492613"/>
          </a:xfrm>
          <a:prstGeom prst="rect">
            <a:avLst/>
          </a:prstGeom>
        </p:spPr>
      </p:pic>
      <p:pic>
        <p:nvPicPr>
          <p:cNvPr id="95" name="Picture 44"/>
          <p:cNvPicPr>
            <a:picLocks noChangeAspect="1" noChangeArrowheads="1"/>
          </p:cNvPicPr>
          <p:nvPr/>
        </p:nvPicPr>
        <p:blipFill>
          <a:blip r:embed="rId35" cstate="print"/>
          <a:srcRect l="-3134" t="-56390" r="-4147" b="-38799"/>
          <a:stretch>
            <a:fillRect/>
          </a:stretch>
        </p:blipFill>
        <p:spPr bwMode="auto">
          <a:xfrm>
            <a:off x="1013679" y="4551870"/>
            <a:ext cx="2917678" cy="394441"/>
          </a:xfrm>
          <a:prstGeom prst="rect">
            <a:avLst/>
          </a:prstGeom>
          <a:noFill/>
        </p:spPr>
      </p:pic>
      <p:pic>
        <p:nvPicPr>
          <p:cNvPr id="96" name="Picture 17"/>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876428" y="3412088"/>
            <a:ext cx="1001897" cy="316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18"/>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87194" y="5498349"/>
            <a:ext cx="665373" cy="53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19"/>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90555" y="4028391"/>
            <a:ext cx="1147077" cy="405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20"/>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77458" y="4932999"/>
            <a:ext cx="1351049" cy="385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479" descr="Sarasin.jpg"/>
          <p:cNvPicPr>
            <a:picLocks noChangeAspect="1" noChangeArrowheads="1"/>
          </p:cNvPicPr>
          <p:nvPr/>
        </p:nvPicPr>
        <p:blipFill>
          <a:blip r:embed="rId40" cstate="print"/>
          <a:srcRect l="-22995" t="-17188" r="-17068" b="-14063"/>
          <a:stretch>
            <a:fillRect/>
          </a:stretch>
        </p:blipFill>
        <p:spPr bwMode="auto">
          <a:xfrm>
            <a:off x="6474169" y="4755537"/>
            <a:ext cx="840849" cy="630969"/>
          </a:xfrm>
          <a:prstGeom prst="rect">
            <a:avLst/>
          </a:prstGeom>
          <a:noFill/>
        </p:spPr>
      </p:pic>
      <p:pic>
        <p:nvPicPr>
          <p:cNvPr id="101" name="Picture 21"/>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8490920" y="2626803"/>
            <a:ext cx="1088709" cy="447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22"/>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8621541" y="5829268"/>
            <a:ext cx="1050983" cy="39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23"/>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100810" y="6037629"/>
            <a:ext cx="1004874" cy="263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24"/>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6042862" y="3423497"/>
            <a:ext cx="659563" cy="320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Picture 25"/>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2837396" y="5157193"/>
            <a:ext cx="1095260" cy="395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 name="Picture 26"/>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663031" y="1914561"/>
            <a:ext cx="1853478" cy="17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27"/>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7293262" y="4725146"/>
            <a:ext cx="1550585" cy="279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213688" y="4295297"/>
            <a:ext cx="1059047" cy="256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971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ea typeface="Cambria" panose="02040503050406030204" pitchFamily="18" charset="0"/>
              </a:rPr>
              <a:t>Conclusion</a:t>
            </a:r>
            <a:endParaRPr lang="en-GB" dirty="0">
              <a:solidFill>
                <a:schemeClr val="tx1">
                  <a:lumMod val="50000"/>
                  <a:lumOff val="50000"/>
                </a:schemeClr>
              </a:solidFill>
              <a:ea typeface="Cambria" panose="02040503050406030204" pitchFamily="18" charset="0"/>
            </a:endParaRPr>
          </a:p>
        </p:txBody>
      </p:sp>
      <p:sp>
        <p:nvSpPr>
          <p:cNvPr id="5" name="Rectangle 4"/>
          <p:cNvSpPr/>
          <p:nvPr/>
        </p:nvSpPr>
        <p:spPr>
          <a:xfrm>
            <a:off x="200472" y="1844824"/>
            <a:ext cx="9649072" cy="4539704"/>
          </a:xfrm>
          <a:prstGeom prst="rect">
            <a:avLst/>
          </a:prstGeom>
        </p:spPr>
        <p:txBody>
          <a:bodyPr wrap="square">
            <a:spAutoFit/>
          </a:bodyPr>
          <a:lstStyle/>
          <a:p>
            <a:pPr marL="457200" indent="-457200">
              <a:lnSpc>
                <a:spcPct val="150000"/>
              </a:lnSpc>
              <a:spcBef>
                <a:spcPts val="1200"/>
              </a:spcBef>
              <a:buFont typeface="+mj-lt"/>
              <a:buAutoNum type="arabicPeriod"/>
            </a:pPr>
            <a:r>
              <a:rPr lang="en-GB" sz="2800" dirty="0" smtClean="0">
                <a:solidFill>
                  <a:srgbClr val="28427B"/>
                </a:solidFill>
                <a:latin typeface="Franklin Gothic Book" panose="020B0503020102020204" pitchFamily="34" charset="0"/>
              </a:rPr>
              <a:t>Place performance into context through multiple measures</a:t>
            </a:r>
          </a:p>
          <a:p>
            <a:pPr marL="457200" indent="-457200">
              <a:lnSpc>
                <a:spcPct val="150000"/>
              </a:lnSpc>
              <a:spcBef>
                <a:spcPts val="1200"/>
              </a:spcBef>
              <a:buFont typeface="+mj-lt"/>
              <a:buAutoNum type="arabicPeriod"/>
            </a:pPr>
            <a:r>
              <a:rPr lang="en-GB" sz="2800" dirty="0" smtClean="0">
                <a:solidFill>
                  <a:srgbClr val="28427B"/>
                </a:solidFill>
                <a:latin typeface="Franklin Gothic Book" panose="020B0503020102020204" pitchFamily="34" charset="0"/>
              </a:rPr>
              <a:t>Supplement performance with risk analysis</a:t>
            </a:r>
          </a:p>
          <a:p>
            <a:pPr marL="457200" indent="-457200">
              <a:lnSpc>
                <a:spcPct val="150000"/>
              </a:lnSpc>
              <a:spcBef>
                <a:spcPts val="1200"/>
              </a:spcBef>
              <a:buFont typeface="+mj-lt"/>
              <a:buAutoNum type="arabicPeriod"/>
            </a:pPr>
            <a:r>
              <a:rPr lang="en-GB" sz="2800" dirty="0" smtClean="0">
                <a:solidFill>
                  <a:srgbClr val="28427B"/>
                </a:solidFill>
                <a:latin typeface="Franklin Gothic Book" panose="020B0503020102020204" pitchFamily="34" charset="0"/>
              </a:rPr>
              <a:t>Aim to understand drivers of returns and manager style </a:t>
            </a:r>
          </a:p>
          <a:p>
            <a:pPr marL="457200" indent="-457200">
              <a:lnSpc>
                <a:spcPct val="150000"/>
              </a:lnSpc>
              <a:spcBef>
                <a:spcPts val="1200"/>
              </a:spcBef>
              <a:buFont typeface="+mj-lt"/>
              <a:buAutoNum type="arabicPeriod"/>
            </a:pPr>
            <a:r>
              <a:rPr lang="en-GB" sz="2800" dirty="0" smtClean="0">
                <a:solidFill>
                  <a:srgbClr val="28427B"/>
                </a:solidFill>
                <a:latin typeface="Franklin Gothic Book" panose="020B0503020102020204" pitchFamily="34" charset="0"/>
              </a:rPr>
              <a:t>Apply through a repeatable monitoring process</a:t>
            </a:r>
            <a:endParaRPr lang="en-GB" sz="2800" dirty="0">
              <a:solidFill>
                <a:srgbClr val="28427B"/>
              </a:solidFill>
              <a:latin typeface="Franklin Gothic Book" panose="020B0503020102020204" pitchFamily="34" charset="0"/>
            </a:endParaRPr>
          </a:p>
          <a:p>
            <a:pPr>
              <a:lnSpc>
                <a:spcPct val="150000"/>
              </a:lnSpc>
              <a:spcBef>
                <a:spcPts val="1200"/>
              </a:spcBef>
            </a:pPr>
            <a:r>
              <a:rPr lang="en-GB" dirty="0" smtClean="0">
                <a:solidFill>
                  <a:srgbClr val="28427B"/>
                </a:solidFill>
                <a:latin typeface="Franklin Gothic Book" panose="020B0503020102020204" pitchFamily="34" charset="0"/>
              </a:rPr>
              <a:t/>
            </a:r>
            <a:br>
              <a:rPr lang="en-GB" dirty="0" smtClean="0">
                <a:solidFill>
                  <a:srgbClr val="28427B"/>
                </a:solidFill>
                <a:latin typeface="Franklin Gothic Book" panose="020B0503020102020204" pitchFamily="34" charset="0"/>
              </a:rPr>
            </a:br>
            <a:r>
              <a:rPr lang="en-GB" dirty="0" smtClean="0"/>
              <a:t/>
            </a:r>
            <a:br>
              <a:rPr lang="en-GB" dirty="0" smtClean="0"/>
            </a:br>
            <a:endParaRPr lang="en-GB" dirty="0">
              <a:solidFill>
                <a:srgbClr val="28427B"/>
              </a:solidFill>
              <a:latin typeface="Franklin Gothic Book" panose="020B0503020102020204" pitchFamily="34" charset="0"/>
            </a:endParaRPr>
          </a:p>
        </p:txBody>
      </p:sp>
    </p:spTree>
    <p:extLst>
      <p:ext uri="{BB962C8B-B14F-4D97-AF65-F5344CB8AC3E}">
        <p14:creationId xmlns:p14="http://schemas.microsoft.com/office/powerpoint/2010/main" val="235571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ea typeface="Cambria" panose="02040503050406030204" pitchFamily="18" charset="0"/>
              </a:rPr>
              <a:t>Questions? </a:t>
            </a:r>
          </a:p>
        </p:txBody>
      </p:sp>
      <p:sp>
        <p:nvSpPr>
          <p:cNvPr id="6" name="TextBox 5"/>
          <p:cNvSpPr txBox="1"/>
          <p:nvPr/>
        </p:nvSpPr>
        <p:spPr>
          <a:xfrm>
            <a:off x="4259930" y="1851645"/>
            <a:ext cx="1603324" cy="3154710"/>
          </a:xfrm>
          <a:prstGeom prst="rect">
            <a:avLst/>
          </a:prstGeom>
          <a:noFill/>
        </p:spPr>
        <p:txBody>
          <a:bodyPr wrap="none" rtlCol="0">
            <a:spAutoFit/>
          </a:bodyPr>
          <a:lstStyle/>
          <a:p>
            <a:r>
              <a:rPr lang="en-GB" sz="19900" dirty="0" smtClean="0">
                <a:solidFill>
                  <a:srgbClr val="28427B"/>
                </a:solidFill>
                <a:latin typeface="Open Sans" panose="020B0606030504020204" pitchFamily="34" charset="0"/>
                <a:ea typeface="Open Sans" panose="020B0606030504020204" pitchFamily="34" charset="0"/>
                <a:cs typeface="Open Sans" panose="020B0606030504020204" pitchFamily="34" charset="0"/>
              </a:rPr>
              <a:t>?</a:t>
            </a:r>
            <a:endParaRPr lang="en-GB" sz="19900" dirty="0">
              <a:solidFill>
                <a:srgbClr val="28427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51603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i="0" dirty="0">
              <a:latin typeface="+mj-lt"/>
              <a:cs typeface="Calibri" panose="020F0502020204030204"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bwMode="auto">
          <a:xfrm>
            <a:off x="519588" y="1628800"/>
            <a:ext cx="1924053" cy="2880320"/>
          </a:xfrm>
          <a:prstGeom prst="rect">
            <a:avLst/>
          </a:prstGeom>
          <a:noFill/>
          <a:ln w="9525">
            <a:noFill/>
            <a:miter lim="800000"/>
            <a:headEnd/>
            <a:tailEnd/>
          </a:ln>
        </p:spPr>
      </p:pic>
      <p:sp>
        <p:nvSpPr>
          <p:cNvPr id="7" name="Rectangle 6"/>
          <p:cNvSpPr/>
          <p:nvPr/>
        </p:nvSpPr>
        <p:spPr>
          <a:xfrm>
            <a:off x="2595477" y="1484784"/>
            <a:ext cx="6804756" cy="5170646"/>
          </a:xfrm>
          <a:prstGeom prst="rect">
            <a:avLst/>
          </a:prstGeom>
        </p:spPr>
        <p:txBody>
          <a:bodyPr wrap="square">
            <a:spAutoFit/>
          </a:bodyPr>
          <a:lstStyle/>
          <a:p>
            <a:pPr marL="452438" indent="-452438" algn="just">
              <a:buFontTx/>
              <a:buNone/>
              <a:defRPr/>
            </a:pPr>
            <a:r>
              <a:rPr lang="en-GB" b="1" dirty="0" smtClean="0">
                <a:solidFill>
                  <a:srgbClr val="28427B"/>
                </a:solidFill>
                <a:latin typeface="Franklin Gothic Book" panose="020B0503020102020204" pitchFamily="34" charset="0"/>
              </a:rPr>
              <a:t>Jonathan Gamble </a:t>
            </a:r>
          </a:p>
          <a:p>
            <a:pPr marL="452438" indent="-452438" algn="just">
              <a:buFontTx/>
              <a:buNone/>
              <a:defRPr/>
            </a:pPr>
            <a:r>
              <a:rPr lang="en-GB" b="1" dirty="0" smtClean="0">
                <a:solidFill>
                  <a:schemeClr val="tx1">
                    <a:lumMod val="50000"/>
                    <a:lumOff val="50000"/>
                  </a:schemeClr>
                </a:solidFill>
                <a:latin typeface="Franklin Gothic Book" panose="020B0503020102020204" pitchFamily="34" charset="0"/>
              </a:rPr>
              <a:t>Director &amp; Head of Intermediaries</a:t>
            </a:r>
          </a:p>
          <a:p>
            <a:pPr algn="just">
              <a:defRPr/>
            </a:pPr>
            <a:endParaRPr lang="en-GB" sz="1000" dirty="0" smtClean="0">
              <a:latin typeface="Franklin Gothic Book" panose="020B0503020102020204" pitchFamily="34" charset="0"/>
            </a:endParaRPr>
          </a:p>
          <a:p>
            <a:r>
              <a:rPr lang="en-GB" sz="1400" dirty="0" smtClean="0">
                <a:solidFill>
                  <a:srgbClr val="28427B"/>
                </a:solidFill>
                <a:latin typeface="Franklin Gothic Book" panose="020B0503020102020204" pitchFamily="34" charset="0"/>
              </a:rPr>
              <a:t>Jonathan joined ARC in 2001. Jonathan has been key in </a:t>
            </a:r>
            <a:r>
              <a:rPr lang="en-GB" sz="1400" dirty="0">
                <a:solidFill>
                  <a:srgbClr val="28427B"/>
                </a:solidFill>
                <a:latin typeface="Franklin Gothic Book" panose="020B0503020102020204" pitchFamily="34" charset="0"/>
              </a:rPr>
              <a:t>developing relationships with intermediaries, advising on and reviewing investment portfolios of Intermediaries (Trustees, Lawyers, Accountants, larger IFA networks and Wealth Managers). These portfolios consist of both discretionary managed </a:t>
            </a:r>
            <a:r>
              <a:rPr lang="en-GB" sz="1400" dirty="0" smtClean="0">
                <a:solidFill>
                  <a:srgbClr val="28427B"/>
                </a:solidFill>
                <a:latin typeface="Franklin Gothic Book" panose="020B0503020102020204" pitchFamily="34" charset="0"/>
              </a:rPr>
              <a:t>portfolios as </a:t>
            </a:r>
            <a:r>
              <a:rPr lang="en-GB" sz="1400" dirty="0">
                <a:solidFill>
                  <a:srgbClr val="28427B"/>
                </a:solidFill>
                <a:latin typeface="Franklin Gothic Book" panose="020B0503020102020204" pitchFamily="34" charset="0"/>
              </a:rPr>
              <a:t>well as </a:t>
            </a:r>
            <a:r>
              <a:rPr lang="en-GB" sz="1400" dirty="0" smtClean="0">
                <a:solidFill>
                  <a:srgbClr val="28427B"/>
                </a:solidFill>
                <a:latin typeface="Franklin Gothic Book" panose="020B0503020102020204" pitchFamily="34" charset="0"/>
              </a:rPr>
              <a:t>those of a more advisory nature.  In addition, he has over </a:t>
            </a:r>
            <a:r>
              <a:rPr lang="en-GB" sz="1400" dirty="0">
                <a:solidFill>
                  <a:srgbClr val="28427B"/>
                </a:solidFill>
                <a:latin typeface="Franklin Gothic Book" panose="020B0503020102020204" pitchFamily="34" charset="0"/>
              </a:rPr>
              <a:t>eight years’ experience as </a:t>
            </a:r>
            <a:r>
              <a:rPr lang="en-GB" sz="1400" dirty="0" smtClean="0">
                <a:solidFill>
                  <a:srgbClr val="28427B"/>
                </a:solidFill>
                <a:latin typeface="Franklin Gothic Book" panose="020B0503020102020204" pitchFamily="34" charset="0"/>
              </a:rPr>
              <a:t>Non-Executive Director on a number of AIM </a:t>
            </a:r>
            <a:r>
              <a:rPr lang="en-GB" sz="1400" dirty="0">
                <a:solidFill>
                  <a:srgbClr val="28427B"/>
                </a:solidFill>
                <a:latin typeface="Franklin Gothic Book" panose="020B0503020102020204" pitchFamily="34" charset="0"/>
              </a:rPr>
              <a:t>and London listed investment companies. </a:t>
            </a:r>
          </a:p>
          <a:p>
            <a:pPr algn="just">
              <a:defRPr/>
            </a:pPr>
            <a:endParaRPr lang="en-GB" sz="1400" dirty="0" smtClean="0">
              <a:solidFill>
                <a:srgbClr val="28427B"/>
              </a:solidFill>
              <a:latin typeface="Franklin Gothic Book" panose="020B0503020102020204" pitchFamily="34" charset="0"/>
            </a:endParaRPr>
          </a:p>
          <a:p>
            <a:pPr algn="just">
              <a:defRPr/>
            </a:pPr>
            <a:r>
              <a:rPr lang="en-GB" sz="1400" dirty="0">
                <a:solidFill>
                  <a:srgbClr val="28427B"/>
                </a:solidFill>
                <a:latin typeface="Franklin Gothic Book" panose="020B0503020102020204" pitchFamily="34" charset="0"/>
              </a:rPr>
              <a:t>Following an Economics degree from the London School of Economics, Jonathan joined Morgan Stanley International in London, trading foreign exchange.  Two years later he moved to Sydney where he worked for </a:t>
            </a:r>
            <a:r>
              <a:rPr lang="en-GB" sz="1400" dirty="0" err="1">
                <a:solidFill>
                  <a:srgbClr val="28427B"/>
                </a:solidFill>
                <a:latin typeface="Franklin Gothic Book" panose="020B0503020102020204" pitchFamily="34" charset="0"/>
              </a:rPr>
              <a:t>Société</a:t>
            </a:r>
            <a:r>
              <a:rPr lang="en-GB" sz="1400" dirty="0">
                <a:solidFill>
                  <a:srgbClr val="28427B"/>
                </a:solidFill>
                <a:latin typeface="Franklin Gothic Book" panose="020B0503020102020204" pitchFamily="34" charset="0"/>
              </a:rPr>
              <a:t> </a:t>
            </a:r>
            <a:r>
              <a:rPr lang="en-GB" sz="1400" dirty="0" err="1">
                <a:solidFill>
                  <a:srgbClr val="28427B"/>
                </a:solidFill>
                <a:latin typeface="Franklin Gothic Book" panose="020B0503020102020204" pitchFamily="34" charset="0"/>
              </a:rPr>
              <a:t>Générale</a:t>
            </a:r>
            <a:r>
              <a:rPr lang="en-GB" sz="1400" dirty="0">
                <a:solidFill>
                  <a:srgbClr val="28427B"/>
                </a:solidFill>
                <a:latin typeface="Franklin Gothic Book" panose="020B0503020102020204" pitchFamily="34" charset="0"/>
              </a:rPr>
              <a:t>, being promoted to SG’s Regional Chief Dealer in Singapore.  After moving to Paris, he attended INSEAD.  On completing his MBA (Distinction), Jonathan launched an electronic derivative-trading platform with venture capital backing.  </a:t>
            </a:r>
            <a:r>
              <a:rPr lang="en-GB" sz="1400" dirty="0" smtClean="0">
                <a:solidFill>
                  <a:srgbClr val="28427B"/>
                </a:solidFill>
                <a:latin typeface="Franklin Gothic Book" panose="020B0503020102020204" pitchFamily="34" charset="0"/>
              </a:rPr>
              <a:t> He </a:t>
            </a:r>
            <a:r>
              <a:rPr lang="en-GB" sz="1400" dirty="0">
                <a:solidFill>
                  <a:srgbClr val="28427B"/>
                </a:solidFill>
                <a:latin typeface="Franklin Gothic Book" panose="020B0503020102020204" pitchFamily="34" charset="0"/>
              </a:rPr>
              <a:t>joined ARC,  when he returned to Guernsey with his wife and two children. </a:t>
            </a:r>
            <a:endParaRPr lang="en-GB" sz="1400" dirty="0" smtClean="0">
              <a:solidFill>
                <a:srgbClr val="28427B"/>
              </a:solidFill>
              <a:latin typeface="Franklin Gothic Book" panose="020B0503020102020204" pitchFamily="34" charset="0"/>
            </a:endParaRPr>
          </a:p>
          <a:p>
            <a:pPr algn="just">
              <a:defRPr/>
            </a:pPr>
            <a:r>
              <a:rPr lang="en-GB" sz="1400" dirty="0" smtClean="0">
                <a:solidFill>
                  <a:srgbClr val="28427B"/>
                </a:solidFill>
                <a:latin typeface="Franklin Gothic Book" panose="020B0503020102020204" pitchFamily="34" charset="0"/>
              </a:rPr>
              <a:t>Contact:  </a:t>
            </a:r>
          </a:p>
          <a:p>
            <a:pPr algn="just">
              <a:defRPr/>
            </a:pPr>
            <a:r>
              <a:rPr lang="en-GB" sz="1400" dirty="0" smtClean="0">
                <a:solidFill>
                  <a:srgbClr val="28427B"/>
                </a:solidFill>
                <a:latin typeface="Franklin Gothic Book" panose="020B0503020102020204" pitchFamily="34" charset="0"/>
              </a:rPr>
              <a:t>Tel: 	+44 (0) 1481 817778</a:t>
            </a:r>
          </a:p>
          <a:p>
            <a:pPr algn="just">
              <a:defRPr/>
            </a:pPr>
            <a:r>
              <a:rPr lang="en-GB" sz="1400" dirty="0" smtClean="0">
                <a:solidFill>
                  <a:srgbClr val="28427B"/>
                </a:solidFill>
                <a:latin typeface="Franklin Gothic Book" panose="020B0503020102020204" pitchFamily="34" charset="0"/>
              </a:rPr>
              <a:t>Mobile: 	+44 (0) 7911 766671</a:t>
            </a:r>
          </a:p>
          <a:p>
            <a:pPr algn="just">
              <a:defRPr/>
            </a:pPr>
            <a:r>
              <a:rPr lang="en-GB" sz="1400" dirty="0" smtClean="0">
                <a:solidFill>
                  <a:srgbClr val="28427B"/>
                </a:solidFill>
                <a:latin typeface="Franklin Gothic Book" panose="020B0503020102020204" pitchFamily="34" charset="0"/>
              </a:rPr>
              <a:t>Email: </a:t>
            </a:r>
            <a:r>
              <a:rPr lang="en-GB" sz="1400" dirty="0" smtClean="0">
                <a:solidFill>
                  <a:srgbClr val="28427B"/>
                </a:solidFill>
                <a:latin typeface="Franklin Gothic Book" panose="020B0503020102020204" pitchFamily="34" charset="0"/>
                <a:hlinkClick r:id="rId3"/>
              </a:rPr>
              <a:t>jonathan.gamble@assetrisk.com</a:t>
            </a:r>
            <a:r>
              <a:rPr lang="en-GB" sz="1400" dirty="0" smtClean="0">
                <a:solidFill>
                  <a:srgbClr val="28427B"/>
                </a:solidFill>
                <a:latin typeface="Franklin Gothic Book" panose="020B0503020102020204" pitchFamily="34" charset="0"/>
              </a:rPr>
              <a:t> </a:t>
            </a:r>
          </a:p>
          <a:p>
            <a:pPr algn="just">
              <a:defRPr/>
            </a:pPr>
            <a:endParaRPr lang="en-GB" sz="1600" dirty="0" smtClean="0">
              <a:solidFill>
                <a:srgbClr val="28427B"/>
              </a:solidFill>
              <a:latin typeface="Franklin Gothic Book" panose="020B0503020102020204" pitchFamily="34" charset="0"/>
            </a:endParaRPr>
          </a:p>
          <a:p>
            <a:pPr algn="just">
              <a:defRPr/>
            </a:pPr>
            <a:endParaRPr lang="en-GB" sz="1600" dirty="0">
              <a:solidFill>
                <a:srgbClr val="28427B"/>
              </a:solidFill>
            </a:endParaRPr>
          </a:p>
        </p:txBody>
      </p:sp>
    </p:spTree>
    <p:extLst>
      <p:ext uri="{BB962C8B-B14F-4D97-AF65-F5344CB8AC3E}">
        <p14:creationId xmlns:p14="http://schemas.microsoft.com/office/powerpoint/2010/main" val="1648039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ea typeface="Cambria" panose="02040503050406030204" pitchFamily="18" charset="0"/>
              </a:rPr>
              <a:t>Direct access…</a:t>
            </a:r>
            <a:endParaRPr lang="en-GB" dirty="0">
              <a:ea typeface="Cambria" panose="02040503050406030204" pitchFamily="18" charset="0"/>
            </a:endParaRPr>
          </a:p>
        </p:txBody>
      </p:sp>
      <p:pic>
        <p:nvPicPr>
          <p:cNvPr id="4"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50274" t="16456"/>
          <a:stretch/>
        </p:blipFill>
        <p:spPr bwMode="auto">
          <a:xfrm>
            <a:off x="560512" y="1340768"/>
            <a:ext cx="8913813" cy="467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451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ea typeface="Cambria" panose="02040503050406030204" pitchFamily="18" charset="0"/>
              </a:rPr>
              <a:t>Disclaimer</a:t>
            </a:r>
          </a:p>
        </p:txBody>
      </p:sp>
      <p:sp>
        <p:nvSpPr>
          <p:cNvPr id="7" name="Rectangle 6"/>
          <p:cNvSpPr/>
          <p:nvPr/>
        </p:nvSpPr>
        <p:spPr>
          <a:xfrm>
            <a:off x="438678" y="3501008"/>
            <a:ext cx="9049005" cy="2708434"/>
          </a:xfrm>
          <a:prstGeom prst="rect">
            <a:avLst/>
          </a:prstGeom>
        </p:spPr>
        <p:txBody>
          <a:bodyPr wrap="square">
            <a:spAutoFit/>
          </a:bodyPr>
          <a:lstStyle/>
          <a:p>
            <a:r>
              <a:rPr lang="en-GB" sz="1000" i="1" dirty="0">
                <a:solidFill>
                  <a:srgbClr val="28427B"/>
                </a:solidFill>
              </a:rPr>
              <a:t>This presentation was produced by Asset Risk Consultants (“ARC”) and is for the use of intended recipients and may not be reproduced (in whole or in part) or delivered or transmitted to any other person without the prior written consent of ARC. This presentation is neither an offer nor a solicitation to buy or sell any investment referred to in this document.  This presentation does not amount to investment advice. By accepting this document you agree to be bound by the foregoing limitations. </a:t>
            </a:r>
            <a:endParaRPr lang="en-GB" sz="1000" i="1" dirty="0" smtClean="0">
              <a:solidFill>
                <a:srgbClr val="28427B"/>
              </a:solidFill>
            </a:endParaRPr>
          </a:p>
          <a:p>
            <a:endParaRPr lang="en-GB" sz="1000" dirty="0">
              <a:solidFill>
                <a:srgbClr val="28427B"/>
              </a:solidFill>
            </a:endParaRPr>
          </a:p>
          <a:p>
            <a:r>
              <a:rPr lang="en-GB" sz="1000" i="1" dirty="0">
                <a:solidFill>
                  <a:srgbClr val="28427B"/>
                </a:solidFill>
              </a:rPr>
              <a:t>Any advice or recommendation rendered by us to you or the results of any research carried out on your behalf is provided solely for the purpose of this engagement and for your benefit. ARC does not accept any liability whatsoever for any direct or consequential loss arising from any use of material contained in this presentation. All estimates and opinions included in this presentation constitute our judgements as of the date of this presentation. The views expressed in conjunction with this presentation are those of the contributor at the time of the presentation.</a:t>
            </a:r>
            <a:endParaRPr lang="en-GB" sz="1000" dirty="0">
              <a:solidFill>
                <a:srgbClr val="28427B"/>
              </a:solidFill>
            </a:endParaRPr>
          </a:p>
          <a:p>
            <a:r>
              <a:rPr lang="en-GB" sz="1000" i="1" dirty="0">
                <a:solidFill>
                  <a:srgbClr val="28427B"/>
                </a:solidFill>
              </a:rPr>
              <a:t>Past performance should not be seen as an indication of future performance. The value of investments and the income derived from them can go down as well as up and an investor may not get back the amount invested and may be affected by fluctuations in markets and exchange rates. The price history utilised in the analysis was supplied by Lipper, a Thomson Reuters Company and other data sources. All reasonable precautions have been taken to ensure the accuracy of the information provided but no assurances or warranties are given. </a:t>
            </a:r>
            <a:endParaRPr lang="en-GB" sz="1000" i="1" dirty="0" smtClean="0">
              <a:solidFill>
                <a:srgbClr val="28427B"/>
              </a:solidFill>
            </a:endParaRPr>
          </a:p>
          <a:p>
            <a:endParaRPr lang="en-GB" sz="1000" dirty="0">
              <a:solidFill>
                <a:srgbClr val="28427B"/>
              </a:solidFill>
            </a:endParaRPr>
          </a:p>
          <a:p>
            <a:r>
              <a:rPr lang="en-US" sz="1000" i="1" dirty="0">
                <a:solidFill>
                  <a:srgbClr val="28427B"/>
                </a:solidFill>
              </a:rPr>
              <a:t>Asset Risk Consultants Limited is </a:t>
            </a:r>
            <a:r>
              <a:rPr lang="en-US" sz="1000" i="1" dirty="0" err="1">
                <a:solidFill>
                  <a:srgbClr val="28427B"/>
                </a:solidFill>
              </a:rPr>
              <a:t>authorised</a:t>
            </a:r>
            <a:r>
              <a:rPr lang="en-US" sz="1000" i="1" dirty="0">
                <a:solidFill>
                  <a:srgbClr val="28427B"/>
                </a:solidFill>
              </a:rPr>
              <a:t> and regulated by the Guernsey Financial Services Commission (ref 92296).</a:t>
            </a:r>
            <a:endParaRPr lang="en-GB" sz="1000" dirty="0">
              <a:solidFill>
                <a:srgbClr val="28427B"/>
              </a:solidFill>
            </a:endParaRPr>
          </a:p>
          <a:p>
            <a:r>
              <a:rPr lang="en-US" sz="1000" i="1" dirty="0">
                <a:solidFill>
                  <a:srgbClr val="28427B"/>
                </a:solidFill>
              </a:rPr>
              <a:t>Asset Risk Consultants (UK) Limited is </a:t>
            </a:r>
            <a:r>
              <a:rPr lang="en-US" sz="1000" i="1" dirty="0" err="1">
                <a:solidFill>
                  <a:srgbClr val="28427B"/>
                </a:solidFill>
              </a:rPr>
              <a:t>authorised</a:t>
            </a:r>
            <a:r>
              <a:rPr lang="en-US" sz="1000" i="1" dirty="0">
                <a:solidFill>
                  <a:srgbClr val="28427B"/>
                </a:solidFill>
              </a:rPr>
              <a:t> and regulated by the Financial Conduct Authority (ref 652972).</a:t>
            </a:r>
            <a:endParaRPr lang="en-GB" sz="1000" dirty="0">
              <a:solidFill>
                <a:srgbClr val="28427B"/>
              </a:solidFill>
            </a:endParaRPr>
          </a:p>
          <a:p>
            <a:r>
              <a:rPr lang="en-US" sz="1000" i="1" dirty="0">
                <a:solidFill>
                  <a:srgbClr val="28427B"/>
                </a:solidFill>
              </a:rPr>
              <a:t>Asset Risk Consultants (Jersey) Limited is </a:t>
            </a:r>
            <a:r>
              <a:rPr lang="en-US" sz="1000" i="1" dirty="0" err="1">
                <a:solidFill>
                  <a:srgbClr val="28427B"/>
                </a:solidFill>
              </a:rPr>
              <a:t>authorised</a:t>
            </a:r>
            <a:r>
              <a:rPr lang="en-US" sz="1000" i="1" dirty="0">
                <a:solidFill>
                  <a:srgbClr val="28427B"/>
                </a:solidFill>
              </a:rPr>
              <a:t> and regulated by </a:t>
            </a:r>
            <a:r>
              <a:rPr lang="en-GB" sz="1000" i="1" dirty="0">
                <a:solidFill>
                  <a:srgbClr val="28427B"/>
                </a:solidFill>
              </a:rPr>
              <a:t>the Jersey Financial Services Commission (IB0257).</a:t>
            </a:r>
            <a:endParaRPr lang="en-GB" sz="1000" dirty="0">
              <a:solidFill>
                <a:srgbClr val="28427B"/>
              </a:solidFill>
            </a:endParaRPr>
          </a:p>
          <a:p>
            <a:r>
              <a:rPr lang="en-GB" sz="1000" i="1" dirty="0">
                <a:solidFill>
                  <a:srgbClr val="28427B"/>
                </a:solidFill>
              </a:rPr>
              <a:t>Copyright Asset Risk Consultants Limited </a:t>
            </a:r>
            <a:r>
              <a:rPr lang="en-GB" sz="1000" i="1" dirty="0" smtClean="0">
                <a:solidFill>
                  <a:srgbClr val="28427B"/>
                </a:solidFill>
              </a:rPr>
              <a:t>2018. </a:t>
            </a:r>
            <a:endParaRPr lang="en-GB" sz="1000" dirty="0">
              <a:solidFill>
                <a:srgbClr val="28427B"/>
              </a:solidFill>
            </a:endParaRPr>
          </a:p>
        </p:txBody>
      </p:sp>
    </p:spTree>
    <p:extLst>
      <p:ext uri="{BB962C8B-B14F-4D97-AF65-F5344CB8AC3E}">
        <p14:creationId xmlns:p14="http://schemas.microsoft.com/office/powerpoint/2010/main" val="2644582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Options available…</a:t>
            </a:r>
            <a:endParaRPr lang="en-GB" dirty="0"/>
          </a:p>
        </p:txBody>
      </p:sp>
      <p:sp>
        <p:nvSpPr>
          <p:cNvPr id="5" name="Rectangle 4"/>
          <p:cNvSpPr/>
          <p:nvPr/>
        </p:nvSpPr>
        <p:spPr>
          <a:xfrm>
            <a:off x="632520" y="1700808"/>
            <a:ext cx="8502300" cy="3924151"/>
          </a:xfrm>
          <a:prstGeom prst="rect">
            <a:avLst/>
          </a:prstGeom>
        </p:spPr>
        <p:txBody>
          <a:bodyPr wrap="square">
            <a:spAutoFit/>
          </a:bodyPr>
          <a:lstStyle/>
          <a:p>
            <a:pPr marL="457200" indent="-457200">
              <a:lnSpc>
                <a:spcPct val="150000"/>
              </a:lnSpc>
              <a:spcBef>
                <a:spcPts val="1200"/>
              </a:spcBef>
              <a:buFont typeface="+mj-lt"/>
              <a:buAutoNum type="arabicPeriod"/>
            </a:pPr>
            <a:r>
              <a:rPr lang="en-GB" sz="3200" dirty="0" smtClean="0">
                <a:solidFill>
                  <a:srgbClr val="28427B"/>
                </a:solidFill>
                <a:latin typeface="Franklin Gothic Book" panose="020B0503020102020204" pitchFamily="34" charset="0"/>
              </a:rPr>
              <a:t>Market Indices / Tracker Funds</a:t>
            </a:r>
          </a:p>
          <a:p>
            <a:pPr marL="457200" indent="-457200">
              <a:lnSpc>
                <a:spcPct val="150000"/>
              </a:lnSpc>
              <a:spcBef>
                <a:spcPts val="1200"/>
              </a:spcBef>
              <a:buFont typeface="+mj-lt"/>
              <a:buAutoNum type="arabicPeriod"/>
            </a:pPr>
            <a:r>
              <a:rPr lang="en-GB" sz="3200" dirty="0" smtClean="0">
                <a:solidFill>
                  <a:srgbClr val="28427B"/>
                </a:solidFill>
                <a:latin typeface="Franklin Gothic Book" panose="020B0503020102020204" pitchFamily="34" charset="0"/>
              </a:rPr>
              <a:t>Peer Groups / Sectors</a:t>
            </a:r>
          </a:p>
          <a:p>
            <a:pPr marL="457200" indent="-457200">
              <a:lnSpc>
                <a:spcPct val="150000"/>
              </a:lnSpc>
              <a:spcBef>
                <a:spcPts val="1200"/>
              </a:spcBef>
              <a:buFont typeface="+mj-lt"/>
              <a:buAutoNum type="arabicPeriod"/>
            </a:pPr>
            <a:r>
              <a:rPr lang="en-GB" sz="3200" dirty="0" smtClean="0">
                <a:solidFill>
                  <a:srgbClr val="28427B"/>
                </a:solidFill>
                <a:latin typeface="Franklin Gothic Book" panose="020B0503020102020204" pitchFamily="34" charset="0"/>
              </a:rPr>
              <a:t>Inflation / Cash</a:t>
            </a:r>
          </a:p>
          <a:p>
            <a:pPr marL="457200" indent="-457200">
              <a:lnSpc>
                <a:spcPct val="150000"/>
              </a:lnSpc>
              <a:spcBef>
                <a:spcPts val="1200"/>
              </a:spcBef>
              <a:buFont typeface="+mj-lt"/>
              <a:buAutoNum type="arabicPeriod"/>
            </a:pPr>
            <a:r>
              <a:rPr lang="en-GB" sz="3200" dirty="0" smtClean="0">
                <a:solidFill>
                  <a:srgbClr val="28427B"/>
                </a:solidFill>
                <a:latin typeface="Franklin Gothic Book" panose="020B0503020102020204" pitchFamily="34" charset="0"/>
              </a:rPr>
              <a:t>Your Expectations</a:t>
            </a:r>
            <a:r>
              <a:rPr lang="en-GB" dirty="0" smtClean="0"/>
              <a:t/>
            </a:r>
            <a:br>
              <a:rPr lang="en-GB" dirty="0" smtClean="0"/>
            </a:br>
            <a:endParaRPr lang="en-GB" dirty="0">
              <a:solidFill>
                <a:srgbClr val="28427B"/>
              </a:solidFill>
              <a:latin typeface="Franklin Gothic Book" panose="020B0503020102020204" pitchFamily="34" charset="0"/>
            </a:endParaRPr>
          </a:p>
        </p:txBody>
      </p:sp>
    </p:spTree>
    <p:extLst>
      <p:ext uri="{BB962C8B-B14F-4D97-AF65-F5344CB8AC3E}">
        <p14:creationId xmlns:p14="http://schemas.microsoft.com/office/powerpoint/2010/main" val="3366921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ea typeface="Cambria" panose="02040503050406030204" pitchFamily="18" charset="0"/>
              </a:rPr>
              <a:t>A persistent problem…</a:t>
            </a:r>
            <a:endParaRPr lang="en-GB" dirty="0">
              <a:ea typeface="Cambria" panose="02040503050406030204" pitchFamily="18"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608" y="1426046"/>
            <a:ext cx="681990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419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ea typeface="Cambria" panose="02040503050406030204" pitchFamily="18" charset="0"/>
              </a:rPr>
              <a:t>A persistent problem…</a:t>
            </a:r>
            <a:endParaRPr lang="en-GB" dirty="0">
              <a:ea typeface="Cambria" panose="02040503050406030204" pitchFamily="18" charset="0"/>
            </a:endParaRPr>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6888"/>
          <a:stretch/>
        </p:blipFill>
        <p:spPr bwMode="auto">
          <a:xfrm>
            <a:off x="1424608" y="1747520"/>
            <a:ext cx="6819900" cy="434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8565" y="2106524"/>
            <a:ext cx="6491264" cy="584775"/>
          </a:xfrm>
          <a:prstGeom prst="rect">
            <a:avLst/>
          </a:prstGeom>
          <a:solidFill>
            <a:srgbClr val="D6D6DB">
              <a:alpha val="50000"/>
            </a:srgbClr>
          </a:solidFill>
        </p:spPr>
        <p:txBody>
          <a:bodyPr wrap="none" lIns="91440" tIns="45720" rIns="91440" bIns="45720">
            <a:spAutoFit/>
          </a:bodyPr>
          <a:lstStyle/>
          <a:p>
            <a:pPr algn="ctr"/>
            <a:r>
              <a:rPr lang="en-US" sz="3200" b="1" cap="none" spc="0" dirty="0" smtClean="0">
                <a:ln w="19050">
                  <a:solidFill>
                    <a:srgbClr val="28427B"/>
                  </a:solidFill>
                  <a:prstDash val="solid"/>
                </a:ln>
                <a:solidFill>
                  <a:srgbClr val="D6D6DB"/>
                </a:solidFill>
                <a:effectLst>
                  <a:outerShdw blurRad="41275" dist="20320" dir="1800000" algn="tl" rotWithShape="0">
                    <a:srgbClr val="000000">
                      <a:alpha val="40000"/>
                    </a:srgbClr>
                  </a:outerShdw>
                </a:effectLst>
              </a:rPr>
              <a:t>What do I do when average is “bad”?</a:t>
            </a:r>
            <a:endParaRPr lang="en-US" sz="3200" b="1" cap="none" spc="0" dirty="0">
              <a:ln w="19050">
                <a:solidFill>
                  <a:srgbClr val="28427B"/>
                </a:solidFill>
                <a:prstDash val="solid"/>
              </a:ln>
              <a:solidFill>
                <a:srgbClr val="D6D6DB"/>
              </a:solidFill>
              <a:effectLst>
                <a:outerShdw blurRad="41275" dist="20320" dir="1800000" algn="tl" rotWithShape="0">
                  <a:srgbClr val="000000">
                    <a:alpha val="40000"/>
                  </a:srgbClr>
                </a:outerShdw>
              </a:effectLst>
            </a:endParaRPr>
          </a:p>
        </p:txBody>
      </p:sp>
      <p:cxnSp>
        <p:nvCxnSpPr>
          <p:cNvPr id="5" name="Straight Arrow Connector 4"/>
          <p:cNvCxnSpPr/>
          <p:nvPr/>
        </p:nvCxnSpPr>
        <p:spPr>
          <a:xfrm flipV="1">
            <a:off x="5385048" y="2132856"/>
            <a:ext cx="2232248" cy="850830"/>
          </a:xfrm>
          <a:prstGeom prst="straightConnector1">
            <a:avLst/>
          </a:prstGeom>
          <a:ln w="28575">
            <a:solidFill>
              <a:srgbClr val="28427B"/>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96497" y="2983686"/>
            <a:ext cx="2220799" cy="4453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986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ea typeface="Cambria" panose="02040503050406030204" pitchFamily="18" charset="0"/>
              </a:rPr>
              <a:t>When considering risk…</a:t>
            </a:r>
            <a:endParaRPr lang="en-GB" dirty="0">
              <a:ea typeface="Cambria" panose="02040503050406030204" pitchFamily="18"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363563"/>
            <a:ext cx="681990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179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ea typeface="Cambria" panose="02040503050406030204" pitchFamily="18" charset="0"/>
              </a:rPr>
              <a:t>When considering risk…</a:t>
            </a:r>
            <a:endParaRPr lang="en-GB" dirty="0">
              <a:ea typeface="Cambria" panose="02040503050406030204"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062"/>
          <a:stretch/>
        </p:blipFill>
        <p:spPr bwMode="auto">
          <a:xfrm>
            <a:off x="1543050" y="1645920"/>
            <a:ext cx="6819900" cy="437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3619" y="2196153"/>
            <a:ext cx="8397813" cy="584775"/>
          </a:xfrm>
          <a:prstGeom prst="rect">
            <a:avLst/>
          </a:prstGeom>
          <a:solidFill>
            <a:srgbClr val="D6D6DB">
              <a:alpha val="50000"/>
            </a:srgbClr>
          </a:solidFill>
        </p:spPr>
        <p:txBody>
          <a:bodyPr wrap="none" lIns="91440" tIns="45720" rIns="91440" bIns="45720">
            <a:spAutoFit/>
          </a:bodyPr>
          <a:lstStyle/>
          <a:p>
            <a:pPr algn="ctr"/>
            <a:r>
              <a:rPr lang="en-US" sz="3200" b="1" dirty="0" smtClean="0">
                <a:ln w="19050">
                  <a:solidFill>
                    <a:srgbClr val="28427B"/>
                  </a:solidFill>
                  <a:prstDash val="solid"/>
                </a:ln>
                <a:solidFill>
                  <a:srgbClr val="D6D6DB"/>
                </a:solidFill>
                <a:effectLst>
                  <a:outerShdw blurRad="41275" dist="20320" dir="1800000" algn="tl" rotWithShape="0">
                    <a:srgbClr val="000000">
                      <a:alpha val="40000"/>
                    </a:srgbClr>
                  </a:outerShdw>
                </a:effectLst>
              </a:rPr>
              <a:t>Is h</a:t>
            </a:r>
            <a:r>
              <a:rPr lang="en-US" sz="3200" b="1" cap="none" spc="0" dirty="0" smtClean="0">
                <a:ln w="19050">
                  <a:solidFill>
                    <a:srgbClr val="28427B"/>
                  </a:solidFill>
                  <a:prstDash val="solid"/>
                </a:ln>
                <a:solidFill>
                  <a:srgbClr val="D6D6DB"/>
                </a:solidFill>
                <a:effectLst>
                  <a:outerShdw blurRad="41275" dist="20320" dir="1800000" algn="tl" rotWithShape="0">
                    <a:srgbClr val="000000">
                      <a:alpha val="40000"/>
                    </a:srgbClr>
                  </a:outerShdw>
                </a:effectLst>
              </a:rPr>
              <a:t>alf the risk for 60% of the return reasonable?</a:t>
            </a:r>
            <a:endParaRPr lang="en-US" sz="3200" b="1" cap="none" spc="0" dirty="0">
              <a:ln w="19050">
                <a:solidFill>
                  <a:srgbClr val="28427B"/>
                </a:solidFill>
                <a:prstDash val="solid"/>
              </a:ln>
              <a:solidFill>
                <a:srgbClr val="D6D6DB"/>
              </a:solidFill>
              <a:effectLst>
                <a:outerShdw blurRad="41275" dist="20320" dir="1800000" algn="tl" rotWithShape="0">
                  <a:srgbClr val="000000">
                    <a:alpha val="40000"/>
                  </a:srgbClr>
                </a:outerShdw>
              </a:effectLst>
            </a:endParaRPr>
          </a:p>
        </p:txBody>
      </p:sp>
      <p:cxnSp>
        <p:nvCxnSpPr>
          <p:cNvPr id="26" name="Straight Arrow Connector 25"/>
          <p:cNvCxnSpPr/>
          <p:nvPr/>
        </p:nvCxnSpPr>
        <p:spPr>
          <a:xfrm flipH="1" flipV="1">
            <a:off x="4520953" y="3833604"/>
            <a:ext cx="576063" cy="1035556"/>
          </a:xfrm>
          <a:prstGeom prst="straightConnector1">
            <a:avLst/>
          </a:prstGeom>
          <a:ln w="28575">
            <a:solidFill>
              <a:srgbClr val="28427B"/>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097016" y="3212976"/>
            <a:ext cx="1944216" cy="16561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098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Options available…</a:t>
            </a:r>
            <a:endParaRPr lang="en-GB" dirty="0"/>
          </a:p>
        </p:txBody>
      </p:sp>
      <p:sp>
        <p:nvSpPr>
          <p:cNvPr id="5" name="Rectangle 4"/>
          <p:cNvSpPr/>
          <p:nvPr/>
        </p:nvSpPr>
        <p:spPr>
          <a:xfrm>
            <a:off x="632520" y="1700808"/>
            <a:ext cx="8502300" cy="3093154"/>
          </a:xfrm>
          <a:prstGeom prst="rect">
            <a:avLst/>
          </a:prstGeom>
        </p:spPr>
        <p:txBody>
          <a:bodyPr wrap="square">
            <a:spAutoFit/>
          </a:bodyPr>
          <a:lstStyle/>
          <a:p>
            <a:pPr marL="457200" indent="-457200">
              <a:lnSpc>
                <a:spcPct val="150000"/>
              </a:lnSpc>
              <a:spcBef>
                <a:spcPts val="1200"/>
              </a:spcBef>
              <a:buFont typeface="+mj-lt"/>
              <a:buAutoNum type="arabicPeriod"/>
            </a:pPr>
            <a:r>
              <a:rPr lang="en-GB" sz="3200" b="1" dirty="0" smtClean="0">
                <a:solidFill>
                  <a:srgbClr val="28427B"/>
                </a:solidFill>
                <a:latin typeface="Franklin Gothic Book" panose="020B0503020102020204" pitchFamily="34" charset="0"/>
              </a:rPr>
              <a:t>Market Indices / Tracker Funds</a:t>
            </a:r>
          </a:p>
          <a:p>
            <a:pPr marL="457200" indent="-457200">
              <a:lnSpc>
                <a:spcPct val="150000"/>
              </a:lnSpc>
              <a:spcBef>
                <a:spcPts val="1200"/>
              </a:spcBef>
              <a:buFont typeface="+mj-lt"/>
              <a:buAutoNum type="arabicPeriod"/>
            </a:pPr>
            <a:r>
              <a:rPr lang="en-GB" sz="2000" dirty="0" smtClean="0">
                <a:solidFill>
                  <a:srgbClr val="28427B"/>
                </a:solidFill>
                <a:latin typeface="Franklin Gothic Book" panose="020B0503020102020204" pitchFamily="34" charset="0"/>
              </a:rPr>
              <a:t>Peer Groups / Sectors</a:t>
            </a:r>
          </a:p>
          <a:p>
            <a:pPr marL="457200" indent="-457200">
              <a:lnSpc>
                <a:spcPct val="150000"/>
              </a:lnSpc>
              <a:spcBef>
                <a:spcPts val="1200"/>
              </a:spcBef>
              <a:buFont typeface="+mj-lt"/>
              <a:buAutoNum type="arabicPeriod"/>
            </a:pPr>
            <a:r>
              <a:rPr lang="en-GB" sz="2000" dirty="0" smtClean="0">
                <a:solidFill>
                  <a:srgbClr val="28427B"/>
                </a:solidFill>
                <a:latin typeface="Franklin Gothic Book" panose="020B0503020102020204" pitchFamily="34" charset="0"/>
              </a:rPr>
              <a:t>Inflation / Cash</a:t>
            </a:r>
          </a:p>
          <a:p>
            <a:pPr marL="457200" indent="-457200">
              <a:lnSpc>
                <a:spcPct val="150000"/>
              </a:lnSpc>
              <a:spcBef>
                <a:spcPts val="1200"/>
              </a:spcBef>
              <a:buFont typeface="+mj-lt"/>
              <a:buAutoNum type="arabicPeriod"/>
            </a:pPr>
            <a:r>
              <a:rPr lang="en-GB" sz="2000" dirty="0" smtClean="0">
                <a:solidFill>
                  <a:srgbClr val="28427B"/>
                </a:solidFill>
                <a:latin typeface="Franklin Gothic Book" panose="020B0503020102020204" pitchFamily="34" charset="0"/>
              </a:rPr>
              <a:t>Your Expectations</a:t>
            </a:r>
            <a:r>
              <a:rPr lang="en-GB" dirty="0" smtClean="0"/>
              <a:t/>
            </a:r>
            <a:br>
              <a:rPr lang="en-GB" dirty="0" smtClean="0"/>
            </a:br>
            <a:endParaRPr lang="en-GB" dirty="0">
              <a:solidFill>
                <a:srgbClr val="28427B"/>
              </a:solidFill>
              <a:latin typeface="Franklin Gothic Book" panose="020B0503020102020204" pitchFamily="34" charset="0"/>
            </a:endParaRPr>
          </a:p>
        </p:txBody>
      </p:sp>
      <p:sp>
        <p:nvSpPr>
          <p:cNvPr id="4" name="Rectangle 3"/>
          <p:cNvSpPr/>
          <p:nvPr/>
        </p:nvSpPr>
        <p:spPr>
          <a:xfrm>
            <a:off x="3800872" y="4934416"/>
            <a:ext cx="5693988" cy="1246495"/>
          </a:xfrm>
          <a:prstGeom prst="rect">
            <a:avLst/>
          </a:prstGeom>
          <a:solidFill>
            <a:srgbClr val="EDF1F9">
              <a:alpha val="50000"/>
            </a:srgbClr>
          </a:solidFill>
        </p:spPr>
        <p:txBody>
          <a:bodyPr wrap="square">
            <a:spAutoFit/>
          </a:bodyPr>
          <a:lstStyle/>
          <a:p>
            <a:pPr>
              <a:lnSpc>
                <a:spcPct val="150000"/>
              </a:lnSpc>
              <a:spcBef>
                <a:spcPts val="1200"/>
              </a:spcBef>
            </a:pPr>
            <a:r>
              <a:rPr lang="en-GB" sz="3200" b="1" dirty="0" smtClean="0">
                <a:solidFill>
                  <a:srgbClr val="C00000"/>
                </a:solidFill>
                <a:latin typeface="Franklin Gothic Book" panose="020B0503020102020204" pitchFamily="34" charset="0"/>
              </a:rPr>
              <a:t>measureable and unambiguous</a:t>
            </a:r>
            <a:r>
              <a:rPr lang="en-GB" dirty="0" smtClean="0">
                <a:solidFill>
                  <a:srgbClr val="C00000"/>
                </a:solidFill>
              </a:rPr>
              <a:t/>
            </a:r>
            <a:br>
              <a:rPr lang="en-GB" dirty="0" smtClean="0">
                <a:solidFill>
                  <a:srgbClr val="C00000"/>
                </a:solidFill>
              </a:rPr>
            </a:br>
            <a:endParaRPr lang="en-GB"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1061341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9737</TotalTime>
  <Words>1106</Words>
  <Application>Microsoft Office PowerPoint</Application>
  <PresentationFormat>A4 Paper (210x297 mm)</PresentationFormat>
  <Paragraphs>164</Paragraphs>
  <Slides>35</Slides>
  <Notes>12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Benchmarking</vt:lpstr>
      <vt:lpstr>Tomorrow’s benchmark…</vt:lpstr>
      <vt:lpstr>Asset Risk Consultants?</vt:lpstr>
      <vt:lpstr>Options available…</vt:lpstr>
      <vt:lpstr>A persistent problem…</vt:lpstr>
      <vt:lpstr>A persistent problem…</vt:lpstr>
      <vt:lpstr>When considering risk…</vt:lpstr>
      <vt:lpstr>When considering risk…</vt:lpstr>
      <vt:lpstr>Options available…</vt:lpstr>
      <vt:lpstr>Back to school</vt:lpstr>
      <vt:lpstr>PowerPoint Presentation</vt:lpstr>
      <vt:lpstr>What’s my grade?</vt:lpstr>
      <vt:lpstr>Options available…</vt:lpstr>
      <vt:lpstr>Setting my investment goals?</vt:lpstr>
      <vt:lpstr>My long term investment goals…</vt:lpstr>
      <vt:lpstr>Cash versus Inflation…</vt:lpstr>
      <vt:lpstr>Options available…</vt:lpstr>
      <vt:lpstr>Options available…</vt:lpstr>
      <vt:lpstr>Options available…</vt:lpstr>
      <vt:lpstr>PowerPoint Presentation</vt:lpstr>
      <vt:lpstr>Portfolio evaluation </vt:lpstr>
      <vt:lpstr>What about other assets? </vt:lpstr>
      <vt:lpstr>An investment manager report… </vt:lpstr>
      <vt:lpstr>Portfolio specific returns</vt:lpstr>
      <vt:lpstr>Portfolio specific risks </vt:lpstr>
      <vt:lpstr>Efficient Performance Reporting</vt:lpstr>
      <vt:lpstr>Persistent Benchmark Problem</vt:lpstr>
      <vt:lpstr>Two managers in town</vt:lpstr>
      <vt:lpstr>Manager Style Assessment </vt:lpstr>
      <vt:lpstr>Pitfalls: The world is full of choice...</vt:lpstr>
      <vt:lpstr>Conclusion</vt:lpstr>
      <vt:lpstr>Questions? </vt:lpstr>
      <vt:lpstr>PowerPoint Presentation</vt:lpstr>
      <vt:lpstr>Direct access…</vt:lpstr>
      <vt:lpstr>Disclaimer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Prometheus Hero &amp; role model, or salutary lesson?</dc:title>
  <dc:creator>Chris Curtis</dc:creator>
  <cp:lastModifiedBy>owen wright</cp:lastModifiedBy>
  <cp:revision>187</cp:revision>
  <cp:lastPrinted>2017-11-09T11:41:33Z</cp:lastPrinted>
  <dcterms:created xsi:type="dcterms:W3CDTF">2013-10-01T15:19:27Z</dcterms:created>
  <dcterms:modified xsi:type="dcterms:W3CDTF">2018-09-15T08:43:57Z</dcterms:modified>
</cp:coreProperties>
</file>