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5"/>
  </p:notesMasterIdLst>
  <p:handoutMasterIdLst>
    <p:handoutMasterId r:id="rId46"/>
  </p:handoutMasterIdLst>
  <p:sldIdLst>
    <p:sldId id="575" r:id="rId2"/>
    <p:sldId id="416" r:id="rId3"/>
    <p:sldId id="580" r:id="rId4"/>
    <p:sldId id="583" r:id="rId5"/>
    <p:sldId id="582" r:id="rId6"/>
    <p:sldId id="591" r:id="rId7"/>
    <p:sldId id="589" r:id="rId8"/>
    <p:sldId id="577" r:id="rId9"/>
    <p:sldId id="501" r:id="rId10"/>
    <p:sldId id="566" r:id="rId11"/>
    <p:sldId id="502" r:id="rId12"/>
    <p:sldId id="565" r:id="rId13"/>
    <p:sldId id="568" r:id="rId14"/>
    <p:sldId id="567" r:id="rId15"/>
    <p:sldId id="545" r:id="rId16"/>
    <p:sldId id="541" r:id="rId17"/>
    <p:sldId id="569" r:id="rId18"/>
    <p:sldId id="570" r:id="rId19"/>
    <p:sldId id="543" r:id="rId20"/>
    <p:sldId id="505" r:id="rId21"/>
    <p:sldId id="584" r:id="rId22"/>
    <p:sldId id="595" r:id="rId23"/>
    <p:sldId id="586" r:id="rId24"/>
    <p:sldId id="564" r:id="rId25"/>
    <p:sldId id="578" r:id="rId26"/>
    <p:sldId id="553" r:id="rId27"/>
    <p:sldId id="549" r:id="rId28"/>
    <p:sldId id="573" r:id="rId29"/>
    <p:sldId id="551" r:id="rId30"/>
    <p:sldId id="552" r:id="rId31"/>
    <p:sldId id="550" r:id="rId32"/>
    <p:sldId id="579" r:id="rId33"/>
    <p:sldId id="554" r:id="rId34"/>
    <p:sldId id="574" r:id="rId35"/>
    <p:sldId id="556" r:id="rId36"/>
    <p:sldId id="557" r:id="rId37"/>
    <p:sldId id="558" r:id="rId38"/>
    <p:sldId id="559" r:id="rId39"/>
    <p:sldId id="560" r:id="rId40"/>
    <p:sldId id="594" r:id="rId41"/>
    <p:sldId id="590" r:id="rId42"/>
    <p:sldId id="592" r:id="rId43"/>
    <p:sldId id="593" r:id="rId4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1953"/>
    <a:srgbClr val="3E2D57"/>
    <a:srgbClr val="E826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8" autoAdjust="0"/>
    <p:restoredTop sz="97687" autoAdjust="0"/>
  </p:normalViewPr>
  <p:slideViewPr>
    <p:cSldViewPr>
      <p:cViewPr varScale="1">
        <p:scale>
          <a:sx n="82" d="100"/>
          <a:sy n="82" d="100"/>
        </p:scale>
        <p:origin x="1421" y="7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p:scale>
          <a:sx n="100" d="100"/>
          <a:sy n="100" d="100"/>
        </p:scale>
        <p:origin x="1824"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99602C-0D36-47C8-8E80-9F0E8520FDB3}"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B3A0E62C-CD8F-4638-87C3-E30BB2E6B1EA}">
      <dgm:prSet/>
      <dgm:spPr>
        <a:solidFill>
          <a:srgbClr val="3E2D57"/>
        </a:solidFill>
      </dgm:spPr>
      <dgm:t>
        <a:bodyPr/>
        <a:lstStyle/>
        <a:p>
          <a:pPr rtl="0"/>
          <a:r>
            <a:rPr lang="en-GB" dirty="0"/>
            <a:t>What are Vulnerable Customers?</a:t>
          </a:r>
        </a:p>
      </dgm:t>
    </dgm:pt>
    <dgm:pt modelId="{9AF73951-CCB4-4A79-A223-C434F8E6FABA}" type="parTrans" cxnId="{82D3C908-8CAE-4F3A-A93F-E9B7AA668B7E}">
      <dgm:prSet/>
      <dgm:spPr/>
      <dgm:t>
        <a:bodyPr/>
        <a:lstStyle/>
        <a:p>
          <a:endParaRPr lang="en-GB"/>
        </a:p>
      </dgm:t>
    </dgm:pt>
    <dgm:pt modelId="{551F39C3-31F7-4D11-9706-52CFB8D66E15}" type="sibTrans" cxnId="{82D3C908-8CAE-4F3A-A93F-E9B7AA668B7E}">
      <dgm:prSet/>
      <dgm:spPr/>
      <dgm:t>
        <a:bodyPr/>
        <a:lstStyle/>
        <a:p>
          <a:endParaRPr lang="en-GB"/>
        </a:p>
      </dgm:t>
    </dgm:pt>
    <dgm:pt modelId="{83E47959-CB57-48DB-89AA-0EBAB756AA6F}">
      <dgm:prSet custT="1"/>
      <dgm:spPr/>
      <dgm:t>
        <a:bodyPr/>
        <a:lstStyle/>
        <a:p>
          <a:pPr rtl="0"/>
          <a:r>
            <a:rPr lang="en-GB" sz="2400" b="1" dirty="0"/>
            <a:t>The Definition</a:t>
          </a:r>
          <a:endParaRPr lang="en-GB" sz="2400" dirty="0"/>
        </a:p>
      </dgm:t>
    </dgm:pt>
    <dgm:pt modelId="{3A952645-CDC0-47AD-8DAA-A1C44A66E53C}" type="parTrans" cxnId="{17E3DAB7-0F84-4469-8871-E048B1719B9D}">
      <dgm:prSet/>
      <dgm:spPr/>
      <dgm:t>
        <a:bodyPr/>
        <a:lstStyle/>
        <a:p>
          <a:endParaRPr lang="en-GB"/>
        </a:p>
      </dgm:t>
    </dgm:pt>
    <dgm:pt modelId="{83E779AC-06DE-40E0-891F-D7A2B857C69B}" type="sibTrans" cxnId="{17E3DAB7-0F84-4469-8871-E048B1719B9D}">
      <dgm:prSet/>
      <dgm:spPr/>
      <dgm:t>
        <a:bodyPr/>
        <a:lstStyle/>
        <a:p>
          <a:endParaRPr lang="en-GB"/>
        </a:p>
      </dgm:t>
    </dgm:pt>
    <dgm:pt modelId="{2A301B5F-FC13-43C0-B707-55492D8D52E8}">
      <dgm:prSet custT="1"/>
      <dgm:spPr/>
      <dgm:t>
        <a:bodyPr/>
        <a:lstStyle/>
        <a:p>
          <a:pPr rtl="0"/>
          <a:r>
            <a:rPr lang="en-GB" sz="2400" b="1" dirty="0"/>
            <a:t>Different Types of Vulnerability</a:t>
          </a:r>
          <a:endParaRPr lang="en-GB" sz="2400" dirty="0"/>
        </a:p>
      </dgm:t>
    </dgm:pt>
    <dgm:pt modelId="{B8D654DB-2629-478A-BD42-13542AB19E1A}" type="parTrans" cxnId="{6995B334-95B8-4546-997C-46140442E6FA}">
      <dgm:prSet/>
      <dgm:spPr/>
      <dgm:t>
        <a:bodyPr/>
        <a:lstStyle/>
        <a:p>
          <a:endParaRPr lang="en-GB"/>
        </a:p>
      </dgm:t>
    </dgm:pt>
    <dgm:pt modelId="{7574A06C-8D27-4C8E-A4DA-1C8231553D54}" type="sibTrans" cxnId="{6995B334-95B8-4546-997C-46140442E6FA}">
      <dgm:prSet/>
      <dgm:spPr/>
      <dgm:t>
        <a:bodyPr/>
        <a:lstStyle/>
        <a:p>
          <a:endParaRPr lang="en-GB"/>
        </a:p>
      </dgm:t>
    </dgm:pt>
    <dgm:pt modelId="{7C1B052F-A9AB-4CE2-9A24-37E410047B4B}">
      <dgm:prSet custT="1"/>
      <dgm:spPr/>
      <dgm:t>
        <a:bodyPr/>
        <a:lstStyle/>
        <a:p>
          <a:pPr rtl="0"/>
          <a:r>
            <a:rPr lang="en-GB" sz="2400" b="1" dirty="0"/>
            <a:t>The Size of the Problem</a:t>
          </a:r>
          <a:endParaRPr lang="en-GB" sz="2400" dirty="0"/>
        </a:p>
      </dgm:t>
    </dgm:pt>
    <dgm:pt modelId="{6C1F4886-A7D6-4E30-A16B-D2053D425092}" type="parTrans" cxnId="{3D2CDF7F-5C98-4533-A4CF-4AB3B249288B}">
      <dgm:prSet/>
      <dgm:spPr/>
      <dgm:t>
        <a:bodyPr/>
        <a:lstStyle/>
        <a:p>
          <a:endParaRPr lang="en-GB"/>
        </a:p>
      </dgm:t>
    </dgm:pt>
    <dgm:pt modelId="{A1AFBA23-6DD3-44E9-ADE3-EF36E56B4D27}" type="sibTrans" cxnId="{3D2CDF7F-5C98-4533-A4CF-4AB3B249288B}">
      <dgm:prSet/>
      <dgm:spPr/>
      <dgm:t>
        <a:bodyPr/>
        <a:lstStyle/>
        <a:p>
          <a:endParaRPr lang="en-GB"/>
        </a:p>
      </dgm:t>
    </dgm:pt>
    <dgm:pt modelId="{48A65C54-B2FD-44A7-907F-F54220356F04}" type="pres">
      <dgm:prSet presAssocID="{C099602C-0D36-47C8-8E80-9F0E8520FDB3}" presName="Name0" presStyleCnt="0">
        <dgm:presLayoutVars>
          <dgm:dir/>
          <dgm:animLvl val="lvl"/>
          <dgm:resizeHandles val="exact"/>
        </dgm:presLayoutVars>
      </dgm:prSet>
      <dgm:spPr/>
    </dgm:pt>
    <dgm:pt modelId="{D1E69647-A0D4-434B-A404-EAD11E3F06D6}" type="pres">
      <dgm:prSet presAssocID="{B3A0E62C-CD8F-4638-87C3-E30BB2E6B1EA}" presName="boxAndChildren" presStyleCnt="0"/>
      <dgm:spPr/>
    </dgm:pt>
    <dgm:pt modelId="{EFA823B7-A3A9-460C-AE38-67E0347EC47B}" type="pres">
      <dgm:prSet presAssocID="{B3A0E62C-CD8F-4638-87C3-E30BB2E6B1EA}" presName="parentTextBox" presStyleLbl="node1" presStyleIdx="0" presStyleCnt="1"/>
      <dgm:spPr/>
    </dgm:pt>
    <dgm:pt modelId="{F4071FCD-3F34-4603-8B2E-86C92921AE66}" type="pres">
      <dgm:prSet presAssocID="{B3A0E62C-CD8F-4638-87C3-E30BB2E6B1EA}" presName="entireBox" presStyleLbl="node1" presStyleIdx="0" presStyleCnt="1"/>
      <dgm:spPr/>
    </dgm:pt>
    <dgm:pt modelId="{9FD5398F-82B7-4D4B-BAC8-1A283F96564C}" type="pres">
      <dgm:prSet presAssocID="{B3A0E62C-CD8F-4638-87C3-E30BB2E6B1EA}" presName="descendantBox" presStyleCnt="0"/>
      <dgm:spPr/>
    </dgm:pt>
    <dgm:pt modelId="{4F9BD967-B84B-4ABB-AB4B-ECEFF529E876}" type="pres">
      <dgm:prSet presAssocID="{83E47959-CB57-48DB-89AA-0EBAB756AA6F}" presName="childTextBox" presStyleLbl="fgAccFollowNode1" presStyleIdx="0" presStyleCnt="3">
        <dgm:presLayoutVars>
          <dgm:bulletEnabled val="1"/>
        </dgm:presLayoutVars>
      </dgm:prSet>
      <dgm:spPr/>
    </dgm:pt>
    <dgm:pt modelId="{CA687483-48D3-4841-8BF0-C4067AA42D27}" type="pres">
      <dgm:prSet presAssocID="{2A301B5F-FC13-43C0-B707-55492D8D52E8}" presName="childTextBox" presStyleLbl="fgAccFollowNode1" presStyleIdx="1" presStyleCnt="3">
        <dgm:presLayoutVars>
          <dgm:bulletEnabled val="1"/>
        </dgm:presLayoutVars>
      </dgm:prSet>
      <dgm:spPr/>
    </dgm:pt>
    <dgm:pt modelId="{CB69279C-1044-4616-B273-611F388683E6}" type="pres">
      <dgm:prSet presAssocID="{7C1B052F-A9AB-4CE2-9A24-37E410047B4B}" presName="childTextBox" presStyleLbl="fgAccFollowNode1" presStyleIdx="2" presStyleCnt="3">
        <dgm:presLayoutVars>
          <dgm:bulletEnabled val="1"/>
        </dgm:presLayoutVars>
      </dgm:prSet>
      <dgm:spPr/>
    </dgm:pt>
  </dgm:ptLst>
  <dgm:cxnLst>
    <dgm:cxn modelId="{82D3C908-8CAE-4F3A-A93F-E9B7AA668B7E}" srcId="{C099602C-0D36-47C8-8E80-9F0E8520FDB3}" destId="{B3A0E62C-CD8F-4638-87C3-E30BB2E6B1EA}" srcOrd="0" destOrd="0" parTransId="{9AF73951-CCB4-4A79-A223-C434F8E6FABA}" sibTransId="{551F39C3-31F7-4D11-9706-52CFB8D66E15}"/>
    <dgm:cxn modelId="{C7905A31-332B-4840-931E-1676C63EA10D}" type="presOf" srcId="{B3A0E62C-CD8F-4638-87C3-E30BB2E6B1EA}" destId="{EFA823B7-A3A9-460C-AE38-67E0347EC47B}" srcOrd="0" destOrd="0" presId="urn:microsoft.com/office/officeart/2005/8/layout/process4"/>
    <dgm:cxn modelId="{6995B334-95B8-4546-997C-46140442E6FA}" srcId="{B3A0E62C-CD8F-4638-87C3-E30BB2E6B1EA}" destId="{2A301B5F-FC13-43C0-B707-55492D8D52E8}" srcOrd="1" destOrd="0" parTransId="{B8D654DB-2629-478A-BD42-13542AB19E1A}" sibTransId="{7574A06C-8D27-4C8E-A4DA-1C8231553D54}"/>
    <dgm:cxn modelId="{A84B6138-43A0-4C73-9122-A39CA8EE13FA}" type="presOf" srcId="{2A301B5F-FC13-43C0-B707-55492D8D52E8}" destId="{CA687483-48D3-4841-8BF0-C4067AA42D27}" srcOrd="0" destOrd="0" presId="urn:microsoft.com/office/officeart/2005/8/layout/process4"/>
    <dgm:cxn modelId="{8C8CA561-0165-43E3-A839-039FA9E63D9F}" type="presOf" srcId="{7C1B052F-A9AB-4CE2-9A24-37E410047B4B}" destId="{CB69279C-1044-4616-B273-611F388683E6}" srcOrd="0" destOrd="0" presId="urn:microsoft.com/office/officeart/2005/8/layout/process4"/>
    <dgm:cxn modelId="{3D2CDF7F-5C98-4533-A4CF-4AB3B249288B}" srcId="{B3A0E62C-CD8F-4638-87C3-E30BB2E6B1EA}" destId="{7C1B052F-A9AB-4CE2-9A24-37E410047B4B}" srcOrd="2" destOrd="0" parTransId="{6C1F4886-A7D6-4E30-A16B-D2053D425092}" sibTransId="{A1AFBA23-6DD3-44E9-ADE3-EF36E56B4D27}"/>
    <dgm:cxn modelId="{7ABA3BB6-5E9C-45AD-9C8F-49EF7082201A}" type="presOf" srcId="{C099602C-0D36-47C8-8E80-9F0E8520FDB3}" destId="{48A65C54-B2FD-44A7-907F-F54220356F04}" srcOrd="0" destOrd="0" presId="urn:microsoft.com/office/officeart/2005/8/layout/process4"/>
    <dgm:cxn modelId="{17E3DAB7-0F84-4469-8871-E048B1719B9D}" srcId="{B3A0E62C-CD8F-4638-87C3-E30BB2E6B1EA}" destId="{83E47959-CB57-48DB-89AA-0EBAB756AA6F}" srcOrd="0" destOrd="0" parTransId="{3A952645-CDC0-47AD-8DAA-A1C44A66E53C}" sibTransId="{83E779AC-06DE-40E0-891F-D7A2B857C69B}"/>
    <dgm:cxn modelId="{343052CD-F485-4EA0-865B-C18DDA4C25B2}" type="presOf" srcId="{B3A0E62C-CD8F-4638-87C3-E30BB2E6B1EA}" destId="{F4071FCD-3F34-4603-8B2E-86C92921AE66}" srcOrd="1" destOrd="0" presId="urn:microsoft.com/office/officeart/2005/8/layout/process4"/>
    <dgm:cxn modelId="{41E076EA-2CDC-455A-A4ED-23D1EB6951BA}" type="presOf" srcId="{83E47959-CB57-48DB-89AA-0EBAB756AA6F}" destId="{4F9BD967-B84B-4ABB-AB4B-ECEFF529E876}" srcOrd="0" destOrd="0" presId="urn:microsoft.com/office/officeart/2005/8/layout/process4"/>
    <dgm:cxn modelId="{A504D346-2BBE-46FF-8F64-262D8C66F068}" type="presParOf" srcId="{48A65C54-B2FD-44A7-907F-F54220356F04}" destId="{D1E69647-A0D4-434B-A404-EAD11E3F06D6}" srcOrd="0" destOrd="0" presId="urn:microsoft.com/office/officeart/2005/8/layout/process4"/>
    <dgm:cxn modelId="{C033A2C7-083B-4E9B-8A69-83B075B82997}" type="presParOf" srcId="{D1E69647-A0D4-434B-A404-EAD11E3F06D6}" destId="{EFA823B7-A3A9-460C-AE38-67E0347EC47B}" srcOrd="0" destOrd="0" presId="urn:microsoft.com/office/officeart/2005/8/layout/process4"/>
    <dgm:cxn modelId="{8BD309E7-83CF-4C92-95BB-6883515ED582}" type="presParOf" srcId="{D1E69647-A0D4-434B-A404-EAD11E3F06D6}" destId="{F4071FCD-3F34-4603-8B2E-86C92921AE66}" srcOrd="1" destOrd="0" presId="urn:microsoft.com/office/officeart/2005/8/layout/process4"/>
    <dgm:cxn modelId="{A68FE35A-AEFB-4EE5-BD31-7802FEFCA807}" type="presParOf" srcId="{D1E69647-A0D4-434B-A404-EAD11E3F06D6}" destId="{9FD5398F-82B7-4D4B-BAC8-1A283F96564C}" srcOrd="2" destOrd="0" presId="urn:microsoft.com/office/officeart/2005/8/layout/process4"/>
    <dgm:cxn modelId="{6DE71AB5-BD7D-43CA-A14C-4DCBA62AB58F}" type="presParOf" srcId="{9FD5398F-82B7-4D4B-BAC8-1A283F96564C}" destId="{4F9BD967-B84B-4ABB-AB4B-ECEFF529E876}" srcOrd="0" destOrd="0" presId="urn:microsoft.com/office/officeart/2005/8/layout/process4"/>
    <dgm:cxn modelId="{5DCEA76C-2065-4A86-B12F-9D4C9604AD22}" type="presParOf" srcId="{9FD5398F-82B7-4D4B-BAC8-1A283F96564C}" destId="{CA687483-48D3-4841-8BF0-C4067AA42D27}" srcOrd="1" destOrd="0" presId="urn:microsoft.com/office/officeart/2005/8/layout/process4"/>
    <dgm:cxn modelId="{59368EFE-665E-4BA1-B647-C17E047332F7}" type="presParOf" srcId="{9FD5398F-82B7-4D4B-BAC8-1A283F96564C}" destId="{CB69279C-1044-4616-B273-611F388683E6}"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99602C-0D36-47C8-8E80-9F0E8520FDB3}"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B3A0E62C-CD8F-4638-87C3-E30BB2E6B1EA}">
      <dgm:prSet/>
      <dgm:spPr>
        <a:solidFill>
          <a:srgbClr val="3E2D57"/>
        </a:solidFill>
      </dgm:spPr>
      <dgm:t>
        <a:bodyPr/>
        <a:lstStyle/>
        <a:p>
          <a:pPr rtl="0"/>
          <a:r>
            <a:rPr lang="en-GB" dirty="0"/>
            <a:t>How to Recognise them</a:t>
          </a:r>
        </a:p>
      </dgm:t>
    </dgm:pt>
    <dgm:pt modelId="{9AF73951-CCB4-4A79-A223-C434F8E6FABA}" type="parTrans" cxnId="{82D3C908-8CAE-4F3A-A93F-E9B7AA668B7E}">
      <dgm:prSet/>
      <dgm:spPr/>
      <dgm:t>
        <a:bodyPr/>
        <a:lstStyle/>
        <a:p>
          <a:endParaRPr lang="en-GB"/>
        </a:p>
      </dgm:t>
    </dgm:pt>
    <dgm:pt modelId="{551F39C3-31F7-4D11-9706-52CFB8D66E15}" type="sibTrans" cxnId="{82D3C908-8CAE-4F3A-A93F-E9B7AA668B7E}">
      <dgm:prSet/>
      <dgm:spPr/>
      <dgm:t>
        <a:bodyPr/>
        <a:lstStyle/>
        <a:p>
          <a:endParaRPr lang="en-GB"/>
        </a:p>
      </dgm:t>
    </dgm:pt>
    <dgm:pt modelId="{83E47959-CB57-48DB-89AA-0EBAB756AA6F}">
      <dgm:prSet custT="1"/>
      <dgm:spPr/>
      <dgm:t>
        <a:bodyPr/>
        <a:lstStyle/>
        <a:p>
          <a:pPr rtl="0"/>
          <a:r>
            <a:rPr lang="en-GB" sz="2800" b="1" dirty="0"/>
            <a:t>How to Recognise the different types of Vulnerable Customers</a:t>
          </a:r>
          <a:endParaRPr lang="en-GB" sz="2800" dirty="0"/>
        </a:p>
      </dgm:t>
    </dgm:pt>
    <dgm:pt modelId="{3A952645-CDC0-47AD-8DAA-A1C44A66E53C}" type="parTrans" cxnId="{17E3DAB7-0F84-4469-8871-E048B1719B9D}">
      <dgm:prSet/>
      <dgm:spPr/>
      <dgm:t>
        <a:bodyPr/>
        <a:lstStyle/>
        <a:p>
          <a:endParaRPr lang="en-GB"/>
        </a:p>
      </dgm:t>
    </dgm:pt>
    <dgm:pt modelId="{83E779AC-06DE-40E0-891F-D7A2B857C69B}" type="sibTrans" cxnId="{17E3DAB7-0F84-4469-8871-E048B1719B9D}">
      <dgm:prSet/>
      <dgm:spPr/>
      <dgm:t>
        <a:bodyPr/>
        <a:lstStyle/>
        <a:p>
          <a:endParaRPr lang="en-GB"/>
        </a:p>
      </dgm:t>
    </dgm:pt>
    <dgm:pt modelId="{48A65C54-B2FD-44A7-907F-F54220356F04}" type="pres">
      <dgm:prSet presAssocID="{C099602C-0D36-47C8-8E80-9F0E8520FDB3}" presName="Name0" presStyleCnt="0">
        <dgm:presLayoutVars>
          <dgm:dir/>
          <dgm:animLvl val="lvl"/>
          <dgm:resizeHandles val="exact"/>
        </dgm:presLayoutVars>
      </dgm:prSet>
      <dgm:spPr/>
    </dgm:pt>
    <dgm:pt modelId="{D1E69647-A0D4-434B-A404-EAD11E3F06D6}" type="pres">
      <dgm:prSet presAssocID="{B3A0E62C-CD8F-4638-87C3-E30BB2E6B1EA}" presName="boxAndChildren" presStyleCnt="0"/>
      <dgm:spPr/>
    </dgm:pt>
    <dgm:pt modelId="{EFA823B7-A3A9-460C-AE38-67E0347EC47B}" type="pres">
      <dgm:prSet presAssocID="{B3A0E62C-CD8F-4638-87C3-E30BB2E6B1EA}" presName="parentTextBox" presStyleLbl="node1" presStyleIdx="0" presStyleCnt="1"/>
      <dgm:spPr/>
    </dgm:pt>
    <dgm:pt modelId="{F4071FCD-3F34-4603-8B2E-86C92921AE66}" type="pres">
      <dgm:prSet presAssocID="{B3A0E62C-CD8F-4638-87C3-E30BB2E6B1EA}" presName="entireBox" presStyleLbl="node1" presStyleIdx="0" presStyleCnt="1"/>
      <dgm:spPr/>
    </dgm:pt>
    <dgm:pt modelId="{9FD5398F-82B7-4D4B-BAC8-1A283F96564C}" type="pres">
      <dgm:prSet presAssocID="{B3A0E62C-CD8F-4638-87C3-E30BB2E6B1EA}" presName="descendantBox" presStyleCnt="0"/>
      <dgm:spPr/>
    </dgm:pt>
    <dgm:pt modelId="{4F9BD967-B84B-4ABB-AB4B-ECEFF529E876}" type="pres">
      <dgm:prSet presAssocID="{83E47959-CB57-48DB-89AA-0EBAB756AA6F}" presName="childTextBox" presStyleLbl="fgAccFollowNode1" presStyleIdx="0" presStyleCnt="1">
        <dgm:presLayoutVars>
          <dgm:bulletEnabled val="1"/>
        </dgm:presLayoutVars>
      </dgm:prSet>
      <dgm:spPr/>
    </dgm:pt>
  </dgm:ptLst>
  <dgm:cxnLst>
    <dgm:cxn modelId="{A46EBC06-451F-453F-8DA1-4F4EC5FC75F8}" type="presOf" srcId="{B3A0E62C-CD8F-4638-87C3-E30BB2E6B1EA}" destId="{F4071FCD-3F34-4603-8B2E-86C92921AE66}" srcOrd="1" destOrd="0" presId="urn:microsoft.com/office/officeart/2005/8/layout/process4"/>
    <dgm:cxn modelId="{82D3C908-8CAE-4F3A-A93F-E9B7AA668B7E}" srcId="{C099602C-0D36-47C8-8E80-9F0E8520FDB3}" destId="{B3A0E62C-CD8F-4638-87C3-E30BB2E6B1EA}" srcOrd="0" destOrd="0" parTransId="{9AF73951-CCB4-4A79-A223-C434F8E6FABA}" sibTransId="{551F39C3-31F7-4D11-9706-52CFB8D66E15}"/>
    <dgm:cxn modelId="{56EBFF1C-749C-47EA-A12A-E1D580BCA7AD}" type="presOf" srcId="{C099602C-0D36-47C8-8E80-9F0E8520FDB3}" destId="{48A65C54-B2FD-44A7-907F-F54220356F04}" srcOrd="0" destOrd="0" presId="urn:microsoft.com/office/officeart/2005/8/layout/process4"/>
    <dgm:cxn modelId="{3760A126-6C07-429D-85B4-DDAB7A28100B}" type="presOf" srcId="{83E47959-CB57-48DB-89AA-0EBAB756AA6F}" destId="{4F9BD967-B84B-4ABB-AB4B-ECEFF529E876}" srcOrd="0" destOrd="0" presId="urn:microsoft.com/office/officeart/2005/8/layout/process4"/>
    <dgm:cxn modelId="{D091718F-7B05-4FDA-9EAB-3B85D314D6AB}" type="presOf" srcId="{B3A0E62C-CD8F-4638-87C3-E30BB2E6B1EA}" destId="{EFA823B7-A3A9-460C-AE38-67E0347EC47B}" srcOrd="0" destOrd="0" presId="urn:microsoft.com/office/officeart/2005/8/layout/process4"/>
    <dgm:cxn modelId="{17E3DAB7-0F84-4469-8871-E048B1719B9D}" srcId="{B3A0E62C-CD8F-4638-87C3-E30BB2E6B1EA}" destId="{83E47959-CB57-48DB-89AA-0EBAB756AA6F}" srcOrd="0" destOrd="0" parTransId="{3A952645-CDC0-47AD-8DAA-A1C44A66E53C}" sibTransId="{83E779AC-06DE-40E0-891F-D7A2B857C69B}"/>
    <dgm:cxn modelId="{D93122E5-6A8E-4062-93B9-0CA8329D0E2F}" type="presParOf" srcId="{48A65C54-B2FD-44A7-907F-F54220356F04}" destId="{D1E69647-A0D4-434B-A404-EAD11E3F06D6}" srcOrd="0" destOrd="0" presId="urn:microsoft.com/office/officeart/2005/8/layout/process4"/>
    <dgm:cxn modelId="{3894E652-A49F-4345-AD44-182671B35CFA}" type="presParOf" srcId="{D1E69647-A0D4-434B-A404-EAD11E3F06D6}" destId="{EFA823B7-A3A9-460C-AE38-67E0347EC47B}" srcOrd="0" destOrd="0" presId="urn:microsoft.com/office/officeart/2005/8/layout/process4"/>
    <dgm:cxn modelId="{8F289604-CB61-4F28-8D66-B2F7C3CE4484}" type="presParOf" srcId="{D1E69647-A0D4-434B-A404-EAD11E3F06D6}" destId="{F4071FCD-3F34-4603-8B2E-86C92921AE66}" srcOrd="1" destOrd="0" presId="urn:microsoft.com/office/officeart/2005/8/layout/process4"/>
    <dgm:cxn modelId="{9C677B32-41DF-4F76-BE1C-381791789495}" type="presParOf" srcId="{D1E69647-A0D4-434B-A404-EAD11E3F06D6}" destId="{9FD5398F-82B7-4D4B-BAC8-1A283F96564C}" srcOrd="2" destOrd="0" presId="urn:microsoft.com/office/officeart/2005/8/layout/process4"/>
    <dgm:cxn modelId="{BA2217B8-1C67-4EAD-B861-A9327A8C7CE3}" type="presParOf" srcId="{9FD5398F-82B7-4D4B-BAC8-1A283F96564C}" destId="{4F9BD967-B84B-4ABB-AB4B-ECEFF529E87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99602C-0D36-47C8-8E80-9F0E8520FDB3}"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B3A0E62C-CD8F-4638-87C3-E30BB2E6B1EA}">
      <dgm:prSet/>
      <dgm:spPr>
        <a:solidFill>
          <a:srgbClr val="3E2D57"/>
        </a:solidFill>
      </dgm:spPr>
      <dgm:t>
        <a:bodyPr/>
        <a:lstStyle/>
        <a:p>
          <a:pPr rtl="0"/>
          <a:r>
            <a:rPr lang="en-GB" dirty="0"/>
            <a:t>Treating them fairly</a:t>
          </a:r>
        </a:p>
      </dgm:t>
    </dgm:pt>
    <dgm:pt modelId="{9AF73951-CCB4-4A79-A223-C434F8E6FABA}" type="parTrans" cxnId="{82D3C908-8CAE-4F3A-A93F-E9B7AA668B7E}">
      <dgm:prSet/>
      <dgm:spPr/>
      <dgm:t>
        <a:bodyPr/>
        <a:lstStyle/>
        <a:p>
          <a:endParaRPr lang="en-GB"/>
        </a:p>
      </dgm:t>
    </dgm:pt>
    <dgm:pt modelId="{551F39C3-31F7-4D11-9706-52CFB8D66E15}" type="sibTrans" cxnId="{82D3C908-8CAE-4F3A-A93F-E9B7AA668B7E}">
      <dgm:prSet/>
      <dgm:spPr/>
      <dgm:t>
        <a:bodyPr/>
        <a:lstStyle/>
        <a:p>
          <a:endParaRPr lang="en-GB"/>
        </a:p>
      </dgm:t>
    </dgm:pt>
    <dgm:pt modelId="{1C25C784-694D-4191-96E9-312BE2406050}">
      <dgm:prSet custT="1"/>
      <dgm:spPr/>
      <dgm:t>
        <a:bodyPr/>
        <a:lstStyle/>
        <a:p>
          <a:pPr rtl="0"/>
          <a:endParaRPr lang="en-GB" sz="3200" b="1" dirty="0"/>
        </a:p>
      </dgm:t>
    </dgm:pt>
    <dgm:pt modelId="{59740429-F305-4E82-99C4-C525BE60E87D}" type="parTrans" cxnId="{A5501018-7FA7-4DB7-A917-D3C5B694A4D6}">
      <dgm:prSet/>
      <dgm:spPr/>
      <dgm:t>
        <a:bodyPr/>
        <a:lstStyle/>
        <a:p>
          <a:endParaRPr lang="en-GB"/>
        </a:p>
      </dgm:t>
    </dgm:pt>
    <dgm:pt modelId="{4BED80ED-910B-4F36-A25D-8A75753E68E4}" type="sibTrans" cxnId="{A5501018-7FA7-4DB7-A917-D3C5B694A4D6}">
      <dgm:prSet/>
      <dgm:spPr/>
      <dgm:t>
        <a:bodyPr/>
        <a:lstStyle/>
        <a:p>
          <a:endParaRPr lang="en-GB"/>
        </a:p>
      </dgm:t>
    </dgm:pt>
    <dgm:pt modelId="{48A65C54-B2FD-44A7-907F-F54220356F04}" type="pres">
      <dgm:prSet presAssocID="{C099602C-0D36-47C8-8E80-9F0E8520FDB3}" presName="Name0" presStyleCnt="0">
        <dgm:presLayoutVars>
          <dgm:dir/>
          <dgm:animLvl val="lvl"/>
          <dgm:resizeHandles val="exact"/>
        </dgm:presLayoutVars>
      </dgm:prSet>
      <dgm:spPr/>
    </dgm:pt>
    <dgm:pt modelId="{D1E69647-A0D4-434B-A404-EAD11E3F06D6}" type="pres">
      <dgm:prSet presAssocID="{B3A0E62C-CD8F-4638-87C3-E30BB2E6B1EA}" presName="boxAndChildren" presStyleCnt="0"/>
      <dgm:spPr/>
    </dgm:pt>
    <dgm:pt modelId="{EFA823B7-A3A9-460C-AE38-67E0347EC47B}" type="pres">
      <dgm:prSet presAssocID="{B3A0E62C-CD8F-4638-87C3-E30BB2E6B1EA}" presName="parentTextBox" presStyleLbl="node1" presStyleIdx="0" presStyleCnt="1"/>
      <dgm:spPr/>
    </dgm:pt>
    <dgm:pt modelId="{F4071FCD-3F34-4603-8B2E-86C92921AE66}" type="pres">
      <dgm:prSet presAssocID="{B3A0E62C-CD8F-4638-87C3-E30BB2E6B1EA}" presName="entireBox" presStyleLbl="node1" presStyleIdx="0" presStyleCnt="1"/>
      <dgm:spPr/>
    </dgm:pt>
    <dgm:pt modelId="{9FD5398F-82B7-4D4B-BAC8-1A283F96564C}" type="pres">
      <dgm:prSet presAssocID="{B3A0E62C-CD8F-4638-87C3-E30BB2E6B1EA}" presName="descendantBox" presStyleCnt="0"/>
      <dgm:spPr/>
    </dgm:pt>
    <dgm:pt modelId="{40E22299-B7D9-47F1-9B67-D9C988500C30}" type="pres">
      <dgm:prSet presAssocID="{1C25C784-694D-4191-96E9-312BE2406050}" presName="childTextBox" presStyleLbl="fgAccFollowNode1" presStyleIdx="0" presStyleCnt="1" custLinFactNeighborX="6594" custLinFactNeighborY="4472">
        <dgm:presLayoutVars>
          <dgm:bulletEnabled val="1"/>
        </dgm:presLayoutVars>
      </dgm:prSet>
      <dgm:spPr/>
    </dgm:pt>
  </dgm:ptLst>
  <dgm:cxnLst>
    <dgm:cxn modelId="{82D3C908-8CAE-4F3A-A93F-E9B7AA668B7E}" srcId="{C099602C-0D36-47C8-8E80-9F0E8520FDB3}" destId="{B3A0E62C-CD8F-4638-87C3-E30BB2E6B1EA}" srcOrd="0" destOrd="0" parTransId="{9AF73951-CCB4-4A79-A223-C434F8E6FABA}" sibTransId="{551F39C3-31F7-4D11-9706-52CFB8D66E15}"/>
    <dgm:cxn modelId="{A5501018-7FA7-4DB7-A917-D3C5B694A4D6}" srcId="{B3A0E62C-CD8F-4638-87C3-E30BB2E6B1EA}" destId="{1C25C784-694D-4191-96E9-312BE2406050}" srcOrd="0" destOrd="0" parTransId="{59740429-F305-4E82-99C4-C525BE60E87D}" sibTransId="{4BED80ED-910B-4F36-A25D-8A75753E68E4}"/>
    <dgm:cxn modelId="{8820AD29-0FB5-4BDB-80CA-8FD82096F410}" type="presOf" srcId="{C099602C-0D36-47C8-8E80-9F0E8520FDB3}" destId="{48A65C54-B2FD-44A7-907F-F54220356F04}" srcOrd="0" destOrd="0" presId="urn:microsoft.com/office/officeart/2005/8/layout/process4"/>
    <dgm:cxn modelId="{39237173-64A8-449A-A8F9-47724055C6F9}" type="presOf" srcId="{B3A0E62C-CD8F-4638-87C3-E30BB2E6B1EA}" destId="{F4071FCD-3F34-4603-8B2E-86C92921AE66}" srcOrd="1" destOrd="0" presId="urn:microsoft.com/office/officeart/2005/8/layout/process4"/>
    <dgm:cxn modelId="{F49233B6-9EBD-4924-B505-A9AC26D7891A}" type="presOf" srcId="{1C25C784-694D-4191-96E9-312BE2406050}" destId="{40E22299-B7D9-47F1-9B67-D9C988500C30}" srcOrd="0" destOrd="0" presId="urn:microsoft.com/office/officeart/2005/8/layout/process4"/>
    <dgm:cxn modelId="{4B3314FE-ACEA-43D3-97A7-21206EDFE560}" type="presOf" srcId="{B3A0E62C-CD8F-4638-87C3-E30BB2E6B1EA}" destId="{EFA823B7-A3A9-460C-AE38-67E0347EC47B}" srcOrd="0" destOrd="0" presId="urn:microsoft.com/office/officeart/2005/8/layout/process4"/>
    <dgm:cxn modelId="{A5CC588B-C0C2-49AC-8B23-36CA7D74DCCE}" type="presParOf" srcId="{48A65C54-B2FD-44A7-907F-F54220356F04}" destId="{D1E69647-A0D4-434B-A404-EAD11E3F06D6}" srcOrd="0" destOrd="0" presId="urn:microsoft.com/office/officeart/2005/8/layout/process4"/>
    <dgm:cxn modelId="{2EE49683-503E-4513-8F67-A4F93622B5E8}" type="presParOf" srcId="{D1E69647-A0D4-434B-A404-EAD11E3F06D6}" destId="{EFA823B7-A3A9-460C-AE38-67E0347EC47B}" srcOrd="0" destOrd="0" presId="urn:microsoft.com/office/officeart/2005/8/layout/process4"/>
    <dgm:cxn modelId="{B461674A-9EFD-46AB-BE8A-99F6DCEF1BDF}" type="presParOf" srcId="{D1E69647-A0D4-434B-A404-EAD11E3F06D6}" destId="{F4071FCD-3F34-4603-8B2E-86C92921AE66}" srcOrd="1" destOrd="0" presId="urn:microsoft.com/office/officeart/2005/8/layout/process4"/>
    <dgm:cxn modelId="{D61E58D7-88AC-4219-B0EF-A2AFDE665520}" type="presParOf" srcId="{D1E69647-A0D4-434B-A404-EAD11E3F06D6}" destId="{9FD5398F-82B7-4D4B-BAC8-1A283F96564C}" srcOrd="2" destOrd="0" presId="urn:microsoft.com/office/officeart/2005/8/layout/process4"/>
    <dgm:cxn modelId="{AAE48924-A123-4CD2-A02A-AEA63095B31A}" type="presParOf" srcId="{9FD5398F-82B7-4D4B-BAC8-1A283F96564C}" destId="{40E22299-B7D9-47F1-9B67-D9C988500C3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71FCD-3F34-4603-8B2E-86C92921AE66}">
      <dsp:nvSpPr>
        <dsp:cNvPr id="0" name=""/>
        <dsp:cNvSpPr/>
      </dsp:nvSpPr>
      <dsp:spPr>
        <a:xfrm>
          <a:off x="0" y="0"/>
          <a:ext cx="9144000" cy="4506547"/>
        </a:xfrm>
        <a:prstGeom prst="rect">
          <a:avLst/>
        </a:prstGeom>
        <a:solidFill>
          <a:srgbClr val="3E2D57"/>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marL="0" lvl="0" indent="0" algn="ctr" defTabSz="2133600" rtl="0">
            <a:lnSpc>
              <a:spcPct val="90000"/>
            </a:lnSpc>
            <a:spcBef>
              <a:spcPct val="0"/>
            </a:spcBef>
            <a:spcAft>
              <a:spcPct val="35000"/>
            </a:spcAft>
            <a:buNone/>
          </a:pPr>
          <a:r>
            <a:rPr lang="en-GB" sz="4800" kern="1200" dirty="0"/>
            <a:t>What are Vulnerable Customers?</a:t>
          </a:r>
        </a:p>
      </dsp:txBody>
      <dsp:txXfrm>
        <a:off x="0" y="0"/>
        <a:ext cx="9144000" cy="2433535"/>
      </dsp:txXfrm>
    </dsp:sp>
    <dsp:sp modelId="{4F9BD967-B84B-4ABB-AB4B-ECEFF529E876}">
      <dsp:nvSpPr>
        <dsp:cNvPr id="0" name=""/>
        <dsp:cNvSpPr/>
      </dsp:nvSpPr>
      <dsp:spPr>
        <a:xfrm>
          <a:off x="4464" y="2343404"/>
          <a:ext cx="3045023" cy="2073011"/>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0">
            <a:lnSpc>
              <a:spcPct val="90000"/>
            </a:lnSpc>
            <a:spcBef>
              <a:spcPct val="0"/>
            </a:spcBef>
            <a:spcAft>
              <a:spcPct val="35000"/>
            </a:spcAft>
            <a:buNone/>
          </a:pPr>
          <a:r>
            <a:rPr lang="en-GB" sz="2400" b="1" kern="1200" dirty="0"/>
            <a:t>The Definition</a:t>
          </a:r>
          <a:endParaRPr lang="en-GB" sz="2400" kern="1200" dirty="0"/>
        </a:p>
      </dsp:txBody>
      <dsp:txXfrm>
        <a:off x="4464" y="2343404"/>
        <a:ext cx="3045023" cy="2073011"/>
      </dsp:txXfrm>
    </dsp:sp>
    <dsp:sp modelId="{CA687483-48D3-4841-8BF0-C4067AA42D27}">
      <dsp:nvSpPr>
        <dsp:cNvPr id="0" name=""/>
        <dsp:cNvSpPr/>
      </dsp:nvSpPr>
      <dsp:spPr>
        <a:xfrm>
          <a:off x="3049488" y="2343404"/>
          <a:ext cx="3045023" cy="2073011"/>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0">
            <a:lnSpc>
              <a:spcPct val="90000"/>
            </a:lnSpc>
            <a:spcBef>
              <a:spcPct val="0"/>
            </a:spcBef>
            <a:spcAft>
              <a:spcPct val="35000"/>
            </a:spcAft>
            <a:buNone/>
          </a:pPr>
          <a:r>
            <a:rPr lang="en-GB" sz="2400" b="1" kern="1200" dirty="0"/>
            <a:t>Different Types of Vulnerability</a:t>
          </a:r>
          <a:endParaRPr lang="en-GB" sz="2400" kern="1200" dirty="0"/>
        </a:p>
      </dsp:txBody>
      <dsp:txXfrm>
        <a:off x="3049488" y="2343404"/>
        <a:ext cx="3045023" cy="2073011"/>
      </dsp:txXfrm>
    </dsp:sp>
    <dsp:sp modelId="{CB69279C-1044-4616-B273-611F388683E6}">
      <dsp:nvSpPr>
        <dsp:cNvPr id="0" name=""/>
        <dsp:cNvSpPr/>
      </dsp:nvSpPr>
      <dsp:spPr>
        <a:xfrm>
          <a:off x="6094511" y="2343404"/>
          <a:ext cx="3045023" cy="2073011"/>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0">
            <a:lnSpc>
              <a:spcPct val="90000"/>
            </a:lnSpc>
            <a:spcBef>
              <a:spcPct val="0"/>
            </a:spcBef>
            <a:spcAft>
              <a:spcPct val="35000"/>
            </a:spcAft>
            <a:buNone/>
          </a:pPr>
          <a:r>
            <a:rPr lang="en-GB" sz="2400" b="1" kern="1200" dirty="0"/>
            <a:t>The Size of the Problem</a:t>
          </a:r>
          <a:endParaRPr lang="en-GB" sz="2400" kern="1200" dirty="0"/>
        </a:p>
      </dsp:txBody>
      <dsp:txXfrm>
        <a:off x="6094511" y="2343404"/>
        <a:ext cx="3045023" cy="20730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71FCD-3F34-4603-8B2E-86C92921AE66}">
      <dsp:nvSpPr>
        <dsp:cNvPr id="0" name=""/>
        <dsp:cNvSpPr/>
      </dsp:nvSpPr>
      <dsp:spPr>
        <a:xfrm>
          <a:off x="0" y="0"/>
          <a:ext cx="9144000" cy="4506547"/>
        </a:xfrm>
        <a:prstGeom prst="rect">
          <a:avLst/>
        </a:prstGeom>
        <a:solidFill>
          <a:srgbClr val="3E2D57"/>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5384" tIns="405384" rIns="405384" bIns="405384" numCol="1" spcCol="1270" anchor="ctr" anchorCtr="0">
          <a:noAutofit/>
        </a:bodyPr>
        <a:lstStyle/>
        <a:p>
          <a:pPr marL="0" lvl="0" indent="0" algn="ctr" defTabSz="2533650" rtl="0">
            <a:lnSpc>
              <a:spcPct val="90000"/>
            </a:lnSpc>
            <a:spcBef>
              <a:spcPct val="0"/>
            </a:spcBef>
            <a:spcAft>
              <a:spcPct val="35000"/>
            </a:spcAft>
            <a:buNone/>
          </a:pPr>
          <a:r>
            <a:rPr lang="en-GB" sz="5700" kern="1200" dirty="0"/>
            <a:t>How to Recognise them</a:t>
          </a:r>
        </a:p>
      </dsp:txBody>
      <dsp:txXfrm>
        <a:off x="0" y="0"/>
        <a:ext cx="9144000" cy="2433535"/>
      </dsp:txXfrm>
    </dsp:sp>
    <dsp:sp modelId="{4F9BD967-B84B-4ABB-AB4B-ECEFF529E876}">
      <dsp:nvSpPr>
        <dsp:cNvPr id="0" name=""/>
        <dsp:cNvSpPr/>
      </dsp:nvSpPr>
      <dsp:spPr>
        <a:xfrm>
          <a:off x="0" y="2343404"/>
          <a:ext cx="9144000" cy="2073011"/>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rtl="0">
            <a:lnSpc>
              <a:spcPct val="90000"/>
            </a:lnSpc>
            <a:spcBef>
              <a:spcPct val="0"/>
            </a:spcBef>
            <a:spcAft>
              <a:spcPct val="35000"/>
            </a:spcAft>
            <a:buNone/>
          </a:pPr>
          <a:r>
            <a:rPr lang="en-GB" sz="2800" b="1" kern="1200" dirty="0"/>
            <a:t>How to Recognise the different types of Vulnerable Customers</a:t>
          </a:r>
          <a:endParaRPr lang="en-GB" sz="2800" kern="1200" dirty="0"/>
        </a:p>
      </dsp:txBody>
      <dsp:txXfrm>
        <a:off x="0" y="2343404"/>
        <a:ext cx="9144000" cy="20730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71FCD-3F34-4603-8B2E-86C92921AE66}">
      <dsp:nvSpPr>
        <dsp:cNvPr id="0" name=""/>
        <dsp:cNvSpPr/>
      </dsp:nvSpPr>
      <dsp:spPr>
        <a:xfrm>
          <a:off x="0" y="0"/>
          <a:ext cx="9144000" cy="4506547"/>
        </a:xfrm>
        <a:prstGeom prst="rect">
          <a:avLst/>
        </a:prstGeom>
        <a:solidFill>
          <a:srgbClr val="3E2D57"/>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rtl="0">
            <a:lnSpc>
              <a:spcPct val="90000"/>
            </a:lnSpc>
            <a:spcBef>
              <a:spcPct val="0"/>
            </a:spcBef>
            <a:spcAft>
              <a:spcPct val="35000"/>
            </a:spcAft>
            <a:buNone/>
          </a:pPr>
          <a:r>
            <a:rPr lang="en-GB" sz="6500" kern="1200" dirty="0"/>
            <a:t>Treating them fairly</a:t>
          </a:r>
        </a:p>
      </dsp:txBody>
      <dsp:txXfrm>
        <a:off x="0" y="0"/>
        <a:ext cx="9144000" cy="2433535"/>
      </dsp:txXfrm>
    </dsp:sp>
    <dsp:sp modelId="{40E22299-B7D9-47F1-9B67-D9C988500C30}">
      <dsp:nvSpPr>
        <dsp:cNvPr id="0" name=""/>
        <dsp:cNvSpPr/>
      </dsp:nvSpPr>
      <dsp:spPr>
        <a:xfrm>
          <a:off x="0" y="2433535"/>
          <a:ext cx="9144000" cy="2073011"/>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rtl="0">
            <a:lnSpc>
              <a:spcPct val="90000"/>
            </a:lnSpc>
            <a:spcBef>
              <a:spcPct val="0"/>
            </a:spcBef>
            <a:spcAft>
              <a:spcPct val="35000"/>
            </a:spcAft>
            <a:buNone/>
          </a:pPr>
          <a:endParaRPr lang="en-GB" sz="3200" b="1" kern="1200" dirty="0"/>
        </a:p>
      </dsp:txBody>
      <dsp:txXfrm>
        <a:off x="0" y="2433535"/>
        <a:ext cx="9144000" cy="207301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862" cy="495793"/>
          </a:xfrm>
          <a:prstGeom prst="rect">
            <a:avLst/>
          </a:prstGeom>
        </p:spPr>
        <p:txBody>
          <a:bodyPr vert="horz" lIns="87554" tIns="43777" rIns="87554" bIns="43777" rtlCol="0"/>
          <a:lstStyle>
            <a:lvl1pPr algn="l">
              <a:defRPr sz="1100"/>
            </a:lvl1pPr>
          </a:lstStyle>
          <a:p>
            <a:endParaRPr lang="en-GB" dirty="0"/>
          </a:p>
        </p:txBody>
      </p:sp>
      <p:sp>
        <p:nvSpPr>
          <p:cNvPr id="3" name="Date Placeholder 2"/>
          <p:cNvSpPr>
            <a:spLocks noGrp="1"/>
          </p:cNvSpPr>
          <p:nvPr>
            <p:ph type="dt" sz="quarter" idx="1"/>
          </p:nvPr>
        </p:nvSpPr>
        <p:spPr>
          <a:xfrm>
            <a:off x="3850295" y="1"/>
            <a:ext cx="2945862" cy="495793"/>
          </a:xfrm>
          <a:prstGeom prst="rect">
            <a:avLst/>
          </a:prstGeom>
        </p:spPr>
        <p:txBody>
          <a:bodyPr vert="horz" lIns="87554" tIns="43777" rIns="87554" bIns="43777" rtlCol="0"/>
          <a:lstStyle>
            <a:lvl1pPr algn="r">
              <a:defRPr sz="1100"/>
            </a:lvl1pPr>
          </a:lstStyle>
          <a:p>
            <a:fld id="{00B49F6B-30C1-43E0-9B40-3DF421D2DDA7}" type="datetimeFigureOut">
              <a:rPr lang="en-GB" smtClean="0"/>
              <a:t>12/09/2018</a:t>
            </a:fld>
            <a:endParaRPr lang="en-GB" dirty="0"/>
          </a:p>
        </p:txBody>
      </p:sp>
      <p:sp>
        <p:nvSpPr>
          <p:cNvPr id="4" name="Footer Placeholder 3"/>
          <p:cNvSpPr>
            <a:spLocks noGrp="1"/>
          </p:cNvSpPr>
          <p:nvPr>
            <p:ph type="ftr" sz="quarter" idx="2"/>
          </p:nvPr>
        </p:nvSpPr>
        <p:spPr>
          <a:xfrm>
            <a:off x="0" y="9429305"/>
            <a:ext cx="2945862" cy="495793"/>
          </a:xfrm>
          <a:prstGeom prst="rect">
            <a:avLst/>
          </a:prstGeom>
        </p:spPr>
        <p:txBody>
          <a:bodyPr vert="horz" lIns="87554" tIns="43777" rIns="87554" bIns="43777" rtlCol="0" anchor="b"/>
          <a:lstStyle>
            <a:lvl1pPr algn="l">
              <a:defRPr sz="1100"/>
            </a:lvl1pPr>
          </a:lstStyle>
          <a:p>
            <a:endParaRPr lang="en-GB" dirty="0"/>
          </a:p>
        </p:txBody>
      </p:sp>
      <p:sp>
        <p:nvSpPr>
          <p:cNvPr id="5" name="Slide Number Placeholder 4"/>
          <p:cNvSpPr>
            <a:spLocks noGrp="1"/>
          </p:cNvSpPr>
          <p:nvPr>
            <p:ph type="sldNum" sz="quarter" idx="3"/>
          </p:nvPr>
        </p:nvSpPr>
        <p:spPr>
          <a:xfrm>
            <a:off x="3850295" y="9429305"/>
            <a:ext cx="2945862" cy="495793"/>
          </a:xfrm>
          <a:prstGeom prst="rect">
            <a:avLst/>
          </a:prstGeom>
        </p:spPr>
        <p:txBody>
          <a:bodyPr vert="horz" lIns="87554" tIns="43777" rIns="87554" bIns="43777" rtlCol="0" anchor="b"/>
          <a:lstStyle>
            <a:lvl1pPr algn="r">
              <a:defRPr sz="1100"/>
            </a:lvl1pPr>
          </a:lstStyle>
          <a:p>
            <a:fld id="{99D4B5F0-8553-46DB-A5B3-B7C07E115ABF}" type="slidenum">
              <a:rPr lang="en-GB" smtClean="0"/>
              <a:t>‹#›</a:t>
            </a:fld>
            <a:endParaRPr lang="en-GB" dirty="0"/>
          </a:p>
        </p:txBody>
      </p:sp>
    </p:spTree>
    <p:extLst>
      <p:ext uri="{BB962C8B-B14F-4D97-AF65-F5344CB8AC3E}">
        <p14:creationId xmlns:p14="http://schemas.microsoft.com/office/powerpoint/2010/main" val="1316460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3"/>
          </a:xfrm>
          <a:prstGeom prst="rect">
            <a:avLst/>
          </a:prstGeom>
        </p:spPr>
        <p:txBody>
          <a:bodyPr vert="horz" lIns="94838" tIns="47419" rIns="94838" bIns="47419"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3"/>
          </a:xfrm>
          <a:prstGeom prst="rect">
            <a:avLst/>
          </a:prstGeom>
        </p:spPr>
        <p:txBody>
          <a:bodyPr vert="horz" lIns="94838" tIns="47419" rIns="94838" bIns="47419" rtlCol="0"/>
          <a:lstStyle>
            <a:lvl1pPr algn="r">
              <a:defRPr sz="1200"/>
            </a:lvl1pPr>
          </a:lstStyle>
          <a:p>
            <a:fld id="{2D3A87ED-70F5-4561-94CE-DF024CE198D7}" type="datetimeFigureOut">
              <a:rPr lang="en-GB" smtClean="0"/>
              <a:pPr/>
              <a:t>12/09/2018</a:t>
            </a:fld>
            <a:endParaRPr lang="en-GB" dirty="0"/>
          </a:p>
        </p:txBody>
      </p:sp>
      <p:sp>
        <p:nvSpPr>
          <p:cNvPr id="4" name="Slide Image Placeholder 3"/>
          <p:cNvSpPr>
            <a:spLocks noGrp="1" noRot="1" noChangeAspect="1"/>
          </p:cNvSpPr>
          <p:nvPr>
            <p:ph type="sldImg" idx="2"/>
          </p:nvPr>
        </p:nvSpPr>
        <p:spPr>
          <a:xfrm>
            <a:off x="917575" y="746125"/>
            <a:ext cx="4962525" cy="3721100"/>
          </a:xfrm>
          <a:prstGeom prst="rect">
            <a:avLst/>
          </a:prstGeom>
          <a:noFill/>
          <a:ln w="12700">
            <a:solidFill>
              <a:prstClr val="black"/>
            </a:solidFill>
          </a:ln>
        </p:spPr>
        <p:txBody>
          <a:bodyPr vert="horz" lIns="94838" tIns="47419" rIns="94838" bIns="47419" rtlCol="0" anchor="ctr"/>
          <a:lstStyle/>
          <a:p>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4838" tIns="47419" rIns="94838" bIns="474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3"/>
          </a:xfrm>
          <a:prstGeom prst="rect">
            <a:avLst/>
          </a:prstGeom>
        </p:spPr>
        <p:txBody>
          <a:bodyPr vert="horz" lIns="94838" tIns="47419" rIns="94838" bIns="4741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3"/>
          </a:xfrm>
          <a:prstGeom prst="rect">
            <a:avLst/>
          </a:prstGeom>
        </p:spPr>
        <p:txBody>
          <a:bodyPr vert="horz" lIns="94838" tIns="47419" rIns="94838" bIns="47419" rtlCol="0" anchor="b"/>
          <a:lstStyle>
            <a:lvl1pPr algn="r">
              <a:defRPr sz="1200"/>
            </a:lvl1pPr>
          </a:lstStyle>
          <a:p>
            <a:fld id="{A8B328D2-43F5-48EE-9A40-D174A202856A}" type="slidenum">
              <a:rPr lang="en-GB" smtClean="0"/>
              <a:pPr/>
              <a:t>‹#›</a:t>
            </a:fld>
            <a:endParaRPr lang="en-GB" dirty="0"/>
          </a:p>
        </p:txBody>
      </p:sp>
    </p:spTree>
    <p:extLst>
      <p:ext uri="{BB962C8B-B14F-4D97-AF65-F5344CB8AC3E}">
        <p14:creationId xmlns:p14="http://schemas.microsoft.com/office/powerpoint/2010/main" val="1685100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8EEABE4-D69E-4F29-BFFE-4885AC257731}" type="slidenum">
              <a:rPr lang="en-GB" smtClean="0"/>
              <a:pPr/>
              <a:t>1</a:t>
            </a:fld>
            <a:endParaRPr lang="en-GB" dirty="0"/>
          </a:p>
        </p:txBody>
      </p:sp>
    </p:spTree>
    <p:extLst>
      <p:ext uri="{BB962C8B-B14F-4D97-AF65-F5344CB8AC3E}">
        <p14:creationId xmlns:p14="http://schemas.microsoft.com/office/powerpoint/2010/main" val="1197596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8EEABE4-D69E-4F29-BFFE-4885AC257731}" type="slidenum">
              <a:rPr lang="en-GB" smtClean="0"/>
              <a:pPr/>
              <a:t>43</a:t>
            </a:fld>
            <a:endParaRPr lang="en-GB" dirty="0"/>
          </a:p>
        </p:txBody>
      </p:sp>
    </p:spTree>
    <p:extLst>
      <p:ext uri="{BB962C8B-B14F-4D97-AF65-F5344CB8AC3E}">
        <p14:creationId xmlns:p14="http://schemas.microsoft.com/office/powerpoint/2010/main" val="2180683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8B328D2-43F5-48EE-9A40-D174A202856A}" type="slidenum">
              <a:rPr lang="en-GB" smtClean="0"/>
              <a:pPr/>
              <a:t>3</a:t>
            </a:fld>
            <a:endParaRPr lang="en-GB" dirty="0"/>
          </a:p>
        </p:txBody>
      </p:sp>
    </p:spTree>
    <p:extLst>
      <p:ext uri="{BB962C8B-B14F-4D97-AF65-F5344CB8AC3E}">
        <p14:creationId xmlns:p14="http://schemas.microsoft.com/office/powerpoint/2010/main" val="3247062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a:t>See Yorkshire bank fine just over £4 million for not dealing with its mortgage customers experiencing payment difficulties </a:t>
            </a:r>
          </a:p>
          <a:p>
            <a:endParaRPr lang="en-GB" dirty="0"/>
          </a:p>
          <a:p>
            <a:r>
              <a:rPr lang="en-GB" sz="1200" b="0" i="0" kern="1200" dirty="0">
                <a:solidFill>
                  <a:schemeClr val="tx1"/>
                </a:solidFill>
                <a:effectLst/>
                <a:latin typeface="+mn-lt"/>
                <a:ea typeface="+mn-ea"/>
                <a:cs typeface="+mn-cs"/>
              </a:rPr>
              <a:t>Between 1 October 2011 and 31 July 2012, call handlers at YBS, dealing with customers in payment difficulties, failed to deal properly with these customers in order to identify promptly the cause of their problems and their future financial prospects.</a:t>
            </a:r>
          </a:p>
          <a:p>
            <a:r>
              <a:rPr lang="en-GB" sz="1200" b="0" i="0" kern="1200" dirty="0">
                <a:solidFill>
                  <a:schemeClr val="tx1"/>
                </a:solidFill>
                <a:effectLst/>
                <a:latin typeface="+mn-lt"/>
                <a:ea typeface="+mn-ea"/>
                <a:cs typeface="+mn-cs"/>
              </a:rPr>
              <a:t>These failures led to significant delays in determining the most appropriate payment solutions. YBS properly viewed repossession as a last resort but failed to recognise that delays in reaching long term payment solutions meant that some customers incurred increased fees and associated interest. YBS has already started to refund these customers.</a:t>
            </a:r>
          </a:p>
          <a:p>
            <a:r>
              <a:rPr lang="en-GB" sz="1200" b="0" i="0" kern="1200" dirty="0">
                <a:solidFill>
                  <a:schemeClr val="tx1"/>
                </a:solidFill>
                <a:effectLst/>
                <a:latin typeface="+mn-lt"/>
                <a:ea typeface="+mn-ea"/>
                <a:cs typeface="+mn-cs"/>
              </a:rPr>
              <a:t>Tracey McDermott, FCA director of Enforcement and Financial Crime said:</a:t>
            </a:r>
          </a:p>
          <a:p>
            <a:r>
              <a:rPr lang="en-GB" sz="1200" b="0" i="0" kern="1200" dirty="0">
                <a:solidFill>
                  <a:schemeClr val="tx1"/>
                </a:solidFill>
                <a:effectLst/>
                <a:latin typeface="+mn-lt"/>
                <a:ea typeface="+mn-ea"/>
                <a:cs typeface="+mn-cs"/>
              </a:rPr>
              <a:t>“Customers in financial difficulty need to be treated fairly and sensitively. Firms must ensure that they are taking into account the particular circumstances affecting customers who find themselves in difficulty. Firms need to be dealing with these customers proactively, without delays, in order to ensure they are not losing out.</a:t>
            </a:r>
          </a:p>
          <a:p>
            <a:r>
              <a:rPr lang="en-GB" sz="1200" b="0" i="0" kern="1200" dirty="0">
                <a:solidFill>
                  <a:schemeClr val="tx1"/>
                </a:solidFill>
                <a:effectLst/>
                <a:latin typeface="+mn-lt"/>
                <a:ea typeface="+mn-ea"/>
                <a:cs typeface="+mn-cs"/>
              </a:rPr>
              <a:t>“By allowing cases to drift without agreement, YBS’s actions meant that customers in vulnerable circumstances risked falling into further financial difficulty.”</a:t>
            </a:r>
          </a:p>
          <a:p>
            <a:r>
              <a:rPr lang="en-GB" sz="1200" b="0" i="0" kern="1200" dirty="0">
                <a:solidFill>
                  <a:schemeClr val="tx1"/>
                </a:solidFill>
                <a:effectLst/>
                <a:latin typeface="+mn-lt"/>
                <a:ea typeface="+mn-ea"/>
                <a:cs typeface="+mn-cs"/>
              </a:rPr>
              <a:t>The investigation found that insufficient training and fragmented guidance meant that call handlers did not consistently probe customers’ circumstances and identify the cause of their problems.</a:t>
            </a:r>
          </a:p>
          <a:p>
            <a:r>
              <a:rPr lang="en-GB" sz="1200" b="0" i="0" kern="1200" dirty="0">
                <a:solidFill>
                  <a:schemeClr val="tx1"/>
                </a:solidFill>
                <a:effectLst/>
                <a:latin typeface="+mn-lt"/>
                <a:ea typeface="+mn-ea"/>
                <a:cs typeface="+mn-cs"/>
              </a:rPr>
              <a:t>These issues were not spotted because weaknesses in checking procedures and management information, and a failure to identify customer complaints, meant that YBS management was deprived of information that may have highlighted poor treatment of customers.</a:t>
            </a:r>
          </a:p>
          <a:p>
            <a:endParaRPr lang="en-GB" dirty="0"/>
          </a:p>
          <a:p>
            <a:endParaRPr lang="en-GB" dirty="0"/>
          </a:p>
        </p:txBody>
      </p:sp>
      <p:sp>
        <p:nvSpPr>
          <p:cNvPr id="4" name="Slide Number Placeholder 3"/>
          <p:cNvSpPr>
            <a:spLocks noGrp="1"/>
          </p:cNvSpPr>
          <p:nvPr>
            <p:ph type="sldNum" sz="quarter" idx="10"/>
          </p:nvPr>
        </p:nvSpPr>
        <p:spPr/>
        <p:txBody>
          <a:bodyPr/>
          <a:lstStyle/>
          <a:p>
            <a:fld id="{A8B328D2-43F5-48EE-9A40-D174A202856A}" type="slidenum">
              <a:rPr lang="en-GB" smtClean="0"/>
              <a:pPr/>
              <a:t>5</a:t>
            </a:fld>
            <a:endParaRPr lang="en-GB" dirty="0"/>
          </a:p>
        </p:txBody>
      </p:sp>
    </p:spTree>
    <p:extLst>
      <p:ext uri="{BB962C8B-B14F-4D97-AF65-F5344CB8AC3E}">
        <p14:creationId xmlns:p14="http://schemas.microsoft.com/office/powerpoint/2010/main" val="3361827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Yorkshire bank fined just over £4 million for not dealing with its mortgage customers experiencing payment difficulties </a:t>
            </a:r>
          </a:p>
          <a:p>
            <a:endParaRPr lang="en-GB" dirty="0"/>
          </a:p>
          <a:p>
            <a:r>
              <a:rPr lang="en-GB" sz="1200" b="0" i="0" kern="1200" dirty="0">
                <a:solidFill>
                  <a:schemeClr val="tx1"/>
                </a:solidFill>
                <a:effectLst/>
                <a:latin typeface="+mn-lt"/>
                <a:ea typeface="+mn-ea"/>
                <a:cs typeface="+mn-cs"/>
              </a:rPr>
              <a:t>Tracey McDermott, FCA director of Enforcement and Financial Crime said:</a:t>
            </a:r>
          </a:p>
          <a:p>
            <a:r>
              <a:rPr lang="en-GB" sz="1200" b="0" i="0" kern="1200" dirty="0">
                <a:solidFill>
                  <a:schemeClr val="tx1"/>
                </a:solidFill>
                <a:effectLst/>
                <a:latin typeface="+mn-lt"/>
                <a:ea typeface="+mn-ea"/>
                <a:cs typeface="+mn-cs"/>
              </a:rPr>
              <a:t>“Customers in financial difficulty need to be treated fairly and sensitively. Firms must ensure that they are taking into account the particular circumstances affecting customers who find themselves in difficulty. Firms need to be dealing with these customers proactively”</a:t>
            </a:r>
            <a:endParaRPr lang="en-GB" dirty="0"/>
          </a:p>
        </p:txBody>
      </p:sp>
      <p:sp>
        <p:nvSpPr>
          <p:cNvPr id="4" name="Slide Number Placeholder 3"/>
          <p:cNvSpPr>
            <a:spLocks noGrp="1"/>
          </p:cNvSpPr>
          <p:nvPr>
            <p:ph type="sldNum" sz="quarter" idx="10"/>
          </p:nvPr>
        </p:nvSpPr>
        <p:spPr/>
        <p:txBody>
          <a:bodyPr/>
          <a:lstStyle/>
          <a:p>
            <a:fld id="{A8B328D2-43F5-48EE-9A40-D174A202856A}" type="slidenum">
              <a:rPr lang="en-GB" smtClean="0"/>
              <a:pPr/>
              <a:t>6</a:t>
            </a:fld>
            <a:endParaRPr lang="en-GB" dirty="0"/>
          </a:p>
        </p:txBody>
      </p:sp>
    </p:spTree>
    <p:extLst>
      <p:ext uri="{BB962C8B-B14F-4D97-AF65-F5344CB8AC3E}">
        <p14:creationId xmlns:p14="http://schemas.microsoft.com/office/powerpoint/2010/main" val="3361827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8EEABE4-D69E-4F29-BFFE-4885AC257731}"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1534814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In England and Wales 138,000 reported they could not speak English at all  - this was 2011  ONS – official for national stats site   www.ons.gov.uk</a:t>
            </a:r>
          </a:p>
          <a:p>
            <a:endParaRPr lang="en-GB" dirty="0"/>
          </a:p>
        </p:txBody>
      </p:sp>
      <p:sp>
        <p:nvSpPr>
          <p:cNvPr id="4" name="Slide Number Placeholder 3"/>
          <p:cNvSpPr>
            <a:spLocks noGrp="1"/>
          </p:cNvSpPr>
          <p:nvPr>
            <p:ph type="sldNum" sz="quarter" idx="10"/>
          </p:nvPr>
        </p:nvSpPr>
        <p:spPr/>
        <p:txBody>
          <a:bodyPr/>
          <a:lstStyle/>
          <a:p>
            <a:fld id="{A8B328D2-43F5-48EE-9A40-D174A202856A}" type="slidenum">
              <a:rPr lang="en-GB" smtClean="0"/>
              <a:pPr/>
              <a:t>20</a:t>
            </a:fld>
            <a:endParaRPr lang="en-GB" dirty="0"/>
          </a:p>
        </p:txBody>
      </p:sp>
    </p:spTree>
    <p:extLst>
      <p:ext uri="{BB962C8B-B14F-4D97-AF65-F5344CB8AC3E}">
        <p14:creationId xmlns:p14="http://schemas.microsoft.com/office/powerpoint/2010/main" val="661136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In England and Wales 138,000 reported they could not speak English at all  - this was 2011  ONS – official for national stats site   www.ons.gov.uk</a:t>
            </a:r>
          </a:p>
          <a:p>
            <a:endParaRPr lang="en-GB" dirty="0"/>
          </a:p>
        </p:txBody>
      </p:sp>
      <p:sp>
        <p:nvSpPr>
          <p:cNvPr id="4" name="Slide Number Placeholder 3"/>
          <p:cNvSpPr>
            <a:spLocks noGrp="1"/>
          </p:cNvSpPr>
          <p:nvPr>
            <p:ph type="sldNum" sz="quarter" idx="10"/>
          </p:nvPr>
        </p:nvSpPr>
        <p:spPr/>
        <p:txBody>
          <a:bodyPr/>
          <a:lstStyle/>
          <a:p>
            <a:fld id="{A8B328D2-43F5-48EE-9A40-D174A202856A}" type="slidenum">
              <a:rPr lang="en-GB" smtClean="0"/>
              <a:pPr/>
              <a:t>23</a:t>
            </a:fld>
            <a:endParaRPr lang="en-GB" dirty="0"/>
          </a:p>
        </p:txBody>
      </p:sp>
    </p:spTree>
    <p:extLst>
      <p:ext uri="{BB962C8B-B14F-4D97-AF65-F5344CB8AC3E}">
        <p14:creationId xmlns:p14="http://schemas.microsoft.com/office/powerpoint/2010/main" val="661136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8EEABE4-D69E-4F29-BFFE-4885AC257731}" type="slidenum">
              <a:rPr lang="en-GB" smtClean="0">
                <a:solidFill>
                  <a:prstClr val="black"/>
                </a:solidFill>
              </a:rPr>
              <a:pPr/>
              <a:t>25</a:t>
            </a:fld>
            <a:endParaRPr lang="en-GB" dirty="0">
              <a:solidFill>
                <a:prstClr val="black"/>
              </a:solidFill>
            </a:endParaRPr>
          </a:p>
        </p:txBody>
      </p:sp>
    </p:spTree>
    <p:extLst>
      <p:ext uri="{BB962C8B-B14F-4D97-AF65-F5344CB8AC3E}">
        <p14:creationId xmlns:p14="http://schemas.microsoft.com/office/powerpoint/2010/main" val="2929198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8EEABE4-D69E-4F29-BFFE-4885AC257731}" type="slidenum">
              <a:rPr lang="en-GB" smtClean="0">
                <a:solidFill>
                  <a:prstClr val="black"/>
                </a:solidFill>
              </a:rPr>
              <a:pPr/>
              <a:t>32</a:t>
            </a:fld>
            <a:endParaRPr lang="en-GB" dirty="0">
              <a:solidFill>
                <a:prstClr val="black"/>
              </a:solidFill>
            </a:endParaRPr>
          </a:p>
        </p:txBody>
      </p:sp>
    </p:spTree>
    <p:extLst>
      <p:ext uri="{BB962C8B-B14F-4D97-AF65-F5344CB8AC3E}">
        <p14:creationId xmlns:p14="http://schemas.microsoft.com/office/powerpoint/2010/main" val="3453765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D553BE1-0159-447A-964C-03263991F55E}" type="datetimeFigureOut">
              <a:rPr lang="en-GB" smtClean="0"/>
              <a:pPr/>
              <a:t>12/09/2018</a:t>
            </a:fld>
            <a:endParaRPr lang="en-GB"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BF635B4-788D-44D6-A83E-0A02BC43F6B7}"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553BE1-0159-447A-964C-03263991F55E}" type="datetimeFigureOut">
              <a:rPr lang="en-GB" smtClean="0"/>
              <a:pPr/>
              <a:t>12/09/2018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F635B4-788D-44D6-A83E-0A02BC43F6B7}"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553BE1-0159-447A-964C-03263991F55E}" type="datetimeFigureOut">
              <a:rPr lang="en-GB" smtClean="0"/>
              <a:pPr/>
              <a:t>12/09/2018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F635B4-788D-44D6-A83E-0A02BC43F6B7}"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553BE1-0159-447A-964C-03263991F55E}" type="datetimeFigureOut">
              <a:rPr lang="en-GB" smtClean="0"/>
              <a:pPr/>
              <a:t>12/09/2018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F635B4-788D-44D6-A83E-0A02BC43F6B7}" type="slidenum">
              <a:rPr lang="en-GB" smtClean="0"/>
              <a:pPr/>
              <a:t>‹#›</a:t>
            </a:fld>
            <a:endParaRPr lang="en-GB"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D553BE1-0159-447A-964C-03263991F55E}" type="datetimeFigureOut">
              <a:rPr lang="en-GB" smtClean="0"/>
              <a:pPr/>
              <a:t>12/09/2018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F635B4-788D-44D6-A83E-0A02BC43F6B7}" type="slidenum">
              <a:rPr lang="en-GB" smtClean="0"/>
              <a:pPr/>
              <a:t>‹#›</a:t>
            </a:fld>
            <a:endParaRPr lang="en-GB"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D553BE1-0159-447A-964C-03263991F55E}" type="datetimeFigureOut">
              <a:rPr lang="en-GB" smtClean="0"/>
              <a:pPr/>
              <a:t>12/09/2018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F635B4-788D-44D6-A83E-0A02BC43F6B7}" type="slidenum">
              <a:rPr lang="en-GB" smtClean="0"/>
              <a:pPr/>
              <a:t>‹#›</a:t>
            </a:fld>
            <a:endParaRPr lang="en-GB"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D553BE1-0159-447A-964C-03263991F55E}" type="datetimeFigureOut">
              <a:rPr lang="en-GB" smtClean="0"/>
              <a:pPr/>
              <a:t>12/09/2018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BF635B4-788D-44D6-A83E-0A02BC43F6B7}"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D553BE1-0159-447A-964C-03263991F55E}" type="datetimeFigureOut">
              <a:rPr lang="en-GB" smtClean="0"/>
              <a:pPr/>
              <a:t>12/09/2018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BF635B4-788D-44D6-A83E-0A02BC43F6B7}" type="slidenum">
              <a:rPr lang="en-GB" smtClean="0"/>
              <a:pPr/>
              <a:t>‹#›</a:t>
            </a:fld>
            <a:endParaRPr lang="en-GB"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553BE1-0159-447A-964C-03263991F55E}" type="datetimeFigureOut">
              <a:rPr lang="en-GB" smtClean="0"/>
              <a:pPr/>
              <a:t>12/09/2018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BF635B4-788D-44D6-A83E-0A02BC43F6B7}"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8D553BE1-0159-447A-964C-03263991F55E}" type="datetimeFigureOut">
              <a:rPr lang="en-GB" smtClean="0"/>
              <a:pPr/>
              <a:t>12/09/2018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F635B4-788D-44D6-A83E-0A02BC43F6B7}"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8D553BE1-0159-447A-964C-03263991F55E}" type="datetimeFigureOut">
              <a:rPr lang="en-GB" smtClean="0"/>
              <a:pPr/>
              <a:t>12/09/2018</a:t>
            </a:fld>
            <a:endParaRPr lang="en-GB"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BF635B4-788D-44D6-A83E-0A02BC43F6B7}" type="slidenum">
              <a:rPr lang="en-GB" smtClean="0"/>
              <a:pPr/>
              <a:t>‹#›</a:t>
            </a:fld>
            <a:endParaRPr lang="en-GB"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D553BE1-0159-447A-964C-03263991F55E}" type="datetimeFigureOut">
              <a:rPr lang="en-GB" smtClean="0"/>
              <a:pPr/>
              <a:t>12/09/2018</a:t>
            </a:fld>
            <a:endParaRPr lang="en-GB"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BF635B4-788D-44D6-A83E-0A02BC43F6B7}"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EWNICOLA-HP\Users\Public\Documents\Backup\Create Directions Ltd\On-line training\Images\Blackboards\Vulnerable Custom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829" y="476672"/>
            <a:ext cx="2644012" cy="25922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208" y="502575"/>
            <a:ext cx="1803667" cy="2155747"/>
          </a:xfrm>
          <a:prstGeom prst="rect">
            <a:avLst/>
          </a:prstGeom>
        </p:spPr>
      </p:pic>
      <p:sp>
        <p:nvSpPr>
          <p:cNvPr id="11" name="Content Placeholder 2"/>
          <p:cNvSpPr txBox="1">
            <a:spLocks/>
          </p:cNvSpPr>
          <p:nvPr/>
        </p:nvSpPr>
        <p:spPr>
          <a:xfrm>
            <a:off x="399003" y="3645024"/>
            <a:ext cx="7848872" cy="432048"/>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5000"/>
              </a:lnSpc>
              <a:spcBef>
                <a:spcPts val="800"/>
              </a:spcBef>
              <a:spcAft>
                <a:spcPts val="800"/>
              </a:spcAft>
            </a:pPr>
            <a:r>
              <a:rPr lang="en-GB" sz="4400" b="1" dirty="0">
                <a:solidFill>
                  <a:srgbClr val="3E2D57"/>
                </a:solidFill>
                <a:latin typeface="Arial" panose="020B0604020202020204" pitchFamily="34" charset="0"/>
                <a:cs typeface="Arial" panose="020B0604020202020204" pitchFamily="34" charset="0"/>
              </a:rPr>
              <a:t>Vulnerable Customers</a:t>
            </a:r>
          </a:p>
          <a:p>
            <a:pPr>
              <a:lnSpc>
                <a:spcPct val="85000"/>
              </a:lnSpc>
              <a:spcBef>
                <a:spcPts val="800"/>
              </a:spcBef>
              <a:spcAft>
                <a:spcPts val="800"/>
              </a:spcAft>
            </a:pPr>
            <a:r>
              <a:rPr lang="en-GB" sz="4400" b="1" dirty="0">
                <a:solidFill>
                  <a:srgbClr val="3E2D57"/>
                </a:solidFill>
                <a:latin typeface="Arial" panose="020B0604020202020204" pitchFamily="34" charset="0"/>
                <a:cs typeface="Arial" panose="020B0604020202020204" pitchFamily="34" charset="0"/>
              </a:rPr>
              <a:t>Presentation  </a:t>
            </a:r>
          </a:p>
        </p:txBody>
      </p:sp>
    </p:spTree>
    <p:extLst>
      <p:ext uri="{BB962C8B-B14F-4D97-AF65-F5344CB8AC3E}">
        <p14:creationId xmlns:p14="http://schemas.microsoft.com/office/powerpoint/2010/main" val="1166803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96752"/>
            <a:ext cx="8136904" cy="4320480"/>
          </a:xfrm>
        </p:spPr>
        <p:txBody>
          <a:bodyPr anchor="ctr">
            <a:noAutofit/>
          </a:bodyPr>
          <a:lstStyle/>
          <a:p>
            <a:pPr>
              <a:lnSpc>
                <a:spcPct val="85000"/>
              </a:lnSpc>
              <a:spcBef>
                <a:spcPts val="800"/>
              </a:spcBef>
              <a:spcAft>
                <a:spcPts val="800"/>
              </a:spcAft>
            </a:pPr>
            <a:r>
              <a:rPr lang="en-GB" dirty="0"/>
              <a:t>The FCA has increased its concerns with Vulnerable Customers since taking on the responsibilities of regulating Consumer Credit</a:t>
            </a:r>
          </a:p>
          <a:p>
            <a:pPr>
              <a:lnSpc>
                <a:spcPct val="85000"/>
              </a:lnSpc>
              <a:spcBef>
                <a:spcPts val="800"/>
              </a:spcBef>
              <a:spcAft>
                <a:spcPts val="800"/>
              </a:spcAft>
            </a:pPr>
            <a:r>
              <a:rPr lang="en-GB" dirty="0"/>
              <a:t>Customers in this area were found to have been targeted by firms due to vulnerability in their personal circumstances – for example payday loans</a:t>
            </a:r>
          </a:p>
        </p:txBody>
      </p:sp>
      <p:sp>
        <p:nvSpPr>
          <p:cNvPr id="4" name="Title 1"/>
          <p:cNvSpPr>
            <a:spLocks noGrp="1"/>
          </p:cNvSpPr>
          <p:nvPr>
            <p:ph type="title"/>
          </p:nvPr>
        </p:nvSpPr>
        <p:spPr/>
        <p:txBody>
          <a:bodyPr>
            <a:normAutofit/>
          </a:bodyPr>
          <a:lstStyle/>
          <a:p>
            <a:r>
              <a:rPr lang="en-GB" sz="2800" b="1" dirty="0">
                <a:solidFill>
                  <a:srgbClr val="3E2D57"/>
                </a:solidFill>
              </a:rPr>
              <a:t>The Definition</a:t>
            </a:r>
          </a:p>
        </p:txBody>
      </p:sp>
      <p:pic>
        <p:nvPicPr>
          <p:cNvPr id="3074" name="Picture 2" descr="C:\Users\User\Downloads\talk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4869160"/>
            <a:ext cx="1737089" cy="1593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725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421673"/>
            <a:ext cx="8136904" cy="4320480"/>
          </a:xfrm>
        </p:spPr>
        <p:txBody>
          <a:bodyPr anchor="ctr">
            <a:normAutofit/>
          </a:bodyPr>
          <a:lstStyle/>
          <a:p>
            <a:pPr marL="0" indent="0">
              <a:lnSpc>
                <a:spcPct val="85000"/>
              </a:lnSpc>
              <a:spcBef>
                <a:spcPts val="800"/>
              </a:spcBef>
              <a:spcAft>
                <a:spcPts val="800"/>
              </a:spcAft>
              <a:buNone/>
            </a:pPr>
            <a:r>
              <a:rPr lang="en-GB" dirty="0"/>
              <a:t>These </a:t>
            </a:r>
            <a:r>
              <a:rPr lang="en-GB" b="1" dirty="0"/>
              <a:t>personal circumstances </a:t>
            </a:r>
            <a:r>
              <a:rPr lang="en-GB" dirty="0"/>
              <a:t>could fall under any of the following categories:</a:t>
            </a:r>
          </a:p>
          <a:p>
            <a:pPr>
              <a:lnSpc>
                <a:spcPct val="85000"/>
              </a:lnSpc>
              <a:spcBef>
                <a:spcPts val="800"/>
              </a:spcBef>
              <a:spcAft>
                <a:spcPts val="800"/>
              </a:spcAft>
            </a:pPr>
            <a:r>
              <a:rPr lang="en-GB" dirty="0"/>
              <a:t>Physical</a:t>
            </a:r>
          </a:p>
          <a:p>
            <a:pPr>
              <a:lnSpc>
                <a:spcPct val="85000"/>
              </a:lnSpc>
              <a:spcBef>
                <a:spcPts val="800"/>
              </a:spcBef>
              <a:spcAft>
                <a:spcPts val="800"/>
              </a:spcAft>
            </a:pPr>
            <a:r>
              <a:rPr lang="en-GB" dirty="0"/>
              <a:t>Mental</a:t>
            </a:r>
          </a:p>
          <a:p>
            <a:pPr>
              <a:lnSpc>
                <a:spcPct val="85000"/>
              </a:lnSpc>
              <a:spcBef>
                <a:spcPts val="800"/>
              </a:spcBef>
              <a:spcAft>
                <a:spcPts val="800"/>
              </a:spcAft>
            </a:pPr>
            <a:r>
              <a:rPr lang="en-GB" dirty="0"/>
              <a:t>Emotional</a:t>
            </a:r>
          </a:p>
          <a:p>
            <a:pPr>
              <a:lnSpc>
                <a:spcPct val="85000"/>
              </a:lnSpc>
              <a:spcBef>
                <a:spcPts val="800"/>
              </a:spcBef>
              <a:spcAft>
                <a:spcPts val="800"/>
              </a:spcAft>
            </a:pPr>
            <a:r>
              <a:rPr lang="en-GB" dirty="0"/>
              <a:t>Cultural</a:t>
            </a:r>
          </a:p>
          <a:p>
            <a:pPr>
              <a:lnSpc>
                <a:spcPct val="85000"/>
              </a:lnSpc>
              <a:spcBef>
                <a:spcPts val="800"/>
              </a:spcBef>
              <a:spcAft>
                <a:spcPts val="800"/>
              </a:spcAft>
            </a:pPr>
            <a:r>
              <a:rPr lang="en-GB" dirty="0"/>
              <a:t>Age</a:t>
            </a:r>
          </a:p>
        </p:txBody>
      </p:sp>
      <p:sp>
        <p:nvSpPr>
          <p:cNvPr id="4" name="Title 1"/>
          <p:cNvSpPr>
            <a:spLocks noGrp="1"/>
          </p:cNvSpPr>
          <p:nvPr>
            <p:ph type="title"/>
          </p:nvPr>
        </p:nvSpPr>
        <p:spPr/>
        <p:txBody>
          <a:bodyPr>
            <a:normAutofit/>
          </a:bodyPr>
          <a:lstStyle/>
          <a:p>
            <a:r>
              <a:rPr lang="en-GB" sz="2800" b="1" dirty="0">
                <a:solidFill>
                  <a:srgbClr val="3E2D57"/>
                </a:solidFill>
              </a:rPr>
              <a:t>Different Types of Vulnerability</a:t>
            </a:r>
          </a:p>
        </p:txBody>
      </p:sp>
      <p:pic>
        <p:nvPicPr>
          <p:cNvPr id="4099" name="Picture 3" descr="C:\Users\User\Downloads\grou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3" y="3140968"/>
            <a:ext cx="2601185" cy="260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860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268760"/>
            <a:ext cx="4968552" cy="4320480"/>
          </a:xfrm>
        </p:spPr>
        <p:txBody>
          <a:bodyPr anchor="ctr">
            <a:normAutofit/>
          </a:bodyPr>
          <a:lstStyle/>
          <a:p>
            <a:pPr marL="0" indent="0">
              <a:lnSpc>
                <a:spcPct val="85000"/>
              </a:lnSpc>
              <a:spcBef>
                <a:spcPts val="800"/>
              </a:spcBef>
              <a:spcAft>
                <a:spcPts val="800"/>
              </a:spcAft>
              <a:buNone/>
            </a:pPr>
            <a:r>
              <a:rPr lang="en-GB" b="1" dirty="0"/>
              <a:t>Physical</a:t>
            </a:r>
          </a:p>
          <a:p>
            <a:pPr>
              <a:lnSpc>
                <a:spcPct val="85000"/>
              </a:lnSpc>
              <a:spcBef>
                <a:spcPts val="800"/>
              </a:spcBef>
              <a:spcAft>
                <a:spcPts val="800"/>
              </a:spcAft>
            </a:pPr>
            <a:r>
              <a:rPr lang="en-GB" dirty="0"/>
              <a:t>For example </a:t>
            </a:r>
            <a:r>
              <a:rPr lang="en-GB" b="1" dirty="0"/>
              <a:t>poor eyesight </a:t>
            </a:r>
            <a:r>
              <a:rPr lang="en-GB" dirty="0"/>
              <a:t>may mean a Customer can’t read the small print</a:t>
            </a:r>
          </a:p>
          <a:p>
            <a:pPr>
              <a:lnSpc>
                <a:spcPct val="85000"/>
              </a:lnSpc>
              <a:spcBef>
                <a:spcPts val="800"/>
              </a:spcBef>
              <a:spcAft>
                <a:spcPts val="800"/>
              </a:spcAft>
            </a:pPr>
            <a:r>
              <a:rPr lang="en-GB" b="1" dirty="0"/>
              <a:t>Impaired hearing </a:t>
            </a:r>
            <a:r>
              <a:rPr lang="en-GB" dirty="0"/>
              <a:t>may mean they miss important messages</a:t>
            </a:r>
          </a:p>
        </p:txBody>
      </p:sp>
      <p:sp>
        <p:nvSpPr>
          <p:cNvPr id="4" name="Title 1"/>
          <p:cNvSpPr>
            <a:spLocks noGrp="1"/>
          </p:cNvSpPr>
          <p:nvPr>
            <p:ph type="title"/>
          </p:nvPr>
        </p:nvSpPr>
        <p:spPr/>
        <p:txBody>
          <a:bodyPr>
            <a:normAutofit/>
          </a:bodyPr>
          <a:lstStyle/>
          <a:p>
            <a:r>
              <a:rPr lang="en-GB" sz="2800" b="1" dirty="0">
                <a:solidFill>
                  <a:srgbClr val="3E2D57"/>
                </a:solidFill>
              </a:rPr>
              <a:t>Different Types of Vulnerability</a:t>
            </a:r>
          </a:p>
        </p:txBody>
      </p:sp>
      <p:pic>
        <p:nvPicPr>
          <p:cNvPr id="5123" name="Picture 3" descr="C:\Users\User\Downloads\archeologi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226" y="2276872"/>
            <a:ext cx="2601185" cy="260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601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3888" y="1484784"/>
            <a:ext cx="4968552" cy="4320480"/>
          </a:xfrm>
        </p:spPr>
        <p:txBody>
          <a:bodyPr anchor="ctr">
            <a:normAutofit/>
          </a:bodyPr>
          <a:lstStyle/>
          <a:p>
            <a:pPr marL="0" indent="0">
              <a:lnSpc>
                <a:spcPct val="85000"/>
              </a:lnSpc>
              <a:spcBef>
                <a:spcPts val="800"/>
              </a:spcBef>
              <a:spcAft>
                <a:spcPts val="800"/>
              </a:spcAft>
              <a:buNone/>
            </a:pPr>
            <a:r>
              <a:rPr lang="en-GB" b="1" dirty="0"/>
              <a:t>Physical</a:t>
            </a:r>
          </a:p>
          <a:p>
            <a:pPr>
              <a:lnSpc>
                <a:spcPct val="85000"/>
              </a:lnSpc>
              <a:spcBef>
                <a:spcPts val="800"/>
              </a:spcBef>
              <a:spcAft>
                <a:spcPts val="800"/>
              </a:spcAft>
            </a:pPr>
            <a:r>
              <a:rPr lang="en-GB" dirty="0"/>
              <a:t>Many other </a:t>
            </a:r>
            <a:r>
              <a:rPr lang="en-GB" b="1" dirty="0"/>
              <a:t>health or mobility issues </a:t>
            </a:r>
            <a:r>
              <a:rPr lang="en-GB" dirty="0"/>
              <a:t>could make a Customer vulnerable, even for a short period of time</a:t>
            </a:r>
          </a:p>
          <a:p>
            <a:pPr>
              <a:lnSpc>
                <a:spcPct val="85000"/>
              </a:lnSpc>
              <a:spcBef>
                <a:spcPts val="800"/>
              </a:spcBef>
              <a:spcAft>
                <a:spcPts val="800"/>
              </a:spcAft>
            </a:pPr>
            <a:endParaRPr lang="en-GB" dirty="0"/>
          </a:p>
        </p:txBody>
      </p:sp>
      <p:sp>
        <p:nvSpPr>
          <p:cNvPr id="4" name="Title 1"/>
          <p:cNvSpPr>
            <a:spLocks noGrp="1"/>
          </p:cNvSpPr>
          <p:nvPr>
            <p:ph type="title"/>
          </p:nvPr>
        </p:nvSpPr>
        <p:spPr/>
        <p:txBody>
          <a:bodyPr>
            <a:normAutofit/>
          </a:bodyPr>
          <a:lstStyle/>
          <a:p>
            <a:r>
              <a:rPr lang="en-GB" sz="2800" b="1" dirty="0">
                <a:solidFill>
                  <a:srgbClr val="3E2D57"/>
                </a:solidFill>
              </a:rPr>
              <a:t>Different Types of Vulnerability</a:t>
            </a:r>
          </a:p>
        </p:txBody>
      </p:sp>
      <p:pic>
        <p:nvPicPr>
          <p:cNvPr id="6146" name="Picture 2" descr="C:\Users\User\Downloads\man-pushing-a-wheels-chair-with-person-sitting-on-it-with-injured-le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019" y="2420888"/>
            <a:ext cx="2601185" cy="260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53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561240"/>
            <a:ext cx="5184576" cy="4320480"/>
          </a:xfrm>
        </p:spPr>
        <p:txBody>
          <a:bodyPr anchor="ctr">
            <a:normAutofit/>
          </a:bodyPr>
          <a:lstStyle/>
          <a:p>
            <a:pPr marL="0" indent="0">
              <a:lnSpc>
                <a:spcPct val="85000"/>
              </a:lnSpc>
              <a:spcBef>
                <a:spcPts val="800"/>
              </a:spcBef>
              <a:spcAft>
                <a:spcPts val="800"/>
              </a:spcAft>
              <a:buNone/>
            </a:pPr>
            <a:r>
              <a:rPr lang="en-GB" b="1" dirty="0"/>
              <a:t>Mental</a:t>
            </a:r>
          </a:p>
          <a:p>
            <a:pPr>
              <a:lnSpc>
                <a:spcPct val="85000"/>
              </a:lnSpc>
              <a:spcBef>
                <a:spcPts val="800"/>
              </a:spcBef>
              <a:spcAft>
                <a:spcPts val="800"/>
              </a:spcAft>
            </a:pPr>
            <a:r>
              <a:rPr lang="en-GB" dirty="0"/>
              <a:t>For example mild </a:t>
            </a:r>
            <a:r>
              <a:rPr lang="en-GB" b="1" dirty="0"/>
              <a:t>dementia</a:t>
            </a:r>
            <a:r>
              <a:rPr lang="en-GB" dirty="0"/>
              <a:t> or poor </a:t>
            </a:r>
            <a:r>
              <a:rPr lang="en-GB" b="1" dirty="0"/>
              <a:t>memory</a:t>
            </a:r>
            <a:r>
              <a:rPr lang="en-GB" dirty="0"/>
              <a:t> may lead to confusion or mistakes</a:t>
            </a:r>
          </a:p>
          <a:p>
            <a:pPr>
              <a:lnSpc>
                <a:spcPct val="85000"/>
              </a:lnSpc>
              <a:spcBef>
                <a:spcPts val="800"/>
              </a:spcBef>
              <a:spcAft>
                <a:spcPts val="800"/>
              </a:spcAft>
            </a:pPr>
            <a:r>
              <a:rPr lang="en-GB" b="1" dirty="0"/>
              <a:t>Learning</a:t>
            </a:r>
            <a:r>
              <a:rPr lang="en-GB" dirty="0"/>
              <a:t> </a:t>
            </a:r>
            <a:r>
              <a:rPr lang="en-GB" b="1" dirty="0"/>
              <a:t>difficulties</a:t>
            </a:r>
            <a:r>
              <a:rPr lang="en-GB" dirty="0"/>
              <a:t> may make it difficult for customers to understand complex matters </a:t>
            </a:r>
          </a:p>
        </p:txBody>
      </p:sp>
      <p:sp>
        <p:nvSpPr>
          <p:cNvPr id="4" name="Title 1"/>
          <p:cNvSpPr>
            <a:spLocks noGrp="1"/>
          </p:cNvSpPr>
          <p:nvPr>
            <p:ph type="title"/>
          </p:nvPr>
        </p:nvSpPr>
        <p:spPr/>
        <p:txBody>
          <a:bodyPr>
            <a:normAutofit/>
          </a:bodyPr>
          <a:lstStyle/>
          <a:p>
            <a:r>
              <a:rPr lang="en-GB" sz="2800" b="1" dirty="0">
                <a:solidFill>
                  <a:srgbClr val="3E2D57"/>
                </a:solidFill>
              </a:rPr>
              <a:t>Different Types of Vulnerabi</a:t>
            </a:r>
            <a:r>
              <a:rPr lang="en-GB" b="1" dirty="0">
                <a:solidFill>
                  <a:srgbClr val="3E2D57"/>
                </a:solidFill>
              </a:rPr>
              <a:t>lity</a:t>
            </a:r>
          </a:p>
        </p:txBody>
      </p:sp>
      <p:pic>
        <p:nvPicPr>
          <p:cNvPr id="7170" name="Picture 2" descr="C:\Users\User\Downloads\stud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2592" y="2420888"/>
            <a:ext cx="2601185" cy="260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415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3888" y="1772816"/>
            <a:ext cx="4968552" cy="4320480"/>
          </a:xfrm>
        </p:spPr>
        <p:txBody>
          <a:bodyPr anchor="ctr">
            <a:normAutofit/>
          </a:bodyPr>
          <a:lstStyle/>
          <a:p>
            <a:pPr marL="0" indent="0">
              <a:lnSpc>
                <a:spcPct val="85000"/>
              </a:lnSpc>
              <a:spcBef>
                <a:spcPts val="800"/>
              </a:spcBef>
              <a:spcAft>
                <a:spcPts val="800"/>
              </a:spcAft>
              <a:buNone/>
            </a:pPr>
            <a:r>
              <a:rPr lang="en-GB" b="1" dirty="0"/>
              <a:t>Mental</a:t>
            </a:r>
          </a:p>
          <a:p>
            <a:pPr>
              <a:lnSpc>
                <a:spcPct val="85000"/>
              </a:lnSpc>
              <a:spcBef>
                <a:spcPts val="800"/>
              </a:spcBef>
              <a:spcAft>
                <a:spcPts val="800"/>
              </a:spcAft>
            </a:pPr>
            <a:r>
              <a:rPr lang="en-GB" dirty="0"/>
              <a:t>Issues with </a:t>
            </a:r>
            <a:r>
              <a:rPr lang="en-GB" b="1" dirty="0"/>
              <a:t>Mental Health </a:t>
            </a:r>
            <a:r>
              <a:rPr lang="en-GB" dirty="0"/>
              <a:t>are much more common than people realise</a:t>
            </a:r>
          </a:p>
          <a:p>
            <a:pPr>
              <a:lnSpc>
                <a:spcPct val="85000"/>
              </a:lnSpc>
              <a:spcBef>
                <a:spcPts val="800"/>
              </a:spcBef>
              <a:spcAft>
                <a:spcPts val="800"/>
              </a:spcAft>
            </a:pPr>
            <a:r>
              <a:rPr lang="en-GB" dirty="0"/>
              <a:t>They may not be noticeable and they are not always something a Customer may be willing to talk about </a:t>
            </a:r>
          </a:p>
        </p:txBody>
      </p:sp>
      <p:sp>
        <p:nvSpPr>
          <p:cNvPr id="4" name="Title 1"/>
          <p:cNvSpPr>
            <a:spLocks noGrp="1"/>
          </p:cNvSpPr>
          <p:nvPr>
            <p:ph type="title"/>
          </p:nvPr>
        </p:nvSpPr>
        <p:spPr/>
        <p:txBody>
          <a:bodyPr>
            <a:normAutofit/>
          </a:bodyPr>
          <a:lstStyle/>
          <a:p>
            <a:r>
              <a:rPr lang="en-GB" sz="2800" b="1" dirty="0">
                <a:solidFill>
                  <a:srgbClr val="3E2D57"/>
                </a:solidFill>
              </a:rPr>
              <a:t>Different Types of Vulnerability</a:t>
            </a:r>
          </a:p>
        </p:txBody>
      </p:sp>
      <p:pic>
        <p:nvPicPr>
          <p:cNvPr id="8194" name="Picture 2" descr="C:\Users\User\Downloads\two-people-under-an-umbrell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492896"/>
            <a:ext cx="2601185" cy="260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7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772816"/>
            <a:ext cx="4968552" cy="4320480"/>
          </a:xfrm>
        </p:spPr>
        <p:txBody>
          <a:bodyPr anchor="ctr">
            <a:normAutofit/>
          </a:bodyPr>
          <a:lstStyle/>
          <a:p>
            <a:pPr marL="0" indent="0">
              <a:lnSpc>
                <a:spcPct val="85000"/>
              </a:lnSpc>
              <a:spcBef>
                <a:spcPts val="800"/>
              </a:spcBef>
              <a:spcAft>
                <a:spcPts val="800"/>
              </a:spcAft>
              <a:buNone/>
            </a:pPr>
            <a:r>
              <a:rPr lang="en-GB" b="1" dirty="0"/>
              <a:t>Emotional </a:t>
            </a:r>
          </a:p>
          <a:p>
            <a:pPr>
              <a:lnSpc>
                <a:spcPct val="85000"/>
              </a:lnSpc>
              <a:spcBef>
                <a:spcPts val="800"/>
              </a:spcBef>
              <a:spcAft>
                <a:spcPts val="800"/>
              </a:spcAft>
            </a:pPr>
            <a:r>
              <a:rPr lang="en-GB" dirty="0"/>
              <a:t>For example they may have suffered a recent serious upset or </a:t>
            </a:r>
            <a:r>
              <a:rPr lang="en-GB" b="1" dirty="0"/>
              <a:t>bereavement </a:t>
            </a:r>
          </a:p>
          <a:p>
            <a:pPr>
              <a:lnSpc>
                <a:spcPct val="85000"/>
              </a:lnSpc>
              <a:spcBef>
                <a:spcPts val="800"/>
              </a:spcBef>
              <a:spcAft>
                <a:spcPts val="800"/>
              </a:spcAft>
            </a:pPr>
            <a:r>
              <a:rPr lang="en-GB" dirty="0"/>
              <a:t>They may be suffering extreme </a:t>
            </a:r>
            <a:r>
              <a:rPr lang="en-GB" b="1" dirty="0"/>
              <a:t>stress</a:t>
            </a:r>
            <a:r>
              <a:rPr lang="en-GB" dirty="0"/>
              <a:t> or worry in their personal life</a:t>
            </a:r>
          </a:p>
        </p:txBody>
      </p:sp>
      <p:sp>
        <p:nvSpPr>
          <p:cNvPr id="4" name="Title 1"/>
          <p:cNvSpPr>
            <a:spLocks noGrp="1"/>
          </p:cNvSpPr>
          <p:nvPr>
            <p:ph type="title"/>
          </p:nvPr>
        </p:nvSpPr>
        <p:spPr/>
        <p:txBody>
          <a:bodyPr>
            <a:normAutofit/>
          </a:bodyPr>
          <a:lstStyle/>
          <a:p>
            <a:r>
              <a:rPr lang="en-GB" b="1" dirty="0">
                <a:solidFill>
                  <a:srgbClr val="3E2D57"/>
                </a:solidFill>
              </a:rPr>
              <a:t>Different Types of Vulnerability</a:t>
            </a:r>
          </a:p>
        </p:txBody>
      </p:sp>
      <p:pic>
        <p:nvPicPr>
          <p:cNvPr id="9218" name="Picture 2" descr="C:\Users\User\Downloads\ou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2284" y="2564904"/>
            <a:ext cx="2601185" cy="260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605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3888" y="1484784"/>
            <a:ext cx="4968552" cy="4320480"/>
          </a:xfrm>
        </p:spPr>
        <p:txBody>
          <a:bodyPr anchor="ctr">
            <a:normAutofit/>
          </a:bodyPr>
          <a:lstStyle/>
          <a:p>
            <a:pPr marL="0" indent="0">
              <a:lnSpc>
                <a:spcPct val="85000"/>
              </a:lnSpc>
              <a:spcBef>
                <a:spcPts val="800"/>
              </a:spcBef>
              <a:spcAft>
                <a:spcPts val="800"/>
              </a:spcAft>
              <a:buNone/>
            </a:pPr>
            <a:r>
              <a:rPr lang="en-GB" b="1" dirty="0"/>
              <a:t>Emotional</a:t>
            </a:r>
          </a:p>
          <a:p>
            <a:pPr>
              <a:lnSpc>
                <a:spcPct val="85000"/>
              </a:lnSpc>
              <a:spcBef>
                <a:spcPts val="800"/>
              </a:spcBef>
              <a:spcAft>
                <a:spcPts val="800"/>
              </a:spcAft>
            </a:pPr>
            <a:r>
              <a:rPr lang="en-GB" dirty="0"/>
              <a:t>Personal Circumstances may be particularly difficult, for example  </a:t>
            </a:r>
            <a:r>
              <a:rPr lang="en-GB" b="1" dirty="0"/>
              <a:t>relationship</a:t>
            </a:r>
            <a:r>
              <a:rPr lang="en-GB" dirty="0"/>
              <a:t> problems</a:t>
            </a:r>
            <a:endParaRPr lang="en-GB" b="1" dirty="0"/>
          </a:p>
        </p:txBody>
      </p:sp>
      <p:sp>
        <p:nvSpPr>
          <p:cNvPr id="4" name="Title 1"/>
          <p:cNvSpPr>
            <a:spLocks noGrp="1"/>
          </p:cNvSpPr>
          <p:nvPr>
            <p:ph type="title"/>
          </p:nvPr>
        </p:nvSpPr>
        <p:spPr/>
        <p:txBody>
          <a:bodyPr>
            <a:normAutofit/>
          </a:bodyPr>
          <a:lstStyle/>
          <a:p>
            <a:r>
              <a:rPr lang="en-GB" b="1" dirty="0">
                <a:solidFill>
                  <a:srgbClr val="3E2D57"/>
                </a:solidFill>
              </a:rPr>
              <a:t>Different Types of Vulnerability</a:t>
            </a:r>
          </a:p>
        </p:txBody>
      </p:sp>
      <p:pic>
        <p:nvPicPr>
          <p:cNvPr id="10243" name="Picture 3" descr="C:\Users\User\Downloads\waving-goodby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492896"/>
            <a:ext cx="2601185" cy="260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32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772816"/>
            <a:ext cx="4968552" cy="4320480"/>
          </a:xfrm>
        </p:spPr>
        <p:txBody>
          <a:bodyPr anchor="ctr">
            <a:normAutofit/>
          </a:bodyPr>
          <a:lstStyle/>
          <a:p>
            <a:pPr marL="0" indent="0">
              <a:lnSpc>
                <a:spcPct val="85000"/>
              </a:lnSpc>
              <a:spcBef>
                <a:spcPts val="800"/>
              </a:spcBef>
              <a:spcAft>
                <a:spcPts val="800"/>
              </a:spcAft>
              <a:buNone/>
            </a:pPr>
            <a:r>
              <a:rPr lang="en-GB" b="1" dirty="0"/>
              <a:t>Cultural</a:t>
            </a:r>
          </a:p>
          <a:p>
            <a:pPr>
              <a:lnSpc>
                <a:spcPct val="85000"/>
              </a:lnSpc>
              <a:spcBef>
                <a:spcPts val="800"/>
              </a:spcBef>
              <a:spcAft>
                <a:spcPts val="800"/>
              </a:spcAft>
            </a:pPr>
            <a:r>
              <a:rPr lang="en-GB" dirty="0"/>
              <a:t>For example recent immigrants may </a:t>
            </a:r>
            <a:r>
              <a:rPr lang="en-GB" b="1" dirty="0"/>
              <a:t>lack understanding of their rights</a:t>
            </a:r>
            <a:r>
              <a:rPr lang="en-GB" dirty="0"/>
              <a:t> or obligations or technical terms</a:t>
            </a:r>
          </a:p>
          <a:p>
            <a:pPr>
              <a:lnSpc>
                <a:spcPct val="85000"/>
              </a:lnSpc>
              <a:spcBef>
                <a:spcPts val="800"/>
              </a:spcBef>
              <a:spcAft>
                <a:spcPts val="800"/>
              </a:spcAft>
            </a:pPr>
            <a:r>
              <a:rPr lang="en-GB" dirty="0"/>
              <a:t>Poor </a:t>
            </a:r>
            <a:r>
              <a:rPr lang="en-GB" b="1" dirty="0"/>
              <a:t>communication skills </a:t>
            </a:r>
            <a:r>
              <a:rPr lang="en-GB" dirty="0"/>
              <a:t>- for example they may need someone to act as a translator</a:t>
            </a:r>
          </a:p>
        </p:txBody>
      </p:sp>
      <p:sp>
        <p:nvSpPr>
          <p:cNvPr id="4" name="Title 1"/>
          <p:cNvSpPr>
            <a:spLocks noGrp="1"/>
          </p:cNvSpPr>
          <p:nvPr>
            <p:ph type="title"/>
          </p:nvPr>
        </p:nvSpPr>
        <p:spPr/>
        <p:txBody>
          <a:bodyPr>
            <a:normAutofit/>
          </a:bodyPr>
          <a:lstStyle/>
          <a:p>
            <a:r>
              <a:rPr lang="en-GB" sz="2800" b="1" dirty="0">
                <a:solidFill>
                  <a:srgbClr val="3E2D57"/>
                </a:solidFill>
              </a:rPr>
              <a:t>Different Types of Vulnerability</a:t>
            </a:r>
          </a:p>
        </p:txBody>
      </p:sp>
      <p:pic>
        <p:nvPicPr>
          <p:cNvPr id="11266" name="Picture 2" descr="C:\Users\User\Downloads\proble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7" y="2564904"/>
            <a:ext cx="2601185" cy="260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088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84784"/>
            <a:ext cx="7992888" cy="4320480"/>
          </a:xfrm>
        </p:spPr>
        <p:txBody>
          <a:bodyPr anchor="ctr">
            <a:normAutofit fontScale="92500" lnSpcReduction="10000"/>
          </a:bodyPr>
          <a:lstStyle/>
          <a:p>
            <a:pPr marL="0" indent="0">
              <a:lnSpc>
                <a:spcPct val="85000"/>
              </a:lnSpc>
              <a:spcBef>
                <a:spcPts val="800"/>
              </a:spcBef>
              <a:spcAft>
                <a:spcPts val="800"/>
              </a:spcAft>
              <a:buNone/>
            </a:pPr>
            <a:r>
              <a:rPr lang="en-GB" b="1" dirty="0"/>
              <a:t>Age</a:t>
            </a:r>
          </a:p>
          <a:p>
            <a:pPr>
              <a:lnSpc>
                <a:spcPct val="85000"/>
              </a:lnSpc>
              <a:spcBef>
                <a:spcPts val="800"/>
              </a:spcBef>
              <a:spcAft>
                <a:spcPts val="800"/>
              </a:spcAft>
            </a:pPr>
            <a:r>
              <a:rPr lang="en-GB" dirty="0"/>
              <a:t>Young people may have a poor appreciation of </a:t>
            </a:r>
            <a:r>
              <a:rPr lang="en-GB" b="1" dirty="0"/>
              <a:t>risk</a:t>
            </a:r>
            <a:r>
              <a:rPr lang="en-GB" dirty="0"/>
              <a:t>,  or </a:t>
            </a:r>
            <a:r>
              <a:rPr lang="en-GB" b="1" dirty="0"/>
              <a:t>lack</a:t>
            </a:r>
            <a:r>
              <a:rPr lang="en-GB" dirty="0"/>
              <a:t> </a:t>
            </a:r>
            <a:r>
              <a:rPr lang="en-GB" b="1" dirty="0"/>
              <a:t>experience</a:t>
            </a:r>
            <a:r>
              <a:rPr lang="en-GB" dirty="0"/>
              <a:t> in what cover they need </a:t>
            </a:r>
          </a:p>
          <a:p>
            <a:pPr>
              <a:lnSpc>
                <a:spcPct val="85000"/>
              </a:lnSpc>
              <a:spcBef>
                <a:spcPts val="800"/>
              </a:spcBef>
              <a:spcAft>
                <a:spcPts val="800"/>
              </a:spcAft>
            </a:pPr>
            <a:r>
              <a:rPr lang="en-GB" dirty="0"/>
              <a:t>Older Customers may have </a:t>
            </a:r>
            <a:r>
              <a:rPr lang="en-GB" b="1" dirty="0"/>
              <a:t>misplaced</a:t>
            </a:r>
            <a:r>
              <a:rPr lang="en-GB" dirty="0"/>
              <a:t> </a:t>
            </a:r>
            <a:r>
              <a:rPr lang="en-GB" b="1" dirty="0"/>
              <a:t>loyalty</a:t>
            </a:r>
            <a:r>
              <a:rPr lang="en-GB" dirty="0"/>
              <a:t>, be too </a:t>
            </a:r>
            <a:r>
              <a:rPr lang="en-GB" b="1" dirty="0"/>
              <a:t>trusting</a:t>
            </a:r>
            <a:r>
              <a:rPr lang="en-GB" dirty="0"/>
              <a:t> or have greater </a:t>
            </a:r>
            <a:r>
              <a:rPr lang="en-GB" b="1" dirty="0"/>
              <a:t>respect</a:t>
            </a:r>
            <a:r>
              <a:rPr lang="en-GB" dirty="0"/>
              <a:t> </a:t>
            </a:r>
            <a:r>
              <a:rPr lang="en-GB" b="1" dirty="0"/>
              <a:t>for</a:t>
            </a:r>
            <a:r>
              <a:rPr lang="en-GB" dirty="0"/>
              <a:t> </a:t>
            </a:r>
            <a:r>
              <a:rPr lang="en-GB" b="1" dirty="0"/>
              <a:t>authority</a:t>
            </a:r>
          </a:p>
          <a:p>
            <a:pPr>
              <a:lnSpc>
                <a:spcPct val="85000"/>
              </a:lnSpc>
              <a:spcBef>
                <a:spcPts val="800"/>
              </a:spcBef>
              <a:spcAft>
                <a:spcPts val="800"/>
              </a:spcAft>
            </a:pPr>
            <a:r>
              <a:rPr lang="en-GB" dirty="0"/>
              <a:t>Older Customers may lack </a:t>
            </a:r>
            <a:r>
              <a:rPr lang="en-GB" b="1" dirty="0"/>
              <a:t>computer</a:t>
            </a:r>
            <a:r>
              <a:rPr lang="en-GB" dirty="0"/>
              <a:t> </a:t>
            </a:r>
            <a:r>
              <a:rPr lang="en-GB" b="1" dirty="0"/>
              <a:t>skills</a:t>
            </a:r>
            <a:r>
              <a:rPr lang="en-GB" dirty="0"/>
              <a:t> or </a:t>
            </a:r>
            <a:r>
              <a:rPr lang="en-GB" b="1" dirty="0"/>
              <a:t>internet</a:t>
            </a:r>
            <a:r>
              <a:rPr lang="en-GB" dirty="0"/>
              <a:t> </a:t>
            </a:r>
            <a:r>
              <a:rPr lang="en-GB" b="1" dirty="0"/>
              <a:t>access</a:t>
            </a:r>
          </a:p>
          <a:p>
            <a:pPr>
              <a:lnSpc>
                <a:spcPct val="85000"/>
              </a:lnSpc>
              <a:spcBef>
                <a:spcPts val="800"/>
              </a:spcBef>
              <a:spcAft>
                <a:spcPts val="800"/>
              </a:spcAft>
            </a:pPr>
            <a:r>
              <a:rPr lang="en-GB" dirty="0"/>
              <a:t>The </a:t>
            </a:r>
            <a:r>
              <a:rPr lang="en-GB" b="1" dirty="0"/>
              <a:t>impact</a:t>
            </a:r>
            <a:r>
              <a:rPr lang="en-GB" dirty="0"/>
              <a:t> </a:t>
            </a:r>
            <a:r>
              <a:rPr lang="en-GB" b="1" dirty="0"/>
              <a:t>of</a:t>
            </a:r>
            <a:r>
              <a:rPr lang="en-GB" dirty="0"/>
              <a:t> </a:t>
            </a:r>
            <a:r>
              <a:rPr lang="en-GB" b="1" dirty="0"/>
              <a:t>fraud</a:t>
            </a:r>
            <a:r>
              <a:rPr lang="en-GB" dirty="0"/>
              <a:t> on them may be greater than other groups</a:t>
            </a:r>
          </a:p>
          <a:p>
            <a:pPr>
              <a:lnSpc>
                <a:spcPct val="85000"/>
              </a:lnSpc>
              <a:spcBef>
                <a:spcPts val="800"/>
              </a:spcBef>
              <a:spcAft>
                <a:spcPts val="800"/>
              </a:spcAft>
            </a:pPr>
            <a:endParaRPr lang="en-GB" b="1" dirty="0">
              <a:solidFill>
                <a:srgbClr val="E82682"/>
              </a:solidFill>
            </a:endParaRPr>
          </a:p>
        </p:txBody>
      </p:sp>
      <p:sp>
        <p:nvSpPr>
          <p:cNvPr id="4" name="Title 1"/>
          <p:cNvSpPr>
            <a:spLocks noGrp="1"/>
          </p:cNvSpPr>
          <p:nvPr>
            <p:ph type="title"/>
          </p:nvPr>
        </p:nvSpPr>
        <p:spPr/>
        <p:txBody>
          <a:bodyPr>
            <a:normAutofit/>
          </a:bodyPr>
          <a:lstStyle/>
          <a:p>
            <a:r>
              <a:rPr lang="en-GB" sz="2800" b="1" dirty="0">
                <a:solidFill>
                  <a:srgbClr val="3E2D57"/>
                </a:solidFill>
              </a:rPr>
              <a:t>Different Types of Vulnerability</a:t>
            </a:r>
          </a:p>
        </p:txBody>
      </p:sp>
    </p:spTree>
    <p:extLst>
      <p:ext uri="{BB962C8B-B14F-4D97-AF65-F5344CB8AC3E}">
        <p14:creationId xmlns:p14="http://schemas.microsoft.com/office/powerpoint/2010/main" val="990079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a:xfrm>
            <a:off x="395536" y="260648"/>
            <a:ext cx="6784975" cy="338137"/>
          </a:xfrm>
        </p:spPr>
        <p:txBody>
          <a:bodyPr>
            <a:normAutofit fontScale="90000"/>
          </a:bodyPr>
          <a:lstStyle/>
          <a:p>
            <a:r>
              <a:rPr lang="en-GB" altLang="en-US" sz="2000" b="1" dirty="0">
                <a:solidFill>
                  <a:srgbClr val="FF0000"/>
                </a:solidFill>
              </a:rPr>
              <a:t>Alan Chandler, Chartered Insurer</a:t>
            </a:r>
          </a:p>
        </p:txBody>
      </p:sp>
      <p:sp>
        <p:nvSpPr>
          <p:cNvPr id="3075" name="Content Placeholder 4"/>
          <p:cNvSpPr>
            <a:spLocks noGrp="1"/>
          </p:cNvSpPr>
          <p:nvPr>
            <p:ph idx="1"/>
          </p:nvPr>
        </p:nvSpPr>
        <p:spPr>
          <a:xfrm>
            <a:off x="467544" y="764704"/>
            <a:ext cx="7920880" cy="5472608"/>
          </a:xfrm>
        </p:spPr>
        <p:txBody>
          <a:bodyPr>
            <a:normAutofit/>
          </a:bodyPr>
          <a:lstStyle/>
          <a:p>
            <a:r>
              <a:rPr lang="en-GB" altLang="en-US" sz="2000" b="1" dirty="0">
                <a:latin typeface="Arial" panose="020B0604020202020204" pitchFamily="34" charset="0"/>
                <a:cs typeface="Arial" panose="020B0604020202020204" pitchFamily="34" charset="0"/>
              </a:rPr>
              <a:t>I have trained more than 1,000 individuals to become ACII qualified</a:t>
            </a:r>
          </a:p>
          <a:p>
            <a:r>
              <a:rPr lang="en-GB" altLang="en-US" sz="2000" dirty="0">
                <a:latin typeface="Arial" panose="020B0604020202020204" pitchFamily="34" charset="0"/>
                <a:cs typeface="Arial" panose="020B0604020202020204" pitchFamily="34" charset="0"/>
              </a:rPr>
              <a:t>I have trained over 50% of the individuals in the last 8 years that have gone onto achieve the highest ACII pass in the whole of the UK. </a:t>
            </a:r>
          </a:p>
          <a:p>
            <a:r>
              <a:rPr lang="en-GB" altLang="en-US" sz="2000" dirty="0">
                <a:latin typeface="Arial" panose="020B0604020202020204" pitchFamily="34" charset="0"/>
                <a:cs typeface="Arial" panose="020B0604020202020204" pitchFamily="34" charset="0"/>
              </a:rPr>
              <a:t>I train to a pass rate of more than 96% in all CII qualification levels. Certificate , Diploma and Advanced Diploma.</a:t>
            </a:r>
          </a:p>
          <a:p>
            <a:r>
              <a:rPr lang="en-GB" altLang="en-US" sz="2000" dirty="0">
                <a:latin typeface="Arial" panose="020B0604020202020204" pitchFamily="34" charset="0"/>
                <a:cs typeface="Arial" panose="020B0604020202020204" pitchFamily="34" charset="0"/>
              </a:rPr>
              <a:t>I deliver the Allianz scholarship and academy programmes in both the UK and Ireland and I have been a </a:t>
            </a:r>
            <a:r>
              <a:rPr lang="en-GB" altLang="en-US" sz="2000" dirty="0" err="1">
                <a:latin typeface="Arial" panose="020B0604020202020204" pitchFamily="34" charset="0"/>
                <a:cs typeface="Arial" panose="020B0604020202020204" pitchFamily="34" charset="0"/>
              </a:rPr>
              <a:t>Cii</a:t>
            </a:r>
            <a:r>
              <a:rPr lang="en-GB" altLang="en-US" sz="2000" dirty="0">
                <a:latin typeface="Arial" panose="020B0604020202020204" pitchFamily="34" charset="0"/>
                <a:cs typeface="Arial" panose="020B0604020202020204" pitchFamily="34" charset="0"/>
              </a:rPr>
              <a:t> examiner.</a:t>
            </a:r>
          </a:p>
          <a:p>
            <a:r>
              <a:rPr lang="en-GB" altLang="en-US" sz="2000" dirty="0">
                <a:latin typeface="Arial" panose="020B0604020202020204" pitchFamily="34" charset="0"/>
                <a:cs typeface="Arial" panose="020B0604020202020204" pitchFamily="34" charset="0"/>
              </a:rPr>
              <a:t>I have trained students who have won national prizes in almost all ACII subjects including Insurance Law (MO5), Liability (M96), Commercial Property and BI (M93), Personal Lines Insurance (P86), Business and Finance (M92), Underwriting Practice (M80), Advanced Underwriting (960), Claims Practice (M85), Advanced Claims (820), Marketing (945), Advanced Broking (930) and Advanced Risk Management (992).</a:t>
            </a:r>
          </a:p>
          <a:p>
            <a:endParaRPr lang="en-GB" altLang="en-US" dirty="0"/>
          </a:p>
          <a:p>
            <a:endParaRPr lang="en-GB" altLang="en-US" dirty="0"/>
          </a:p>
          <a:p>
            <a:endParaRPr lang="en-GB" altLang="en-US" dirty="0"/>
          </a:p>
        </p:txBody>
      </p:sp>
    </p:spTree>
    <p:extLst>
      <p:ext uri="{BB962C8B-B14F-4D97-AF65-F5344CB8AC3E}">
        <p14:creationId xmlns:p14="http://schemas.microsoft.com/office/powerpoint/2010/main" val="844162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196752"/>
            <a:ext cx="7416824" cy="5328592"/>
          </a:xfrm>
        </p:spPr>
        <p:txBody>
          <a:bodyPr anchor="ctr">
            <a:normAutofit/>
          </a:bodyPr>
          <a:lstStyle/>
          <a:p>
            <a:pPr>
              <a:lnSpc>
                <a:spcPct val="85000"/>
              </a:lnSpc>
              <a:spcBef>
                <a:spcPts val="800"/>
              </a:spcBef>
              <a:spcAft>
                <a:spcPts val="800"/>
              </a:spcAft>
            </a:pPr>
            <a:r>
              <a:rPr lang="en-GB" sz="4800" b="1" dirty="0">
                <a:latin typeface="Arial" panose="020B0604020202020204" pitchFamily="34" charset="0"/>
                <a:cs typeface="Arial" panose="020B0604020202020204" pitchFamily="34" charset="0"/>
              </a:rPr>
              <a:t>We can all become vulnerable!</a:t>
            </a:r>
            <a:endParaRPr lang="en-GB" sz="48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395536" y="764704"/>
            <a:ext cx="8229600" cy="1143000"/>
          </a:xfrm>
        </p:spPr>
        <p:txBody>
          <a:bodyPr>
            <a:normAutofit/>
          </a:bodyPr>
          <a:lstStyle/>
          <a:p>
            <a:r>
              <a:rPr lang="en-GB" sz="2800" b="1" dirty="0">
                <a:solidFill>
                  <a:srgbClr val="3E2D57"/>
                </a:solidFill>
              </a:rPr>
              <a:t>The Size of the Problem</a:t>
            </a:r>
          </a:p>
        </p:txBody>
      </p:sp>
    </p:spTree>
    <p:extLst>
      <p:ext uri="{BB962C8B-B14F-4D97-AF65-F5344CB8AC3E}">
        <p14:creationId xmlns:p14="http://schemas.microsoft.com/office/powerpoint/2010/main" val="2124602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8229600" cy="4525963"/>
          </a:xfrm>
        </p:spPr>
        <p:txBody>
          <a:bodyPr>
            <a:normAutofit/>
          </a:bodyPr>
          <a:lstStyle/>
          <a:p>
            <a:r>
              <a:rPr lang="en-GB" dirty="0"/>
              <a:t>Vulnerability may not be constant, it can be temporary </a:t>
            </a:r>
          </a:p>
          <a:p>
            <a:r>
              <a:rPr lang="en-GB" dirty="0"/>
              <a:t> </a:t>
            </a:r>
          </a:p>
          <a:p>
            <a:r>
              <a:rPr lang="en-GB" dirty="0"/>
              <a:t>It can depend hugely on circumstances</a:t>
            </a:r>
          </a:p>
        </p:txBody>
      </p:sp>
      <p:sp>
        <p:nvSpPr>
          <p:cNvPr id="2" name="Title 1"/>
          <p:cNvSpPr>
            <a:spLocks noGrp="1"/>
          </p:cNvSpPr>
          <p:nvPr>
            <p:ph type="title"/>
          </p:nvPr>
        </p:nvSpPr>
        <p:spPr/>
        <p:txBody>
          <a:bodyPr/>
          <a:lstStyle/>
          <a:p>
            <a:r>
              <a:rPr lang="en-GB" dirty="0">
                <a:solidFill>
                  <a:srgbClr val="3A1953"/>
                </a:solidFill>
              </a:rPr>
              <a:t>Important to note </a:t>
            </a:r>
          </a:p>
        </p:txBody>
      </p:sp>
    </p:spTree>
    <p:extLst>
      <p:ext uri="{BB962C8B-B14F-4D97-AF65-F5344CB8AC3E}">
        <p14:creationId xmlns:p14="http://schemas.microsoft.com/office/powerpoint/2010/main" val="1315583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8229600" cy="4525963"/>
          </a:xfrm>
        </p:spPr>
        <p:txBody>
          <a:bodyPr>
            <a:normAutofit/>
          </a:bodyPr>
          <a:lstStyle/>
          <a:p>
            <a:r>
              <a:rPr lang="en-GB" dirty="0"/>
              <a:t>Have you ever felt stressed?</a:t>
            </a:r>
          </a:p>
          <a:p>
            <a:r>
              <a:rPr lang="en-GB" dirty="0"/>
              <a:t>Have you ever felt like you were talking to a brick wall when trying to talk to someone about a financial or insurance product?</a:t>
            </a:r>
          </a:p>
          <a:p>
            <a:r>
              <a:rPr lang="en-GB" dirty="0"/>
              <a:t>Have you ever felt like you were being passed  from pillar to post or been tied up in a telephone loop system?</a:t>
            </a:r>
          </a:p>
          <a:p>
            <a:r>
              <a:rPr lang="en-GB" dirty="0"/>
              <a:t>Have you ever tried to speak to a human being to explain something to them but were unable to as they only offered online support?</a:t>
            </a:r>
          </a:p>
        </p:txBody>
      </p:sp>
      <p:sp>
        <p:nvSpPr>
          <p:cNvPr id="2" name="Title 1"/>
          <p:cNvSpPr>
            <a:spLocks noGrp="1"/>
          </p:cNvSpPr>
          <p:nvPr>
            <p:ph type="title"/>
          </p:nvPr>
        </p:nvSpPr>
        <p:spPr/>
        <p:txBody>
          <a:bodyPr>
            <a:normAutofit/>
          </a:bodyPr>
          <a:lstStyle/>
          <a:p>
            <a:r>
              <a:rPr lang="en-GB" sz="3600" dirty="0">
                <a:solidFill>
                  <a:srgbClr val="3A1953"/>
                </a:solidFill>
              </a:rPr>
              <a:t>For example:</a:t>
            </a:r>
          </a:p>
        </p:txBody>
      </p:sp>
    </p:spTree>
    <p:extLst>
      <p:ext uri="{BB962C8B-B14F-4D97-AF65-F5344CB8AC3E}">
        <p14:creationId xmlns:p14="http://schemas.microsoft.com/office/powerpoint/2010/main" val="126576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80728"/>
            <a:ext cx="7920880" cy="5328592"/>
          </a:xfrm>
        </p:spPr>
        <p:txBody>
          <a:bodyPr anchor="ctr">
            <a:noAutofit/>
          </a:bodyPr>
          <a:lstStyle/>
          <a:p>
            <a:pPr>
              <a:lnSpc>
                <a:spcPct val="85000"/>
              </a:lnSpc>
              <a:spcBef>
                <a:spcPts val="800"/>
              </a:spcBef>
              <a:spcAft>
                <a:spcPts val="800"/>
              </a:spcAft>
            </a:pPr>
            <a:r>
              <a:rPr lang="en-GB" sz="2400" dirty="0">
                <a:effectLst>
                  <a:outerShdw blurRad="31750" dist="25400" dir="5400000" algn="tl" rotWithShape="0">
                    <a:srgbClr val="000000">
                      <a:alpha val="25000"/>
                    </a:srgbClr>
                  </a:outerShdw>
                </a:effectLst>
                <a:latin typeface="Arial" panose="020B0604020202020204" pitchFamily="34" charset="0"/>
                <a:ea typeface="+mj-ea"/>
                <a:cs typeface="Arial" panose="020B0604020202020204" pitchFamily="34" charset="0"/>
              </a:rPr>
              <a:t>850,000 people in the UK have some form of dementia</a:t>
            </a:r>
          </a:p>
          <a:p>
            <a:pPr>
              <a:lnSpc>
                <a:spcPct val="85000"/>
              </a:lnSpc>
              <a:spcBef>
                <a:spcPts val="800"/>
              </a:spcBef>
              <a:spcAft>
                <a:spcPts val="800"/>
              </a:spcAft>
            </a:pPr>
            <a:r>
              <a:rPr lang="en-GB" sz="2400" dirty="0">
                <a:effectLst>
                  <a:outerShdw blurRad="31750" dist="25400" dir="5400000" algn="tl" rotWithShape="0">
                    <a:srgbClr val="000000">
                      <a:alpha val="25000"/>
                    </a:srgbClr>
                  </a:outerShdw>
                </a:effectLst>
                <a:latin typeface="Arial" panose="020B0604020202020204" pitchFamily="34" charset="0"/>
                <a:ea typeface="+mj-ea"/>
                <a:cs typeface="Arial" panose="020B0604020202020204" pitchFamily="34" charset="0"/>
              </a:rPr>
              <a:t>1 in 6 people over age of 80 have dementia  </a:t>
            </a:r>
          </a:p>
          <a:p>
            <a:pPr>
              <a:lnSpc>
                <a:spcPct val="85000"/>
              </a:lnSpc>
              <a:spcBef>
                <a:spcPts val="800"/>
              </a:spcBef>
              <a:spcAft>
                <a:spcPts val="800"/>
              </a:spcAft>
            </a:pPr>
            <a:r>
              <a:rPr lang="en-GB" sz="2400" dirty="0">
                <a:effectLst>
                  <a:outerShdw blurRad="31750" dist="25400" dir="5400000" algn="tl" rotWithShape="0">
                    <a:srgbClr val="000000">
                      <a:alpha val="25000"/>
                    </a:srgbClr>
                  </a:outerShdw>
                </a:effectLst>
                <a:latin typeface="Arial" panose="020B0604020202020204" pitchFamily="34" charset="0"/>
                <a:ea typeface="+mj-ea"/>
                <a:cs typeface="Arial" panose="020B0604020202020204" pitchFamily="34" charset="0"/>
              </a:rPr>
              <a:t>This is set to rise to over 1 million by 2025 and 2 million by 2051</a:t>
            </a:r>
          </a:p>
          <a:p>
            <a:pPr>
              <a:lnSpc>
                <a:spcPct val="85000"/>
              </a:lnSpc>
              <a:spcBef>
                <a:spcPts val="800"/>
              </a:spcBef>
              <a:spcAft>
                <a:spcPts val="800"/>
              </a:spcAft>
            </a:pPr>
            <a:r>
              <a:rPr lang="en-GB" sz="2400" dirty="0">
                <a:effectLst>
                  <a:outerShdw blurRad="31750" dist="25400" dir="5400000" algn="tl" rotWithShape="0">
                    <a:srgbClr val="000000">
                      <a:alpha val="25000"/>
                    </a:srgbClr>
                  </a:outerShdw>
                </a:effectLst>
                <a:latin typeface="Arial" panose="020B0604020202020204" pitchFamily="34" charset="0"/>
                <a:ea typeface="+mj-ea"/>
                <a:cs typeface="Arial" panose="020B0604020202020204" pitchFamily="34" charset="0"/>
              </a:rPr>
              <a:t>Just under half of UK adults have a level of numeracy of an 11 year old or below</a:t>
            </a:r>
          </a:p>
          <a:p>
            <a:pPr>
              <a:lnSpc>
                <a:spcPct val="85000"/>
              </a:lnSpc>
              <a:spcBef>
                <a:spcPts val="800"/>
              </a:spcBef>
              <a:spcAft>
                <a:spcPts val="800"/>
              </a:spcAft>
            </a:pPr>
            <a:r>
              <a:rPr lang="en-GB" sz="2400" dirty="0">
                <a:effectLst>
                  <a:outerShdw blurRad="31750" dist="25400" dir="5400000" algn="tl" rotWithShape="0">
                    <a:srgbClr val="000000">
                      <a:alpha val="25000"/>
                    </a:srgbClr>
                  </a:outerShdw>
                </a:effectLst>
                <a:latin typeface="Arial" panose="020B0604020202020204" pitchFamily="34" charset="0"/>
                <a:ea typeface="+mj-ea"/>
                <a:cs typeface="Arial" panose="020B0604020202020204" pitchFamily="34" charset="0"/>
              </a:rPr>
              <a:t>1 in 7 adults have a reading age of an 11 year old</a:t>
            </a:r>
          </a:p>
          <a:p>
            <a:pPr>
              <a:lnSpc>
                <a:spcPct val="85000"/>
              </a:lnSpc>
              <a:spcBef>
                <a:spcPts val="800"/>
              </a:spcBef>
              <a:spcAft>
                <a:spcPts val="800"/>
              </a:spcAft>
            </a:pPr>
            <a:r>
              <a:rPr lang="en-GB" sz="2400" dirty="0">
                <a:effectLst>
                  <a:outerShdw blurRad="31750" dist="25400" dir="5400000" algn="tl" rotWithShape="0">
                    <a:srgbClr val="000000">
                      <a:alpha val="25000"/>
                    </a:srgbClr>
                  </a:outerShdw>
                </a:effectLst>
                <a:latin typeface="Arial" panose="020B0604020202020204" pitchFamily="34" charset="0"/>
                <a:ea typeface="+mj-ea"/>
                <a:cs typeface="Arial" panose="020B0604020202020204" pitchFamily="34" charset="0"/>
              </a:rPr>
              <a:t>5 million people in the UK suffer from a disability</a:t>
            </a:r>
          </a:p>
          <a:p>
            <a:pPr>
              <a:lnSpc>
                <a:spcPct val="85000"/>
              </a:lnSpc>
              <a:spcBef>
                <a:spcPts val="800"/>
              </a:spcBef>
              <a:spcAft>
                <a:spcPts val="800"/>
              </a:spcAft>
            </a:pPr>
            <a:r>
              <a:rPr lang="en-GB" sz="2400" dirty="0">
                <a:effectLst>
                  <a:outerShdw blurRad="31750" dist="25400" dir="5400000" algn="tl" rotWithShape="0">
                    <a:srgbClr val="000000">
                      <a:alpha val="25000"/>
                    </a:srgbClr>
                  </a:outerShdw>
                </a:effectLst>
                <a:latin typeface="Arial" panose="020B0604020202020204" pitchFamily="34" charset="0"/>
                <a:ea typeface="+mj-ea"/>
                <a:cs typeface="Arial" panose="020B0604020202020204" pitchFamily="34" charset="0"/>
              </a:rPr>
              <a:t>In England and Wales 138,000 reported they could not speak English at all </a:t>
            </a:r>
          </a:p>
        </p:txBody>
      </p:sp>
      <p:sp>
        <p:nvSpPr>
          <p:cNvPr id="4" name="Title 1"/>
          <p:cNvSpPr>
            <a:spLocks noGrp="1"/>
          </p:cNvSpPr>
          <p:nvPr>
            <p:ph type="title"/>
          </p:nvPr>
        </p:nvSpPr>
        <p:spPr>
          <a:xfrm>
            <a:off x="683568" y="188640"/>
            <a:ext cx="7653536" cy="1143000"/>
          </a:xfrm>
        </p:spPr>
        <p:txBody>
          <a:bodyPr>
            <a:normAutofit/>
          </a:bodyPr>
          <a:lstStyle/>
          <a:p>
            <a:r>
              <a:rPr lang="en-GB" sz="3200" b="1" dirty="0">
                <a:solidFill>
                  <a:srgbClr val="3E2D57"/>
                </a:solidFill>
              </a:rPr>
              <a:t>The Size of the </a:t>
            </a:r>
            <a:r>
              <a:rPr lang="en-GB" sz="3200" dirty="0">
                <a:solidFill>
                  <a:srgbClr val="3E2D57"/>
                </a:solidFill>
              </a:rPr>
              <a:t>Problem</a:t>
            </a:r>
          </a:p>
        </p:txBody>
      </p:sp>
    </p:spTree>
    <p:extLst>
      <p:ext uri="{BB962C8B-B14F-4D97-AF65-F5344CB8AC3E}">
        <p14:creationId xmlns:p14="http://schemas.microsoft.com/office/powerpoint/2010/main" val="274706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484784"/>
            <a:ext cx="7488832" cy="4536504"/>
          </a:xfrm>
        </p:spPr>
        <p:txBody>
          <a:bodyPr anchor="ctr">
            <a:normAutofit/>
          </a:bodyPr>
          <a:lstStyle/>
          <a:p>
            <a:pPr>
              <a:lnSpc>
                <a:spcPct val="85000"/>
              </a:lnSpc>
              <a:spcBef>
                <a:spcPts val="800"/>
              </a:spcBef>
              <a:spcAft>
                <a:spcPts val="800"/>
              </a:spcAft>
            </a:pPr>
            <a:r>
              <a:rPr lang="en-GB" sz="2400" dirty="0">
                <a:effectLst>
                  <a:outerShdw blurRad="31750" dist="25400" dir="5400000" algn="tl" rotWithShape="0">
                    <a:srgbClr val="000000">
                      <a:alpha val="25000"/>
                    </a:srgbClr>
                  </a:outerShdw>
                </a:effectLst>
                <a:latin typeface="Arial" panose="020B0604020202020204" pitchFamily="34" charset="0"/>
                <a:ea typeface="+mj-ea"/>
                <a:cs typeface="Arial" panose="020B0604020202020204" pitchFamily="34" charset="0"/>
              </a:rPr>
              <a:t>Half the adults in the UK do not have enough savings to meet an unexpected bill of £300</a:t>
            </a:r>
          </a:p>
          <a:p>
            <a:pPr>
              <a:lnSpc>
                <a:spcPct val="85000"/>
              </a:lnSpc>
              <a:spcBef>
                <a:spcPts val="800"/>
              </a:spcBef>
              <a:spcAft>
                <a:spcPts val="800"/>
              </a:spcAft>
            </a:pPr>
            <a:r>
              <a:rPr lang="en-GB" sz="2400" dirty="0">
                <a:effectLst>
                  <a:outerShdw blurRad="31750" dist="25400" dir="5400000" algn="tl" rotWithShape="0">
                    <a:srgbClr val="000000">
                      <a:alpha val="25000"/>
                    </a:srgbClr>
                  </a:outerShdw>
                </a:effectLst>
                <a:latin typeface="Arial" panose="020B0604020202020204" pitchFamily="34" charset="0"/>
                <a:ea typeface="+mj-ea"/>
                <a:cs typeface="Arial" panose="020B0604020202020204" pitchFamily="34" charset="0"/>
              </a:rPr>
              <a:t>Every year 1 in 4 adults experience some sort of mental disorder</a:t>
            </a:r>
          </a:p>
          <a:p>
            <a:pPr>
              <a:lnSpc>
                <a:spcPct val="85000"/>
              </a:lnSpc>
              <a:spcBef>
                <a:spcPts val="800"/>
              </a:spcBef>
              <a:spcAft>
                <a:spcPts val="800"/>
              </a:spcAft>
            </a:pPr>
            <a:r>
              <a:rPr lang="en-GB" sz="2400" dirty="0">
                <a:effectLst>
                  <a:outerShdw blurRad="31750" dist="25400" dir="5400000" algn="tl" rotWithShape="0">
                    <a:srgbClr val="000000">
                      <a:alpha val="25000"/>
                    </a:srgbClr>
                  </a:outerShdw>
                </a:effectLst>
                <a:latin typeface="Arial" panose="020B0604020202020204" pitchFamily="34" charset="0"/>
                <a:ea typeface="+mj-ea"/>
                <a:cs typeface="Arial" panose="020B0604020202020204" pitchFamily="34" charset="0"/>
              </a:rPr>
              <a:t>Almost 9 million people are deaf or hard of hearing</a:t>
            </a:r>
          </a:p>
          <a:p>
            <a:pPr>
              <a:lnSpc>
                <a:spcPct val="85000"/>
              </a:lnSpc>
              <a:spcBef>
                <a:spcPts val="800"/>
              </a:spcBef>
              <a:spcAft>
                <a:spcPts val="800"/>
              </a:spcAft>
            </a:pPr>
            <a:r>
              <a:rPr lang="en-GB" sz="2400" dirty="0">
                <a:effectLst>
                  <a:outerShdw blurRad="31750" dist="25400" dir="5400000" algn="tl" rotWithShape="0">
                    <a:srgbClr val="000000">
                      <a:alpha val="25000"/>
                    </a:srgbClr>
                  </a:outerShdw>
                </a:effectLst>
                <a:latin typeface="Arial" panose="020B0604020202020204" pitchFamily="34" charset="0"/>
                <a:ea typeface="+mj-ea"/>
                <a:cs typeface="Arial" panose="020B0604020202020204" pitchFamily="34" charset="0"/>
              </a:rPr>
              <a:t>20% of the adult population has a criminal record </a:t>
            </a:r>
          </a:p>
        </p:txBody>
      </p:sp>
      <p:sp>
        <p:nvSpPr>
          <p:cNvPr id="4" name="Title 1"/>
          <p:cNvSpPr>
            <a:spLocks noGrp="1"/>
          </p:cNvSpPr>
          <p:nvPr>
            <p:ph type="title"/>
          </p:nvPr>
        </p:nvSpPr>
        <p:spPr/>
        <p:txBody>
          <a:bodyPr>
            <a:normAutofit/>
          </a:bodyPr>
          <a:lstStyle/>
          <a:p>
            <a:r>
              <a:rPr lang="en-GB" sz="2800" b="1" dirty="0">
                <a:solidFill>
                  <a:srgbClr val="3E2D57"/>
                </a:solidFill>
              </a:rPr>
              <a:t>The Size of the Problem</a:t>
            </a:r>
          </a:p>
        </p:txBody>
      </p:sp>
    </p:spTree>
    <p:extLst>
      <p:ext uri="{BB962C8B-B14F-4D97-AF65-F5344CB8AC3E}">
        <p14:creationId xmlns:p14="http://schemas.microsoft.com/office/powerpoint/2010/main" val="1599037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hlinkClick r:id="" action="ppaction://noaction" highlightClick="1"/>
          </p:cNvPr>
          <p:cNvGraphicFramePr/>
          <p:nvPr>
            <p:extLst>
              <p:ext uri="{D42A27DB-BD31-4B8C-83A1-F6EECF244321}">
                <p14:modId xmlns:p14="http://schemas.microsoft.com/office/powerpoint/2010/main" val="2558961540"/>
              </p:ext>
            </p:extLst>
          </p:nvPr>
        </p:nvGraphicFramePr>
        <p:xfrm>
          <a:off x="0" y="2348880"/>
          <a:ext cx="9144000" cy="4506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12417" y="260648"/>
            <a:ext cx="8089528" cy="1162625"/>
          </a:xfrm>
          <a:prstGeom prst="rect">
            <a:avLst/>
          </a:prstGeom>
        </p:spPr>
        <p:txBody>
          <a:bodyPr vert="horz" lIns="91440" tIns="45720" rIns="91440" bIns="45720" rtlCol="0" anchor="ctr">
            <a:normAutofit/>
          </a:bodyPr>
          <a:lstStyle/>
          <a:p>
            <a:pPr marL="711200" indent="-711200">
              <a:spcBef>
                <a:spcPts val="600"/>
              </a:spcBef>
              <a:spcAft>
                <a:spcPts val="600"/>
              </a:spcAft>
            </a:pPr>
            <a:r>
              <a:rPr lang="en-GB" sz="4400" b="1" dirty="0">
                <a:solidFill>
                  <a:srgbClr val="3E2D57"/>
                </a:solidFill>
              </a:rPr>
              <a:t>Vulnerable Customers</a:t>
            </a:r>
          </a:p>
        </p:txBody>
      </p:sp>
      <p:pic>
        <p:nvPicPr>
          <p:cNvPr id="6" name="Picture 2" descr="\\NEWNICOLA-HP\Users\Public\Documents\Backup\Create Directions Ltd\On-line training\Images\Blackboards\Vulnerable Customer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91863" y="276154"/>
            <a:ext cx="2245241" cy="1909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517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772816"/>
            <a:ext cx="7848872" cy="4320480"/>
          </a:xfrm>
        </p:spPr>
        <p:txBody>
          <a:bodyPr anchor="ctr">
            <a:normAutofit/>
          </a:bodyPr>
          <a:lstStyle/>
          <a:p>
            <a:pPr marL="0" indent="0">
              <a:lnSpc>
                <a:spcPct val="85000"/>
              </a:lnSpc>
              <a:spcBef>
                <a:spcPts val="800"/>
              </a:spcBef>
              <a:spcAft>
                <a:spcPts val="800"/>
              </a:spcAft>
              <a:buNone/>
            </a:pPr>
            <a:r>
              <a:rPr lang="en-GB" b="1" dirty="0"/>
              <a:t>Physical</a:t>
            </a:r>
          </a:p>
          <a:p>
            <a:pPr>
              <a:lnSpc>
                <a:spcPct val="85000"/>
              </a:lnSpc>
              <a:spcBef>
                <a:spcPts val="800"/>
              </a:spcBef>
              <a:spcAft>
                <a:spcPts val="800"/>
              </a:spcAft>
            </a:pPr>
            <a:r>
              <a:rPr lang="en-GB" dirty="0"/>
              <a:t>It is against the law to discriminate against someone on the ground of </a:t>
            </a:r>
            <a:r>
              <a:rPr lang="en-GB" b="1" dirty="0"/>
              <a:t>disability</a:t>
            </a:r>
          </a:p>
          <a:p>
            <a:pPr>
              <a:lnSpc>
                <a:spcPct val="85000"/>
              </a:lnSpc>
              <a:spcBef>
                <a:spcPts val="800"/>
              </a:spcBef>
              <a:spcAft>
                <a:spcPts val="800"/>
              </a:spcAft>
            </a:pPr>
            <a:r>
              <a:rPr lang="en-GB" dirty="0"/>
              <a:t>It is always wise to ask, even if not required by the application</a:t>
            </a:r>
          </a:p>
          <a:p>
            <a:pPr>
              <a:lnSpc>
                <a:spcPct val="85000"/>
              </a:lnSpc>
              <a:spcBef>
                <a:spcPts val="800"/>
              </a:spcBef>
              <a:spcAft>
                <a:spcPts val="800"/>
              </a:spcAft>
            </a:pPr>
            <a:r>
              <a:rPr lang="en-GB" dirty="0"/>
              <a:t>If a customer asks you to speak up it may indicate a </a:t>
            </a:r>
            <a:r>
              <a:rPr lang="en-GB" b="1" dirty="0"/>
              <a:t>hearing disability</a:t>
            </a:r>
          </a:p>
          <a:p>
            <a:pPr>
              <a:lnSpc>
                <a:spcPct val="85000"/>
              </a:lnSpc>
              <a:spcBef>
                <a:spcPts val="800"/>
              </a:spcBef>
              <a:spcAft>
                <a:spcPts val="800"/>
              </a:spcAft>
            </a:pPr>
            <a:endParaRPr lang="en-GB" dirty="0"/>
          </a:p>
          <a:p>
            <a:pPr>
              <a:lnSpc>
                <a:spcPct val="85000"/>
              </a:lnSpc>
              <a:spcBef>
                <a:spcPts val="800"/>
              </a:spcBef>
              <a:spcAft>
                <a:spcPts val="800"/>
              </a:spcAft>
            </a:pPr>
            <a:endParaRPr lang="en-GB" dirty="0"/>
          </a:p>
        </p:txBody>
      </p:sp>
      <p:sp>
        <p:nvSpPr>
          <p:cNvPr id="4" name="Title 1"/>
          <p:cNvSpPr>
            <a:spLocks noGrp="1"/>
          </p:cNvSpPr>
          <p:nvPr>
            <p:ph type="title"/>
          </p:nvPr>
        </p:nvSpPr>
        <p:spPr/>
        <p:txBody>
          <a:bodyPr>
            <a:normAutofit/>
          </a:bodyPr>
          <a:lstStyle/>
          <a:p>
            <a:r>
              <a:rPr lang="en-GB" b="1" dirty="0">
                <a:solidFill>
                  <a:srgbClr val="3E2D57"/>
                </a:solidFill>
              </a:rPr>
              <a:t>How to Recognise them</a:t>
            </a:r>
          </a:p>
        </p:txBody>
      </p:sp>
    </p:spTree>
    <p:extLst>
      <p:ext uri="{BB962C8B-B14F-4D97-AF65-F5344CB8AC3E}">
        <p14:creationId xmlns:p14="http://schemas.microsoft.com/office/powerpoint/2010/main" val="2407154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772816"/>
            <a:ext cx="8136904" cy="4320480"/>
          </a:xfrm>
        </p:spPr>
        <p:txBody>
          <a:bodyPr anchor="ctr">
            <a:normAutofit/>
          </a:bodyPr>
          <a:lstStyle/>
          <a:p>
            <a:pPr marL="0" indent="0">
              <a:lnSpc>
                <a:spcPct val="85000"/>
              </a:lnSpc>
              <a:spcBef>
                <a:spcPts val="800"/>
              </a:spcBef>
              <a:spcAft>
                <a:spcPts val="800"/>
              </a:spcAft>
              <a:buNone/>
            </a:pPr>
            <a:r>
              <a:rPr lang="en-GB" b="1" dirty="0"/>
              <a:t>Physical</a:t>
            </a:r>
          </a:p>
          <a:p>
            <a:pPr>
              <a:lnSpc>
                <a:spcPct val="85000"/>
              </a:lnSpc>
              <a:spcBef>
                <a:spcPts val="800"/>
              </a:spcBef>
              <a:spcAft>
                <a:spcPts val="800"/>
              </a:spcAft>
            </a:pPr>
            <a:r>
              <a:rPr lang="en-GB" dirty="0"/>
              <a:t>As it may be difficult to know about </a:t>
            </a:r>
            <a:r>
              <a:rPr lang="en-GB" b="1" dirty="0"/>
              <a:t>poor eyesight</a:t>
            </a:r>
            <a:r>
              <a:rPr lang="en-GB" dirty="0"/>
              <a:t>, documents must avoid putting important information in “small print”</a:t>
            </a:r>
          </a:p>
          <a:p>
            <a:pPr>
              <a:lnSpc>
                <a:spcPct val="85000"/>
              </a:lnSpc>
              <a:spcBef>
                <a:spcPts val="800"/>
              </a:spcBef>
              <a:spcAft>
                <a:spcPts val="800"/>
              </a:spcAft>
            </a:pPr>
            <a:r>
              <a:rPr lang="en-GB" dirty="0"/>
              <a:t>Documents should also be available on request in large print, if possible</a:t>
            </a:r>
          </a:p>
          <a:p>
            <a:pPr>
              <a:lnSpc>
                <a:spcPct val="85000"/>
              </a:lnSpc>
              <a:spcBef>
                <a:spcPts val="800"/>
              </a:spcBef>
              <a:spcAft>
                <a:spcPts val="800"/>
              </a:spcAft>
            </a:pPr>
            <a:endParaRPr lang="en-GB" dirty="0"/>
          </a:p>
        </p:txBody>
      </p:sp>
      <p:sp>
        <p:nvSpPr>
          <p:cNvPr id="4" name="Title 1"/>
          <p:cNvSpPr>
            <a:spLocks noGrp="1"/>
          </p:cNvSpPr>
          <p:nvPr>
            <p:ph type="title"/>
          </p:nvPr>
        </p:nvSpPr>
        <p:spPr/>
        <p:txBody>
          <a:bodyPr>
            <a:normAutofit/>
          </a:bodyPr>
          <a:lstStyle/>
          <a:p>
            <a:r>
              <a:rPr lang="en-GB" b="1" dirty="0">
                <a:solidFill>
                  <a:srgbClr val="3E2D57"/>
                </a:solidFill>
              </a:rPr>
              <a:t>How to Recognise them</a:t>
            </a:r>
          </a:p>
        </p:txBody>
      </p:sp>
    </p:spTree>
    <p:extLst>
      <p:ext uri="{BB962C8B-B14F-4D97-AF65-F5344CB8AC3E}">
        <p14:creationId xmlns:p14="http://schemas.microsoft.com/office/powerpoint/2010/main" val="3439536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24744"/>
            <a:ext cx="8424936" cy="5112568"/>
          </a:xfrm>
        </p:spPr>
        <p:txBody>
          <a:bodyPr anchor="ctr">
            <a:noAutofit/>
          </a:bodyPr>
          <a:lstStyle/>
          <a:p>
            <a:pPr marL="0" indent="0">
              <a:lnSpc>
                <a:spcPct val="85000"/>
              </a:lnSpc>
              <a:spcBef>
                <a:spcPts val="800"/>
              </a:spcBef>
              <a:spcAft>
                <a:spcPts val="800"/>
              </a:spcAft>
              <a:buNone/>
            </a:pPr>
            <a:r>
              <a:rPr lang="en-GB" b="1" dirty="0"/>
              <a:t>Mental</a:t>
            </a:r>
          </a:p>
          <a:p>
            <a:pPr>
              <a:lnSpc>
                <a:spcPct val="85000"/>
              </a:lnSpc>
              <a:spcBef>
                <a:spcPts val="800"/>
              </a:spcBef>
              <a:spcAft>
                <a:spcPts val="800"/>
              </a:spcAft>
            </a:pPr>
            <a:r>
              <a:rPr lang="en-GB" dirty="0"/>
              <a:t>It is against the law to discriminate against someone on the ground of </a:t>
            </a:r>
            <a:r>
              <a:rPr lang="en-GB" b="1" dirty="0"/>
              <a:t>disability</a:t>
            </a:r>
          </a:p>
          <a:p>
            <a:pPr>
              <a:lnSpc>
                <a:spcPct val="85000"/>
              </a:lnSpc>
              <a:spcBef>
                <a:spcPts val="800"/>
              </a:spcBef>
              <a:spcAft>
                <a:spcPts val="800"/>
              </a:spcAft>
            </a:pPr>
            <a:r>
              <a:rPr lang="en-GB" dirty="0"/>
              <a:t>A Customer may appear </a:t>
            </a:r>
            <a:r>
              <a:rPr lang="en-GB" b="1" dirty="0"/>
              <a:t>confused</a:t>
            </a:r>
            <a:r>
              <a:rPr lang="en-GB" dirty="0"/>
              <a:t>, or they may ask you to </a:t>
            </a:r>
            <a:r>
              <a:rPr lang="en-GB" b="1" dirty="0"/>
              <a:t>speak</a:t>
            </a:r>
            <a:r>
              <a:rPr lang="en-GB" dirty="0"/>
              <a:t> </a:t>
            </a:r>
            <a:r>
              <a:rPr lang="en-GB" b="1" dirty="0"/>
              <a:t>slowly</a:t>
            </a:r>
          </a:p>
          <a:p>
            <a:pPr>
              <a:lnSpc>
                <a:spcPct val="85000"/>
              </a:lnSpc>
              <a:spcBef>
                <a:spcPts val="800"/>
              </a:spcBef>
              <a:spcAft>
                <a:spcPts val="800"/>
              </a:spcAft>
            </a:pPr>
            <a:r>
              <a:rPr lang="en-GB" dirty="0"/>
              <a:t>You should always check their </a:t>
            </a:r>
            <a:r>
              <a:rPr lang="en-GB" b="1" dirty="0"/>
              <a:t>understanding</a:t>
            </a:r>
            <a:r>
              <a:rPr lang="en-GB" dirty="0"/>
              <a:t> about important points</a:t>
            </a:r>
          </a:p>
        </p:txBody>
      </p:sp>
      <p:sp>
        <p:nvSpPr>
          <p:cNvPr id="4" name="Title 1"/>
          <p:cNvSpPr>
            <a:spLocks noGrp="1"/>
          </p:cNvSpPr>
          <p:nvPr>
            <p:ph type="title"/>
          </p:nvPr>
        </p:nvSpPr>
        <p:spPr/>
        <p:txBody>
          <a:bodyPr>
            <a:normAutofit/>
          </a:bodyPr>
          <a:lstStyle/>
          <a:p>
            <a:r>
              <a:rPr lang="en-GB" b="1" dirty="0">
                <a:solidFill>
                  <a:srgbClr val="3E2D57"/>
                </a:solidFill>
              </a:rPr>
              <a:t>How to Recognise them</a:t>
            </a:r>
          </a:p>
        </p:txBody>
      </p:sp>
    </p:spTree>
    <p:extLst>
      <p:ext uri="{BB962C8B-B14F-4D97-AF65-F5344CB8AC3E}">
        <p14:creationId xmlns:p14="http://schemas.microsoft.com/office/powerpoint/2010/main" val="2171079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84784"/>
            <a:ext cx="8208912" cy="4320480"/>
          </a:xfrm>
        </p:spPr>
        <p:txBody>
          <a:bodyPr anchor="ctr">
            <a:normAutofit/>
          </a:bodyPr>
          <a:lstStyle/>
          <a:p>
            <a:pPr marL="0" indent="0">
              <a:lnSpc>
                <a:spcPct val="85000"/>
              </a:lnSpc>
              <a:spcBef>
                <a:spcPts val="800"/>
              </a:spcBef>
              <a:spcAft>
                <a:spcPts val="800"/>
              </a:spcAft>
              <a:buNone/>
            </a:pPr>
            <a:r>
              <a:rPr lang="en-GB" b="1" dirty="0"/>
              <a:t>Emotional </a:t>
            </a:r>
          </a:p>
          <a:p>
            <a:pPr>
              <a:lnSpc>
                <a:spcPct val="85000"/>
              </a:lnSpc>
              <a:spcBef>
                <a:spcPts val="800"/>
              </a:spcBef>
              <a:spcAft>
                <a:spcPts val="800"/>
              </a:spcAft>
            </a:pPr>
            <a:r>
              <a:rPr lang="en-GB" dirty="0"/>
              <a:t>The tone of voice will often indicate if the Customer is </a:t>
            </a:r>
            <a:r>
              <a:rPr lang="en-GB" b="1" dirty="0"/>
              <a:t>stressed</a:t>
            </a:r>
            <a:r>
              <a:rPr lang="en-GB" dirty="0"/>
              <a:t> or anxious or sad</a:t>
            </a:r>
          </a:p>
          <a:p>
            <a:pPr>
              <a:lnSpc>
                <a:spcPct val="85000"/>
              </a:lnSpc>
              <a:spcBef>
                <a:spcPts val="800"/>
              </a:spcBef>
              <a:spcAft>
                <a:spcPts val="800"/>
              </a:spcAft>
            </a:pPr>
            <a:r>
              <a:rPr lang="en-GB" dirty="0"/>
              <a:t>If they </a:t>
            </a:r>
            <a:r>
              <a:rPr lang="en-GB" b="1" dirty="0"/>
              <a:t>slur</a:t>
            </a:r>
            <a:r>
              <a:rPr lang="en-GB" dirty="0"/>
              <a:t> their words they may be under the influence of drink or drugs</a:t>
            </a:r>
          </a:p>
        </p:txBody>
      </p:sp>
      <p:sp>
        <p:nvSpPr>
          <p:cNvPr id="4" name="Title 1"/>
          <p:cNvSpPr>
            <a:spLocks noGrp="1"/>
          </p:cNvSpPr>
          <p:nvPr>
            <p:ph type="title"/>
          </p:nvPr>
        </p:nvSpPr>
        <p:spPr/>
        <p:txBody>
          <a:bodyPr>
            <a:normAutofit/>
          </a:bodyPr>
          <a:lstStyle/>
          <a:p>
            <a:r>
              <a:rPr lang="en-GB" b="1" dirty="0">
                <a:solidFill>
                  <a:srgbClr val="3E2D57"/>
                </a:solidFill>
              </a:rPr>
              <a:t>How to Recognise them</a:t>
            </a:r>
          </a:p>
        </p:txBody>
      </p:sp>
    </p:spTree>
    <p:extLst>
      <p:ext uri="{BB962C8B-B14F-4D97-AF65-F5344CB8AC3E}">
        <p14:creationId xmlns:p14="http://schemas.microsoft.com/office/powerpoint/2010/main" val="3200981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4882547"/>
          </a:xfrm>
        </p:spPr>
        <p:txBody>
          <a:bodyPr>
            <a:normAutofit/>
          </a:bodyPr>
          <a:lstStyle/>
          <a:p>
            <a:r>
              <a:rPr lang="en-GB" sz="2400" dirty="0"/>
              <a:t>Understand the background </a:t>
            </a:r>
          </a:p>
          <a:p>
            <a:pPr marL="109728" indent="0">
              <a:buNone/>
            </a:pPr>
            <a:endParaRPr lang="en-GB" sz="2400" dirty="0"/>
          </a:p>
          <a:p>
            <a:r>
              <a:rPr lang="en-GB" sz="2400" dirty="0"/>
              <a:t>Describe what a vulnerable customer is</a:t>
            </a:r>
            <a:br>
              <a:rPr lang="en-GB" sz="2400" dirty="0"/>
            </a:br>
            <a:r>
              <a:rPr lang="en-GB" sz="2400" dirty="0"/>
              <a:t> </a:t>
            </a:r>
          </a:p>
          <a:p>
            <a:r>
              <a:rPr lang="en-GB" sz="2400" dirty="0"/>
              <a:t>Explain and give examples of ways to recognise vulnerable customers </a:t>
            </a:r>
            <a:br>
              <a:rPr lang="en-GB" sz="2400" dirty="0"/>
            </a:br>
            <a:endParaRPr lang="en-GB" sz="2400" dirty="0"/>
          </a:p>
          <a:p>
            <a:r>
              <a:rPr lang="en-GB" sz="2400" dirty="0"/>
              <a:t>Give examples of good practice</a:t>
            </a:r>
            <a:br>
              <a:rPr lang="en-GB" sz="2400" dirty="0"/>
            </a:br>
            <a:endParaRPr lang="en-GB" sz="2400" dirty="0"/>
          </a:p>
          <a:p>
            <a:r>
              <a:rPr lang="en-GB" sz="2400" dirty="0"/>
              <a:t>Explain benefits of doing it well and consequences of not!</a:t>
            </a:r>
          </a:p>
        </p:txBody>
      </p:sp>
      <p:sp>
        <p:nvSpPr>
          <p:cNvPr id="2" name="Title 1"/>
          <p:cNvSpPr>
            <a:spLocks noGrp="1"/>
          </p:cNvSpPr>
          <p:nvPr>
            <p:ph type="title"/>
          </p:nvPr>
        </p:nvSpPr>
        <p:spPr>
          <a:xfrm>
            <a:off x="395536" y="0"/>
            <a:ext cx="8229600" cy="1143000"/>
          </a:xfrm>
        </p:spPr>
        <p:txBody>
          <a:bodyPr>
            <a:normAutofit/>
          </a:bodyPr>
          <a:lstStyle/>
          <a:p>
            <a:r>
              <a:rPr lang="en-GB" sz="2800" dirty="0">
                <a:solidFill>
                  <a:srgbClr val="3E2D57"/>
                </a:solidFill>
              </a:rPr>
              <a:t>Objectives </a:t>
            </a:r>
          </a:p>
        </p:txBody>
      </p:sp>
    </p:spTree>
    <p:extLst>
      <p:ext uri="{BB962C8B-B14F-4D97-AF65-F5344CB8AC3E}">
        <p14:creationId xmlns:p14="http://schemas.microsoft.com/office/powerpoint/2010/main" val="3703792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196752"/>
            <a:ext cx="8208912" cy="5040560"/>
          </a:xfrm>
        </p:spPr>
        <p:txBody>
          <a:bodyPr anchor="ctr">
            <a:normAutofit/>
          </a:bodyPr>
          <a:lstStyle/>
          <a:p>
            <a:pPr marL="0" indent="0">
              <a:lnSpc>
                <a:spcPct val="85000"/>
              </a:lnSpc>
              <a:spcBef>
                <a:spcPts val="800"/>
              </a:spcBef>
              <a:spcAft>
                <a:spcPts val="800"/>
              </a:spcAft>
              <a:buNone/>
            </a:pPr>
            <a:r>
              <a:rPr lang="en-GB" b="1" dirty="0"/>
              <a:t>Cultural</a:t>
            </a:r>
          </a:p>
          <a:p>
            <a:pPr>
              <a:lnSpc>
                <a:spcPct val="85000"/>
              </a:lnSpc>
              <a:spcBef>
                <a:spcPts val="800"/>
              </a:spcBef>
              <a:spcAft>
                <a:spcPts val="800"/>
              </a:spcAft>
            </a:pPr>
            <a:r>
              <a:rPr lang="en-GB" dirty="0"/>
              <a:t>It is against the law to discriminate against someone on the ground of </a:t>
            </a:r>
            <a:r>
              <a:rPr lang="en-GB" b="1" dirty="0"/>
              <a:t>Race or religion</a:t>
            </a:r>
          </a:p>
          <a:p>
            <a:pPr>
              <a:lnSpc>
                <a:spcPct val="85000"/>
              </a:lnSpc>
              <a:spcBef>
                <a:spcPts val="800"/>
              </a:spcBef>
              <a:spcAft>
                <a:spcPts val="800"/>
              </a:spcAft>
            </a:pPr>
            <a:r>
              <a:rPr lang="en-GB" dirty="0"/>
              <a:t>Lack of fluency in English or asking lot of unusual questions may indicate they are new to the country</a:t>
            </a:r>
          </a:p>
        </p:txBody>
      </p:sp>
      <p:sp>
        <p:nvSpPr>
          <p:cNvPr id="4" name="Title 1"/>
          <p:cNvSpPr>
            <a:spLocks noGrp="1"/>
          </p:cNvSpPr>
          <p:nvPr>
            <p:ph type="title"/>
          </p:nvPr>
        </p:nvSpPr>
        <p:spPr/>
        <p:txBody>
          <a:bodyPr>
            <a:normAutofit/>
          </a:bodyPr>
          <a:lstStyle/>
          <a:p>
            <a:r>
              <a:rPr lang="en-GB" b="1" dirty="0">
                <a:solidFill>
                  <a:srgbClr val="3E2D57"/>
                </a:solidFill>
              </a:rPr>
              <a:t>How to Recognise them</a:t>
            </a:r>
          </a:p>
        </p:txBody>
      </p:sp>
    </p:spTree>
    <p:extLst>
      <p:ext uri="{BB962C8B-B14F-4D97-AF65-F5344CB8AC3E}">
        <p14:creationId xmlns:p14="http://schemas.microsoft.com/office/powerpoint/2010/main" val="3152626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96752"/>
            <a:ext cx="8352928" cy="4392488"/>
          </a:xfrm>
        </p:spPr>
        <p:txBody>
          <a:bodyPr anchor="ctr">
            <a:noAutofit/>
          </a:bodyPr>
          <a:lstStyle/>
          <a:p>
            <a:pPr marL="0" indent="0">
              <a:lnSpc>
                <a:spcPct val="85000"/>
              </a:lnSpc>
              <a:spcBef>
                <a:spcPts val="0"/>
              </a:spcBef>
              <a:buNone/>
            </a:pPr>
            <a:r>
              <a:rPr lang="en-GB" b="1" dirty="0"/>
              <a:t>Age</a:t>
            </a:r>
          </a:p>
          <a:p>
            <a:pPr marL="0" indent="0">
              <a:lnSpc>
                <a:spcPct val="85000"/>
              </a:lnSpc>
              <a:spcBef>
                <a:spcPts val="0"/>
              </a:spcBef>
              <a:buNone/>
            </a:pPr>
            <a:endParaRPr lang="en-GB" b="1" dirty="0"/>
          </a:p>
          <a:p>
            <a:pPr>
              <a:lnSpc>
                <a:spcPct val="85000"/>
              </a:lnSpc>
              <a:spcBef>
                <a:spcPts val="0"/>
              </a:spcBef>
            </a:pPr>
            <a:r>
              <a:rPr lang="en-GB" dirty="0"/>
              <a:t>It is may be against the law to discriminate against someone on the ground of </a:t>
            </a:r>
            <a:r>
              <a:rPr lang="en-GB" b="1" dirty="0"/>
              <a:t>age</a:t>
            </a:r>
          </a:p>
          <a:p>
            <a:pPr>
              <a:lnSpc>
                <a:spcPct val="85000"/>
              </a:lnSpc>
              <a:spcBef>
                <a:spcPts val="0"/>
              </a:spcBef>
            </a:pPr>
            <a:endParaRPr lang="en-GB" b="1" dirty="0"/>
          </a:p>
          <a:p>
            <a:pPr>
              <a:lnSpc>
                <a:spcPct val="85000"/>
              </a:lnSpc>
              <a:spcBef>
                <a:spcPts val="0"/>
              </a:spcBef>
            </a:pPr>
            <a:r>
              <a:rPr lang="en-GB" dirty="0"/>
              <a:t>For credit, it is a criminal offence to send material to anyone under 18 years of age offering credit</a:t>
            </a:r>
          </a:p>
          <a:p>
            <a:pPr>
              <a:lnSpc>
                <a:spcPct val="85000"/>
              </a:lnSpc>
              <a:spcBef>
                <a:spcPts val="0"/>
              </a:spcBef>
            </a:pPr>
            <a:endParaRPr lang="en-GB" dirty="0"/>
          </a:p>
          <a:p>
            <a:pPr>
              <a:lnSpc>
                <a:spcPct val="85000"/>
              </a:lnSpc>
              <a:spcBef>
                <a:spcPts val="0"/>
              </a:spcBef>
            </a:pPr>
            <a:r>
              <a:rPr lang="en-GB" dirty="0"/>
              <a:t>Credit may be available under that age but an adult must act as guarantor</a:t>
            </a:r>
          </a:p>
        </p:txBody>
      </p:sp>
      <p:sp>
        <p:nvSpPr>
          <p:cNvPr id="4" name="Title 1"/>
          <p:cNvSpPr>
            <a:spLocks noGrp="1"/>
          </p:cNvSpPr>
          <p:nvPr>
            <p:ph type="title"/>
          </p:nvPr>
        </p:nvSpPr>
        <p:spPr/>
        <p:txBody>
          <a:bodyPr>
            <a:normAutofit/>
          </a:bodyPr>
          <a:lstStyle/>
          <a:p>
            <a:r>
              <a:rPr lang="en-GB" b="1" dirty="0">
                <a:solidFill>
                  <a:srgbClr val="3E2D57"/>
                </a:solidFill>
              </a:rPr>
              <a:t>How to Recognise them</a:t>
            </a:r>
          </a:p>
        </p:txBody>
      </p:sp>
    </p:spTree>
    <p:extLst>
      <p:ext uri="{BB962C8B-B14F-4D97-AF65-F5344CB8AC3E}">
        <p14:creationId xmlns:p14="http://schemas.microsoft.com/office/powerpoint/2010/main" val="3081471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hlinkClick r:id="" action="ppaction://noaction" highlightClick="1"/>
          </p:cNvPr>
          <p:cNvGraphicFramePr/>
          <p:nvPr>
            <p:extLst>
              <p:ext uri="{D42A27DB-BD31-4B8C-83A1-F6EECF244321}">
                <p14:modId xmlns:p14="http://schemas.microsoft.com/office/powerpoint/2010/main" val="2049176308"/>
              </p:ext>
            </p:extLst>
          </p:nvPr>
        </p:nvGraphicFramePr>
        <p:xfrm>
          <a:off x="0" y="2348880"/>
          <a:ext cx="9144000" cy="4506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12417" y="260648"/>
            <a:ext cx="8089528" cy="1162625"/>
          </a:xfrm>
          <a:prstGeom prst="rect">
            <a:avLst/>
          </a:prstGeom>
        </p:spPr>
        <p:txBody>
          <a:bodyPr vert="horz" lIns="91440" tIns="45720" rIns="91440" bIns="45720" rtlCol="0" anchor="ctr">
            <a:normAutofit/>
          </a:bodyPr>
          <a:lstStyle/>
          <a:p>
            <a:pPr marL="711200" indent="-711200">
              <a:spcBef>
                <a:spcPts val="600"/>
              </a:spcBef>
              <a:spcAft>
                <a:spcPts val="600"/>
              </a:spcAft>
            </a:pPr>
            <a:r>
              <a:rPr lang="en-GB" sz="4400" b="1" dirty="0">
                <a:solidFill>
                  <a:srgbClr val="3E2D57"/>
                </a:solidFill>
              </a:rPr>
              <a:t>Vulnerable Customers</a:t>
            </a:r>
          </a:p>
        </p:txBody>
      </p:sp>
      <p:pic>
        <p:nvPicPr>
          <p:cNvPr id="6" name="Picture 2" descr="\\NEWNICOLA-HP\Users\Public\Documents\Backup\Create Directions Ltd\On-line training\Images\Blackboards\Vulnerable Customer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98759" y="223611"/>
            <a:ext cx="2245241" cy="1909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779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84784"/>
            <a:ext cx="8424936" cy="4104456"/>
          </a:xfrm>
        </p:spPr>
        <p:txBody>
          <a:bodyPr anchor="ctr">
            <a:normAutofit/>
          </a:bodyPr>
          <a:lstStyle/>
          <a:p>
            <a:pPr>
              <a:lnSpc>
                <a:spcPct val="85000"/>
              </a:lnSpc>
              <a:spcBef>
                <a:spcPts val="800"/>
              </a:spcBef>
              <a:spcAft>
                <a:spcPts val="800"/>
              </a:spcAft>
            </a:pPr>
            <a:r>
              <a:rPr lang="en-GB" dirty="0"/>
              <a:t>All firms that are regulated by the FCA must have </a:t>
            </a:r>
            <a:r>
              <a:rPr lang="en-GB" b="1" dirty="0"/>
              <a:t>Management Information </a:t>
            </a:r>
            <a:r>
              <a:rPr lang="en-GB" dirty="0"/>
              <a:t>that demonstrates they treat their Customers fairly</a:t>
            </a:r>
          </a:p>
          <a:p>
            <a:pPr>
              <a:lnSpc>
                <a:spcPct val="85000"/>
              </a:lnSpc>
              <a:spcBef>
                <a:spcPts val="800"/>
              </a:spcBef>
              <a:spcAft>
                <a:spcPts val="800"/>
              </a:spcAft>
            </a:pPr>
            <a:r>
              <a:rPr lang="en-GB" dirty="0"/>
              <a:t>This means each Customer must be treated individually</a:t>
            </a:r>
          </a:p>
          <a:p>
            <a:pPr>
              <a:lnSpc>
                <a:spcPct val="85000"/>
              </a:lnSpc>
              <a:spcBef>
                <a:spcPts val="800"/>
              </a:spcBef>
              <a:spcAft>
                <a:spcPts val="800"/>
              </a:spcAft>
            </a:pPr>
            <a:r>
              <a:rPr lang="en-GB" dirty="0"/>
              <a:t>Reasonable allowances must be made for Vulnerable Customers</a:t>
            </a:r>
          </a:p>
          <a:p>
            <a:pPr>
              <a:lnSpc>
                <a:spcPct val="85000"/>
              </a:lnSpc>
              <a:spcBef>
                <a:spcPts val="800"/>
              </a:spcBef>
              <a:spcAft>
                <a:spcPts val="800"/>
              </a:spcAft>
            </a:pPr>
            <a:r>
              <a:rPr lang="en-GB" dirty="0"/>
              <a:t>You must never take advantage of their lack of knowledge, mental or emotional state</a:t>
            </a:r>
          </a:p>
        </p:txBody>
      </p:sp>
      <p:sp>
        <p:nvSpPr>
          <p:cNvPr id="4" name="Title 1"/>
          <p:cNvSpPr>
            <a:spLocks noGrp="1"/>
          </p:cNvSpPr>
          <p:nvPr>
            <p:ph type="title"/>
          </p:nvPr>
        </p:nvSpPr>
        <p:spPr/>
        <p:txBody>
          <a:bodyPr>
            <a:normAutofit/>
          </a:bodyPr>
          <a:lstStyle/>
          <a:p>
            <a:pPr>
              <a:spcBef>
                <a:spcPts val="600"/>
              </a:spcBef>
              <a:spcAft>
                <a:spcPts val="600"/>
              </a:spcAft>
            </a:pPr>
            <a:r>
              <a:rPr lang="en-GB" b="1" dirty="0">
                <a:solidFill>
                  <a:srgbClr val="3E2D57"/>
                </a:solidFill>
                <a:latin typeface="Calibri" pitchFamily="34" charset="0"/>
              </a:rPr>
              <a:t>Treating them fairly</a:t>
            </a:r>
          </a:p>
        </p:txBody>
      </p:sp>
    </p:spTree>
    <p:extLst>
      <p:ext uri="{BB962C8B-B14F-4D97-AF65-F5344CB8AC3E}">
        <p14:creationId xmlns:p14="http://schemas.microsoft.com/office/powerpoint/2010/main" val="1932580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484784"/>
            <a:ext cx="7632848" cy="4320480"/>
          </a:xfrm>
        </p:spPr>
        <p:txBody>
          <a:bodyPr anchor="ctr">
            <a:normAutofit/>
          </a:bodyPr>
          <a:lstStyle/>
          <a:p>
            <a:pPr marL="0" indent="0">
              <a:lnSpc>
                <a:spcPct val="65000"/>
              </a:lnSpc>
              <a:spcBef>
                <a:spcPts val="800"/>
              </a:spcBef>
              <a:spcAft>
                <a:spcPts val="800"/>
              </a:spcAft>
              <a:buNone/>
            </a:pPr>
            <a:r>
              <a:rPr lang="en-GB" b="1" dirty="0"/>
              <a:t>Physical</a:t>
            </a:r>
          </a:p>
          <a:p>
            <a:pPr>
              <a:lnSpc>
                <a:spcPct val="85000"/>
              </a:lnSpc>
              <a:spcBef>
                <a:spcPts val="800"/>
              </a:spcBef>
              <a:spcAft>
                <a:spcPts val="800"/>
              </a:spcAft>
            </a:pPr>
            <a:r>
              <a:rPr lang="en-GB" dirty="0"/>
              <a:t>You are obliged by law to make “</a:t>
            </a:r>
            <a:r>
              <a:rPr lang="en-GB" i="1" dirty="0"/>
              <a:t>reasonable adjustments</a:t>
            </a:r>
            <a:r>
              <a:rPr lang="en-GB" dirty="0"/>
              <a:t>”  when dealing with disability</a:t>
            </a:r>
          </a:p>
          <a:p>
            <a:pPr>
              <a:lnSpc>
                <a:spcPct val="85000"/>
              </a:lnSpc>
              <a:spcBef>
                <a:spcPts val="800"/>
              </a:spcBef>
              <a:spcAft>
                <a:spcPts val="800"/>
              </a:spcAft>
            </a:pPr>
            <a:r>
              <a:rPr lang="en-GB" dirty="0"/>
              <a:t>It is always wise to ask, even if not required by the application</a:t>
            </a:r>
          </a:p>
        </p:txBody>
      </p:sp>
      <p:sp>
        <p:nvSpPr>
          <p:cNvPr id="4" name="Title 1"/>
          <p:cNvSpPr>
            <a:spLocks noGrp="1"/>
          </p:cNvSpPr>
          <p:nvPr>
            <p:ph type="title"/>
          </p:nvPr>
        </p:nvSpPr>
        <p:spPr/>
        <p:txBody>
          <a:bodyPr>
            <a:normAutofit/>
          </a:bodyPr>
          <a:lstStyle/>
          <a:p>
            <a:r>
              <a:rPr lang="en-GB" sz="2800" b="1" dirty="0">
                <a:solidFill>
                  <a:srgbClr val="3E2D57"/>
                </a:solidFill>
              </a:rPr>
              <a:t>Treating them fairly</a:t>
            </a:r>
          </a:p>
        </p:txBody>
      </p:sp>
    </p:spTree>
    <p:extLst>
      <p:ext uri="{BB962C8B-B14F-4D97-AF65-F5344CB8AC3E}">
        <p14:creationId xmlns:p14="http://schemas.microsoft.com/office/powerpoint/2010/main" val="2219417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916832"/>
            <a:ext cx="8280920" cy="4320480"/>
          </a:xfrm>
        </p:spPr>
        <p:txBody>
          <a:bodyPr anchor="ctr">
            <a:normAutofit/>
          </a:bodyPr>
          <a:lstStyle/>
          <a:p>
            <a:pPr marL="0" indent="0">
              <a:lnSpc>
                <a:spcPct val="85000"/>
              </a:lnSpc>
              <a:spcBef>
                <a:spcPts val="800"/>
              </a:spcBef>
              <a:spcAft>
                <a:spcPts val="800"/>
              </a:spcAft>
              <a:buNone/>
            </a:pPr>
            <a:r>
              <a:rPr lang="en-GB" b="1" dirty="0"/>
              <a:t>Physical</a:t>
            </a:r>
          </a:p>
          <a:p>
            <a:pPr>
              <a:lnSpc>
                <a:spcPct val="85000"/>
              </a:lnSpc>
              <a:spcBef>
                <a:spcPts val="800"/>
              </a:spcBef>
              <a:spcAft>
                <a:spcPts val="800"/>
              </a:spcAft>
            </a:pPr>
            <a:r>
              <a:rPr lang="en-GB" dirty="0"/>
              <a:t>You should </a:t>
            </a:r>
            <a:r>
              <a:rPr lang="en-GB" b="1" dirty="0"/>
              <a:t>speak slowly and clearly </a:t>
            </a:r>
            <a:r>
              <a:rPr lang="en-GB" dirty="0"/>
              <a:t>where a customer indicates a lack of understanding or says they can’t hear</a:t>
            </a:r>
          </a:p>
          <a:p>
            <a:pPr>
              <a:lnSpc>
                <a:spcPct val="85000"/>
              </a:lnSpc>
              <a:spcBef>
                <a:spcPts val="800"/>
              </a:spcBef>
              <a:spcAft>
                <a:spcPts val="800"/>
              </a:spcAft>
            </a:pPr>
            <a:r>
              <a:rPr lang="en-GB" dirty="0"/>
              <a:t>Key points of the contract should always be given verbally as well as in writing</a:t>
            </a:r>
          </a:p>
          <a:p>
            <a:pPr>
              <a:lnSpc>
                <a:spcPct val="85000"/>
              </a:lnSpc>
              <a:spcBef>
                <a:spcPts val="800"/>
              </a:spcBef>
              <a:spcAft>
                <a:spcPts val="800"/>
              </a:spcAft>
            </a:pPr>
            <a:endParaRPr lang="en-GB" dirty="0"/>
          </a:p>
        </p:txBody>
      </p:sp>
      <p:sp>
        <p:nvSpPr>
          <p:cNvPr id="4" name="Title 1"/>
          <p:cNvSpPr>
            <a:spLocks noGrp="1"/>
          </p:cNvSpPr>
          <p:nvPr>
            <p:ph type="title"/>
          </p:nvPr>
        </p:nvSpPr>
        <p:spPr/>
        <p:txBody>
          <a:bodyPr>
            <a:normAutofit/>
          </a:bodyPr>
          <a:lstStyle/>
          <a:p>
            <a:r>
              <a:rPr lang="en-GB" sz="2800" b="1" dirty="0">
                <a:solidFill>
                  <a:srgbClr val="3E2D57"/>
                </a:solidFill>
              </a:rPr>
              <a:t>Treating them fairly</a:t>
            </a:r>
          </a:p>
        </p:txBody>
      </p:sp>
    </p:spTree>
    <p:extLst>
      <p:ext uri="{BB962C8B-B14F-4D97-AF65-F5344CB8AC3E}">
        <p14:creationId xmlns:p14="http://schemas.microsoft.com/office/powerpoint/2010/main" val="17058661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700808"/>
            <a:ext cx="7848872" cy="4320480"/>
          </a:xfrm>
        </p:spPr>
        <p:txBody>
          <a:bodyPr anchor="ctr">
            <a:noAutofit/>
          </a:bodyPr>
          <a:lstStyle/>
          <a:p>
            <a:pPr marL="0" indent="0">
              <a:lnSpc>
                <a:spcPct val="85000"/>
              </a:lnSpc>
              <a:spcBef>
                <a:spcPts val="800"/>
              </a:spcBef>
              <a:spcAft>
                <a:spcPts val="800"/>
              </a:spcAft>
              <a:buNone/>
            </a:pPr>
            <a:r>
              <a:rPr lang="en-GB" b="1" dirty="0"/>
              <a:t>Mental</a:t>
            </a:r>
          </a:p>
          <a:p>
            <a:pPr>
              <a:lnSpc>
                <a:spcPct val="85000"/>
              </a:lnSpc>
              <a:spcBef>
                <a:spcPts val="0"/>
              </a:spcBef>
            </a:pPr>
            <a:r>
              <a:rPr lang="en-GB" dirty="0"/>
              <a:t>Contracts may not be valid if the Customer lacks mental capacity </a:t>
            </a:r>
          </a:p>
          <a:p>
            <a:pPr>
              <a:lnSpc>
                <a:spcPct val="85000"/>
              </a:lnSpc>
              <a:spcBef>
                <a:spcPts val="0"/>
              </a:spcBef>
            </a:pPr>
            <a:r>
              <a:rPr lang="en-GB" dirty="0"/>
              <a:t>If they appear confused you should </a:t>
            </a:r>
            <a:r>
              <a:rPr lang="en-GB" b="1" dirty="0"/>
              <a:t>speak simply and slowly</a:t>
            </a:r>
          </a:p>
          <a:p>
            <a:pPr>
              <a:lnSpc>
                <a:spcPct val="85000"/>
              </a:lnSpc>
              <a:spcBef>
                <a:spcPts val="0"/>
              </a:spcBef>
            </a:pPr>
            <a:r>
              <a:rPr lang="en-GB" dirty="0"/>
              <a:t>You should periodically </a:t>
            </a:r>
            <a:r>
              <a:rPr lang="en-GB" b="1" dirty="0"/>
              <a:t>check they understand</a:t>
            </a:r>
          </a:p>
          <a:p>
            <a:pPr>
              <a:lnSpc>
                <a:spcPct val="85000"/>
              </a:lnSpc>
              <a:spcBef>
                <a:spcPts val="0"/>
              </a:spcBef>
            </a:pPr>
            <a:r>
              <a:rPr lang="en-GB" dirty="0"/>
              <a:t>You should show tact and </a:t>
            </a:r>
            <a:r>
              <a:rPr lang="en-GB" b="1" dirty="0"/>
              <a:t>empathy</a:t>
            </a:r>
          </a:p>
        </p:txBody>
      </p:sp>
      <p:sp>
        <p:nvSpPr>
          <p:cNvPr id="4" name="Title 1"/>
          <p:cNvSpPr>
            <a:spLocks noGrp="1"/>
          </p:cNvSpPr>
          <p:nvPr>
            <p:ph type="title"/>
          </p:nvPr>
        </p:nvSpPr>
        <p:spPr/>
        <p:txBody>
          <a:bodyPr>
            <a:normAutofit/>
          </a:bodyPr>
          <a:lstStyle/>
          <a:p>
            <a:r>
              <a:rPr lang="en-GB" sz="2800" b="1" dirty="0">
                <a:solidFill>
                  <a:srgbClr val="3E2D57"/>
                </a:solidFill>
              </a:rPr>
              <a:t>Treating them fairly</a:t>
            </a:r>
          </a:p>
        </p:txBody>
      </p:sp>
    </p:spTree>
    <p:extLst>
      <p:ext uri="{BB962C8B-B14F-4D97-AF65-F5344CB8AC3E}">
        <p14:creationId xmlns:p14="http://schemas.microsoft.com/office/powerpoint/2010/main" val="8806300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772816"/>
            <a:ext cx="7920880" cy="4320480"/>
          </a:xfrm>
        </p:spPr>
        <p:txBody>
          <a:bodyPr anchor="ctr">
            <a:noAutofit/>
          </a:bodyPr>
          <a:lstStyle/>
          <a:p>
            <a:pPr marL="0" indent="0">
              <a:lnSpc>
                <a:spcPct val="75000"/>
              </a:lnSpc>
              <a:spcBef>
                <a:spcPts val="800"/>
              </a:spcBef>
              <a:spcAft>
                <a:spcPts val="800"/>
              </a:spcAft>
              <a:buNone/>
            </a:pPr>
            <a:r>
              <a:rPr lang="en-GB" b="1" dirty="0"/>
              <a:t>Emotional </a:t>
            </a:r>
          </a:p>
          <a:p>
            <a:pPr>
              <a:lnSpc>
                <a:spcPct val="85000"/>
              </a:lnSpc>
              <a:spcBef>
                <a:spcPts val="800"/>
              </a:spcBef>
              <a:spcAft>
                <a:spcPts val="800"/>
              </a:spcAft>
            </a:pPr>
            <a:r>
              <a:rPr lang="en-GB" dirty="0"/>
              <a:t>Tact and </a:t>
            </a:r>
            <a:r>
              <a:rPr lang="en-GB" b="1" dirty="0"/>
              <a:t>empathy </a:t>
            </a:r>
            <a:r>
              <a:rPr lang="en-GB" dirty="0"/>
              <a:t>are needed when a customer is upset</a:t>
            </a:r>
          </a:p>
          <a:p>
            <a:pPr>
              <a:lnSpc>
                <a:spcPct val="85000"/>
              </a:lnSpc>
              <a:spcBef>
                <a:spcPts val="800"/>
              </a:spcBef>
              <a:spcAft>
                <a:spcPts val="800"/>
              </a:spcAft>
            </a:pPr>
            <a:r>
              <a:rPr lang="en-GB" dirty="0"/>
              <a:t>If they are unduly disturbed, you should offer to </a:t>
            </a:r>
            <a:r>
              <a:rPr lang="en-GB" b="1" dirty="0"/>
              <a:t>postpone the discussion</a:t>
            </a:r>
          </a:p>
          <a:p>
            <a:pPr>
              <a:lnSpc>
                <a:spcPct val="85000"/>
              </a:lnSpc>
              <a:spcBef>
                <a:spcPts val="800"/>
              </a:spcBef>
              <a:spcAft>
                <a:spcPts val="800"/>
              </a:spcAft>
            </a:pPr>
            <a:r>
              <a:rPr lang="en-GB" dirty="0"/>
              <a:t>People under emotional pressure may not act rationally </a:t>
            </a:r>
          </a:p>
        </p:txBody>
      </p:sp>
      <p:sp>
        <p:nvSpPr>
          <p:cNvPr id="4" name="Title 1"/>
          <p:cNvSpPr>
            <a:spLocks noGrp="1"/>
          </p:cNvSpPr>
          <p:nvPr>
            <p:ph type="title"/>
          </p:nvPr>
        </p:nvSpPr>
        <p:spPr/>
        <p:txBody>
          <a:bodyPr>
            <a:normAutofit/>
          </a:bodyPr>
          <a:lstStyle/>
          <a:p>
            <a:r>
              <a:rPr lang="en-GB" b="1" dirty="0">
                <a:solidFill>
                  <a:srgbClr val="3E2D57"/>
                </a:solidFill>
              </a:rPr>
              <a:t>Treating them fairly</a:t>
            </a:r>
          </a:p>
        </p:txBody>
      </p:sp>
    </p:spTree>
    <p:extLst>
      <p:ext uri="{BB962C8B-B14F-4D97-AF65-F5344CB8AC3E}">
        <p14:creationId xmlns:p14="http://schemas.microsoft.com/office/powerpoint/2010/main" val="28959934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484784"/>
            <a:ext cx="8352928" cy="4320480"/>
          </a:xfrm>
        </p:spPr>
        <p:txBody>
          <a:bodyPr anchor="ctr">
            <a:noAutofit/>
          </a:bodyPr>
          <a:lstStyle/>
          <a:p>
            <a:pPr marL="0" indent="0">
              <a:lnSpc>
                <a:spcPct val="75000"/>
              </a:lnSpc>
              <a:spcBef>
                <a:spcPts val="800"/>
              </a:spcBef>
              <a:spcAft>
                <a:spcPts val="800"/>
              </a:spcAft>
              <a:buNone/>
            </a:pPr>
            <a:r>
              <a:rPr lang="en-GB" b="1" dirty="0"/>
              <a:t>Cultural</a:t>
            </a:r>
          </a:p>
          <a:p>
            <a:pPr>
              <a:lnSpc>
                <a:spcPct val="85000"/>
              </a:lnSpc>
              <a:spcBef>
                <a:spcPts val="800"/>
              </a:spcBef>
              <a:spcAft>
                <a:spcPts val="800"/>
              </a:spcAft>
            </a:pPr>
            <a:r>
              <a:rPr lang="en-GB" dirty="0"/>
              <a:t>Where the Customer has a poor command of English, you should </a:t>
            </a:r>
            <a:r>
              <a:rPr lang="en-GB" b="1" dirty="0"/>
              <a:t>speak slowly and simply</a:t>
            </a:r>
          </a:p>
          <a:p>
            <a:pPr>
              <a:lnSpc>
                <a:spcPct val="85000"/>
              </a:lnSpc>
              <a:spcBef>
                <a:spcPts val="800"/>
              </a:spcBef>
              <a:spcAft>
                <a:spcPts val="800"/>
              </a:spcAft>
            </a:pPr>
            <a:r>
              <a:rPr lang="en-GB" dirty="0"/>
              <a:t>You should “</a:t>
            </a:r>
            <a:r>
              <a:rPr lang="en-GB" i="1" dirty="0"/>
              <a:t>go the extra mile</a:t>
            </a:r>
            <a:r>
              <a:rPr lang="en-GB" dirty="0"/>
              <a:t>” when explaining important points</a:t>
            </a:r>
          </a:p>
          <a:p>
            <a:pPr>
              <a:lnSpc>
                <a:spcPct val="85000"/>
              </a:lnSpc>
              <a:spcBef>
                <a:spcPts val="800"/>
              </a:spcBef>
              <a:spcAft>
                <a:spcPts val="800"/>
              </a:spcAft>
            </a:pPr>
            <a:r>
              <a:rPr lang="en-GB" dirty="0"/>
              <a:t>You should </a:t>
            </a:r>
            <a:r>
              <a:rPr lang="en-GB" b="1" dirty="0"/>
              <a:t>check understanding </a:t>
            </a:r>
            <a:r>
              <a:rPr lang="en-GB" dirty="0"/>
              <a:t>frequently</a:t>
            </a:r>
          </a:p>
        </p:txBody>
      </p:sp>
      <p:sp>
        <p:nvSpPr>
          <p:cNvPr id="4" name="Title 1"/>
          <p:cNvSpPr>
            <a:spLocks noGrp="1"/>
          </p:cNvSpPr>
          <p:nvPr>
            <p:ph type="title"/>
          </p:nvPr>
        </p:nvSpPr>
        <p:spPr/>
        <p:txBody>
          <a:bodyPr>
            <a:normAutofit/>
          </a:bodyPr>
          <a:lstStyle/>
          <a:p>
            <a:r>
              <a:rPr lang="en-GB" b="1" dirty="0">
                <a:solidFill>
                  <a:srgbClr val="3E2D57"/>
                </a:solidFill>
              </a:rPr>
              <a:t>Treating them fairly</a:t>
            </a:r>
          </a:p>
        </p:txBody>
      </p:sp>
    </p:spTree>
    <p:extLst>
      <p:ext uri="{BB962C8B-B14F-4D97-AF65-F5344CB8AC3E}">
        <p14:creationId xmlns:p14="http://schemas.microsoft.com/office/powerpoint/2010/main" val="1437825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84784"/>
            <a:ext cx="8064896" cy="4320480"/>
          </a:xfrm>
        </p:spPr>
        <p:txBody>
          <a:bodyPr anchor="ctr">
            <a:noAutofit/>
          </a:bodyPr>
          <a:lstStyle/>
          <a:p>
            <a:pPr marL="0" indent="0">
              <a:lnSpc>
                <a:spcPct val="85000"/>
              </a:lnSpc>
              <a:spcBef>
                <a:spcPts val="800"/>
              </a:spcBef>
              <a:spcAft>
                <a:spcPts val="800"/>
              </a:spcAft>
              <a:buNone/>
            </a:pPr>
            <a:r>
              <a:rPr lang="en-GB" b="1" dirty="0"/>
              <a:t>Age</a:t>
            </a:r>
          </a:p>
          <a:p>
            <a:pPr>
              <a:lnSpc>
                <a:spcPct val="85000"/>
              </a:lnSpc>
              <a:spcBef>
                <a:spcPts val="800"/>
              </a:spcBef>
              <a:spcAft>
                <a:spcPts val="800"/>
              </a:spcAft>
            </a:pPr>
            <a:r>
              <a:rPr lang="en-GB" dirty="0"/>
              <a:t>When dealing with young people </a:t>
            </a:r>
            <a:r>
              <a:rPr lang="en-GB" b="1" dirty="0"/>
              <a:t>do not assume</a:t>
            </a:r>
            <a:r>
              <a:rPr lang="en-GB" dirty="0"/>
              <a:t> they understand common terms (Indemnity, Excess, Disclosure)</a:t>
            </a:r>
          </a:p>
          <a:p>
            <a:pPr>
              <a:lnSpc>
                <a:spcPct val="85000"/>
              </a:lnSpc>
              <a:spcBef>
                <a:spcPts val="800"/>
              </a:spcBef>
              <a:spcAft>
                <a:spcPts val="800"/>
              </a:spcAft>
            </a:pPr>
            <a:r>
              <a:rPr lang="en-GB" b="1" dirty="0"/>
              <a:t>Explain</a:t>
            </a:r>
            <a:r>
              <a:rPr lang="en-GB" dirty="0"/>
              <a:t> percentages and APR when arranging Credit </a:t>
            </a:r>
          </a:p>
          <a:p>
            <a:pPr>
              <a:lnSpc>
                <a:spcPct val="85000"/>
              </a:lnSpc>
              <a:spcBef>
                <a:spcPts val="800"/>
              </a:spcBef>
              <a:spcAft>
                <a:spcPts val="800"/>
              </a:spcAft>
            </a:pPr>
            <a:r>
              <a:rPr lang="en-GB" dirty="0"/>
              <a:t>When dealing with the elderly, treat them as if they were your mother or father – i.e. with </a:t>
            </a:r>
            <a:r>
              <a:rPr lang="en-GB" b="1" dirty="0"/>
              <a:t>care</a:t>
            </a:r>
            <a:r>
              <a:rPr lang="en-GB" dirty="0"/>
              <a:t> and </a:t>
            </a:r>
            <a:r>
              <a:rPr lang="en-GB" b="1" dirty="0"/>
              <a:t>respect</a:t>
            </a:r>
          </a:p>
        </p:txBody>
      </p:sp>
      <p:sp>
        <p:nvSpPr>
          <p:cNvPr id="4" name="Title 1"/>
          <p:cNvSpPr>
            <a:spLocks noGrp="1"/>
          </p:cNvSpPr>
          <p:nvPr>
            <p:ph type="title"/>
          </p:nvPr>
        </p:nvSpPr>
        <p:spPr/>
        <p:txBody>
          <a:bodyPr>
            <a:normAutofit/>
          </a:bodyPr>
          <a:lstStyle/>
          <a:p>
            <a:r>
              <a:rPr lang="en-GB" b="1" dirty="0">
                <a:solidFill>
                  <a:srgbClr val="3E2D57"/>
                </a:solidFill>
              </a:rPr>
              <a:t>Treating them fairly</a:t>
            </a:r>
          </a:p>
        </p:txBody>
      </p:sp>
    </p:spTree>
    <p:extLst>
      <p:ext uri="{BB962C8B-B14F-4D97-AF65-F5344CB8AC3E}">
        <p14:creationId xmlns:p14="http://schemas.microsoft.com/office/powerpoint/2010/main" val="336843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Background</a:t>
            </a:r>
          </a:p>
          <a:p>
            <a:r>
              <a:rPr lang="en-GB" dirty="0"/>
              <a:t>Who are Vulnerable customers? </a:t>
            </a:r>
          </a:p>
          <a:p>
            <a:r>
              <a:rPr lang="en-GB" dirty="0"/>
              <a:t>How to recognise them?</a:t>
            </a:r>
          </a:p>
          <a:p>
            <a:r>
              <a:rPr lang="en-GB" dirty="0"/>
              <a:t>Dealing with Vulnerable customers  </a:t>
            </a:r>
          </a:p>
          <a:p>
            <a:r>
              <a:rPr lang="en-GB" dirty="0"/>
              <a:t>What firms should do/have in place    </a:t>
            </a:r>
          </a:p>
        </p:txBody>
      </p:sp>
      <p:sp>
        <p:nvSpPr>
          <p:cNvPr id="2" name="Title 1"/>
          <p:cNvSpPr>
            <a:spLocks noGrp="1"/>
          </p:cNvSpPr>
          <p:nvPr>
            <p:ph type="title"/>
          </p:nvPr>
        </p:nvSpPr>
        <p:spPr/>
        <p:txBody>
          <a:bodyPr>
            <a:normAutofit/>
          </a:bodyPr>
          <a:lstStyle/>
          <a:p>
            <a:r>
              <a:rPr lang="en-GB" sz="2800" dirty="0">
                <a:solidFill>
                  <a:srgbClr val="3E2D57"/>
                </a:solidFill>
              </a:rPr>
              <a:t>What we are going to cover today</a:t>
            </a:r>
            <a:r>
              <a:rPr lang="en-GB" sz="2800" dirty="0"/>
              <a:t> </a:t>
            </a:r>
          </a:p>
        </p:txBody>
      </p:sp>
    </p:spTree>
    <p:extLst>
      <p:ext uri="{BB962C8B-B14F-4D97-AF65-F5344CB8AC3E}">
        <p14:creationId xmlns:p14="http://schemas.microsoft.com/office/powerpoint/2010/main" val="23291119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dirty="0"/>
              <a:t>Phrases such as</a:t>
            </a:r>
          </a:p>
          <a:p>
            <a:r>
              <a:rPr lang="en-GB" dirty="0"/>
              <a:t>I can’t pay, I cant afford…</a:t>
            </a:r>
          </a:p>
          <a:p>
            <a:r>
              <a:rPr lang="en-GB" dirty="0"/>
              <a:t>I’m having trouble with </a:t>
            </a:r>
          </a:p>
          <a:p>
            <a:r>
              <a:rPr lang="en-GB" dirty="0"/>
              <a:t>I cant read my bill </a:t>
            </a:r>
          </a:p>
          <a:p>
            <a:r>
              <a:rPr lang="en-GB" dirty="0"/>
              <a:t>I cant understand the letter you sent me </a:t>
            </a:r>
          </a:p>
          <a:p>
            <a:r>
              <a:rPr lang="en-GB" dirty="0"/>
              <a:t>I cant hold on all day </a:t>
            </a:r>
          </a:p>
          <a:p>
            <a:r>
              <a:rPr lang="en-GB" dirty="0"/>
              <a:t>I am short of time </a:t>
            </a:r>
          </a:p>
          <a:p>
            <a:r>
              <a:rPr lang="en-GB" dirty="0"/>
              <a:t>Asking for repetition </a:t>
            </a:r>
          </a:p>
          <a:p>
            <a:r>
              <a:rPr lang="en-GB" dirty="0"/>
              <a:t>Mention of medication </a:t>
            </a:r>
          </a:p>
          <a:p>
            <a:r>
              <a:rPr lang="en-GB" dirty="0"/>
              <a:t>Customer confused</a:t>
            </a:r>
          </a:p>
          <a:p>
            <a:r>
              <a:rPr lang="en-GB" dirty="0"/>
              <a:t>Payment default  </a:t>
            </a:r>
          </a:p>
        </p:txBody>
      </p:sp>
      <p:sp>
        <p:nvSpPr>
          <p:cNvPr id="3" name="Title 2"/>
          <p:cNvSpPr>
            <a:spLocks noGrp="1"/>
          </p:cNvSpPr>
          <p:nvPr>
            <p:ph type="title"/>
          </p:nvPr>
        </p:nvSpPr>
        <p:spPr>
          <a:xfrm>
            <a:off x="467544" y="260648"/>
            <a:ext cx="8229600" cy="1143000"/>
          </a:xfrm>
        </p:spPr>
        <p:txBody>
          <a:bodyPr>
            <a:normAutofit/>
          </a:bodyPr>
          <a:lstStyle/>
          <a:p>
            <a:r>
              <a:rPr lang="en-GB" sz="2800" dirty="0">
                <a:solidFill>
                  <a:srgbClr val="3A1953"/>
                </a:solidFill>
              </a:rPr>
              <a:t>Indicators </a:t>
            </a:r>
          </a:p>
        </p:txBody>
      </p:sp>
    </p:spTree>
    <p:extLst>
      <p:ext uri="{BB962C8B-B14F-4D97-AF65-F5344CB8AC3E}">
        <p14:creationId xmlns:p14="http://schemas.microsoft.com/office/powerpoint/2010/main" val="388626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Good for customer</a:t>
            </a:r>
          </a:p>
          <a:p>
            <a:r>
              <a:rPr lang="en-GB" dirty="0"/>
              <a:t>Good for firm  - e.g. reputation, saving time, reduce possible complaints </a:t>
            </a:r>
          </a:p>
          <a:p>
            <a:r>
              <a:rPr lang="en-GB" dirty="0"/>
              <a:t>Customer Loyalty </a:t>
            </a:r>
          </a:p>
          <a:p>
            <a:r>
              <a:rPr lang="en-GB" dirty="0"/>
              <a:t>Don’t fall foul of legal requirements</a:t>
            </a:r>
          </a:p>
          <a:p>
            <a:r>
              <a:rPr lang="en-GB" dirty="0"/>
              <a:t>Moral and ethical reasons and is good business practice  </a:t>
            </a:r>
          </a:p>
        </p:txBody>
      </p:sp>
      <p:sp>
        <p:nvSpPr>
          <p:cNvPr id="2" name="Title 1"/>
          <p:cNvSpPr>
            <a:spLocks noGrp="1"/>
          </p:cNvSpPr>
          <p:nvPr>
            <p:ph type="title"/>
          </p:nvPr>
        </p:nvSpPr>
        <p:spPr/>
        <p:txBody>
          <a:bodyPr>
            <a:normAutofit/>
          </a:bodyPr>
          <a:lstStyle/>
          <a:p>
            <a:r>
              <a:rPr lang="en-GB" sz="2800" dirty="0">
                <a:solidFill>
                  <a:srgbClr val="3A1953"/>
                </a:solidFill>
              </a:rPr>
              <a:t>Benefits of doing it well </a:t>
            </a:r>
          </a:p>
        </p:txBody>
      </p:sp>
    </p:spTree>
    <p:extLst>
      <p:ext uri="{BB962C8B-B14F-4D97-AF65-F5344CB8AC3E}">
        <p14:creationId xmlns:p14="http://schemas.microsoft.com/office/powerpoint/2010/main" val="12747968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96752"/>
            <a:ext cx="8229600" cy="4525963"/>
          </a:xfrm>
        </p:spPr>
        <p:txBody>
          <a:bodyPr>
            <a:normAutofit fontScale="85000" lnSpcReduction="10000"/>
          </a:bodyPr>
          <a:lstStyle/>
          <a:p>
            <a:endParaRPr lang="en-GB" dirty="0"/>
          </a:p>
          <a:p>
            <a:r>
              <a:rPr lang="en-GB" dirty="0"/>
              <a:t>Have clear plans and strategy for dealing with Vulnerable customers </a:t>
            </a:r>
          </a:p>
          <a:p>
            <a:r>
              <a:rPr lang="en-GB" dirty="0"/>
              <a:t>Provide training  and support to staff to recognise and deal with vulnerable customers or sign post to specialist team </a:t>
            </a:r>
          </a:p>
          <a:p>
            <a:r>
              <a:rPr lang="en-GB" dirty="0"/>
              <a:t>Review customer communications  </a:t>
            </a:r>
          </a:p>
          <a:p>
            <a:r>
              <a:rPr lang="en-GB" dirty="0"/>
              <a:t>Make sure you record customer needs</a:t>
            </a:r>
          </a:p>
          <a:p>
            <a:r>
              <a:rPr lang="en-GB" dirty="0"/>
              <a:t>Scripts can be a barrier – rushed “one-size-first all approach”</a:t>
            </a:r>
          </a:p>
          <a:p>
            <a:r>
              <a:rPr lang="en-GB" dirty="0"/>
              <a:t>The firm should have good management information  to be able to report on how its doing  and should be able to articulate what steps they have/are taking  </a:t>
            </a:r>
          </a:p>
        </p:txBody>
      </p:sp>
      <p:sp>
        <p:nvSpPr>
          <p:cNvPr id="2" name="Title 1"/>
          <p:cNvSpPr>
            <a:spLocks noGrp="1"/>
          </p:cNvSpPr>
          <p:nvPr>
            <p:ph type="title"/>
          </p:nvPr>
        </p:nvSpPr>
        <p:spPr/>
        <p:txBody>
          <a:bodyPr/>
          <a:lstStyle/>
          <a:p>
            <a:r>
              <a:rPr lang="en-GB" dirty="0">
                <a:solidFill>
                  <a:srgbClr val="3A1953"/>
                </a:solidFill>
              </a:rPr>
              <a:t>What should firms do</a:t>
            </a:r>
          </a:p>
        </p:txBody>
      </p:sp>
    </p:spTree>
    <p:extLst>
      <p:ext uri="{BB962C8B-B14F-4D97-AF65-F5344CB8AC3E}">
        <p14:creationId xmlns:p14="http://schemas.microsoft.com/office/powerpoint/2010/main" val="1417575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5541" y="4759283"/>
            <a:ext cx="995646" cy="1189998"/>
          </a:xfrm>
          <a:prstGeom prst="rect">
            <a:avLst/>
          </a:prstGeom>
        </p:spPr>
      </p:pic>
      <p:sp>
        <p:nvSpPr>
          <p:cNvPr id="11" name="Content Placeholder 2"/>
          <p:cNvSpPr txBox="1">
            <a:spLocks/>
          </p:cNvSpPr>
          <p:nvPr/>
        </p:nvSpPr>
        <p:spPr>
          <a:xfrm>
            <a:off x="753629" y="572190"/>
            <a:ext cx="7848872" cy="432048"/>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r>
              <a:rPr lang="en-GB" sz="4000" b="1" dirty="0">
                <a:solidFill>
                  <a:srgbClr val="3E2D57"/>
                </a:solidFill>
              </a:rPr>
              <a:t>Presented by Alan Chandler </a:t>
            </a:r>
          </a:p>
          <a:p>
            <a:pPr>
              <a:lnSpc>
                <a:spcPct val="85000"/>
              </a:lnSpc>
              <a:spcBef>
                <a:spcPts val="800"/>
              </a:spcBef>
              <a:spcAft>
                <a:spcPts val="800"/>
              </a:spcAft>
            </a:pPr>
            <a:r>
              <a:rPr lang="en-GB" sz="2000" dirty="0">
                <a:solidFill>
                  <a:srgbClr val="3E2D57"/>
                </a:solidFill>
              </a:rPr>
              <a:t>In association with</a:t>
            </a:r>
            <a:r>
              <a:rPr lang="en-GB" sz="1800" dirty="0">
                <a:solidFill>
                  <a:srgbClr val="3E2D57"/>
                </a:solidFill>
              </a:rPr>
              <a:t> </a:t>
            </a:r>
          </a:p>
          <a:p>
            <a:pPr>
              <a:lnSpc>
                <a:spcPct val="85000"/>
              </a:lnSpc>
              <a:spcBef>
                <a:spcPts val="800"/>
              </a:spcBef>
              <a:spcAft>
                <a:spcPts val="800"/>
              </a:spcAft>
            </a:pPr>
            <a:r>
              <a:rPr lang="en-GB" sz="4000" b="1" dirty="0">
                <a:solidFill>
                  <a:srgbClr val="3E2D57"/>
                </a:solidFill>
              </a:rPr>
              <a:t>Create Solutions Ltd </a:t>
            </a:r>
          </a:p>
          <a:p>
            <a:pPr>
              <a:lnSpc>
                <a:spcPct val="85000"/>
              </a:lnSpc>
              <a:spcBef>
                <a:spcPts val="800"/>
              </a:spcBef>
              <a:spcAft>
                <a:spcPts val="800"/>
              </a:spcAft>
            </a:pPr>
            <a:r>
              <a:rPr lang="en-GB" sz="2000" dirty="0">
                <a:solidFill>
                  <a:srgbClr val="3E2D57"/>
                </a:solidFill>
              </a:rPr>
              <a:t>The specialist training and compliance company for the general insurance industry  </a:t>
            </a:r>
          </a:p>
          <a:p>
            <a:pPr>
              <a:lnSpc>
                <a:spcPct val="85000"/>
              </a:lnSpc>
              <a:spcBef>
                <a:spcPts val="800"/>
              </a:spcBef>
              <a:spcAft>
                <a:spcPts val="800"/>
              </a:spcAft>
            </a:pPr>
            <a:r>
              <a:rPr lang="en-GB" sz="2000" dirty="0">
                <a:solidFill>
                  <a:srgbClr val="3E2D57"/>
                </a:solidFill>
              </a:rPr>
              <a:t>Tel 0161 870 6637</a:t>
            </a:r>
          </a:p>
          <a:p>
            <a:pPr>
              <a:lnSpc>
                <a:spcPct val="85000"/>
              </a:lnSpc>
              <a:spcBef>
                <a:spcPts val="800"/>
              </a:spcBef>
              <a:spcAft>
                <a:spcPts val="800"/>
              </a:spcAft>
            </a:pPr>
            <a:r>
              <a:rPr lang="en-GB" sz="2800" b="1" dirty="0">
                <a:solidFill>
                  <a:srgbClr val="3E2D57"/>
                </a:solidFill>
              </a:rPr>
              <a:t>www.createsolutions.co.uk</a:t>
            </a:r>
            <a:endParaRPr lang="en-GB" sz="2800" b="1" u="sng" dirty="0">
              <a:solidFill>
                <a:schemeClr val="tx1"/>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r>
              <a:rPr lang="en-GB" sz="4000" b="1" dirty="0">
                <a:solidFill>
                  <a:srgbClr val="3E2D57"/>
                </a:solidFill>
              </a:rPr>
              <a:t> </a:t>
            </a:r>
          </a:p>
        </p:txBody>
      </p:sp>
    </p:spTree>
    <p:extLst>
      <p:ext uri="{BB962C8B-B14F-4D97-AF65-F5344CB8AC3E}">
        <p14:creationId xmlns:p14="http://schemas.microsoft.com/office/powerpoint/2010/main" val="2114407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2600" dirty="0"/>
              <a:t>FCA research in 2015 and 2016 and a thematic review found vulnerable customers are not always treated fairly</a:t>
            </a:r>
          </a:p>
          <a:p>
            <a:br>
              <a:rPr lang="en-GB" sz="2600" dirty="0"/>
            </a:br>
            <a:r>
              <a:rPr lang="en-GB" sz="2600" dirty="0"/>
              <a:t>Consumer Vulnerability was a recurring theme in  the FCA’s 2017 business plan</a:t>
            </a:r>
          </a:p>
          <a:p>
            <a:endParaRPr lang="en-GB" sz="2600" dirty="0"/>
          </a:p>
          <a:p>
            <a:r>
              <a:rPr lang="en-GB" sz="2600" dirty="0"/>
              <a:t>Andrew Bailey (CEO of the FCA) has repeatedly expressed his personal concern</a:t>
            </a:r>
            <a:br>
              <a:rPr lang="en-GB" sz="2600" dirty="0"/>
            </a:br>
            <a:endParaRPr lang="en-GB" sz="2600" dirty="0"/>
          </a:p>
          <a:p>
            <a:endParaRPr lang="en-GB" dirty="0"/>
          </a:p>
        </p:txBody>
      </p:sp>
      <p:sp>
        <p:nvSpPr>
          <p:cNvPr id="2" name="Title 1"/>
          <p:cNvSpPr>
            <a:spLocks noGrp="1"/>
          </p:cNvSpPr>
          <p:nvPr>
            <p:ph type="title"/>
          </p:nvPr>
        </p:nvSpPr>
        <p:spPr/>
        <p:txBody>
          <a:bodyPr>
            <a:normAutofit/>
          </a:bodyPr>
          <a:lstStyle/>
          <a:p>
            <a:r>
              <a:rPr lang="en-GB" sz="2800" dirty="0">
                <a:solidFill>
                  <a:srgbClr val="3E2D57"/>
                </a:solidFill>
              </a:rPr>
              <a:t>Background </a:t>
            </a:r>
          </a:p>
        </p:txBody>
      </p:sp>
    </p:spTree>
    <p:extLst>
      <p:ext uri="{BB962C8B-B14F-4D97-AF65-F5344CB8AC3E}">
        <p14:creationId xmlns:p14="http://schemas.microsoft.com/office/powerpoint/2010/main" val="3355197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a:t>There are numerous examples where vulnerable customers have suffered - probably too many to mention.</a:t>
            </a:r>
          </a:p>
          <a:p>
            <a:r>
              <a:rPr lang="en-GB" dirty="0"/>
              <a:t>They range from PPI sold to people looking for a loan, to pay day loan companies offering 5000% APR, to firms selling products that played on people’s worries (identity theft protection).</a:t>
            </a:r>
          </a:p>
          <a:p>
            <a:endParaRPr lang="en-GB" dirty="0"/>
          </a:p>
          <a:p>
            <a:endParaRPr lang="en-GB" dirty="0"/>
          </a:p>
        </p:txBody>
      </p:sp>
      <p:sp>
        <p:nvSpPr>
          <p:cNvPr id="2" name="Title 1"/>
          <p:cNvSpPr>
            <a:spLocks noGrp="1"/>
          </p:cNvSpPr>
          <p:nvPr>
            <p:ph type="title"/>
          </p:nvPr>
        </p:nvSpPr>
        <p:spPr>
          <a:xfrm>
            <a:off x="457200" y="274638"/>
            <a:ext cx="8229600" cy="1143000"/>
          </a:xfrm>
        </p:spPr>
        <p:txBody>
          <a:bodyPr/>
          <a:lstStyle/>
          <a:p>
            <a:r>
              <a:rPr lang="en-GB" dirty="0"/>
              <a:t>Background</a:t>
            </a:r>
          </a:p>
        </p:txBody>
      </p:sp>
    </p:spTree>
    <p:extLst>
      <p:ext uri="{BB962C8B-B14F-4D97-AF65-F5344CB8AC3E}">
        <p14:creationId xmlns:p14="http://schemas.microsoft.com/office/powerpoint/2010/main" val="1771888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457200" indent="-457200"/>
            <a:r>
              <a:rPr lang="en-GB" sz="2800" b="1" i="1" dirty="0">
                <a:solidFill>
                  <a:schemeClr val="tx2">
                    <a:lumMod val="50000"/>
                  </a:schemeClr>
                </a:solidFill>
                <a:latin typeface="Arial" panose="020B0604020202020204" pitchFamily="34" charset="0"/>
                <a:cs typeface="Arial" panose="020B0604020202020204" pitchFamily="34" charset="0"/>
              </a:rPr>
              <a:t>Many vulnerable customers feel that financial services have become so streamlined and one-size-fits all, designed around a mythical perfect customer, that they cannot meet the needs of the of the many “non-standard” consumers who do not fit this mould </a:t>
            </a:r>
          </a:p>
          <a:p>
            <a:endParaRPr lang="en-GB" sz="2800" dirty="0"/>
          </a:p>
          <a:p>
            <a:pPr marL="0" indent="0" algn="r">
              <a:buNone/>
            </a:pPr>
            <a:r>
              <a:rPr lang="en-GB" sz="1800" dirty="0"/>
              <a:t>FCA Occasional paper 8 </a:t>
            </a:r>
          </a:p>
          <a:p>
            <a:pPr marL="0" indent="0" algn="r">
              <a:buNone/>
            </a:pPr>
            <a:r>
              <a:rPr lang="en-GB" sz="1800" dirty="0"/>
              <a:t>Customer Vulnerability</a:t>
            </a:r>
          </a:p>
          <a:p>
            <a:pPr marL="0" indent="0" algn="r">
              <a:buNone/>
            </a:pPr>
            <a:r>
              <a:rPr lang="en-GB" sz="1800" dirty="0"/>
              <a:t>Feb 2015 </a:t>
            </a:r>
          </a:p>
        </p:txBody>
      </p:sp>
      <p:sp>
        <p:nvSpPr>
          <p:cNvPr id="2" name="Title 1"/>
          <p:cNvSpPr>
            <a:spLocks noGrp="1"/>
          </p:cNvSpPr>
          <p:nvPr>
            <p:ph type="title"/>
          </p:nvPr>
        </p:nvSpPr>
        <p:spPr/>
        <p:txBody>
          <a:bodyPr/>
          <a:lstStyle/>
          <a:p>
            <a:r>
              <a:rPr lang="en-GB" dirty="0"/>
              <a:t>Background</a:t>
            </a:r>
          </a:p>
        </p:txBody>
      </p:sp>
    </p:spTree>
    <p:extLst>
      <p:ext uri="{BB962C8B-B14F-4D97-AF65-F5344CB8AC3E}">
        <p14:creationId xmlns:p14="http://schemas.microsoft.com/office/powerpoint/2010/main" val="2397393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hlinkClick r:id="" action="ppaction://noaction" highlightClick="1"/>
          </p:cNvPr>
          <p:cNvGraphicFramePr/>
          <p:nvPr>
            <p:extLst>
              <p:ext uri="{D42A27DB-BD31-4B8C-83A1-F6EECF244321}">
                <p14:modId xmlns:p14="http://schemas.microsoft.com/office/powerpoint/2010/main" val="3948916843"/>
              </p:ext>
            </p:extLst>
          </p:nvPr>
        </p:nvGraphicFramePr>
        <p:xfrm>
          <a:off x="0" y="2348880"/>
          <a:ext cx="9144000" cy="4506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12417" y="260648"/>
            <a:ext cx="8089528" cy="1162625"/>
          </a:xfrm>
          <a:prstGeom prst="rect">
            <a:avLst/>
          </a:prstGeom>
        </p:spPr>
        <p:txBody>
          <a:bodyPr vert="horz" lIns="91440" tIns="45720" rIns="91440" bIns="45720" rtlCol="0" anchor="ctr">
            <a:normAutofit/>
          </a:bodyPr>
          <a:lstStyle/>
          <a:p>
            <a:pPr marL="711200" indent="-711200">
              <a:spcBef>
                <a:spcPts val="600"/>
              </a:spcBef>
              <a:spcAft>
                <a:spcPts val="600"/>
              </a:spcAft>
            </a:pPr>
            <a:r>
              <a:rPr lang="en-GB" sz="4400" b="1" dirty="0">
                <a:solidFill>
                  <a:srgbClr val="3E2D57"/>
                </a:solidFill>
              </a:rPr>
              <a:t>Vulnerable Customers</a:t>
            </a:r>
          </a:p>
        </p:txBody>
      </p:sp>
      <p:pic>
        <p:nvPicPr>
          <p:cNvPr id="6" name="Picture 2" descr="\\NEWNICOLA-HP\Users\Public\Documents\Backup\Create Directions Ltd\On-line training\Images\Blackboards\Vulnerable Customer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48264" y="260648"/>
            <a:ext cx="1907704" cy="1909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32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484784"/>
            <a:ext cx="7848872" cy="4320480"/>
          </a:xfrm>
        </p:spPr>
        <p:txBody>
          <a:bodyPr anchor="ctr">
            <a:normAutofit/>
          </a:bodyPr>
          <a:lstStyle/>
          <a:p>
            <a:pPr marL="0" indent="0">
              <a:lnSpc>
                <a:spcPct val="85000"/>
              </a:lnSpc>
              <a:spcBef>
                <a:spcPts val="800"/>
              </a:spcBef>
              <a:spcAft>
                <a:spcPts val="800"/>
              </a:spcAft>
              <a:buNone/>
            </a:pPr>
            <a:r>
              <a:rPr lang="en-GB" dirty="0"/>
              <a:t>The </a:t>
            </a:r>
            <a:r>
              <a:rPr lang="en-GB" b="1" dirty="0"/>
              <a:t>Financial Conduct Authority </a:t>
            </a:r>
            <a:r>
              <a:rPr lang="en-GB" dirty="0"/>
              <a:t>(FCA) define </a:t>
            </a:r>
            <a:r>
              <a:rPr lang="en-GB" b="1" dirty="0"/>
              <a:t>Vulnerable Customers </a:t>
            </a:r>
            <a:r>
              <a:rPr lang="en-GB" dirty="0"/>
              <a:t>as:</a:t>
            </a:r>
          </a:p>
          <a:p>
            <a:pPr marL="0" indent="0">
              <a:lnSpc>
                <a:spcPct val="85000"/>
              </a:lnSpc>
              <a:spcBef>
                <a:spcPts val="800"/>
              </a:spcBef>
              <a:spcAft>
                <a:spcPts val="800"/>
              </a:spcAft>
              <a:buNone/>
            </a:pPr>
            <a:endParaRPr lang="en-GB" dirty="0"/>
          </a:p>
          <a:p>
            <a:pPr marL="0" indent="0" algn="ctr">
              <a:lnSpc>
                <a:spcPct val="85000"/>
              </a:lnSpc>
              <a:spcBef>
                <a:spcPts val="800"/>
              </a:spcBef>
              <a:spcAft>
                <a:spcPts val="800"/>
              </a:spcAft>
              <a:buNone/>
            </a:pPr>
            <a:r>
              <a:rPr lang="en-GB" dirty="0">
                <a:latin typeface="Arial" panose="020B0604020202020204" pitchFamily="34" charset="0"/>
                <a:cs typeface="Arial" panose="020B0604020202020204" pitchFamily="34" charset="0"/>
              </a:rPr>
              <a:t>“</a:t>
            </a:r>
            <a:r>
              <a:rPr lang="en-GB" i="1" dirty="0">
                <a:latin typeface="Arial" panose="020B0604020202020204" pitchFamily="34" charset="0"/>
                <a:cs typeface="Arial" panose="020B0604020202020204" pitchFamily="34" charset="0"/>
              </a:rPr>
              <a:t>Someone who, due to their personal circumstances, is especially susceptible to detriment, particularly when a firm is not acting with appropriate levels of care”</a:t>
            </a:r>
          </a:p>
        </p:txBody>
      </p:sp>
      <p:sp>
        <p:nvSpPr>
          <p:cNvPr id="4" name="Title 1"/>
          <p:cNvSpPr>
            <a:spLocks noGrp="1"/>
          </p:cNvSpPr>
          <p:nvPr>
            <p:ph type="title"/>
          </p:nvPr>
        </p:nvSpPr>
        <p:spPr/>
        <p:txBody>
          <a:bodyPr>
            <a:normAutofit/>
          </a:bodyPr>
          <a:lstStyle/>
          <a:p>
            <a:r>
              <a:rPr lang="en-GB" sz="2800" b="1" dirty="0">
                <a:solidFill>
                  <a:srgbClr val="3E2D57"/>
                </a:solidFill>
              </a:rPr>
              <a:t>The Definition</a:t>
            </a:r>
          </a:p>
        </p:txBody>
      </p:sp>
    </p:spTree>
    <p:extLst>
      <p:ext uri="{BB962C8B-B14F-4D97-AF65-F5344CB8AC3E}">
        <p14:creationId xmlns:p14="http://schemas.microsoft.com/office/powerpoint/2010/main" val="23169101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9083</TotalTime>
  <Words>2180</Words>
  <Application>Microsoft Office PowerPoint</Application>
  <PresentationFormat>On-screen Show (4:3)</PresentationFormat>
  <Paragraphs>251</Paragraphs>
  <Slides>43</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Lucida Sans Unicode</vt:lpstr>
      <vt:lpstr>Verdana</vt:lpstr>
      <vt:lpstr>Wingdings 2</vt:lpstr>
      <vt:lpstr>Wingdings 3</vt:lpstr>
      <vt:lpstr>Concourse</vt:lpstr>
      <vt:lpstr>PowerPoint Presentation</vt:lpstr>
      <vt:lpstr>Alan Chandler, Chartered Insurer</vt:lpstr>
      <vt:lpstr>Objectives </vt:lpstr>
      <vt:lpstr>What we are going to cover today </vt:lpstr>
      <vt:lpstr>Background </vt:lpstr>
      <vt:lpstr>Background</vt:lpstr>
      <vt:lpstr>Background</vt:lpstr>
      <vt:lpstr>PowerPoint Presentation</vt:lpstr>
      <vt:lpstr>The Definition</vt:lpstr>
      <vt:lpstr>The Definition</vt:lpstr>
      <vt:lpstr>Different Types of Vulnerability</vt:lpstr>
      <vt:lpstr>Different Types of Vulnerability</vt:lpstr>
      <vt:lpstr>Different Types of Vulnerability</vt:lpstr>
      <vt:lpstr>Different Types of Vulnerability</vt:lpstr>
      <vt:lpstr>Different Types of Vulnerability</vt:lpstr>
      <vt:lpstr>Different Types of Vulnerability</vt:lpstr>
      <vt:lpstr>Different Types of Vulnerability</vt:lpstr>
      <vt:lpstr>Different Types of Vulnerability</vt:lpstr>
      <vt:lpstr>Different Types of Vulnerability</vt:lpstr>
      <vt:lpstr>The Size of the Problem</vt:lpstr>
      <vt:lpstr>Important to note </vt:lpstr>
      <vt:lpstr>For example:</vt:lpstr>
      <vt:lpstr>The Size of the Problem</vt:lpstr>
      <vt:lpstr>The Size of the Problem</vt:lpstr>
      <vt:lpstr>PowerPoint Presentation</vt:lpstr>
      <vt:lpstr>How to Recognise them</vt:lpstr>
      <vt:lpstr>How to Recognise them</vt:lpstr>
      <vt:lpstr>How to Recognise them</vt:lpstr>
      <vt:lpstr>How to Recognise them</vt:lpstr>
      <vt:lpstr>How to Recognise them</vt:lpstr>
      <vt:lpstr>How to Recognise them</vt:lpstr>
      <vt:lpstr>PowerPoint Presentation</vt:lpstr>
      <vt:lpstr>Treating them fairly</vt:lpstr>
      <vt:lpstr>Treating them fairly</vt:lpstr>
      <vt:lpstr>Treating them fairly</vt:lpstr>
      <vt:lpstr>Treating them fairly</vt:lpstr>
      <vt:lpstr>Treating them fairly</vt:lpstr>
      <vt:lpstr>Treating them fairly</vt:lpstr>
      <vt:lpstr>Treating them fairly</vt:lpstr>
      <vt:lpstr>Indicators </vt:lpstr>
      <vt:lpstr>Benefits of doing it well </vt:lpstr>
      <vt:lpstr>What should firms do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Tracy</dc:creator>
  <cp:lastModifiedBy>alan chandler</cp:lastModifiedBy>
  <cp:revision>510</cp:revision>
  <cp:lastPrinted>2017-10-30T14:51:58Z</cp:lastPrinted>
  <dcterms:created xsi:type="dcterms:W3CDTF">2012-11-06T15:23:04Z</dcterms:created>
  <dcterms:modified xsi:type="dcterms:W3CDTF">2018-09-12T10:39:35Z</dcterms:modified>
</cp:coreProperties>
</file>