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30"/>
  </p:notesMasterIdLst>
  <p:sldIdLst>
    <p:sldId id="262" r:id="rId2"/>
    <p:sldId id="290" r:id="rId3"/>
    <p:sldId id="291" r:id="rId4"/>
    <p:sldId id="292" r:id="rId5"/>
    <p:sldId id="293" r:id="rId6"/>
    <p:sldId id="294" r:id="rId7"/>
    <p:sldId id="295" r:id="rId8"/>
    <p:sldId id="296" r:id="rId9"/>
    <p:sldId id="297" r:id="rId10"/>
    <p:sldId id="298" r:id="rId11"/>
    <p:sldId id="299" r:id="rId12"/>
    <p:sldId id="300" r:id="rId13"/>
    <p:sldId id="301" r:id="rId14"/>
    <p:sldId id="302" r:id="rId15"/>
    <p:sldId id="303" r:id="rId16"/>
    <p:sldId id="304" r:id="rId17"/>
    <p:sldId id="305" r:id="rId18"/>
    <p:sldId id="306" r:id="rId19"/>
    <p:sldId id="307" r:id="rId20"/>
    <p:sldId id="308" r:id="rId21"/>
    <p:sldId id="309" r:id="rId22"/>
    <p:sldId id="310" r:id="rId23"/>
    <p:sldId id="311" r:id="rId24"/>
    <p:sldId id="312" r:id="rId25"/>
    <p:sldId id="313" r:id="rId26"/>
    <p:sldId id="314" r:id="rId27"/>
    <p:sldId id="315" r:id="rId28"/>
    <p:sldId id="316" r:id="rId29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aites, Karen W." initials="WKW" lastIdx="5" clrIdx="0"/>
  <p:cmAuthor id="1" name="Read, Chris" initials="RC" lastIdx="2" clrIdx="1"/>
  <p:cmAuthor id="2" name="Chris Read" initials="" lastIdx="0" clrIdx="2"/>
  <p:cmAuthor id="3" name="Steadman, Courtney G." initials="SCG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AEA"/>
    <a:srgbClr val="DDDDDD"/>
    <a:srgbClr val="009DDC"/>
    <a:srgbClr val="04364E"/>
    <a:srgbClr val="118ACA"/>
    <a:srgbClr val="0070B1"/>
    <a:srgbClr val="D74520"/>
    <a:srgbClr val="69B454"/>
    <a:srgbClr val="592C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66" autoAdjust="0"/>
    <p:restoredTop sz="92135" autoAdjust="0"/>
  </p:normalViewPr>
  <p:slideViewPr>
    <p:cSldViewPr>
      <p:cViewPr>
        <p:scale>
          <a:sx n="81" d="100"/>
          <a:sy n="81" d="100"/>
        </p:scale>
        <p:origin x="102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9534A2-1AE0-45C6-8F5F-E557B54E8A2D}" type="datetimeFigureOut">
              <a:rPr lang="en-US" smtClean="0"/>
              <a:t>2/7/2019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83FDD2-B172-463C-9963-3BE310A235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757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DDDEE-992B-4132-92A3-B61FCF719516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7596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DDDEE-992B-4132-92A3-B61FCF719516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6473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DDDEE-992B-4132-92A3-B61FCF719516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9138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DDDEE-992B-4132-92A3-B61FCF719516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9138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DDDEE-992B-4132-92A3-B61FCF719516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4919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DDDEE-992B-4132-92A3-B61FCF719516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7130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DDDEE-992B-4132-92A3-B61FCF719516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7130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DDDEE-992B-4132-92A3-B61FCF719516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7130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DDDEE-992B-4132-92A3-B61FCF719516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7130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DDDEE-992B-4132-92A3-B61FCF719516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7130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DDDEE-992B-4132-92A3-B61FCF719516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7130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DDDEE-992B-4132-92A3-B61FCF719516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3507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DDDEE-992B-4132-92A3-B61FCF719516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7130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DDDEE-992B-4132-92A3-B61FCF719516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7130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DDDEE-992B-4132-92A3-B61FCF719516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35850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DDDEE-992B-4132-92A3-B61FCF719516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35850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Are insurers responding to new industry changes? if not how could a loss be proved? Do we need more specific industry wordings?</a:t>
            </a:r>
          </a:p>
          <a:p>
            <a:r>
              <a:rPr lang="en-GB" dirty="0"/>
              <a:t>Wordings still have pre printed SWE although not right for all industries e.g. contractual commitments, but still insurers use these wordings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DDDEE-992B-4132-92A3-B61FCF719516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35850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Are insurers responding to new industry changes? if not how could a loss be proved? Do we need more specific industry wordings?</a:t>
            </a:r>
          </a:p>
          <a:p>
            <a:r>
              <a:rPr lang="en-GB" dirty="0"/>
              <a:t>Wordings still have pre printed SWE although not right for all industries e.g. contractual commitments, but still insurers use these wordings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DDDEE-992B-4132-92A3-B61FCF719516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35850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DDDEE-992B-4132-92A3-B61FCF719516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3585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DDDEE-992B-4132-92A3-B61FCF719516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3507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DDDEE-992B-4132-92A3-B61FCF719516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3507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DDDEE-992B-4132-92A3-B61FCF719516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6473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DDDEE-992B-4132-92A3-B61FCF719516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6473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DDDEE-992B-4132-92A3-B61FCF719516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6473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DDDEE-992B-4132-92A3-B61FCF719516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6473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DDDEE-992B-4132-92A3-B61FCF719516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647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9143996" cy="6857998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1" y="5410200"/>
            <a:ext cx="6858000" cy="6096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3600" b="0">
                <a:solidFill>
                  <a:srgbClr val="04364E"/>
                </a:solidFill>
                <a:effectLst/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Box 4"/>
          <p:cNvSpPr txBox="1">
            <a:spLocks noChangeArrowheads="1"/>
          </p:cNvSpPr>
          <p:nvPr userDrawn="1"/>
        </p:nvSpPr>
        <p:spPr bwMode="auto">
          <a:xfrm>
            <a:off x="2209800" y="6629401"/>
            <a:ext cx="6553200" cy="174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rtl="0"/>
            <a:r>
              <a:rPr lang="en-US" sz="800" b="0" i="0" u="none" strike="noStrike" kern="100" spc="0" baseline="30000" dirty="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rPr>
              <a:t>© 2018 Sedgwick Claims Management Services, Inc.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81001" y="6019800"/>
            <a:ext cx="6858000" cy="457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>
                <a:solidFill>
                  <a:srgbClr val="009DDC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sub-title style</a:t>
            </a:r>
          </a:p>
        </p:txBody>
      </p:sp>
    </p:spTree>
    <p:extLst>
      <p:ext uri="{BB962C8B-B14F-4D97-AF65-F5344CB8AC3E}">
        <p14:creationId xmlns:p14="http://schemas.microsoft.com/office/powerpoint/2010/main" val="12996900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245" cy="68574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56032"/>
            <a:ext cx="8382000" cy="5334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buFont typeface="Arial" pitchFamily="34" charset="0"/>
              <a:buNone/>
              <a:defRPr sz="2400" b="0">
                <a:solidFill>
                  <a:schemeClr val="bg1"/>
                </a:solidFill>
                <a:effectLst/>
                <a:latin typeface="+mn-lt"/>
                <a:cs typeface="Tahoma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381000" y="1219200"/>
            <a:ext cx="8382000" cy="480060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118ACA"/>
              </a:buClr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cs typeface="Tahoma" pitchFamily="34" charset="0"/>
              </a:defRPr>
            </a:lvl1pPr>
            <a:lvl2pPr marL="548640" indent="-228600">
              <a:buClr>
                <a:srgbClr val="118ACA"/>
              </a:buCl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Tahoma" pitchFamily="34" charset="0"/>
              </a:defRPr>
            </a:lvl2pPr>
            <a:lvl3pPr marL="822960" indent="-182880">
              <a:buClr>
                <a:srgbClr val="118ACA"/>
              </a:buClr>
              <a:buFont typeface="Calibri" panose="020F0502020204030204" pitchFamily="34" charset="0"/>
              <a:buChar char="◦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Tahoma" pitchFamily="34" charset="0"/>
              </a:defRPr>
            </a:lvl3pPr>
            <a:lvl4pPr marL="1097280" indent="-182880">
              <a:buClr>
                <a:srgbClr val="118ACA"/>
              </a:buClr>
              <a:buFont typeface="Calibri" panose="020F0502020204030204" pitchFamily="34" charset="0"/>
              <a:buChar char="-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Tahoma" pitchFamily="34" charset="0"/>
              </a:defRPr>
            </a:lvl4pPr>
            <a:lvl5pPr marL="1371600" indent="-182880">
              <a:buClr>
                <a:srgbClr val="118ACA"/>
              </a:buClr>
              <a:buFont typeface="Calibri" panose="020F0502020204030204" pitchFamily="34" charset="0"/>
              <a:buChar char="▪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Tahoma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4381500" y="6446520"/>
            <a:ext cx="381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C0FEEB50-F236-4642-B703-53D012411D0C}" type="slidenum">
              <a:rPr lang="en-US" sz="900" b="0" smtClean="0">
                <a:solidFill>
                  <a:srgbClr val="7F7F7F"/>
                </a:solidFill>
                <a:effectLst/>
                <a:latin typeface="+mn-lt"/>
                <a:cs typeface="Arial" pitchFamily="34" charset="0"/>
              </a:rPr>
              <a:pPr algn="r"/>
              <a:t>‹#›</a:t>
            </a:fld>
            <a:endParaRPr lang="en-US" sz="900" b="0" dirty="0">
              <a:solidFill>
                <a:srgbClr val="7F7F7F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 userDrawn="1"/>
        </p:nvSpPr>
        <p:spPr bwMode="auto">
          <a:xfrm>
            <a:off x="228600" y="6477000"/>
            <a:ext cx="3142657" cy="174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rtl="0"/>
            <a:r>
              <a:rPr lang="en-US" sz="800" b="0" i="0" u="none" strike="noStrike" kern="1200" baseline="300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© 2018 Sedgwick Claims Management Services, Inc. </a:t>
            </a:r>
          </a:p>
        </p:txBody>
      </p:sp>
    </p:spTree>
    <p:extLst>
      <p:ext uri="{BB962C8B-B14F-4D97-AF65-F5344CB8AC3E}">
        <p14:creationId xmlns:p14="http://schemas.microsoft.com/office/powerpoint/2010/main" val="1179119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21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lang="en-US" sz="4400" kern="1200" smtClean="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3200" kern="120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lang="en-US" sz="2800" kern="120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2400" kern="120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lang="en-US" sz="2000" kern="120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lang="en-US" sz="2000" kern="120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4953000"/>
            <a:ext cx="6858000" cy="609600"/>
          </a:xfrm>
        </p:spPr>
        <p:txBody>
          <a:bodyPr/>
          <a:lstStyle/>
          <a:p>
            <a:r>
              <a:rPr lang="en-US" b="1" dirty="0"/>
              <a:t>Nottingham Insurance Institute</a:t>
            </a:r>
            <a:br>
              <a:rPr lang="en-US" dirty="0"/>
            </a:br>
            <a:r>
              <a:rPr lang="en-US" sz="2400" dirty="0"/>
              <a:t>11 April 2019</a:t>
            </a:r>
          </a:p>
        </p:txBody>
      </p:sp>
      <p:sp>
        <p:nvSpPr>
          <p:cNvPr id="3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81000" y="5867400"/>
            <a:ext cx="6858000" cy="76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>
                <a:solidFill>
                  <a:srgbClr val="009DDC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>
              <a:spcBef>
                <a:spcPts val="0"/>
              </a:spcBef>
            </a:pPr>
            <a:r>
              <a:rPr lang="en-US" dirty="0"/>
              <a:t>Damian Glynn BA (Hons) FCA FCILA FUEDI ELAE FIFAA</a:t>
            </a:r>
          </a:p>
          <a:p>
            <a:pPr lvl="0">
              <a:spcBef>
                <a:spcPts val="0"/>
              </a:spcBef>
            </a:pPr>
            <a:r>
              <a:rPr lang="en-US" dirty="0"/>
              <a:t>Director, Head of Financial Risks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5074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en-GB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n-GB" b="1" dirty="0">
                <a:solidFill>
                  <a:srgbClr val="FFFFFF"/>
                </a:solidFill>
                <a:latin typeface="Calibri" charset="0"/>
              </a:rPr>
              <a:t>Wide area damage – page 11</a:t>
            </a:r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544946" y="1496292"/>
            <a:ext cx="6687128" cy="3914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 marL="285750" indent="-28575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114000"/>
              </a:lnSpc>
              <a:spcAft>
                <a:spcPts val="1000"/>
              </a:spcAft>
              <a:buClr>
                <a:srgbClr val="009DDC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Calibri" charset="0"/>
              </a:rPr>
              <a:t>Issue 1: Even if a policyholder suffers Damage, and has BI  cover, the policy may not respond due to damage away from the Premises </a:t>
            </a:r>
          </a:p>
          <a:p>
            <a:pPr>
              <a:lnSpc>
                <a:spcPct val="114000"/>
              </a:lnSpc>
              <a:spcAft>
                <a:spcPts val="1000"/>
              </a:spcAft>
              <a:buClr>
                <a:srgbClr val="009DDC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Calibri" charset="0"/>
              </a:rPr>
              <a:t>Issue 2: The greater the extent of physical damage, the less insurers pay as BI (considered on a Premises by Premises basis)</a:t>
            </a:r>
          </a:p>
          <a:p>
            <a:pPr marL="0" indent="0">
              <a:lnSpc>
                <a:spcPct val="200000"/>
              </a:lnSpc>
              <a:spcAft>
                <a:spcPts val="1000"/>
              </a:spcAft>
            </a:pPr>
            <a:endParaRPr lang="en-GB" sz="1800" dirty="0">
              <a:solidFill>
                <a:srgbClr val="000000"/>
              </a:solidFill>
              <a:latin typeface="Calibri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GB" sz="1600" dirty="0">
                <a:solidFill>
                  <a:srgbClr val="000000"/>
                </a:solidFill>
                <a:latin typeface="Calibri" charset="0"/>
              </a:rPr>
              <a:t>	</a:t>
            </a:r>
            <a:endParaRPr lang="en-US" sz="1600" dirty="0">
              <a:solidFill>
                <a:srgbClr val="000000"/>
              </a:solidFill>
              <a:latin typeface="Calibri" charset="0"/>
            </a:endParaRPr>
          </a:p>
          <a:p>
            <a:pPr lvl="1" algn="just">
              <a:lnSpc>
                <a:spcPct val="114000"/>
              </a:lnSpc>
              <a:buClr>
                <a:srgbClr val="F4740A"/>
              </a:buClr>
            </a:pPr>
            <a:endParaRPr lang="en-US" sz="1600" dirty="0">
              <a:solidFill>
                <a:srgbClr val="00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97338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en-GB" dirty="0">
                <a:solidFill>
                  <a:srgbClr val="FFFFFF"/>
                </a:solidFill>
                <a:latin typeface="Calibri" charset="0"/>
              </a:rPr>
              <a:t> Not all consequences are covered – pages 12 to 14</a:t>
            </a:r>
            <a:endParaRPr lang="en-GB" sz="1400" dirty="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544946" y="1496292"/>
            <a:ext cx="6687128" cy="199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 marL="285750" indent="-28575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>
              <a:lnSpc>
                <a:spcPct val="150000"/>
              </a:lnSpc>
              <a:spcAft>
                <a:spcPts val="600"/>
              </a:spcAft>
              <a:buFontTx/>
              <a:buBlip>
                <a:blip r:embed="rId3"/>
              </a:buBlip>
            </a:pPr>
            <a:endParaRPr lang="en-US" sz="1600" dirty="0">
              <a:solidFill>
                <a:srgbClr val="000000"/>
              </a:solidFill>
              <a:latin typeface="Calibri" charset="0"/>
            </a:endParaRPr>
          </a:p>
          <a:p>
            <a:pPr marL="0" indent="0">
              <a:lnSpc>
                <a:spcPct val="200000"/>
              </a:lnSpc>
              <a:spcAft>
                <a:spcPts val="1000"/>
              </a:spcAft>
            </a:pPr>
            <a:endParaRPr lang="en-GB" sz="1800" dirty="0">
              <a:solidFill>
                <a:srgbClr val="000000"/>
              </a:solidFill>
              <a:latin typeface="Calibri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GB" sz="1600" dirty="0">
                <a:solidFill>
                  <a:srgbClr val="000000"/>
                </a:solidFill>
                <a:latin typeface="Calibri" charset="0"/>
              </a:rPr>
              <a:t>	</a:t>
            </a:r>
            <a:endParaRPr lang="en-US" sz="1600" dirty="0">
              <a:solidFill>
                <a:srgbClr val="000000"/>
              </a:solidFill>
              <a:latin typeface="Calibri" charset="0"/>
            </a:endParaRPr>
          </a:p>
          <a:p>
            <a:pPr lvl="1" algn="just">
              <a:lnSpc>
                <a:spcPct val="114000"/>
              </a:lnSpc>
              <a:buClr>
                <a:srgbClr val="F4740A"/>
              </a:buClr>
            </a:pPr>
            <a:endParaRPr lang="en-US" sz="1600" dirty="0">
              <a:solidFill>
                <a:srgbClr val="000000"/>
              </a:solidFill>
              <a:latin typeface="Calibri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2315174"/>
              </p:ext>
            </p:extLst>
          </p:nvPr>
        </p:nvGraphicFramePr>
        <p:xfrm>
          <a:off x="1403928" y="1764000"/>
          <a:ext cx="6096000" cy="307716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05022"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ysClr val="windowText" lastClr="000000"/>
                          </a:solidFill>
                        </a:rPr>
                        <a:t>Contractual Penalties</a:t>
                      </a:r>
                      <a:endParaRPr lang="en-US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ysClr val="windowText" lastClr="000000"/>
                          </a:solidFill>
                        </a:rPr>
                        <a:t>Post Loss Risk Improvements</a:t>
                      </a:r>
                      <a:endParaRPr lang="en-US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8145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Wasted Costs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Gossip/Blemishing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8909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Under</a:t>
                      </a:r>
                      <a:r>
                        <a:rPr lang="en-GB" baseline="0" dirty="0"/>
                        <a:t> Insurance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Normal Wage costs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5091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Landlord’s Intransigence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Management Time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88029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br>
              <a:rPr lang="en-GB" dirty="0">
                <a:solidFill>
                  <a:srgbClr val="FFFFFF"/>
                </a:solidFill>
                <a:latin typeface="Calibri" charset="0"/>
              </a:rPr>
            </a:br>
            <a:r>
              <a:rPr lang="en-GB" b="1" dirty="0">
                <a:solidFill>
                  <a:srgbClr val="FFFFFF"/>
                </a:solidFill>
                <a:latin typeface="Calibri" charset="0"/>
              </a:rPr>
              <a:t>Maximum indemnity period – pages 15 to 17 </a:t>
            </a:r>
            <a:br>
              <a:rPr lang="en-GB" b="1" dirty="0">
                <a:solidFill>
                  <a:srgbClr val="FFFFFF"/>
                </a:solidFill>
                <a:latin typeface="Calibri" charset="0"/>
              </a:rPr>
            </a:br>
            <a:endParaRPr lang="en-GB" b="1" dirty="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544945" y="1496291"/>
            <a:ext cx="8074747" cy="4392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 marL="285750" indent="-28575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114000"/>
              </a:lnSpc>
              <a:spcAft>
                <a:spcPts val="1000"/>
              </a:spcAft>
              <a:buClr>
                <a:srgbClr val="009DDC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Calibri" charset="0"/>
              </a:rPr>
              <a:t>Definition</a:t>
            </a:r>
          </a:p>
          <a:p>
            <a:pPr>
              <a:lnSpc>
                <a:spcPct val="114000"/>
              </a:lnSpc>
              <a:spcAft>
                <a:spcPts val="1000"/>
              </a:spcAft>
              <a:buClr>
                <a:srgbClr val="009DDC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Calibri" charset="0"/>
              </a:rPr>
              <a:t>Commencement</a:t>
            </a:r>
          </a:p>
          <a:p>
            <a:pPr>
              <a:lnSpc>
                <a:spcPct val="114000"/>
              </a:lnSpc>
              <a:spcAft>
                <a:spcPts val="1000"/>
              </a:spcAft>
              <a:buClr>
                <a:srgbClr val="009DDC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Calibri" charset="0"/>
              </a:rPr>
              <a:t>Ends when the results are no longer affected</a:t>
            </a:r>
          </a:p>
          <a:p>
            <a:pPr>
              <a:lnSpc>
                <a:spcPct val="114000"/>
              </a:lnSpc>
              <a:spcAft>
                <a:spcPts val="1000"/>
              </a:spcAft>
              <a:buClr>
                <a:srgbClr val="009DDC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Calibri" charset="0"/>
              </a:rPr>
              <a:t>Repair and customer recovery phases</a:t>
            </a:r>
          </a:p>
          <a:p>
            <a:pPr>
              <a:lnSpc>
                <a:spcPct val="114000"/>
              </a:lnSpc>
              <a:spcAft>
                <a:spcPts val="1000"/>
              </a:spcAft>
              <a:buClr>
                <a:srgbClr val="009DDC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Calibri" charset="0"/>
              </a:rPr>
              <a:t>12 Months is too short – Café de </a:t>
            </a:r>
            <a:r>
              <a:rPr lang="en-GB" sz="2000" dirty="0" err="1">
                <a:solidFill>
                  <a:srgbClr val="000000"/>
                </a:solidFill>
                <a:latin typeface="Calibri" charset="0"/>
              </a:rPr>
              <a:t>Lecq</a:t>
            </a:r>
            <a:r>
              <a:rPr lang="en-GB" sz="2000" dirty="0">
                <a:solidFill>
                  <a:srgbClr val="000000"/>
                </a:solidFill>
                <a:latin typeface="Calibri" charset="0"/>
              </a:rPr>
              <a:t> v </a:t>
            </a:r>
            <a:r>
              <a:rPr lang="en-GB" sz="2000" dirty="0" err="1">
                <a:solidFill>
                  <a:srgbClr val="000000"/>
                </a:solidFill>
                <a:latin typeface="Calibri" charset="0"/>
              </a:rPr>
              <a:t>Rossborough</a:t>
            </a:r>
            <a:r>
              <a:rPr lang="en-GB" sz="2000" dirty="0">
                <a:solidFill>
                  <a:srgbClr val="000000"/>
                </a:solidFill>
                <a:latin typeface="Calibri" charset="0"/>
              </a:rPr>
              <a:t> 2012</a:t>
            </a:r>
          </a:p>
          <a:p>
            <a:pPr>
              <a:lnSpc>
                <a:spcPct val="114000"/>
              </a:lnSpc>
              <a:spcAft>
                <a:spcPts val="1000"/>
              </a:spcAft>
              <a:buClr>
                <a:srgbClr val="F18B03"/>
              </a:buClr>
              <a:buFont typeface="Arial" panose="020B0604020202020204" pitchFamily="34" charset="0"/>
              <a:buChar char="•"/>
            </a:pPr>
            <a:endParaRPr lang="en-GB" sz="1800" dirty="0">
              <a:solidFill>
                <a:srgbClr val="000000"/>
              </a:solidFill>
              <a:latin typeface="Calibri" charset="0"/>
            </a:endParaRPr>
          </a:p>
          <a:p>
            <a:pPr marL="0" indent="0">
              <a:lnSpc>
                <a:spcPct val="200000"/>
              </a:lnSpc>
              <a:spcAft>
                <a:spcPts val="1000"/>
              </a:spcAft>
            </a:pPr>
            <a:endParaRPr lang="en-GB" sz="1800" dirty="0">
              <a:solidFill>
                <a:srgbClr val="000000"/>
              </a:solidFill>
              <a:latin typeface="Calibri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GB" sz="1600" dirty="0">
                <a:solidFill>
                  <a:srgbClr val="000000"/>
                </a:solidFill>
                <a:latin typeface="Calibri" charset="0"/>
              </a:rPr>
              <a:t>	</a:t>
            </a:r>
            <a:endParaRPr lang="en-US" sz="1600" dirty="0">
              <a:solidFill>
                <a:srgbClr val="000000"/>
              </a:solidFill>
              <a:latin typeface="Calibri" charset="0"/>
            </a:endParaRPr>
          </a:p>
          <a:p>
            <a:pPr lvl="1" algn="just">
              <a:lnSpc>
                <a:spcPct val="114000"/>
              </a:lnSpc>
              <a:buClr>
                <a:srgbClr val="F4740A"/>
              </a:buClr>
            </a:pPr>
            <a:endParaRPr lang="en-US" sz="1600" dirty="0">
              <a:solidFill>
                <a:srgbClr val="00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76240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en-GB" b="1" dirty="0">
                <a:solidFill>
                  <a:srgbClr val="FFFFFF"/>
                </a:solidFill>
                <a:latin typeface="Calibri" charset="0"/>
              </a:rPr>
              <a:t>Maximum indemnity period – pages 18 to 23 </a:t>
            </a:r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544944" y="1496291"/>
            <a:ext cx="8074747" cy="4871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 marL="285750" indent="-28575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114000"/>
              </a:lnSpc>
              <a:spcAft>
                <a:spcPts val="1000"/>
              </a:spcAft>
              <a:buClr>
                <a:srgbClr val="009DDC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Calibri" charset="0"/>
              </a:rPr>
              <a:t>Staff</a:t>
            </a:r>
          </a:p>
          <a:p>
            <a:pPr>
              <a:lnSpc>
                <a:spcPct val="114000"/>
              </a:lnSpc>
              <a:spcAft>
                <a:spcPts val="1000"/>
              </a:spcAft>
              <a:buClr>
                <a:srgbClr val="009DDC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Calibri" charset="0"/>
              </a:rPr>
              <a:t>Production/operations</a:t>
            </a:r>
          </a:p>
          <a:p>
            <a:pPr>
              <a:lnSpc>
                <a:spcPct val="114000"/>
              </a:lnSpc>
              <a:spcAft>
                <a:spcPts val="1000"/>
              </a:spcAft>
              <a:buClr>
                <a:srgbClr val="009DDC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Calibri" charset="0"/>
              </a:rPr>
              <a:t>Buildings</a:t>
            </a:r>
          </a:p>
          <a:p>
            <a:pPr>
              <a:lnSpc>
                <a:spcPct val="114000"/>
              </a:lnSpc>
              <a:spcAft>
                <a:spcPts val="1000"/>
              </a:spcAft>
              <a:buClr>
                <a:srgbClr val="009DDC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Calibri" charset="0"/>
              </a:rPr>
              <a:t>Site</a:t>
            </a:r>
          </a:p>
          <a:p>
            <a:pPr>
              <a:lnSpc>
                <a:spcPct val="114000"/>
              </a:lnSpc>
              <a:spcAft>
                <a:spcPts val="1000"/>
              </a:spcAft>
              <a:buClr>
                <a:srgbClr val="009DDC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Calibri" charset="0"/>
              </a:rPr>
              <a:t>Vicinity</a:t>
            </a:r>
          </a:p>
          <a:p>
            <a:pPr>
              <a:lnSpc>
                <a:spcPct val="114000"/>
              </a:lnSpc>
              <a:spcAft>
                <a:spcPts val="1000"/>
              </a:spcAft>
              <a:buClr>
                <a:srgbClr val="009DDC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Calibri" charset="0"/>
              </a:rPr>
              <a:t>Supply chain</a:t>
            </a:r>
          </a:p>
          <a:p>
            <a:pPr>
              <a:lnSpc>
                <a:spcPct val="114000"/>
              </a:lnSpc>
              <a:spcAft>
                <a:spcPts val="1000"/>
              </a:spcAft>
              <a:buClr>
                <a:srgbClr val="F18B03"/>
              </a:buClr>
              <a:buFont typeface="Arial" panose="020B0604020202020204" pitchFamily="34" charset="0"/>
              <a:buChar char="•"/>
            </a:pPr>
            <a:endParaRPr lang="en-GB" sz="1800" dirty="0">
              <a:solidFill>
                <a:srgbClr val="000000"/>
              </a:solidFill>
              <a:latin typeface="Calibri" charset="0"/>
            </a:endParaRPr>
          </a:p>
          <a:p>
            <a:pPr marL="0" indent="0">
              <a:lnSpc>
                <a:spcPct val="200000"/>
              </a:lnSpc>
              <a:spcAft>
                <a:spcPts val="1000"/>
              </a:spcAft>
            </a:pPr>
            <a:endParaRPr lang="en-GB" sz="1800" dirty="0">
              <a:solidFill>
                <a:srgbClr val="000000"/>
              </a:solidFill>
              <a:latin typeface="Calibri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GB" sz="1600" dirty="0">
                <a:solidFill>
                  <a:srgbClr val="000000"/>
                </a:solidFill>
                <a:latin typeface="Calibri" charset="0"/>
              </a:rPr>
              <a:t>	</a:t>
            </a:r>
            <a:endParaRPr lang="en-US" sz="1600" dirty="0">
              <a:solidFill>
                <a:srgbClr val="000000"/>
              </a:solidFill>
              <a:latin typeface="Calibri" charset="0"/>
            </a:endParaRPr>
          </a:p>
          <a:p>
            <a:pPr lvl="1" algn="just">
              <a:lnSpc>
                <a:spcPct val="114000"/>
              </a:lnSpc>
              <a:buClr>
                <a:srgbClr val="F4740A"/>
              </a:buClr>
            </a:pPr>
            <a:endParaRPr lang="en-US" sz="1600" dirty="0">
              <a:solidFill>
                <a:srgbClr val="00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08621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en-GB" b="1" dirty="0">
                <a:solidFill>
                  <a:srgbClr val="FFFFFF"/>
                </a:solidFill>
                <a:latin typeface="Calibri" charset="0"/>
              </a:rPr>
              <a:t>Gross profit definition – page 24  </a:t>
            </a:r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544945" y="1496291"/>
            <a:ext cx="8074747" cy="3434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 marL="285750" indent="-28575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114000"/>
              </a:lnSpc>
              <a:spcAft>
                <a:spcPts val="1000"/>
              </a:spcAft>
              <a:buClr>
                <a:srgbClr val="009DDC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Calibri" charset="0"/>
              </a:rPr>
              <a:t>A commonly used term by accounts for several centuries</a:t>
            </a:r>
          </a:p>
          <a:p>
            <a:pPr>
              <a:lnSpc>
                <a:spcPct val="114000"/>
              </a:lnSpc>
              <a:spcAft>
                <a:spcPts val="1000"/>
              </a:spcAft>
              <a:buClr>
                <a:srgbClr val="009DDC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Calibri" charset="0"/>
              </a:rPr>
              <a:t>A term with a precise meaning in insurance policies</a:t>
            </a:r>
          </a:p>
          <a:p>
            <a:pPr>
              <a:lnSpc>
                <a:spcPct val="114000"/>
              </a:lnSpc>
              <a:spcAft>
                <a:spcPts val="1000"/>
              </a:spcAft>
              <a:buClr>
                <a:srgbClr val="F18B03"/>
              </a:buClr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000000"/>
              </a:solidFill>
              <a:latin typeface="Calibri" charset="0"/>
            </a:endParaRPr>
          </a:p>
          <a:p>
            <a:pPr>
              <a:lnSpc>
                <a:spcPct val="114000"/>
              </a:lnSpc>
              <a:spcAft>
                <a:spcPts val="1000"/>
              </a:spcAft>
              <a:buClr>
                <a:srgbClr val="F18B03"/>
              </a:buClr>
              <a:buFont typeface="Arial" panose="020B0604020202020204" pitchFamily="34" charset="0"/>
              <a:buChar char="•"/>
            </a:pPr>
            <a:endParaRPr lang="en-GB" sz="1800" dirty="0">
              <a:solidFill>
                <a:srgbClr val="000000"/>
              </a:solidFill>
              <a:latin typeface="Calibri" charset="0"/>
            </a:endParaRPr>
          </a:p>
          <a:p>
            <a:pPr marL="0" indent="0">
              <a:lnSpc>
                <a:spcPct val="200000"/>
              </a:lnSpc>
              <a:spcAft>
                <a:spcPts val="1000"/>
              </a:spcAft>
            </a:pPr>
            <a:endParaRPr lang="en-GB" sz="1800" dirty="0">
              <a:solidFill>
                <a:srgbClr val="000000"/>
              </a:solidFill>
              <a:latin typeface="Calibri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GB" sz="1600" dirty="0">
                <a:solidFill>
                  <a:srgbClr val="000000"/>
                </a:solidFill>
                <a:latin typeface="Calibri" charset="0"/>
              </a:rPr>
              <a:t>	</a:t>
            </a:r>
            <a:endParaRPr lang="en-US" sz="1600" dirty="0">
              <a:solidFill>
                <a:srgbClr val="000000"/>
              </a:solidFill>
              <a:latin typeface="Calibri" charset="0"/>
            </a:endParaRPr>
          </a:p>
          <a:p>
            <a:pPr lvl="1" algn="just">
              <a:lnSpc>
                <a:spcPct val="114000"/>
              </a:lnSpc>
              <a:buClr>
                <a:srgbClr val="F4740A"/>
              </a:buClr>
            </a:pPr>
            <a:endParaRPr lang="en-US" sz="1600" dirty="0">
              <a:solidFill>
                <a:srgbClr val="000000"/>
              </a:solidFill>
              <a:latin typeface="Calibri" charset="0"/>
            </a:endParaRPr>
          </a:p>
        </p:txBody>
      </p:sp>
      <p:pic>
        <p:nvPicPr>
          <p:cNvPr id="5" name="Content Placeholder 9" descr="beetle ca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035" y="2893291"/>
            <a:ext cx="3113087" cy="246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938" y="2892497"/>
            <a:ext cx="3133725" cy="2462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29578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en-GB" b="1" dirty="0">
                <a:solidFill>
                  <a:srgbClr val="FFFFFF"/>
                </a:solidFill>
                <a:latin typeface="Calibri" charset="0"/>
              </a:rPr>
              <a:t>Gross profit – pages 24 to 30</a:t>
            </a:r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544945" y="1496291"/>
            <a:ext cx="8074747" cy="5315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 marL="285750" indent="-28575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114000"/>
              </a:lnSpc>
              <a:spcAft>
                <a:spcPts val="1000"/>
              </a:spcAft>
              <a:buClr>
                <a:srgbClr val="009DDC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Calibri" charset="0"/>
              </a:rPr>
              <a:t>Published accounts/detailed profit and loss account</a:t>
            </a:r>
          </a:p>
          <a:p>
            <a:pPr>
              <a:lnSpc>
                <a:spcPct val="114000"/>
              </a:lnSpc>
              <a:spcAft>
                <a:spcPts val="1000"/>
              </a:spcAft>
              <a:buClr>
                <a:srgbClr val="009DDC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Calibri" charset="0"/>
              </a:rPr>
              <a:t>Fixed/variable costs </a:t>
            </a:r>
          </a:p>
          <a:p>
            <a:pPr>
              <a:lnSpc>
                <a:spcPct val="114000"/>
              </a:lnSpc>
              <a:spcAft>
                <a:spcPts val="1000"/>
              </a:spcAft>
              <a:buClr>
                <a:srgbClr val="009DDC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Calibri" charset="0"/>
              </a:rPr>
              <a:t>The danger of assuming costs will reduce</a:t>
            </a:r>
          </a:p>
          <a:p>
            <a:pPr>
              <a:lnSpc>
                <a:spcPct val="114000"/>
              </a:lnSpc>
              <a:spcAft>
                <a:spcPts val="1000"/>
              </a:spcAft>
              <a:buClr>
                <a:srgbClr val="009DDC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Calibri" charset="0"/>
              </a:rPr>
              <a:t>The danger of assuming a total loss</a:t>
            </a:r>
          </a:p>
          <a:p>
            <a:pPr>
              <a:lnSpc>
                <a:spcPct val="114000"/>
              </a:lnSpc>
              <a:spcAft>
                <a:spcPts val="1000"/>
              </a:spcAft>
              <a:buClr>
                <a:srgbClr val="009DDC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Calibri" charset="0"/>
              </a:rPr>
              <a:t>Purchases</a:t>
            </a:r>
          </a:p>
          <a:p>
            <a:pPr>
              <a:lnSpc>
                <a:spcPct val="114000"/>
              </a:lnSpc>
              <a:spcAft>
                <a:spcPts val="1000"/>
              </a:spcAft>
              <a:buClr>
                <a:srgbClr val="009DDC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Calibri" charset="0"/>
              </a:rPr>
              <a:t>Supply chain</a:t>
            </a:r>
          </a:p>
          <a:p>
            <a:pPr>
              <a:lnSpc>
                <a:spcPct val="114000"/>
              </a:lnSpc>
              <a:spcAft>
                <a:spcPts val="1000"/>
              </a:spcAft>
              <a:buClr>
                <a:srgbClr val="F18B03"/>
              </a:buClr>
              <a:buFont typeface="Arial" panose="020B0604020202020204" pitchFamily="34" charset="0"/>
              <a:buChar char="•"/>
            </a:pPr>
            <a:endParaRPr lang="en-GB" sz="1800" dirty="0">
              <a:solidFill>
                <a:srgbClr val="000000"/>
              </a:solidFill>
              <a:latin typeface="Calibri" charset="0"/>
            </a:endParaRPr>
          </a:p>
          <a:p>
            <a:pPr>
              <a:lnSpc>
                <a:spcPct val="114000"/>
              </a:lnSpc>
              <a:spcAft>
                <a:spcPts val="1000"/>
              </a:spcAft>
              <a:buClr>
                <a:srgbClr val="F18B03"/>
              </a:buClr>
              <a:buFont typeface="Arial" panose="020B0604020202020204" pitchFamily="34" charset="0"/>
              <a:buChar char="•"/>
            </a:pPr>
            <a:endParaRPr lang="en-GB" sz="1800" dirty="0">
              <a:solidFill>
                <a:srgbClr val="000000"/>
              </a:solidFill>
              <a:latin typeface="Calibri" charset="0"/>
            </a:endParaRPr>
          </a:p>
          <a:p>
            <a:pPr marL="0" indent="0">
              <a:lnSpc>
                <a:spcPct val="200000"/>
              </a:lnSpc>
              <a:spcAft>
                <a:spcPts val="1000"/>
              </a:spcAft>
            </a:pPr>
            <a:endParaRPr lang="en-GB" sz="1800" dirty="0">
              <a:solidFill>
                <a:srgbClr val="000000"/>
              </a:solidFill>
              <a:latin typeface="Calibri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GB" sz="1600" dirty="0">
                <a:solidFill>
                  <a:srgbClr val="000000"/>
                </a:solidFill>
                <a:latin typeface="Calibri" charset="0"/>
              </a:rPr>
              <a:t>	</a:t>
            </a:r>
            <a:endParaRPr lang="en-US" sz="1600" dirty="0">
              <a:solidFill>
                <a:srgbClr val="000000"/>
              </a:solidFill>
              <a:latin typeface="Calibri" charset="0"/>
            </a:endParaRPr>
          </a:p>
          <a:p>
            <a:pPr lvl="1" algn="just">
              <a:lnSpc>
                <a:spcPct val="114000"/>
              </a:lnSpc>
              <a:buClr>
                <a:srgbClr val="F4740A"/>
              </a:buClr>
            </a:pPr>
            <a:endParaRPr lang="en-US" sz="1600" dirty="0">
              <a:solidFill>
                <a:srgbClr val="00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85481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en-GB" b="1" dirty="0">
                <a:solidFill>
                  <a:srgbClr val="FFFFFF"/>
                </a:solidFill>
                <a:latin typeface="Calibri" charset="0"/>
              </a:rPr>
              <a:t>Declaration linked policies – page 31</a:t>
            </a:r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544945" y="1496291"/>
            <a:ext cx="8074747" cy="3633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 marL="285750" indent="-28575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114000"/>
              </a:lnSpc>
              <a:spcAft>
                <a:spcPts val="1000"/>
              </a:spcAft>
              <a:buClr>
                <a:srgbClr val="009DDC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Calibri" charset="0"/>
              </a:rPr>
              <a:t>Not subject to average, but 133.33% limit</a:t>
            </a:r>
          </a:p>
          <a:p>
            <a:pPr>
              <a:lnSpc>
                <a:spcPct val="114000"/>
              </a:lnSpc>
              <a:spcAft>
                <a:spcPts val="1000"/>
              </a:spcAft>
              <a:buClr>
                <a:srgbClr val="009DDC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Calibri" charset="0"/>
              </a:rPr>
              <a:t>33.33% uplift only relevant at the timer of a claim, does not assist an inadequate declaration</a:t>
            </a:r>
          </a:p>
          <a:p>
            <a:pPr>
              <a:lnSpc>
                <a:spcPct val="114000"/>
              </a:lnSpc>
              <a:spcAft>
                <a:spcPts val="1000"/>
              </a:spcAft>
              <a:buClr>
                <a:srgbClr val="009DDC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Calibri" charset="0"/>
              </a:rPr>
              <a:t>Significant levels of under (non) declaration</a:t>
            </a:r>
          </a:p>
          <a:p>
            <a:pPr>
              <a:lnSpc>
                <a:spcPct val="114000"/>
              </a:lnSpc>
              <a:spcAft>
                <a:spcPts val="1000"/>
              </a:spcAft>
              <a:buClr>
                <a:srgbClr val="009DDC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Calibri" charset="0"/>
              </a:rPr>
              <a:t>Reason for under declaration is irrelevant</a:t>
            </a:r>
          </a:p>
          <a:p>
            <a:pPr>
              <a:lnSpc>
                <a:spcPct val="114000"/>
              </a:lnSpc>
              <a:spcAft>
                <a:spcPts val="1000"/>
              </a:spcAft>
              <a:buClr>
                <a:srgbClr val="009DDC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Calibri" charset="0"/>
              </a:rPr>
              <a:t>Insurer’s only sanction is the nuclear option</a:t>
            </a:r>
          </a:p>
          <a:p>
            <a:pPr>
              <a:lnSpc>
                <a:spcPct val="114000"/>
              </a:lnSpc>
              <a:spcAft>
                <a:spcPts val="1000"/>
              </a:spcAft>
              <a:buClr>
                <a:srgbClr val="009DDC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Calibri" charset="0"/>
              </a:rPr>
              <a:t>The current losers are the policyholders that get it right</a:t>
            </a:r>
          </a:p>
          <a:p>
            <a:pPr marL="0" indent="0">
              <a:lnSpc>
                <a:spcPct val="114000"/>
              </a:lnSpc>
              <a:spcAft>
                <a:spcPts val="1000"/>
              </a:spcAft>
              <a:buClr>
                <a:srgbClr val="F18B03"/>
              </a:buClr>
            </a:pPr>
            <a:endParaRPr lang="en-GB" sz="1800" dirty="0">
              <a:solidFill>
                <a:srgbClr val="00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8795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en-GB" b="1" dirty="0">
                <a:solidFill>
                  <a:srgbClr val="FFFFFF"/>
                </a:solidFill>
                <a:latin typeface="Calibri" charset="0"/>
              </a:rPr>
              <a:t>Stock – pages 32 to 33 </a:t>
            </a:r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544945" y="1496291"/>
            <a:ext cx="8074747" cy="4392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 marL="285750" indent="-28575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114000"/>
              </a:lnSpc>
              <a:spcAft>
                <a:spcPts val="1000"/>
              </a:spcAft>
              <a:buClr>
                <a:srgbClr val="009DDC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Calibri" charset="0"/>
              </a:rPr>
              <a:t>BI/Material Damage overlap</a:t>
            </a:r>
          </a:p>
          <a:p>
            <a:pPr>
              <a:lnSpc>
                <a:spcPct val="114000"/>
              </a:lnSpc>
              <a:spcAft>
                <a:spcPts val="1000"/>
              </a:spcAft>
              <a:buClr>
                <a:srgbClr val="009DDC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Calibri" charset="0"/>
              </a:rPr>
              <a:t>Policy cover</a:t>
            </a:r>
          </a:p>
          <a:p>
            <a:pPr>
              <a:lnSpc>
                <a:spcPct val="114000"/>
              </a:lnSpc>
              <a:spcAft>
                <a:spcPts val="1000"/>
              </a:spcAft>
              <a:buClr>
                <a:srgbClr val="009DDC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Calibri" charset="0"/>
              </a:rPr>
              <a:t>Absorbing overheads and standard costs</a:t>
            </a:r>
          </a:p>
          <a:p>
            <a:pPr>
              <a:lnSpc>
                <a:spcPct val="114000"/>
              </a:lnSpc>
              <a:spcAft>
                <a:spcPts val="1000"/>
              </a:spcAft>
              <a:buClr>
                <a:srgbClr val="009DDC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Calibri" charset="0"/>
              </a:rPr>
              <a:t>Stock Debris removal costs (indemnity not re-instatement)</a:t>
            </a:r>
          </a:p>
          <a:p>
            <a:pPr>
              <a:lnSpc>
                <a:spcPct val="114000"/>
              </a:lnSpc>
              <a:spcAft>
                <a:spcPts val="1000"/>
              </a:spcAft>
              <a:buClr>
                <a:srgbClr val="F18B03"/>
              </a:buClr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000000"/>
              </a:solidFill>
              <a:latin typeface="Calibri" charset="0"/>
            </a:endParaRPr>
          </a:p>
          <a:p>
            <a:pPr>
              <a:lnSpc>
                <a:spcPct val="114000"/>
              </a:lnSpc>
              <a:spcAft>
                <a:spcPts val="1000"/>
              </a:spcAft>
              <a:buClr>
                <a:srgbClr val="F18B03"/>
              </a:buClr>
              <a:buFont typeface="Arial" panose="020B0604020202020204" pitchFamily="34" charset="0"/>
              <a:buChar char="•"/>
            </a:pPr>
            <a:endParaRPr lang="en-GB" sz="1800" dirty="0">
              <a:solidFill>
                <a:srgbClr val="000000"/>
              </a:solidFill>
              <a:latin typeface="Calibri" charset="0"/>
            </a:endParaRPr>
          </a:p>
          <a:p>
            <a:pPr marL="0" indent="0">
              <a:lnSpc>
                <a:spcPct val="200000"/>
              </a:lnSpc>
              <a:spcAft>
                <a:spcPts val="1000"/>
              </a:spcAft>
            </a:pPr>
            <a:endParaRPr lang="en-GB" sz="1800" dirty="0">
              <a:solidFill>
                <a:srgbClr val="000000"/>
              </a:solidFill>
              <a:latin typeface="Calibri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GB" sz="1600" dirty="0">
                <a:solidFill>
                  <a:srgbClr val="000000"/>
                </a:solidFill>
                <a:latin typeface="Calibri" charset="0"/>
              </a:rPr>
              <a:t>	</a:t>
            </a:r>
            <a:endParaRPr lang="en-US" sz="1600" dirty="0">
              <a:solidFill>
                <a:srgbClr val="000000"/>
              </a:solidFill>
              <a:latin typeface="Calibri" charset="0"/>
            </a:endParaRPr>
          </a:p>
          <a:p>
            <a:pPr lvl="1" algn="just">
              <a:lnSpc>
                <a:spcPct val="114000"/>
              </a:lnSpc>
              <a:buClr>
                <a:srgbClr val="F4740A"/>
              </a:buClr>
            </a:pPr>
            <a:endParaRPr lang="en-US" sz="1600" dirty="0">
              <a:solidFill>
                <a:srgbClr val="00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39181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en-GB" b="1" dirty="0">
                <a:solidFill>
                  <a:srgbClr val="FFFFFF"/>
                </a:solidFill>
                <a:latin typeface="Calibri" charset="0"/>
              </a:rPr>
              <a:t>Insurance Act 2015 – page 34</a:t>
            </a:r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544945" y="1496291"/>
            <a:ext cx="8074747" cy="2803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 marL="285750" indent="-28575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114000"/>
              </a:lnSpc>
              <a:spcAft>
                <a:spcPts val="1000"/>
              </a:spcAft>
              <a:buClr>
                <a:srgbClr val="009DDC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Calibri" charset="0"/>
              </a:rPr>
              <a:t>Duty of Fair presentation</a:t>
            </a:r>
          </a:p>
          <a:p>
            <a:pPr>
              <a:lnSpc>
                <a:spcPct val="114000"/>
              </a:lnSpc>
              <a:spcAft>
                <a:spcPts val="1000"/>
              </a:spcAft>
              <a:buClr>
                <a:srgbClr val="009DDC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Calibri" charset="0"/>
              </a:rPr>
              <a:t>Changes to warranties</a:t>
            </a:r>
          </a:p>
          <a:p>
            <a:pPr>
              <a:lnSpc>
                <a:spcPct val="114000"/>
              </a:lnSpc>
              <a:spcAft>
                <a:spcPts val="1000"/>
              </a:spcAft>
              <a:buClr>
                <a:srgbClr val="009DDC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Calibri" charset="0"/>
              </a:rPr>
              <a:t>Penalties for Breach</a:t>
            </a:r>
          </a:p>
          <a:p>
            <a:pPr>
              <a:lnSpc>
                <a:spcPct val="114000"/>
              </a:lnSpc>
              <a:spcAft>
                <a:spcPts val="1000"/>
              </a:spcAft>
              <a:buClr>
                <a:srgbClr val="009DDC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Calibri" charset="0"/>
              </a:rPr>
              <a:t>Is this the end of non average BI cover?</a:t>
            </a:r>
          </a:p>
          <a:p>
            <a:pPr>
              <a:lnSpc>
                <a:spcPct val="114000"/>
              </a:lnSpc>
              <a:spcAft>
                <a:spcPts val="1000"/>
              </a:spcAft>
              <a:buClr>
                <a:srgbClr val="009DDC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Calibri" charset="0"/>
              </a:rPr>
              <a:t>Cross contamination between policy sections</a:t>
            </a:r>
          </a:p>
          <a:p>
            <a:pPr>
              <a:lnSpc>
                <a:spcPct val="114000"/>
              </a:lnSpc>
              <a:spcAft>
                <a:spcPts val="1000"/>
              </a:spcAft>
              <a:buClr>
                <a:srgbClr val="F18B03"/>
              </a:buClr>
              <a:buFont typeface="Arial" panose="020B0604020202020204" pitchFamily="34" charset="0"/>
              <a:buChar char="•"/>
            </a:pPr>
            <a:endParaRPr lang="en-GB" sz="1800" dirty="0">
              <a:solidFill>
                <a:srgbClr val="00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1705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en-GB" b="1" dirty="0">
                <a:solidFill>
                  <a:srgbClr val="FFFFFF"/>
                </a:solidFill>
                <a:latin typeface="Calibri" charset="0"/>
              </a:rPr>
              <a:t>Enterprise Act 2016 – pages 35 to 36</a:t>
            </a:r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544945" y="1496291"/>
            <a:ext cx="8074747" cy="4077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 marL="285750" indent="-28575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114000"/>
              </a:lnSpc>
              <a:spcAft>
                <a:spcPts val="1000"/>
              </a:spcAft>
              <a:buClr>
                <a:srgbClr val="009DDC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Calibri" charset="0"/>
              </a:rPr>
              <a:t>Sprung v Royal Insurance 1999 (England and Wales)</a:t>
            </a:r>
          </a:p>
          <a:p>
            <a:pPr>
              <a:lnSpc>
                <a:spcPct val="114000"/>
              </a:lnSpc>
              <a:spcAft>
                <a:spcPts val="1000"/>
              </a:spcAft>
              <a:buClr>
                <a:srgbClr val="009DDC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Calibri" charset="0"/>
              </a:rPr>
              <a:t>Can’t have Damages on Damages</a:t>
            </a:r>
          </a:p>
          <a:p>
            <a:pPr>
              <a:lnSpc>
                <a:spcPct val="114000"/>
              </a:lnSpc>
              <a:spcAft>
                <a:spcPts val="1000"/>
              </a:spcAft>
              <a:buClr>
                <a:srgbClr val="009DDC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Calibri" charset="0"/>
              </a:rPr>
              <a:t>EA for renewals/inceptions after 4 May</a:t>
            </a:r>
          </a:p>
          <a:p>
            <a:pPr>
              <a:lnSpc>
                <a:spcPct val="114000"/>
              </a:lnSpc>
              <a:spcAft>
                <a:spcPts val="1000"/>
              </a:spcAft>
              <a:buClr>
                <a:srgbClr val="009DDC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Calibri" charset="0"/>
              </a:rPr>
              <a:t>Implied term that SUMS DUE will be paid in a REASONABLE time when a CLAIM is made: Damages may be claimed if in breach</a:t>
            </a:r>
          </a:p>
          <a:p>
            <a:pPr>
              <a:lnSpc>
                <a:spcPct val="114000"/>
              </a:lnSpc>
              <a:spcAft>
                <a:spcPts val="1000"/>
              </a:spcAft>
              <a:buClr>
                <a:srgbClr val="009DDC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Calibri" charset="0"/>
              </a:rPr>
              <a:t>Defences</a:t>
            </a:r>
          </a:p>
          <a:p>
            <a:pPr>
              <a:lnSpc>
                <a:spcPct val="114000"/>
              </a:lnSpc>
              <a:spcAft>
                <a:spcPts val="1000"/>
              </a:spcAft>
              <a:buClr>
                <a:srgbClr val="009DDC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Calibri" charset="0"/>
              </a:rPr>
              <a:t>Contracting out</a:t>
            </a:r>
          </a:p>
          <a:p>
            <a:pPr>
              <a:lnSpc>
                <a:spcPct val="114000"/>
              </a:lnSpc>
              <a:spcAft>
                <a:spcPts val="1000"/>
              </a:spcAft>
              <a:buClr>
                <a:srgbClr val="009DDC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Calibri" charset="0"/>
              </a:rPr>
              <a:t>Not just first party claims</a:t>
            </a:r>
            <a:endParaRPr lang="en-US" sz="1600" dirty="0">
              <a:solidFill>
                <a:srgbClr val="000000"/>
              </a:solidFill>
              <a:latin typeface="Calibri" charset="0"/>
            </a:endParaRPr>
          </a:p>
          <a:p>
            <a:pPr lvl="1" algn="just">
              <a:lnSpc>
                <a:spcPct val="114000"/>
              </a:lnSpc>
              <a:buClr>
                <a:srgbClr val="F4740A"/>
              </a:buClr>
            </a:pPr>
            <a:endParaRPr lang="en-US" sz="1600" dirty="0">
              <a:solidFill>
                <a:srgbClr val="00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1468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8317" y="1874981"/>
            <a:ext cx="7511974" cy="3128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Clr>
                <a:srgbClr val="009DDC"/>
              </a:buClr>
              <a:buFont typeface="Arial" panose="020B0604020202020204" pitchFamily="34" charset="0"/>
              <a:buChar char="•"/>
            </a:pPr>
            <a:r>
              <a:rPr lang="en-GB" sz="2000" dirty="0"/>
              <a:t>Understand the key components of business interruption policy wordings in order to:</a:t>
            </a:r>
          </a:p>
          <a:p>
            <a:pPr marL="800100" lvl="1" indent="-342900">
              <a:lnSpc>
                <a:spcPct val="114000"/>
              </a:lnSpc>
              <a:spcAft>
                <a:spcPts val="1000"/>
              </a:spcAft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Calibri" charset="0"/>
                <a:ea typeface="ＭＳ Ｐゴシック" charset="0"/>
              </a:rPr>
              <a:t>Explain to policyholders how the cover works</a:t>
            </a:r>
          </a:p>
          <a:p>
            <a:pPr marL="800100" lvl="1" indent="-342900">
              <a:lnSpc>
                <a:spcPct val="114000"/>
              </a:lnSpc>
              <a:spcAft>
                <a:spcPts val="1000"/>
              </a:spcAft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Calibri" charset="0"/>
                <a:ea typeface="ＭＳ Ｐゴシック" charset="0"/>
              </a:rPr>
              <a:t>Ensure the correct cover is in place</a:t>
            </a:r>
          </a:p>
          <a:p>
            <a:pPr marL="285750" indent="-285750">
              <a:spcAft>
                <a:spcPts val="600"/>
              </a:spcAft>
              <a:buClr>
                <a:srgbClr val="009DDC"/>
              </a:buClr>
              <a:buFont typeface="Arial" panose="020B0604020202020204" pitchFamily="34" charset="0"/>
              <a:buChar char="•"/>
            </a:pPr>
            <a:r>
              <a:rPr lang="en-GB" sz="2000" dirty="0"/>
              <a:t>This is not a case study on how to adjust claims</a:t>
            </a:r>
          </a:p>
          <a:p>
            <a:pPr marL="285750" indent="-285750">
              <a:spcAft>
                <a:spcPts val="600"/>
              </a:spcAft>
              <a:buClr>
                <a:srgbClr val="009DDC"/>
              </a:buClr>
              <a:buFont typeface="Arial" panose="020B0604020202020204" pitchFamily="34" charset="0"/>
              <a:buChar char="•"/>
            </a:pPr>
            <a:r>
              <a:rPr lang="en-GB" sz="2000" dirty="0"/>
              <a:t>It is a distillation of claims experience to avoid problems and surprises</a:t>
            </a:r>
          </a:p>
          <a:p>
            <a:endParaRPr lang="en-GB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Learning outcomes</a:t>
            </a:r>
          </a:p>
        </p:txBody>
      </p:sp>
    </p:spTree>
    <p:extLst>
      <p:ext uri="{BB962C8B-B14F-4D97-AF65-F5344CB8AC3E}">
        <p14:creationId xmlns:p14="http://schemas.microsoft.com/office/powerpoint/2010/main" val="15951986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en-GB" b="1" dirty="0">
                <a:solidFill>
                  <a:srgbClr val="FFFFFF"/>
                </a:solidFill>
                <a:latin typeface="Calibri" charset="0"/>
              </a:rPr>
              <a:t>ICW: practical issues – pages 37 to 38 </a:t>
            </a:r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544945" y="1496291"/>
            <a:ext cx="8074747" cy="3633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 marL="285750" indent="-28575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114000"/>
              </a:lnSpc>
              <a:spcAft>
                <a:spcPts val="1000"/>
              </a:spcAft>
              <a:buClr>
                <a:srgbClr val="009DDC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Calibri" charset="0"/>
              </a:rPr>
              <a:t>Costs ‘solely reasonably and necessarily’ incurred to avoid  a reduction in turnover</a:t>
            </a:r>
          </a:p>
          <a:p>
            <a:pPr>
              <a:lnSpc>
                <a:spcPct val="114000"/>
              </a:lnSpc>
              <a:spcAft>
                <a:spcPts val="1000"/>
              </a:spcAft>
              <a:buClr>
                <a:srgbClr val="009DDC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Calibri" charset="0"/>
              </a:rPr>
              <a:t>Purpose of ICW cover: empowerment to mitigate</a:t>
            </a:r>
          </a:p>
          <a:p>
            <a:pPr>
              <a:lnSpc>
                <a:spcPct val="114000"/>
              </a:lnSpc>
              <a:spcAft>
                <a:spcPts val="1000"/>
              </a:spcAft>
              <a:buClr>
                <a:srgbClr val="009DDC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Calibri" charset="0"/>
              </a:rPr>
              <a:t>On-going agreement of course of action to avoid loss</a:t>
            </a:r>
          </a:p>
          <a:p>
            <a:pPr>
              <a:lnSpc>
                <a:spcPct val="114000"/>
              </a:lnSpc>
              <a:spcAft>
                <a:spcPts val="1000"/>
              </a:spcAft>
              <a:buClr>
                <a:srgbClr val="009DDC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Calibri" charset="0"/>
              </a:rPr>
              <a:t>Not necessary to secure Insurer/adjuster agreement to incur</a:t>
            </a:r>
          </a:p>
          <a:p>
            <a:pPr>
              <a:lnSpc>
                <a:spcPct val="114000"/>
              </a:lnSpc>
              <a:spcAft>
                <a:spcPts val="1000"/>
              </a:spcAft>
              <a:buClr>
                <a:srgbClr val="009DDC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Calibri" charset="0"/>
              </a:rPr>
              <a:t>Interim payments</a:t>
            </a:r>
          </a:p>
          <a:p>
            <a:pPr>
              <a:lnSpc>
                <a:spcPct val="114000"/>
              </a:lnSpc>
              <a:spcAft>
                <a:spcPts val="1000"/>
              </a:spcAft>
              <a:buClr>
                <a:srgbClr val="009DDC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Calibri" charset="0"/>
              </a:rPr>
              <a:t>Application of economic limit</a:t>
            </a:r>
          </a:p>
          <a:p>
            <a:pPr>
              <a:lnSpc>
                <a:spcPct val="114000"/>
              </a:lnSpc>
              <a:spcAft>
                <a:spcPts val="1000"/>
              </a:spcAft>
              <a:buClr>
                <a:srgbClr val="009DDC"/>
              </a:buClr>
              <a:buFont typeface="Arial" panose="020B0604020202020204" pitchFamily="34" charset="0"/>
              <a:buChar char="•"/>
            </a:pPr>
            <a:endParaRPr lang="en-GB" sz="1800" dirty="0">
              <a:solidFill>
                <a:srgbClr val="00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991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en-GB" b="1" dirty="0">
                <a:solidFill>
                  <a:srgbClr val="FFFFFF"/>
                </a:solidFill>
                <a:latin typeface="Calibri" charset="0"/>
              </a:rPr>
              <a:t>ICW: Practical issues – page 39 </a:t>
            </a:r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544945" y="1496291"/>
            <a:ext cx="8074747" cy="336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 marL="285750" indent="-28575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114000"/>
              </a:lnSpc>
              <a:spcAft>
                <a:spcPts val="1000"/>
              </a:spcAft>
              <a:buClr>
                <a:srgbClr val="009DDC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Calibri" charset="0"/>
              </a:rPr>
              <a:t>How can the economic limit ever really be tested?</a:t>
            </a:r>
          </a:p>
          <a:p>
            <a:pPr>
              <a:lnSpc>
                <a:spcPct val="114000"/>
              </a:lnSpc>
              <a:spcAft>
                <a:spcPts val="1000"/>
              </a:spcAft>
              <a:buClr>
                <a:srgbClr val="F18B03"/>
              </a:buClr>
              <a:buFont typeface="Arial" panose="020B0604020202020204" pitchFamily="34" charset="0"/>
              <a:buChar char="•"/>
            </a:pPr>
            <a:endParaRPr lang="en-GB" sz="1800" dirty="0">
              <a:solidFill>
                <a:srgbClr val="000000"/>
              </a:solidFill>
              <a:latin typeface="Calibri" charset="0"/>
            </a:endParaRPr>
          </a:p>
          <a:p>
            <a:pPr>
              <a:lnSpc>
                <a:spcPct val="114000"/>
              </a:lnSpc>
              <a:spcAft>
                <a:spcPts val="1000"/>
              </a:spcAft>
              <a:buClr>
                <a:srgbClr val="F18B03"/>
              </a:buClr>
              <a:buFont typeface="Arial" panose="020B0604020202020204" pitchFamily="34" charset="0"/>
              <a:buChar char="•"/>
            </a:pPr>
            <a:endParaRPr lang="en-GB" sz="1800" dirty="0">
              <a:solidFill>
                <a:srgbClr val="000000"/>
              </a:solidFill>
              <a:latin typeface="Calibri" charset="0"/>
            </a:endParaRPr>
          </a:p>
          <a:p>
            <a:pPr>
              <a:lnSpc>
                <a:spcPct val="114000"/>
              </a:lnSpc>
              <a:spcAft>
                <a:spcPts val="1000"/>
              </a:spcAft>
              <a:buClr>
                <a:srgbClr val="F18B03"/>
              </a:buClr>
              <a:buFont typeface="Arial" panose="020B0604020202020204" pitchFamily="34" charset="0"/>
              <a:buChar char="•"/>
            </a:pPr>
            <a:endParaRPr lang="en-GB" sz="1800" dirty="0">
              <a:solidFill>
                <a:srgbClr val="000000"/>
              </a:solidFill>
              <a:latin typeface="Calibri" charset="0"/>
            </a:endParaRPr>
          </a:p>
          <a:p>
            <a:pPr marL="0" indent="0">
              <a:lnSpc>
                <a:spcPct val="200000"/>
              </a:lnSpc>
              <a:spcAft>
                <a:spcPts val="1000"/>
              </a:spcAft>
            </a:pPr>
            <a:endParaRPr lang="en-GB" sz="1800" dirty="0">
              <a:solidFill>
                <a:srgbClr val="000000"/>
              </a:solidFill>
              <a:latin typeface="Calibri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GB" sz="1600" dirty="0">
                <a:solidFill>
                  <a:srgbClr val="000000"/>
                </a:solidFill>
                <a:latin typeface="Calibri" charset="0"/>
              </a:rPr>
              <a:t>	</a:t>
            </a:r>
            <a:endParaRPr lang="en-US" sz="1600" dirty="0">
              <a:solidFill>
                <a:srgbClr val="000000"/>
              </a:solidFill>
              <a:latin typeface="Calibri" charset="0"/>
            </a:endParaRPr>
          </a:p>
          <a:p>
            <a:pPr lvl="1" algn="just">
              <a:lnSpc>
                <a:spcPct val="114000"/>
              </a:lnSpc>
              <a:buClr>
                <a:srgbClr val="F4740A"/>
              </a:buClr>
            </a:pPr>
            <a:endParaRPr lang="en-US" sz="1600" dirty="0">
              <a:solidFill>
                <a:srgbClr val="000000"/>
              </a:solidFill>
              <a:latin typeface="Calibri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088429"/>
            <a:ext cx="3962400" cy="273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544945" y="4925399"/>
            <a:ext cx="7204364" cy="4231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4000"/>
              </a:lnSpc>
              <a:spcAft>
                <a:spcPts val="1000"/>
              </a:spcAft>
              <a:buClr>
                <a:srgbClr val="009DDC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AICW (no economic limit but must produce benefit within MIP) </a:t>
            </a:r>
          </a:p>
        </p:txBody>
      </p:sp>
    </p:spTree>
    <p:extLst>
      <p:ext uri="{BB962C8B-B14F-4D97-AF65-F5344CB8AC3E}">
        <p14:creationId xmlns:p14="http://schemas.microsoft.com/office/powerpoint/2010/main" val="14984583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fr-FR" b="1" dirty="0">
                <a:solidFill>
                  <a:srgbClr val="FFFFFF"/>
                </a:solidFill>
                <a:latin typeface="Calibri" charset="0"/>
              </a:rPr>
              <a:t>Business interruption extensions – pages 40 to 44</a:t>
            </a:r>
            <a:r>
              <a:rPr lang="fr-FR" dirty="0">
                <a:solidFill>
                  <a:srgbClr val="FFFFFF"/>
                </a:solidFill>
                <a:latin typeface="Calibri" charset="0"/>
              </a:rPr>
              <a:t>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263" y="1868464"/>
            <a:ext cx="2911643" cy="3368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17563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en-GB" b="1" dirty="0">
                <a:solidFill>
                  <a:srgbClr val="FFFFFF"/>
                </a:solidFill>
                <a:latin typeface="Calibri" charset="0"/>
              </a:rPr>
              <a:t>Denial of access/ loss of attraction – pages 40 to 41 </a:t>
            </a:r>
            <a:endParaRPr lang="en-GB" sz="1400" b="1" dirty="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544945" y="1496291"/>
            <a:ext cx="8074747" cy="3878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 marL="285750" indent="-28575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114000"/>
              </a:lnSpc>
              <a:spcAft>
                <a:spcPts val="1000"/>
              </a:spcAft>
              <a:buClr>
                <a:srgbClr val="009DDC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Calibri" charset="0"/>
              </a:rPr>
              <a:t>Vicinity</a:t>
            </a:r>
          </a:p>
          <a:p>
            <a:pPr>
              <a:lnSpc>
                <a:spcPct val="114000"/>
              </a:lnSpc>
              <a:spcAft>
                <a:spcPts val="1000"/>
              </a:spcAft>
              <a:buClr>
                <a:srgbClr val="009DDC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Calibri" charset="0"/>
              </a:rPr>
              <a:t>Access to/use thereof (egress?)</a:t>
            </a:r>
          </a:p>
          <a:p>
            <a:pPr>
              <a:lnSpc>
                <a:spcPct val="114000"/>
              </a:lnSpc>
              <a:spcAft>
                <a:spcPts val="1000"/>
              </a:spcAft>
              <a:buClr>
                <a:srgbClr val="009DDC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Calibri" charset="0"/>
              </a:rPr>
              <a:t>Non Damage Denial of Access (Act of the competent authority)</a:t>
            </a:r>
          </a:p>
          <a:p>
            <a:pPr>
              <a:lnSpc>
                <a:spcPct val="114000"/>
              </a:lnSpc>
              <a:spcAft>
                <a:spcPts val="1000"/>
              </a:spcAft>
              <a:buClr>
                <a:srgbClr val="F18B03"/>
              </a:buClr>
              <a:buFont typeface="Arial" panose="020B0604020202020204" pitchFamily="34" charset="0"/>
              <a:buChar char="•"/>
            </a:pPr>
            <a:endParaRPr lang="en-GB" sz="1800" dirty="0">
              <a:solidFill>
                <a:srgbClr val="000000"/>
              </a:solidFill>
              <a:latin typeface="Calibri" charset="0"/>
            </a:endParaRPr>
          </a:p>
          <a:p>
            <a:pPr>
              <a:lnSpc>
                <a:spcPct val="114000"/>
              </a:lnSpc>
              <a:spcAft>
                <a:spcPts val="1000"/>
              </a:spcAft>
              <a:buClr>
                <a:srgbClr val="F18B03"/>
              </a:buClr>
              <a:buFont typeface="Arial" panose="020B0604020202020204" pitchFamily="34" charset="0"/>
              <a:buChar char="•"/>
            </a:pPr>
            <a:endParaRPr lang="en-GB" sz="1800" dirty="0">
              <a:solidFill>
                <a:srgbClr val="000000"/>
              </a:solidFill>
              <a:latin typeface="Calibri" charset="0"/>
            </a:endParaRPr>
          </a:p>
          <a:p>
            <a:pPr marL="0" indent="0">
              <a:lnSpc>
                <a:spcPct val="200000"/>
              </a:lnSpc>
              <a:spcAft>
                <a:spcPts val="1000"/>
              </a:spcAft>
            </a:pPr>
            <a:endParaRPr lang="en-GB" sz="1800" dirty="0">
              <a:solidFill>
                <a:srgbClr val="000000"/>
              </a:solidFill>
              <a:latin typeface="Calibri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GB" sz="1600" dirty="0">
                <a:solidFill>
                  <a:srgbClr val="000000"/>
                </a:solidFill>
                <a:latin typeface="Calibri" charset="0"/>
              </a:rPr>
              <a:t>	</a:t>
            </a:r>
            <a:endParaRPr lang="en-US" sz="1600" dirty="0">
              <a:solidFill>
                <a:srgbClr val="000000"/>
              </a:solidFill>
              <a:latin typeface="Calibri" charset="0"/>
            </a:endParaRPr>
          </a:p>
          <a:p>
            <a:pPr lvl="1" algn="just">
              <a:lnSpc>
                <a:spcPct val="114000"/>
              </a:lnSpc>
              <a:buClr>
                <a:srgbClr val="F4740A"/>
              </a:buClr>
            </a:pPr>
            <a:endParaRPr lang="en-US" sz="1600" dirty="0">
              <a:solidFill>
                <a:srgbClr val="00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85423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en-GB" b="1" dirty="0">
                <a:solidFill>
                  <a:srgbClr val="FFFFFF"/>
                </a:solidFill>
                <a:latin typeface="Calibri" charset="0"/>
              </a:rPr>
              <a:t>Utilities – page 42</a:t>
            </a:r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544945" y="1496291"/>
            <a:ext cx="8074747" cy="3773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 marL="285750" indent="-28575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114000"/>
              </a:lnSpc>
              <a:spcAft>
                <a:spcPts val="1000"/>
              </a:spcAft>
              <a:buClr>
                <a:srgbClr val="009DDC"/>
              </a:buClr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0000"/>
                </a:solidFill>
                <a:latin typeface="Calibri" charset="0"/>
              </a:rPr>
              <a:t>Incident at the generating site </a:t>
            </a:r>
          </a:p>
          <a:p>
            <a:pPr>
              <a:lnSpc>
                <a:spcPct val="114000"/>
              </a:lnSpc>
              <a:spcAft>
                <a:spcPts val="1000"/>
              </a:spcAft>
              <a:buClr>
                <a:srgbClr val="009DDC"/>
              </a:buClr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0000"/>
                </a:solidFill>
                <a:latin typeface="Calibri" charset="0"/>
              </a:rPr>
              <a:t>Failure at terminal ends</a:t>
            </a:r>
          </a:p>
          <a:p>
            <a:pPr>
              <a:lnSpc>
                <a:spcPct val="114000"/>
              </a:lnSpc>
              <a:spcAft>
                <a:spcPts val="1000"/>
              </a:spcAft>
              <a:buClr>
                <a:srgbClr val="009DDC"/>
              </a:buClr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0000"/>
                </a:solidFill>
                <a:latin typeface="Calibri" charset="0"/>
              </a:rPr>
              <a:t>Exclusions</a:t>
            </a:r>
          </a:p>
          <a:p>
            <a:pPr>
              <a:lnSpc>
                <a:spcPct val="114000"/>
              </a:lnSpc>
              <a:spcAft>
                <a:spcPts val="1000"/>
              </a:spcAft>
              <a:buClr>
                <a:srgbClr val="F18B03"/>
              </a:buClr>
              <a:buFont typeface="Arial" panose="020B0604020202020204" pitchFamily="34" charset="0"/>
              <a:buChar char="•"/>
            </a:pPr>
            <a:endParaRPr lang="en-GB" sz="1800" dirty="0">
              <a:solidFill>
                <a:srgbClr val="000000"/>
              </a:solidFill>
              <a:latin typeface="Calibri" charset="0"/>
            </a:endParaRPr>
          </a:p>
          <a:p>
            <a:pPr>
              <a:lnSpc>
                <a:spcPct val="114000"/>
              </a:lnSpc>
              <a:spcAft>
                <a:spcPts val="1000"/>
              </a:spcAft>
              <a:buClr>
                <a:srgbClr val="F18B03"/>
              </a:buClr>
              <a:buFont typeface="Arial" panose="020B0604020202020204" pitchFamily="34" charset="0"/>
              <a:buChar char="•"/>
            </a:pPr>
            <a:endParaRPr lang="en-GB" sz="1800" dirty="0">
              <a:solidFill>
                <a:srgbClr val="000000"/>
              </a:solidFill>
              <a:latin typeface="Calibri" charset="0"/>
            </a:endParaRPr>
          </a:p>
          <a:p>
            <a:pPr marL="0" indent="0">
              <a:lnSpc>
                <a:spcPct val="200000"/>
              </a:lnSpc>
              <a:spcAft>
                <a:spcPts val="1000"/>
              </a:spcAft>
            </a:pPr>
            <a:endParaRPr lang="en-GB" sz="1800" dirty="0">
              <a:solidFill>
                <a:srgbClr val="000000"/>
              </a:solidFill>
              <a:latin typeface="Calibri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GB" sz="1600" dirty="0">
                <a:solidFill>
                  <a:srgbClr val="000000"/>
                </a:solidFill>
                <a:latin typeface="Calibri" charset="0"/>
              </a:rPr>
              <a:t>	</a:t>
            </a:r>
            <a:endParaRPr lang="en-US" sz="1600" dirty="0">
              <a:solidFill>
                <a:srgbClr val="000000"/>
              </a:solidFill>
              <a:latin typeface="Calibri" charset="0"/>
            </a:endParaRPr>
          </a:p>
          <a:p>
            <a:pPr lvl="1" algn="just">
              <a:lnSpc>
                <a:spcPct val="114000"/>
              </a:lnSpc>
              <a:buClr>
                <a:srgbClr val="F4740A"/>
              </a:buClr>
            </a:pPr>
            <a:endParaRPr lang="en-US" sz="1600" dirty="0">
              <a:solidFill>
                <a:srgbClr val="00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19859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en-GB" b="1" dirty="0">
                <a:solidFill>
                  <a:srgbClr val="FFFFFF"/>
                </a:solidFill>
                <a:latin typeface="Calibri" charset="0"/>
              </a:rPr>
              <a:t>Customers / suppliers – page 43</a:t>
            </a:r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544945" y="1496291"/>
            <a:ext cx="8074747" cy="4392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 marL="285750" indent="-28575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114000"/>
              </a:lnSpc>
              <a:spcAft>
                <a:spcPts val="1000"/>
              </a:spcAft>
              <a:buClr>
                <a:srgbClr val="009DDC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Calibri" charset="0"/>
              </a:rPr>
              <a:t>Specified/unspecified covers</a:t>
            </a:r>
          </a:p>
          <a:p>
            <a:pPr>
              <a:lnSpc>
                <a:spcPct val="114000"/>
              </a:lnSpc>
              <a:spcAft>
                <a:spcPts val="1000"/>
              </a:spcAft>
              <a:buClr>
                <a:srgbClr val="009DDC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Calibri" charset="0"/>
              </a:rPr>
              <a:t>Territorial limits</a:t>
            </a:r>
          </a:p>
          <a:p>
            <a:pPr>
              <a:lnSpc>
                <a:spcPct val="114000"/>
              </a:lnSpc>
              <a:spcAft>
                <a:spcPts val="1000"/>
              </a:spcAft>
              <a:buClr>
                <a:srgbClr val="009DDC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Calibri" charset="0"/>
              </a:rPr>
              <a:t>What is a customer or supplier?</a:t>
            </a:r>
          </a:p>
          <a:p>
            <a:pPr>
              <a:lnSpc>
                <a:spcPct val="114000"/>
              </a:lnSpc>
              <a:spcAft>
                <a:spcPts val="1000"/>
              </a:spcAft>
              <a:buClr>
                <a:srgbClr val="009DDC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Calibri" charset="0"/>
              </a:rPr>
              <a:t>Suppliers of services as well as goods?</a:t>
            </a:r>
          </a:p>
          <a:p>
            <a:pPr>
              <a:lnSpc>
                <a:spcPct val="114000"/>
              </a:lnSpc>
              <a:spcAft>
                <a:spcPts val="1000"/>
              </a:spcAft>
              <a:buClr>
                <a:srgbClr val="F18B03"/>
              </a:buClr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000000"/>
              </a:solidFill>
              <a:latin typeface="Calibri" charset="0"/>
            </a:endParaRPr>
          </a:p>
          <a:p>
            <a:pPr>
              <a:lnSpc>
                <a:spcPct val="114000"/>
              </a:lnSpc>
              <a:spcAft>
                <a:spcPts val="1000"/>
              </a:spcAft>
              <a:buClr>
                <a:srgbClr val="F18B03"/>
              </a:buClr>
              <a:buFont typeface="Arial" panose="020B0604020202020204" pitchFamily="34" charset="0"/>
              <a:buChar char="•"/>
            </a:pPr>
            <a:endParaRPr lang="en-GB" sz="1800" dirty="0">
              <a:solidFill>
                <a:srgbClr val="000000"/>
              </a:solidFill>
              <a:latin typeface="Calibri" charset="0"/>
            </a:endParaRPr>
          </a:p>
          <a:p>
            <a:pPr marL="0" indent="0">
              <a:lnSpc>
                <a:spcPct val="200000"/>
              </a:lnSpc>
              <a:spcAft>
                <a:spcPts val="1000"/>
              </a:spcAft>
            </a:pPr>
            <a:endParaRPr lang="en-GB" sz="1800" dirty="0">
              <a:solidFill>
                <a:srgbClr val="000000"/>
              </a:solidFill>
              <a:latin typeface="Calibri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GB" sz="1600" dirty="0">
                <a:solidFill>
                  <a:srgbClr val="000000"/>
                </a:solidFill>
                <a:latin typeface="Calibri" charset="0"/>
              </a:rPr>
              <a:t>	</a:t>
            </a:r>
            <a:endParaRPr lang="en-US" sz="1600" dirty="0">
              <a:solidFill>
                <a:srgbClr val="000000"/>
              </a:solidFill>
              <a:latin typeface="Calibri" charset="0"/>
            </a:endParaRPr>
          </a:p>
          <a:p>
            <a:pPr lvl="1" algn="just">
              <a:lnSpc>
                <a:spcPct val="114000"/>
              </a:lnSpc>
              <a:buClr>
                <a:srgbClr val="F4740A"/>
              </a:buClr>
            </a:pPr>
            <a:endParaRPr lang="en-US" sz="1600" dirty="0">
              <a:solidFill>
                <a:srgbClr val="00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9387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en-GB" b="1" dirty="0">
                <a:solidFill>
                  <a:srgbClr val="FFFFFF"/>
                </a:solidFill>
                <a:latin typeface="Calibri" charset="0"/>
              </a:rPr>
              <a:t>Advanced profits – page 44</a:t>
            </a:r>
            <a:endParaRPr lang="en-GB" sz="1600" b="1" dirty="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544945" y="1496291"/>
            <a:ext cx="8074747" cy="336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 marL="285750" indent="-28575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114000"/>
              </a:lnSpc>
              <a:spcAft>
                <a:spcPts val="1000"/>
              </a:spcAft>
              <a:buClr>
                <a:srgbClr val="009DDC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Calibri" charset="0"/>
              </a:rPr>
              <a:t>Effect: Deferral of start of MIP</a:t>
            </a:r>
          </a:p>
          <a:p>
            <a:pPr marL="0" indent="0">
              <a:lnSpc>
                <a:spcPct val="114000"/>
              </a:lnSpc>
              <a:spcAft>
                <a:spcPts val="1000"/>
              </a:spcAft>
              <a:buClr>
                <a:srgbClr val="F18B03"/>
              </a:buClr>
            </a:pPr>
            <a:endParaRPr lang="en-GB" sz="1800" dirty="0">
              <a:solidFill>
                <a:srgbClr val="000000"/>
              </a:solidFill>
              <a:latin typeface="Calibri" charset="0"/>
            </a:endParaRPr>
          </a:p>
          <a:p>
            <a:pPr>
              <a:lnSpc>
                <a:spcPct val="114000"/>
              </a:lnSpc>
              <a:spcAft>
                <a:spcPts val="1000"/>
              </a:spcAft>
              <a:buClr>
                <a:srgbClr val="F18B03"/>
              </a:buClr>
              <a:buFont typeface="Arial" panose="020B0604020202020204" pitchFamily="34" charset="0"/>
              <a:buChar char="•"/>
            </a:pPr>
            <a:endParaRPr lang="en-GB" sz="1800" dirty="0">
              <a:solidFill>
                <a:srgbClr val="000000"/>
              </a:solidFill>
              <a:latin typeface="Calibri" charset="0"/>
            </a:endParaRPr>
          </a:p>
          <a:p>
            <a:pPr>
              <a:lnSpc>
                <a:spcPct val="114000"/>
              </a:lnSpc>
              <a:spcAft>
                <a:spcPts val="1000"/>
              </a:spcAft>
              <a:buClr>
                <a:srgbClr val="F18B03"/>
              </a:buClr>
              <a:buFont typeface="Arial" panose="020B0604020202020204" pitchFamily="34" charset="0"/>
              <a:buChar char="•"/>
            </a:pPr>
            <a:endParaRPr lang="en-GB" sz="1800" dirty="0">
              <a:solidFill>
                <a:srgbClr val="000000"/>
              </a:solidFill>
              <a:latin typeface="Calibri" charset="0"/>
            </a:endParaRPr>
          </a:p>
          <a:p>
            <a:pPr marL="0" indent="0">
              <a:lnSpc>
                <a:spcPct val="200000"/>
              </a:lnSpc>
              <a:spcAft>
                <a:spcPts val="1000"/>
              </a:spcAft>
            </a:pPr>
            <a:endParaRPr lang="en-GB" sz="1800" dirty="0">
              <a:solidFill>
                <a:srgbClr val="000000"/>
              </a:solidFill>
              <a:latin typeface="Calibri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GB" sz="1600" dirty="0">
                <a:solidFill>
                  <a:srgbClr val="000000"/>
                </a:solidFill>
                <a:latin typeface="Calibri" charset="0"/>
              </a:rPr>
              <a:t>	</a:t>
            </a:r>
            <a:endParaRPr lang="en-US" sz="1600" dirty="0">
              <a:solidFill>
                <a:srgbClr val="000000"/>
              </a:solidFill>
              <a:latin typeface="Calibri" charset="0"/>
            </a:endParaRPr>
          </a:p>
          <a:p>
            <a:pPr lvl="1" algn="just">
              <a:lnSpc>
                <a:spcPct val="114000"/>
              </a:lnSpc>
              <a:buClr>
                <a:srgbClr val="F4740A"/>
              </a:buClr>
            </a:pPr>
            <a:endParaRPr lang="en-US" sz="1600" dirty="0">
              <a:solidFill>
                <a:srgbClr val="000000"/>
              </a:solidFill>
              <a:latin typeface="Calibri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1848453"/>
              </p:ext>
            </p:extLst>
          </p:nvPr>
        </p:nvGraphicFramePr>
        <p:xfrm>
          <a:off x="988290" y="2209800"/>
          <a:ext cx="6751782" cy="277414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877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7982">
                <a:tc>
                  <a:txBody>
                    <a:bodyPr/>
                    <a:lstStyle/>
                    <a:p>
                      <a:r>
                        <a:rPr lang="en-GB" dirty="0"/>
                        <a:t>Incident</a:t>
                      </a:r>
                      <a:r>
                        <a:rPr lang="en-GB" baseline="0" dirty="0"/>
                        <a:t> location</a:t>
                      </a:r>
                      <a:endParaRPr lang="en-US" dirty="0"/>
                    </a:p>
                  </a:txBody>
                  <a:tcPr>
                    <a:solidFill>
                      <a:srgbClr val="009DD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Standard Cover</a:t>
                      </a:r>
                      <a:endParaRPr lang="en-US" dirty="0"/>
                    </a:p>
                  </a:txBody>
                  <a:tcPr>
                    <a:solidFill>
                      <a:srgbClr val="009DD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Advanced Profits</a:t>
                      </a:r>
                      <a:endParaRPr lang="en-US" dirty="0"/>
                    </a:p>
                  </a:txBody>
                  <a:tcPr>
                    <a:solidFill>
                      <a:srgbClr val="009D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2305">
                <a:tc>
                  <a:txBody>
                    <a:bodyPr/>
                    <a:lstStyle/>
                    <a:p>
                      <a:r>
                        <a:rPr lang="en-GB" dirty="0"/>
                        <a:t>Existing Site</a:t>
                      </a:r>
                      <a:endParaRPr lang="en-US" dirty="0"/>
                    </a:p>
                  </a:txBody>
                  <a:tcP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Gross Profit from Existing Plant</a:t>
                      </a:r>
                      <a:endParaRPr lang="en-US" dirty="0"/>
                    </a:p>
                  </a:txBody>
                  <a:tcP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Gross Profit from planned plant within Maximum</a:t>
                      </a:r>
                      <a:r>
                        <a:rPr lang="en-GB" baseline="0" dirty="0"/>
                        <a:t> Indemnity Period</a:t>
                      </a:r>
                      <a:endParaRPr lang="en-US" dirty="0"/>
                    </a:p>
                  </a:txBody>
                  <a:tcP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83855">
                <a:tc>
                  <a:txBody>
                    <a:bodyPr/>
                    <a:lstStyle/>
                    <a:p>
                      <a:r>
                        <a:rPr lang="en-GB" dirty="0"/>
                        <a:t>Greenfield Site</a:t>
                      </a:r>
                      <a:endParaRPr lang="en-US" dirty="0"/>
                    </a:p>
                  </a:txBody>
                  <a:tcP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Material damage proviso</a:t>
                      </a:r>
                      <a:r>
                        <a:rPr lang="en-GB" baseline="0" dirty="0"/>
                        <a:t> will not be satisfied</a:t>
                      </a:r>
                      <a:endParaRPr lang="en-US" dirty="0"/>
                    </a:p>
                  </a:txBody>
                  <a:tcP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Gross Profit from</a:t>
                      </a:r>
                      <a:r>
                        <a:rPr lang="en-GB" baseline="0" dirty="0"/>
                        <a:t> the time the planned plant would gave started working, but for the Damage</a:t>
                      </a:r>
                      <a:endParaRPr lang="en-US" dirty="0"/>
                    </a:p>
                  </a:txBody>
                  <a:tcP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67503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en-GB" b="1" dirty="0">
                <a:solidFill>
                  <a:srgbClr val="FFFFFF"/>
                </a:solidFill>
                <a:latin typeface="Calibri" charset="0"/>
              </a:rPr>
              <a:t>Objectives - recap</a:t>
            </a:r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544945" y="1496291"/>
            <a:ext cx="8074747" cy="3119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 marL="285750" indent="-28575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114000"/>
              </a:lnSpc>
              <a:spcAft>
                <a:spcPts val="1000"/>
              </a:spcAft>
              <a:buClr>
                <a:srgbClr val="009DDC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Calibri" charset="0"/>
              </a:rPr>
              <a:t>Understand the key components of business interruption policy wordings in order to:</a:t>
            </a:r>
          </a:p>
          <a:p>
            <a:pPr marL="742950" lvl="1" indent="-285750">
              <a:lnSpc>
                <a:spcPct val="114000"/>
              </a:lnSpc>
              <a:spcAft>
                <a:spcPts val="1000"/>
              </a:spcAft>
              <a:buClr>
                <a:srgbClr val="009DDC"/>
              </a:buClr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rgbClr val="000000"/>
                </a:solidFill>
                <a:latin typeface="Calibri" charset="0"/>
              </a:rPr>
              <a:t>Explain to policyholders how the cover works</a:t>
            </a:r>
          </a:p>
          <a:p>
            <a:pPr marL="742950" lvl="1" indent="-285750">
              <a:lnSpc>
                <a:spcPct val="114000"/>
              </a:lnSpc>
              <a:spcAft>
                <a:spcPts val="1000"/>
              </a:spcAft>
              <a:buClr>
                <a:srgbClr val="009DDC"/>
              </a:buClr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rgbClr val="000000"/>
                </a:solidFill>
                <a:latin typeface="Calibri" charset="0"/>
              </a:rPr>
              <a:t>Ensure the correct cover is in place</a:t>
            </a:r>
          </a:p>
          <a:p>
            <a:pPr>
              <a:lnSpc>
                <a:spcPct val="114000"/>
              </a:lnSpc>
              <a:spcAft>
                <a:spcPts val="1000"/>
              </a:spcAft>
              <a:buClr>
                <a:srgbClr val="009DDC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Calibri" charset="0"/>
              </a:rPr>
              <a:t>This is not a case study on how to adjust claims</a:t>
            </a:r>
          </a:p>
          <a:p>
            <a:pPr>
              <a:lnSpc>
                <a:spcPct val="114000"/>
              </a:lnSpc>
              <a:spcAft>
                <a:spcPts val="1000"/>
              </a:spcAft>
              <a:buClr>
                <a:srgbClr val="009DDC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Calibri" charset="0"/>
              </a:rPr>
              <a:t>It is a distillation of claims experience to avoid problems and surprises</a:t>
            </a:r>
            <a:endParaRPr lang="en-US" sz="1600" dirty="0">
              <a:solidFill>
                <a:srgbClr val="000000"/>
              </a:solidFill>
              <a:latin typeface="Calibri" charset="0"/>
            </a:endParaRPr>
          </a:p>
          <a:p>
            <a:pPr lvl="1" algn="just">
              <a:lnSpc>
                <a:spcPct val="114000"/>
              </a:lnSpc>
              <a:buClr>
                <a:srgbClr val="F4740A"/>
              </a:buClr>
            </a:pPr>
            <a:endParaRPr lang="en-US" sz="1600" dirty="0">
              <a:solidFill>
                <a:srgbClr val="00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94192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382000" cy="5334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0" indent="0" algn="ctr">
              <a:buNone/>
            </a:pPr>
            <a:r>
              <a:rPr lang="en-US" sz="2400" dirty="0"/>
              <a:t>THANK YOU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6499958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10585" y="1446613"/>
            <a:ext cx="8144807" cy="4648870"/>
          </a:xfrm>
        </p:spPr>
        <p:txBody>
          <a:bodyPr/>
          <a:lstStyle/>
          <a:p>
            <a:r>
              <a:rPr lang="en-GB" b="0" dirty="0"/>
              <a:t>The core cover - recap</a:t>
            </a:r>
          </a:p>
          <a:p>
            <a:r>
              <a:rPr lang="en-GB" b="0" dirty="0"/>
              <a:t>Consequences that are not covered</a:t>
            </a:r>
          </a:p>
          <a:p>
            <a:r>
              <a:rPr lang="en-GB" b="0" dirty="0"/>
              <a:t>Maximum Indemnity period</a:t>
            </a:r>
          </a:p>
          <a:p>
            <a:r>
              <a:rPr lang="en-GB" b="0" dirty="0"/>
              <a:t>Core cover: Gross Profit and Declaration Linked Policies</a:t>
            </a:r>
          </a:p>
          <a:p>
            <a:r>
              <a:rPr lang="en-GB" b="0" dirty="0"/>
              <a:t>Stock</a:t>
            </a:r>
          </a:p>
          <a:p>
            <a:r>
              <a:rPr lang="en-GB" b="0" dirty="0"/>
              <a:t>Statute: Insurance Act 2015 and Enterprise Act 2016</a:t>
            </a:r>
          </a:p>
          <a:p>
            <a:r>
              <a:rPr lang="en-GB" b="0" dirty="0"/>
              <a:t>Common BI Extensions</a:t>
            </a:r>
          </a:p>
          <a:p>
            <a:endParaRPr lang="en-GB" b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Overview  - page 1</a:t>
            </a:r>
          </a:p>
        </p:txBody>
      </p:sp>
    </p:spTree>
    <p:extLst>
      <p:ext uri="{BB962C8B-B14F-4D97-AF65-F5344CB8AC3E}">
        <p14:creationId xmlns:p14="http://schemas.microsoft.com/office/powerpoint/2010/main" val="32417892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10585" y="1446613"/>
            <a:ext cx="8144807" cy="4648870"/>
          </a:xfrm>
        </p:spPr>
        <p:txBody>
          <a:bodyPr/>
          <a:lstStyle/>
          <a:p>
            <a:r>
              <a:rPr lang="en-GB" b="0" dirty="0"/>
              <a:t>MIP – 12 months is not long enough for a cake shop</a:t>
            </a:r>
          </a:p>
          <a:p>
            <a:r>
              <a:rPr lang="en-GB" b="0" dirty="0"/>
              <a:t>Gross Profit – don’t </a:t>
            </a:r>
            <a:r>
              <a:rPr lang="en-GB" b="0" dirty="0" err="1"/>
              <a:t>uninsure</a:t>
            </a:r>
            <a:r>
              <a:rPr lang="en-GB" b="0" dirty="0"/>
              <a:t> too much</a:t>
            </a:r>
          </a:p>
          <a:p>
            <a:r>
              <a:rPr lang="en-GB" b="0" dirty="0"/>
              <a:t>Avoid (non Declaration linked) BI policies that are subject to average</a:t>
            </a:r>
          </a:p>
          <a:p>
            <a:r>
              <a:rPr lang="en-GB" b="0" dirty="0"/>
              <a:t>For Brokers:  </a:t>
            </a:r>
            <a:r>
              <a:rPr lang="en-GB" b="0" dirty="0" err="1"/>
              <a:t>Eurokey</a:t>
            </a:r>
            <a:r>
              <a:rPr lang="en-GB" b="0" dirty="0"/>
              <a:t> Recycling v Giles 2014</a:t>
            </a:r>
          </a:p>
          <a:p>
            <a:r>
              <a:rPr lang="en-GB" b="0" dirty="0"/>
              <a:t>CII/IIL/CILA BI wording report 2012</a:t>
            </a:r>
          </a:p>
          <a:p>
            <a:endParaRPr lang="en-GB" b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Conclusions - page 2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2670" y="2980893"/>
            <a:ext cx="1444625" cy="2157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68905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10585" y="1446613"/>
            <a:ext cx="8144807" cy="4648870"/>
          </a:xfrm>
        </p:spPr>
        <p:txBody>
          <a:bodyPr/>
          <a:lstStyle/>
          <a:p>
            <a:r>
              <a:rPr lang="en-GB" b="0" dirty="0"/>
              <a:t>What does ‘used by’ mean?</a:t>
            </a:r>
          </a:p>
          <a:p>
            <a:r>
              <a:rPr lang="en-GB" b="0" dirty="0"/>
              <a:t>Who is the insured?</a:t>
            </a:r>
          </a:p>
          <a:p>
            <a:r>
              <a:rPr lang="en-GB" b="0" dirty="0"/>
              <a:t>What does Premises mean?</a:t>
            </a:r>
          </a:p>
          <a:p>
            <a:r>
              <a:rPr lang="en-GB" b="0" dirty="0"/>
              <a:t>Is the description of the business right?</a:t>
            </a:r>
          </a:p>
          <a:p>
            <a:pPr marL="0" indent="0">
              <a:buNone/>
            </a:pPr>
            <a:endParaRPr lang="en-GB" b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Core cover operative clause - pages 3 to 6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361664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en-GB" b="1" dirty="0">
                <a:solidFill>
                  <a:srgbClr val="FFFFFF"/>
                </a:solidFill>
                <a:latin typeface="Calibri" charset="0"/>
              </a:rPr>
              <a:t>Material damage proviso - page 7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50" y="1614487"/>
            <a:ext cx="2500313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247" y="1647825"/>
            <a:ext cx="2432050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50" y="3687186"/>
            <a:ext cx="2505075" cy="207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247" y="3973513"/>
            <a:ext cx="2505075" cy="207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58087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en-GB" b="1" dirty="0">
                <a:solidFill>
                  <a:srgbClr val="FFFFFF"/>
                </a:solidFill>
                <a:latin typeface="Calibri" charset="0"/>
              </a:rPr>
              <a:t>Damage - pages 8 to 10</a:t>
            </a:r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544945" y="1496291"/>
            <a:ext cx="8074747" cy="2990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 marL="285750" indent="-28575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114000"/>
              </a:lnSpc>
              <a:spcAft>
                <a:spcPts val="1000"/>
              </a:spcAft>
              <a:buClr>
                <a:srgbClr val="009DDC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Calibri" charset="0"/>
              </a:rPr>
              <a:t>Definition </a:t>
            </a:r>
          </a:p>
          <a:p>
            <a:pPr>
              <a:lnSpc>
                <a:spcPct val="114000"/>
              </a:lnSpc>
              <a:spcAft>
                <a:spcPts val="1000"/>
              </a:spcAft>
              <a:buClr>
                <a:srgbClr val="009DDC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Calibri" charset="0"/>
              </a:rPr>
              <a:t>Concurrent/dominant causes</a:t>
            </a:r>
          </a:p>
          <a:p>
            <a:pPr>
              <a:lnSpc>
                <a:spcPct val="114000"/>
              </a:lnSpc>
              <a:spcAft>
                <a:spcPts val="1000"/>
              </a:spcAft>
              <a:buClr>
                <a:srgbClr val="009DDC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Calibri" charset="0"/>
              </a:rPr>
              <a:t>Loss flowing from Damage (to property)</a:t>
            </a:r>
          </a:p>
          <a:p>
            <a:pPr marL="0" indent="0">
              <a:lnSpc>
                <a:spcPct val="200000"/>
              </a:lnSpc>
              <a:spcAft>
                <a:spcPts val="1000"/>
              </a:spcAft>
            </a:pPr>
            <a:endParaRPr lang="en-GB" sz="1800" dirty="0">
              <a:solidFill>
                <a:srgbClr val="000000"/>
              </a:solidFill>
              <a:latin typeface="Calibri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GB" sz="1600" dirty="0">
                <a:solidFill>
                  <a:srgbClr val="000000"/>
                </a:solidFill>
                <a:latin typeface="Calibri" charset="0"/>
              </a:rPr>
              <a:t>	</a:t>
            </a:r>
            <a:endParaRPr lang="en-US" sz="1600" dirty="0">
              <a:solidFill>
                <a:srgbClr val="000000"/>
              </a:solidFill>
              <a:latin typeface="Calibri" charset="0"/>
            </a:endParaRPr>
          </a:p>
          <a:p>
            <a:pPr lvl="1" algn="just">
              <a:lnSpc>
                <a:spcPct val="114000"/>
              </a:lnSpc>
              <a:buClr>
                <a:srgbClr val="F4740A"/>
              </a:buClr>
            </a:pPr>
            <a:endParaRPr lang="en-US" sz="1600" dirty="0">
              <a:solidFill>
                <a:srgbClr val="000000"/>
              </a:solidFill>
              <a:latin typeface="Calibri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403" y="3448338"/>
            <a:ext cx="3987078" cy="2490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13045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en-GB" b="1" dirty="0">
                <a:solidFill>
                  <a:srgbClr val="FFFFFF"/>
                </a:solidFill>
                <a:latin typeface="Calibri" charset="0"/>
              </a:rPr>
              <a:t> Wide area damage – page 11</a:t>
            </a:r>
            <a:r>
              <a:rPr lang="en-GB" dirty="0">
                <a:solidFill>
                  <a:srgbClr val="FFFFFF"/>
                </a:solidFill>
                <a:latin typeface="Calibri" charset="0"/>
              </a:rPr>
              <a:t>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138" y="1514475"/>
            <a:ext cx="6263553" cy="4470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40842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en-GB" b="1" dirty="0">
                <a:solidFill>
                  <a:srgbClr val="FFFFFF"/>
                </a:solidFill>
                <a:latin typeface="Calibri" charset="0"/>
              </a:rPr>
              <a:t> Wide area damage – page 11</a:t>
            </a:r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544946" y="1371600"/>
            <a:ext cx="6687128" cy="251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 marL="285750" indent="-28575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114000"/>
              </a:lnSpc>
              <a:spcAft>
                <a:spcPts val="1000"/>
              </a:spcAft>
              <a:buClr>
                <a:srgbClr val="009DDC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Calibri" charset="0"/>
              </a:rPr>
              <a:t>Butcher, baker, candlestick maker</a:t>
            </a:r>
          </a:p>
          <a:p>
            <a:pPr>
              <a:lnSpc>
                <a:spcPct val="114000"/>
              </a:lnSpc>
              <a:spcAft>
                <a:spcPts val="1000"/>
              </a:spcAft>
              <a:buClr>
                <a:srgbClr val="009DDC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Calibri" charset="0"/>
              </a:rPr>
              <a:t>Shop’s BI loss driven by damage to the rest of the high street</a:t>
            </a:r>
          </a:p>
          <a:p>
            <a:pPr marL="0" indent="0">
              <a:lnSpc>
                <a:spcPct val="200000"/>
              </a:lnSpc>
              <a:spcAft>
                <a:spcPts val="1000"/>
              </a:spcAft>
            </a:pPr>
            <a:endParaRPr lang="en-GB" sz="1800" dirty="0">
              <a:solidFill>
                <a:srgbClr val="000000"/>
              </a:solidFill>
              <a:latin typeface="Calibri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GB" sz="1600" dirty="0">
                <a:solidFill>
                  <a:srgbClr val="000000"/>
                </a:solidFill>
                <a:latin typeface="Calibri" charset="0"/>
              </a:rPr>
              <a:t>	</a:t>
            </a:r>
            <a:endParaRPr lang="en-US" sz="1600" dirty="0">
              <a:solidFill>
                <a:srgbClr val="000000"/>
              </a:solidFill>
              <a:latin typeface="Calibri" charset="0"/>
            </a:endParaRPr>
          </a:p>
          <a:p>
            <a:pPr lvl="1" algn="just">
              <a:lnSpc>
                <a:spcPct val="114000"/>
              </a:lnSpc>
              <a:buClr>
                <a:srgbClr val="F4740A"/>
              </a:buClr>
            </a:pPr>
            <a:endParaRPr lang="en-US" sz="1600" dirty="0">
              <a:solidFill>
                <a:srgbClr val="000000"/>
              </a:solidFill>
              <a:latin typeface="Calibri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0328" y="2673098"/>
            <a:ext cx="5078268" cy="3407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782174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980</TotalTime>
  <Words>1054</Words>
  <Application>Microsoft Office PowerPoint</Application>
  <PresentationFormat>On-screen Show (4:3)</PresentationFormat>
  <Paragraphs>231</Paragraphs>
  <Slides>28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Wingdings</vt:lpstr>
      <vt:lpstr>1_Office Theme</vt:lpstr>
      <vt:lpstr>Nottingham Insurance Institute 11 April 2019</vt:lpstr>
      <vt:lpstr>Learning outcomes</vt:lpstr>
      <vt:lpstr>Overview  - page 1</vt:lpstr>
      <vt:lpstr>Conclusions - page 2</vt:lpstr>
      <vt:lpstr>Core cover operative clause - pages 3 to 6 </vt:lpstr>
      <vt:lpstr>Material damage proviso - page 7 </vt:lpstr>
      <vt:lpstr>Damage - pages 8 to 10</vt:lpstr>
      <vt:lpstr> Wide area damage – page 11 </vt:lpstr>
      <vt:lpstr> Wide area damage – page 11</vt:lpstr>
      <vt:lpstr> Wide area damage – page 11</vt:lpstr>
      <vt:lpstr> Not all consequences are covered – pages 12 to 14</vt:lpstr>
      <vt:lpstr> Maximum indemnity period – pages 15 to 17  </vt:lpstr>
      <vt:lpstr>Maximum indemnity period – pages 18 to 23 </vt:lpstr>
      <vt:lpstr>Gross profit definition – page 24  </vt:lpstr>
      <vt:lpstr>Gross profit – pages 24 to 30</vt:lpstr>
      <vt:lpstr>Declaration linked policies – page 31</vt:lpstr>
      <vt:lpstr>Stock – pages 32 to 33 </vt:lpstr>
      <vt:lpstr>Insurance Act 2015 – page 34</vt:lpstr>
      <vt:lpstr>Enterprise Act 2016 – pages 35 to 36</vt:lpstr>
      <vt:lpstr>ICW: practical issues – pages 37 to 38 </vt:lpstr>
      <vt:lpstr>ICW: Practical issues – page 39 </vt:lpstr>
      <vt:lpstr>Business interruption extensions – pages 40 to 44 </vt:lpstr>
      <vt:lpstr>Denial of access/ loss of attraction – pages 40 to 41 </vt:lpstr>
      <vt:lpstr>Utilities – page 42</vt:lpstr>
      <vt:lpstr>Customers / suppliers – page 43</vt:lpstr>
      <vt:lpstr>Advanced profits – page 44</vt:lpstr>
      <vt:lpstr>Objectives - recap</vt:lpstr>
      <vt:lpstr>PowerPoint Presentation</vt:lpstr>
    </vt:vector>
  </TitlesOfParts>
  <Company>Sedgwick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Security protocols</dc:title>
  <dc:creator>Waites, Karen W.</dc:creator>
  <cp:lastModifiedBy>Cath Ball</cp:lastModifiedBy>
  <cp:revision>110</cp:revision>
  <cp:lastPrinted>2019-02-07T11:43:15Z</cp:lastPrinted>
  <dcterms:created xsi:type="dcterms:W3CDTF">2014-12-02T20:26:26Z</dcterms:created>
  <dcterms:modified xsi:type="dcterms:W3CDTF">2019-02-07T16:09:02Z</dcterms:modified>
</cp:coreProperties>
</file>