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511" r:id="rId2"/>
    <p:sldId id="463" r:id="rId3"/>
    <p:sldId id="512" r:id="rId4"/>
    <p:sldId id="492" r:id="rId5"/>
    <p:sldId id="455" r:id="rId6"/>
    <p:sldId id="491" r:id="rId7"/>
    <p:sldId id="538" r:id="rId8"/>
    <p:sldId id="496" r:id="rId9"/>
    <p:sldId id="513" r:id="rId10"/>
    <p:sldId id="514" r:id="rId11"/>
    <p:sldId id="515" r:id="rId12"/>
    <p:sldId id="539" r:id="rId13"/>
    <p:sldId id="469" r:id="rId14"/>
    <p:sldId id="540" r:id="rId15"/>
    <p:sldId id="516" r:id="rId16"/>
    <p:sldId id="519" r:id="rId17"/>
    <p:sldId id="521" r:id="rId18"/>
    <p:sldId id="520" r:id="rId19"/>
    <p:sldId id="523" r:id="rId20"/>
    <p:sldId id="528" r:id="rId21"/>
    <p:sldId id="524" r:id="rId22"/>
    <p:sldId id="529" r:id="rId23"/>
    <p:sldId id="530" r:id="rId24"/>
    <p:sldId id="531" r:id="rId25"/>
    <p:sldId id="532" r:id="rId26"/>
    <p:sldId id="533" r:id="rId27"/>
    <p:sldId id="534" r:id="rId28"/>
    <p:sldId id="535" r:id="rId29"/>
    <p:sldId id="526" r:id="rId30"/>
    <p:sldId id="522" r:id="rId31"/>
    <p:sldId id="517" r:id="rId32"/>
    <p:sldId id="527" r:id="rId33"/>
    <p:sldId id="518" r:id="rId34"/>
    <p:sldId id="536" r:id="rId35"/>
    <p:sldId id="453" r:id="rId36"/>
    <p:sldId id="537" r:id="rId37"/>
  </p:sldIdLst>
  <p:sldSz cx="9144000" cy="5143500" type="screen16x9"/>
  <p:notesSz cx="6889750" cy="10015538"/>
  <p:defaultTextStyle>
    <a:defPPr>
      <a:defRPr lang="en-US"/>
    </a:defPPr>
    <a:lvl1pPr algn="l" defTabSz="684213"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1pPr>
    <a:lvl2pPr marL="341313" indent="115888" algn="l" defTabSz="684213"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2pPr>
    <a:lvl3pPr marL="684213" indent="230188" algn="l" defTabSz="684213"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3pPr>
    <a:lvl4pPr marL="1027113" indent="344488" algn="l" defTabSz="684213"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4pPr>
    <a:lvl5pPr marL="1370013" indent="458788" algn="l" defTabSz="684213" rtl="0" eaLnBrk="0" fontAlgn="base" hangingPunct="0">
      <a:spcBef>
        <a:spcPct val="0"/>
      </a:spcBef>
      <a:spcAft>
        <a:spcPct val="0"/>
      </a:spcAft>
      <a:defRPr sz="1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2" orient="horz" pos="1620" userDrawn="1">
          <p15:clr>
            <a:srgbClr val="A4A3A4"/>
          </p15:clr>
        </p15:guide>
        <p15:guide id="3" pos="3840" userDrawn="1">
          <p15:clr>
            <a:srgbClr val="A4A3A4"/>
          </p15:clr>
        </p15:guide>
        <p15:guide id="4"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9C3"/>
    <a:srgbClr val="032F88"/>
    <a:srgbClr val="1293FF"/>
    <a:srgbClr val="132F6A"/>
    <a:srgbClr val="666A6F"/>
    <a:srgbClr val="D46277"/>
    <a:srgbClr val="D54366"/>
    <a:srgbClr val="484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0" autoAdjust="0"/>
    <p:restoredTop sz="73352" autoAdjust="0"/>
  </p:normalViewPr>
  <p:slideViewPr>
    <p:cSldViewPr snapToGrid="0" showGuides="1">
      <p:cViewPr>
        <p:scale>
          <a:sx n="120" d="100"/>
          <a:sy n="120" d="100"/>
        </p:scale>
        <p:origin x="-1476" y="-72"/>
      </p:cViewPr>
      <p:guideLst>
        <p:guide orient="horz" pos="2160"/>
        <p:guide orient="horz" pos="1620"/>
        <p:guide pos="384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79CFEED-6FEC-4C46-947C-FA3360D496A5}"/>
              </a:ext>
            </a:extLst>
          </p:cNvPr>
          <p:cNvSpPr>
            <a:spLocks noGrp="1"/>
          </p:cNvSpPr>
          <p:nvPr>
            <p:ph type="hdr" sz="quarter"/>
          </p:nvPr>
        </p:nvSpPr>
        <p:spPr>
          <a:xfrm>
            <a:off x="1" y="0"/>
            <a:ext cx="2986182" cy="502671"/>
          </a:xfrm>
          <a:prstGeom prst="rect">
            <a:avLst/>
          </a:prstGeom>
        </p:spPr>
        <p:txBody>
          <a:bodyPr vert="horz" lIns="92830" tIns="46415" rIns="92830" bIns="46415" rtlCol="0"/>
          <a:lstStyle>
            <a:lvl1pPr algn="l" defTabSz="685766"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 xmlns:a16="http://schemas.microsoft.com/office/drawing/2014/main" id="{82E405E8-BB3F-4755-9EF1-8AC4C2E5CDFD}"/>
              </a:ext>
            </a:extLst>
          </p:cNvPr>
          <p:cNvSpPr>
            <a:spLocks noGrp="1"/>
          </p:cNvSpPr>
          <p:nvPr>
            <p:ph type="dt" sz="quarter" idx="1"/>
          </p:nvPr>
        </p:nvSpPr>
        <p:spPr>
          <a:xfrm>
            <a:off x="3902009" y="0"/>
            <a:ext cx="2986182" cy="502671"/>
          </a:xfrm>
          <a:prstGeom prst="rect">
            <a:avLst/>
          </a:prstGeom>
        </p:spPr>
        <p:txBody>
          <a:bodyPr vert="horz" wrap="square" lIns="92830" tIns="46415" rIns="92830" bIns="46415"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1F0AAAC-5B99-480C-BD92-DC90F95FC0F9}" type="datetime1">
              <a:rPr lang="en-US" altLang="en-US"/>
              <a:pPr>
                <a:defRPr/>
              </a:pPr>
              <a:t>3/6/2019</a:t>
            </a:fld>
            <a:endParaRPr lang="en-US" altLang="en-US"/>
          </a:p>
        </p:txBody>
      </p:sp>
      <p:sp>
        <p:nvSpPr>
          <p:cNvPr id="4" name="Footer Placeholder 3">
            <a:extLst>
              <a:ext uri="{FF2B5EF4-FFF2-40B4-BE49-F238E27FC236}">
                <a16:creationId xmlns="" xmlns:a16="http://schemas.microsoft.com/office/drawing/2014/main" id="{F0F6CAE8-3D33-4467-B61D-588A2D6B9E10}"/>
              </a:ext>
            </a:extLst>
          </p:cNvPr>
          <p:cNvSpPr>
            <a:spLocks noGrp="1"/>
          </p:cNvSpPr>
          <p:nvPr>
            <p:ph type="ftr" sz="quarter" idx="2"/>
          </p:nvPr>
        </p:nvSpPr>
        <p:spPr>
          <a:xfrm>
            <a:off x="1" y="9512867"/>
            <a:ext cx="2986182" cy="502671"/>
          </a:xfrm>
          <a:prstGeom prst="rect">
            <a:avLst/>
          </a:prstGeom>
        </p:spPr>
        <p:txBody>
          <a:bodyPr vert="horz" lIns="92830" tIns="46415" rIns="92830" bIns="46415" rtlCol="0" anchor="b"/>
          <a:lstStyle>
            <a:lvl1pPr algn="l" defTabSz="685766"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 xmlns:a16="http://schemas.microsoft.com/office/drawing/2014/main" id="{B7EA7D0E-2548-4211-A151-86C74DC6A1A9}"/>
              </a:ext>
            </a:extLst>
          </p:cNvPr>
          <p:cNvSpPr>
            <a:spLocks noGrp="1"/>
          </p:cNvSpPr>
          <p:nvPr>
            <p:ph type="sldNum" sz="quarter" idx="3"/>
          </p:nvPr>
        </p:nvSpPr>
        <p:spPr>
          <a:xfrm>
            <a:off x="3902009" y="9512867"/>
            <a:ext cx="2986182" cy="502671"/>
          </a:xfrm>
          <a:prstGeom prst="rect">
            <a:avLst/>
          </a:prstGeom>
        </p:spPr>
        <p:txBody>
          <a:bodyPr vert="horz" wrap="square" lIns="92830" tIns="46415" rIns="92830" bIns="46415"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C1B7691-A471-4F53-AD74-36BB635F8F29}" type="slidenum">
              <a:rPr lang="en-US" altLang="en-US"/>
              <a:pPr>
                <a:defRPr/>
              </a:pPr>
              <a:t>‹#›</a:t>
            </a:fld>
            <a:endParaRPr lang="en-US" altLang="en-US"/>
          </a:p>
        </p:txBody>
      </p:sp>
    </p:spTree>
    <p:extLst>
      <p:ext uri="{BB962C8B-B14F-4D97-AF65-F5344CB8AC3E}">
        <p14:creationId xmlns:p14="http://schemas.microsoft.com/office/powerpoint/2010/main" val="38094894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F403CF3-70A7-47C9-9147-34AD6556A1B6}"/>
              </a:ext>
            </a:extLst>
          </p:cNvPr>
          <p:cNvSpPr>
            <a:spLocks noGrp="1"/>
          </p:cNvSpPr>
          <p:nvPr>
            <p:ph type="hdr" sz="quarter"/>
          </p:nvPr>
        </p:nvSpPr>
        <p:spPr>
          <a:xfrm>
            <a:off x="1" y="0"/>
            <a:ext cx="2986182" cy="500950"/>
          </a:xfrm>
          <a:prstGeom prst="rect">
            <a:avLst/>
          </a:prstGeom>
        </p:spPr>
        <p:txBody>
          <a:bodyPr vert="horz" lIns="92830" tIns="46415" rIns="92830" bIns="46415" rtlCol="0"/>
          <a:lstStyle>
            <a:lvl1pPr algn="l" defTabSz="685766"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 xmlns:a16="http://schemas.microsoft.com/office/drawing/2014/main" id="{47B25D43-21BF-4CBC-8F8C-A425EEE2BC25}"/>
              </a:ext>
            </a:extLst>
          </p:cNvPr>
          <p:cNvSpPr>
            <a:spLocks noGrp="1"/>
          </p:cNvSpPr>
          <p:nvPr>
            <p:ph type="dt" idx="1"/>
          </p:nvPr>
        </p:nvSpPr>
        <p:spPr>
          <a:xfrm>
            <a:off x="3902009" y="0"/>
            <a:ext cx="2986182" cy="500950"/>
          </a:xfrm>
          <a:prstGeom prst="rect">
            <a:avLst/>
          </a:prstGeom>
        </p:spPr>
        <p:txBody>
          <a:bodyPr vert="horz" wrap="square" lIns="92830" tIns="46415" rIns="92830" bIns="46415"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640B430A-8B5D-4D58-9D1E-836B76123EAC}" type="datetime1">
              <a:rPr lang="en-US" altLang="en-US"/>
              <a:pPr>
                <a:defRPr/>
              </a:pPr>
              <a:t>3/6/2019</a:t>
            </a:fld>
            <a:endParaRPr lang="en-US" altLang="en-US"/>
          </a:p>
        </p:txBody>
      </p:sp>
      <p:sp>
        <p:nvSpPr>
          <p:cNvPr id="4" name="Slide Image Placeholder 3">
            <a:extLst>
              <a:ext uri="{FF2B5EF4-FFF2-40B4-BE49-F238E27FC236}">
                <a16:creationId xmlns="" xmlns:a16="http://schemas.microsoft.com/office/drawing/2014/main" id="{E727FCBB-6C45-403C-BBA2-050F78718E53}"/>
              </a:ext>
            </a:extLst>
          </p:cNvPr>
          <p:cNvSpPr>
            <a:spLocks noGrp="1" noRot="1" noChangeAspect="1"/>
          </p:cNvSpPr>
          <p:nvPr>
            <p:ph type="sldImg" idx="2"/>
          </p:nvPr>
        </p:nvSpPr>
        <p:spPr>
          <a:xfrm>
            <a:off x="106363" y="750888"/>
            <a:ext cx="6677025" cy="37560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a:extLst>
              <a:ext uri="{FF2B5EF4-FFF2-40B4-BE49-F238E27FC236}">
                <a16:creationId xmlns="" xmlns:a16="http://schemas.microsoft.com/office/drawing/2014/main" id="{41FDCC97-E69E-4216-81F6-4729D961A750}"/>
              </a:ext>
            </a:extLst>
          </p:cNvPr>
          <p:cNvSpPr>
            <a:spLocks noGrp="1"/>
          </p:cNvSpPr>
          <p:nvPr>
            <p:ph type="body" sz="quarter" idx="3"/>
          </p:nvPr>
        </p:nvSpPr>
        <p:spPr>
          <a:xfrm>
            <a:off x="689599" y="4758156"/>
            <a:ext cx="5510552" cy="4506820"/>
          </a:xfrm>
          <a:prstGeom prst="rect">
            <a:avLst/>
          </a:prstGeom>
        </p:spPr>
        <p:txBody>
          <a:bodyPr vert="horz" lIns="92830" tIns="46415" rIns="92830" bIns="464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F021452D-36CE-4986-A0C6-FFCBC73B9C9E}"/>
              </a:ext>
            </a:extLst>
          </p:cNvPr>
          <p:cNvSpPr>
            <a:spLocks noGrp="1"/>
          </p:cNvSpPr>
          <p:nvPr>
            <p:ph type="ftr" sz="quarter" idx="4"/>
          </p:nvPr>
        </p:nvSpPr>
        <p:spPr>
          <a:xfrm>
            <a:off x="1" y="9512868"/>
            <a:ext cx="2986182" cy="500950"/>
          </a:xfrm>
          <a:prstGeom prst="rect">
            <a:avLst/>
          </a:prstGeom>
        </p:spPr>
        <p:txBody>
          <a:bodyPr vert="horz" lIns="92830" tIns="46415" rIns="92830" bIns="46415" rtlCol="0" anchor="b"/>
          <a:lstStyle>
            <a:lvl1pPr algn="l" defTabSz="685766"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 xmlns:a16="http://schemas.microsoft.com/office/drawing/2014/main" id="{F476E4DE-B0DF-41E4-B92A-753E83443517}"/>
              </a:ext>
            </a:extLst>
          </p:cNvPr>
          <p:cNvSpPr>
            <a:spLocks noGrp="1"/>
          </p:cNvSpPr>
          <p:nvPr>
            <p:ph type="sldNum" sz="quarter" idx="5"/>
          </p:nvPr>
        </p:nvSpPr>
        <p:spPr>
          <a:xfrm>
            <a:off x="3902009" y="9512868"/>
            <a:ext cx="2986182" cy="500950"/>
          </a:xfrm>
          <a:prstGeom prst="rect">
            <a:avLst/>
          </a:prstGeom>
        </p:spPr>
        <p:txBody>
          <a:bodyPr vert="horz" wrap="square" lIns="92830" tIns="46415" rIns="92830" bIns="46415"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6D689268-CB40-4018-A440-E6654F02D92F}" type="slidenum">
              <a:rPr lang="en-US" altLang="en-US"/>
              <a:pPr>
                <a:defRPr/>
              </a:pPr>
              <a:t>‹#›</a:t>
            </a:fld>
            <a:endParaRPr lang="en-US" altLang="en-US"/>
          </a:p>
        </p:txBody>
      </p:sp>
    </p:spTree>
    <p:extLst>
      <p:ext uri="{BB962C8B-B14F-4D97-AF65-F5344CB8AC3E}">
        <p14:creationId xmlns:p14="http://schemas.microsoft.com/office/powerpoint/2010/main" val="1068744267"/>
      </p:ext>
    </p:extLst>
  </p:cSld>
  <p:clrMap bg1="lt1" tx1="dk1" bg2="lt2" tx2="dk2" accent1="accent1" accent2="accent2" accent3="accent3" accent4="accent4" accent5="accent5" accent6="accent6" hlink="hlink" folHlink="folHlink"/>
  <p:hf sldNum="0" hdr="0" ftr="0" dt="0"/>
  <p:notesStyle>
    <a:lvl1pPr algn="l" defTabSz="341313" rtl="0" eaLnBrk="0" fontAlgn="base" hangingPunct="0">
      <a:spcBef>
        <a:spcPct val="30000"/>
      </a:spcBef>
      <a:spcAft>
        <a:spcPct val="0"/>
      </a:spcAft>
      <a:defRPr sz="900" kern="1200">
        <a:solidFill>
          <a:schemeClr val="tx1"/>
        </a:solidFill>
        <a:latin typeface="+mn-lt"/>
        <a:ea typeface="MS PGothic" panose="020B0600070205080204" pitchFamily="34" charset="-128"/>
        <a:cs typeface="ＭＳ Ｐゴシック" charset="0"/>
      </a:defRPr>
    </a:lvl1pPr>
    <a:lvl2pPr marL="341313" algn="l" defTabSz="341313" rtl="0" eaLnBrk="0" fontAlgn="base" hangingPunct="0">
      <a:spcBef>
        <a:spcPct val="30000"/>
      </a:spcBef>
      <a:spcAft>
        <a:spcPct val="0"/>
      </a:spcAft>
      <a:defRPr sz="900" kern="1200">
        <a:solidFill>
          <a:schemeClr val="tx1"/>
        </a:solidFill>
        <a:latin typeface="+mn-lt"/>
        <a:ea typeface="MS PGothic" panose="020B0600070205080204" pitchFamily="34" charset="-128"/>
        <a:cs typeface="ＭＳ Ｐゴシック" charset="0"/>
      </a:defRPr>
    </a:lvl2pPr>
    <a:lvl3pPr marL="684213" algn="l" defTabSz="341313" rtl="0" eaLnBrk="0" fontAlgn="base" hangingPunct="0">
      <a:spcBef>
        <a:spcPct val="30000"/>
      </a:spcBef>
      <a:spcAft>
        <a:spcPct val="0"/>
      </a:spcAft>
      <a:defRPr sz="900" kern="1200">
        <a:solidFill>
          <a:schemeClr val="tx1"/>
        </a:solidFill>
        <a:latin typeface="+mn-lt"/>
        <a:ea typeface="MS PGothic" panose="020B0600070205080204" pitchFamily="34" charset="-128"/>
        <a:cs typeface="ＭＳ Ｐゴシック" charset="0"/>
      </a:defRPr>
    </a:lvl3pPr>
    <a:lvl4pPr marL="1027113" algn="l" defTabSz="341313" rtl="0" eaLnBrk="0" fontAlgn="base" hangingPunct="0">
      <a:spcBef>
        <a:spcPct val="30000"/>
      </a:spcBef>
      <a:spcAft>
        <a:spcPct val="0"/>
      </a:spcAft>
      <a:defRPr sz="900" kern="1200">
        <a:solidFill>
          <a:schemeClr val="tx1"/>
        </a:solidFill>
        <a:latin typeface="+mn-lt"/>
        <a:ea typeface="MS PGothic" panose="020B0600070205080204" pitchFamily="34" charset="-128"/>
        <a:cs typeface="ＭＳ Ｐゴシック" charset="0"/>
      </a:defRPr>
    </a:lvl4pPr>
    <a:lvl5pPr marL="1370013" algn="l" defTabSz="341313" rtl="0" eaLnBrk="0" fontAlgn="base" hangingPunct="0">
      <a:spcBef>
        <a:spcPct val="30000"/>
      </a:spcBef>
      <a:spcAft>
        <a:spcPct val="0"/>
      </a:spcAft>
      <a:defRPr sz="900" kern="1200">
        <a:solidFill>
          <a:schemeClr val="tx1"/>
        </a:solidFill>
        <a:latin typeface="+mn-lt"/>
        <a:ea typeface="MS PGothic" panose="020B0600070205080204" pitchFamily="34" charset="-128"/>
        <a:cs typeface="ＭＳ Ｐゴシック" charset="0"/>
      </a:defRPr>
    </a:lvl5pPr>
    <a:lvl6pPr marL="1714415" algn="l" defTabSz="342884" rtl="0" eaLnBrk="1" latinLnBrk="0" hangingPunct="1">
      <a:defRPr sz="900" kern="1200">
        <a:solidFill>
          <a:schemeClr val="tx1"/>
        </a:solidFill>
        <a:latin typeface="+mn-lt"/>
        <a:ea typeface="+mn-ea"/>
        <a:cs typeface="+mn-cs"/>
      </a:defRPr>
    </a:lvl6pPr>
    <a:lvl7pPr marL="2057297" algn="l" defTabSz="342884" rtl="0" eaLnBrk="1" latinLnBrk="0" hangingPunct="1">
      <a:defRPr sz="900" kern="1200">
        <a:solidFill>
          <a:schemeClr val="tx1"/>
        </a:solidFill>
        <a:latin typeface="+mn-lt"/>
        <a:ea typeface="+mn-ea"/>
        <a:cs typeface="+mn-cs"/>
      </a:defRPr>
    </a:lvl7pPr>
    <a:lvl8pPr marL="2400180" algn="l" defTabSz="342884" rtl="0" eaLnBrk="1" latinLnBrk="0" hangingPunct="1">
      <a:defRPr sz="900" kern="1200">
        <a:solidFill>
          <a:schemeClr val="tx1"/>
        </a:solidFill>
        <a:latin typeface="+mn-lt"/>
        <a:ea typeface="+mn-ea"/>
        <a:cs typeface="+mn-cs"/>
      </a:defRPr>
    </a:lvl8pPr>
    <a:lvl9pPr marL="2743064" algn="l" defTabSz="34288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47498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7025" cy="3756025"/>
          </a:xfrm>
        </p:spPr>
      </p:sp>
      <p:sp>
        <p:nvSpPr>
          <p:cNvPr id="3" name="Notes Placeholder 2"/>
          <p:cNvSpPr>
            <a:spLocks noGrp="1"/>
          </p:cNvSpPr>
          <p:nvPr>
            <p:ph type="body" idx="1"/>
          </p:nvPr>
        </p:nvSpPr>
        <p:spPr/>
        <p:txBody>
          <a:bodyPr/>
          <a:lstStyle/>
          <a:p>
            <a:r>
              <a:rPr lang="en-GB" altLang="en-US" dirty="0" smtClean="0"/>
              <a:t>Establish if anyone in the room is entirely new to the profession and would benefit from a </a:t>
            </a:r>
            <a:r>
              <a:rPr lang="en-GB" altLang="en-US" smtClean="0"/>
              <a:t>definition.</a:t>
            </a:r>
            <a:endParaRPr lang="en-GB" altLang="en-US" dirty="0" smtClean="0"/>
          </a:p>
          <a:p>
            <a:endParaRPr lang="en-GB" dirty="0"/>
          </a:p>
        </p:txBody>
      </p:sp>
    </p:spTree>
    <p:extLst>
      <p:ext uri="{BB962C8B-B14F-4D97-AF65-F5344CB8AC3E}">
        <p14:creationId xmlns:p14="http://schemas.microsoft.com/office/powerpoint/2010/main" val="431273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7025" cy="3756025"/>
          </a:xfrm>
        </p:spPr>
      </p:sp>
      <p:sp>
        <p:nvSpPr>
          <p:cNvPr id="3" name="Notes Placeholder 2"/>
          <p:cNvSpPr>
            <a:spLocks noGrp="1"/>
          </p:cNvSpPr>
          <p:nvPr>
            <p:ph type="body" idx="1"/>
          </p:nvPr>
        </p:nvSpPr>
        <p:spPr/>
        <p:txBody>
          <a:bodyPr/>
          <a:lstStyle/>
          <a:p>
            <a:r>
              <a:rPr lang="en-GB" altLang="en-US" dirty="0" smtClean="0"/>
              <a:t>Establish if anyone in the room is entirely new to the profession and would benefit from a definition.</a:t>
            </a:r>
          </a:p>
          <a:p>
            <a:endParaRPr lang="en-GB" altLang="en-US" dirty="0" smtClean="0"/>
          </a:p>
          <a:p>
            <a:r>
              <a:rPr lang="en-GB" altLang="en-US" dirty="0" smtClean="0"/>
              <a:t>Deductible value – particularly</a:t>
            </a:r>
            <a:r>
              <a:rPr lang="en-GB" altLang="en-US" baseline="0" dirty="0" smtClean="0"/>
              <a:t> with regard to claims where Damage may be covered by warranty.</a:t>
            </a:r>
            <a:endParaRPr lang="en-GB" altLang="en-US" dirty="0" smtClean="0"/>
          </a:p>
          <a:p>
            <a:endParaRPr lang="en-GB" dirty="0"/>
          </a:p>
        </p:txBody>
      </p:sp>
    </p:spTree>
    <p:extLst>
      <p:ext uri="{BB962C8B-B14F-4D97-AF65-F5344CB8AC3E}">
        <p14:creationId xmlns:p14="http://schemas.microsoft.com/office/powerpoint/2010/main" val="2078643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01301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 xmlns:a16="http://schemas.microsoft.com/office/drawing/2014/main" id="{45CEDCDA-D843-4EC1-B5C4-FA939267F616}"/>
              </a:ext>
            </a:extLst>
          </p:cNvPr>
          <p:cNvSpPr>
            <a:spLocks noGrp="1" noRot="1" noChangeAspect="1" noTextEdit="1"/>
          </p:cNvSpPr>
          <p:nvPr>
            <p:ph type="sldImg"/>
          </p:nvPr>
        </p:nvSpPr>
        <p:spPr bwMode="auto">
          <a:xfrm>
            <a:off x="106363" y="750888"/>
            <a:ext cx="6677025" cy="375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 xmlns:a16="http://schemas.microsoft.com/office/drawing/2014/main" id="{3D6DB674-E9CF-4BEA-A300-B90CA17E73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Policyholders will generally only</a:t>
            </a:r>
            <a:r>
              <a:rPr lang="en-US" altLang="en-US" baseline="0" dirty="0" smtClean="0"/>
              <a:t> be thinking about their Business Interruption cover at inception, renewal, or any time that might prompt them for a review of their wider coverage.</a:t>
            </a:r>
          </a:p>
          <a:p>
            <a:endParaRPr lang="en-US" altLang="en-US" baseline="0" dirty="0" smtClean="0"/>
          </a:p>
          <a:p>
            <a:r>
              <a:rPr lang="en-US" altLang="en-US" baseline="0" dirty="0" smtClean="0"/>
              <a:t>Sometimes seen as a dark art – it contrasts heavily with property cover that can be (generally) more easily understood by way of producing invoices for costs incurred for remediation or replacement</a:t>
            </a:r>
          </a:p>
          <a:p>
            <a:endParaRPr lang="en-US" altLang="en-US" baseline="0" dirty="0" smtClean="0"/>
          </a:p>
          <a:p>
            <a:endParaRPr lang="en-US" altLang="en-US" baseline="0" dirty="0" smtClean="0"/>
          </a:p>
          <a:p>
            <a:r>
              <a:rPr lang="en-US" altLang="en-US" baseline="0" dirty="0" smtClean="0"/>
              <a:t>Discussion for the room with regard to final three bullet points.</a:t>
            </a:r>
          </a:p>
          <a:p>
            <a:endParaRPr lang="en-US" altLang="en-US" baseline="0" dirty="0" smtClean="0"/>
          </a:p>
          <a:p>
            <a:r>
              <a:rPr lang="en-US" altLang="en-US" baseline="0" dirty="0" smtClean="0"/>
              <a:t> - How is information with regard to policy information obtained from policyholders? Push? Pull? </a:t>
            </a:r>
            <a:r>
              <a:rPr lang="en-US" altLang="en-US" baseline="0" dirty="0" err="1" smtClean="0"/>
              <a:t>Standardised</a:t>
            </a:r>
            <a:r>
              <a:rPr lang="en-US" altLang="en-US" baseline="0" dirty="0" smtClean="0"/>
              <a:t> forms/templates for brokerage?</a:t>
            </a:r>
          </a:p>
          <a:p>
            <a:endParaRPr lang="en-US" altLang="en-US" baseline="0" dirty="0" smtClean="0"/>
          </a:p>
          <a:p>
            <a:r>
              <a:rPr lang="en-US" altLang="en-US" baseline="0" dirty="0" smtClean="0"/>
              <a:t> - What is the review process with regard to the Business Interruption section – is the same information requested, or is the policyholder asked if anything has changed?</a:t>
            </a:r>
          </a:p>
          <a:p>
            <a:endParaRPr lang="en-US" altLang="en-US" baseline="0" dirty="0" smtClean="0"/>
          </a:p>
          <a:p>
            <a:r>
              <a:rPr lang="en-US" altLang="en-US" baseline="0" dirty="0" smtClean="0"/>
              <a:t> - At time of claim, we rarely find that a declaration has been made with respect to declaration linked policies – what is the broker view of this aspect?</a:t>
            </a:r>
          </a:p>
        </p:txBody>
      </p:sp>
    </p:spTree>
    <p:extLst>
      <p:ext uri="{BB962C8B-B14F-4D97-AF65-F5344CB8AC3E}">
        <p14:creationId xmlns:p14="http://schemas.microsoft.com/office/powerpoint/2010/main" val="2605850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70323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7025" cy="3756025"/>
          </a:xfrm>
        </p:spPr>
      </p:sp>
      <p:sp>
        <p:nvSpPr>
          <p:cNvPr id="3" name="Notes Placeholder 2"/>
          <p:cNvSpPr>
            <a:spLocks noGrp="1"/>
          </p:cNvSpPr>
          <p:nvPr>
            <p:ph type="body" idx="1"/>
          </p:nvPr>
        </p:nvSpPr>
        <p:spPr/>
        <p:txBody>
          <a:bodyPr/>
          <a:lstStyle/>
          <a:p>
            <a:r>
              <a:rPr lang="en-GB" dirty="0" smtClean="0"/>
              <a:t>This is the most</a:t>
            </a:r>
            <a:r>
              <a:rPr lang="en-GB" baseline="0" dirty="0" smtClean="0"/>
              <a:t> basic information required.</a:t>
            </a:r>
          </a:p>
        </p:txBody>
      </p:sp>
    </p:spTree>
    <p:extLst>
      <p:ext uri="{BB962C8B-B14F-4D97-AF65-F5344CB8AC3E}">
        <p14:creationId xmlns:p14="http://schemas.microsoft.com/office/powerpoint/2010/main" val="644797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7025" cy="3756025"/>
          </a:xfrm>
        </p:spPr>
      </p:sp>
      <p:sp>
        <p:nvSpPr>
          <p:cNvPr id="3" name="Notes Placeholder 2"/>
          <p:cNvSpPr>
            <a:spLocks noGrp="1"/>
          </p:cNvSpPr>
          <p:nvPr>
            <p:ph type="body" idx="1"/>
          </p:nvPr>
        </p:nvSpPr>
        <p:spPr/>
        <p:txBody>
          <a:bodyPr/>
          <a:lstStyle/>
          <a:p>
            <a:r>
              <a:rPr lang="en-GB" dirty="0" smtClean="0"/>
              <a:t>Revenue cover will generally</a:t>
            </a:r>
            <a:r>
              <a:rPr lang="en-GB" baseline="0" dirty="0" smtClean="0"/>
              <a:t> be more comprehensive – I would assume that underwriters have an awareness of relevant business rates of Gross Profit for different industry sectors in order that their policies are competitive</a:t>
            </a:r>
          </a:p>
          <a:p>
            <a:endParaRPr lang="en-GB" baseline="0" dirty="0" smtClean="0"/>
          </a:p>
          <a:p>
            <a:r>
              <a:rPr lang="en-GB" baseline="0" dirty="0" smtClean="0"/>
              <a:t>Exempt businesses may include insurance businesses, landlords and small businesses and charities. Registration threshold is circa £85,000.</a:t>
            </a:r>
          </a:p>
          <a:p>
            <a:endParaRPr lang="en-GB" baseline="0" dirty="0" smtClean="0"/>
          </a:p>
          <a:p>
            <a:r>
              <a:rPr lang="en-GB" baseline="0" dirty="0" smtClean="0"/>
              <a:t>Gross Profit assumes that purchases (as a minimum) are uninsured, and therefore any additional expenditure or reduction in efficiency is not covered.</a:t>
            </a:r>
          </a:p>
          <a:p>
            <a:r>
              <a:rPr lang="en-GB" baseline="0" dirty="0" smtClean="0"/>
              <a:t> - consider example where a business has to make additional items in order to test recommissioning of machine – material used for the test items would not normally be covered under Gross Profit because this additional material would fall under the purchases category and therefore uninsured.</a:t>
            </a:r>
          </a:p>
          <a:p>
            <a:endParaRPr lang="en-GB" baseline="0" dirty="0" smtClean="0"/>
          </a:p>
          <a:p>
            <a:r>
              <a:rPr lang="en-GB" baseline="0" dirty="0" smtClean="0"/>
              <a:t> - consider a factory that processes eggs. Egg whites are made into meringues, egg yolks are packaged and sold to food processors. If the line making meringues is lost, then the business is obliged to continue to operate the egg yolk packaging line in order to mitigate losses, egg purchases are unlikely to reduce, despite the assumption in the Gross Profit calculation that they do.</a:t>
            </a:r>
          </a:p>
        </p:txBody>
      </p:sp>
    </p:spTree>
    <p:extLst>
      <p:ext uri="{BB962C8B-B14F-4D97-AF65-F5344CB8AC3E}">
        <p14:creationId xmlns:p14="http://schemas.microsoft.com/office/powerpoint/2010/main" val="497590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7025" cy="3756025"/>
          </a:xfrm>
        </p:spPr>
      </p:sp>
      <p:sp>
        <p:nvSpPr>
          <p:cNvPr id="3" name="Notes Placeholder 2"/>
          <p:cNvSpPr>
            <a:spLocks noGrp="1"/>
          </p:cNvSpPr>
          <p:nvPr>
            <p:ph type="body" idx="1"/>
          </p:nvPr>
        </p:nvSpPr>
        <p:spPr/>
        <p:txBody>
          <a:bodyPr/>
          <a:lstStyle/>
          <a:p>
            <a:r>
              <a:rPr lang="en-GB" baseline="0" dirty="0" smtClean="0"/>
              <a:t>Turnover being the amount of money that the insured business receives as sales or funds for services provided </a:t>
            </a:r>
          </a:p>
          <a:p>
            <a:endParaRPr lang="en-GB" baseline="0" dirty="0" smtClean="0"/>
          </a:p>
          <a:p>
            <a:r>
              <a:rPr lang="en-GB" baseline="0" dirty="0" smtClean="0"/>
              <a:t>closing stock and opening stock take into consideration any movement in stock during the year in order that the rate of gross profit is not over or under represented due to excess of purchases (reducing RGP) or erosion of stock holdings (inflating RGP)</a:t>
            </a:r>
          </a:p>
          <a:p>
            <a:endParaRPr lang="en-GB" baseline="0" dirty="0" smtClean="0"/>
          </a:p>
          <a:p>
            <a:r>
              <a:rPr lang="en-GB" baseline="0" dirty="0" smtClean="0"/>
              <a:t>Uninsured working expenses -  discussed next, but as a minimum, purchases/cost of goods sold</a:t>
            </a:r>
          </a:p>
        </p:txBody>
      </p:sp>
    </p:spTree>
    <p:extLst>
      <p:ext uri="{BB962C8B-B14F-4D97-AF65-F5344CB8AC3E}">
        <p14:creationId xmlns:p14="http://schemas.microsoft.com/office/powerpoint/2010/main" val="3946080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7025" cy="3756025"/>
          </a:xfrm>
        </p:spPr>
      </p:sp>
      <p:sp>
        <p:nvSpPr>
          <p:cNvPr id="3" name="Notes Placeholder 2"/>
          <p:cNvSpPr>
            <a:spLocks noGrp="1"/>
          </p:cNvSpPr>
          <p:nvPr>
            <p:ph type="body" idx="1"/>
          </p:nvPr>
        </p:nvSpPr>
        <p:spPr/>
        <p:txBody>
          <a:bodyPr/>
          <a:lstStyle/>
          <a:p>
            <a:r>
              <a:rPr lang="en-GB" baseline="0" dirty="0" smtClean="0"/>
              <a:t>Care needs to be taken that costs are strictly proportional. Consider energy, where there will almost certainly be a level of fixed costs in relation to heat and light for administrative areas of the business, as well as any variable element for production. </a:t>
            </a:r>
            <a:r>
              <a:rPr lang="en-GB" baseline="0" dirty="0" err="1" smtClean="0"/>
              <a:t>Uninsuring</a:t>
            </a:r>
            <a:r>
              <a:rPr lang="en-GB" baseline="0" dirty="0" smtClean="0"/>
              <a:t> energy could have significant drawbacks if for example additional energy was required to heat the offices as a result of a loss.</a:t>
            </a:r>
          </a:p>
        </p:txBody>
      </p:sp>
    </p:spTree>
    <p:extLst>
      <p:ext uri="{BB962C8B-B14F-4D97-AF65-F5344CB8AC3E}">
        <p14:creationId xmlns:p14="http://schemas.microsoft.com/office/powerpoint/2010/main" val="1699762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7025" cy="3756025"/>
          </a:xfrm>
        </p:spPr>
      </p:sp>
      <p:sp>
        <p:nvSpPr>
          <p:cNvPr id="3" name="Notes Placeholder 2"/>
          <p:cNvSpPr>
            <a:spLocks noGrp="1"/>
          </p:cNvSpPr>
          <p:nvPr>
            <p:ph type="body" idx="1"/>
          </p:nvPr>
        </p:nvSpPr>
        <p:spPr/>
        <p:txBody>
          <a:bodyPr/>
          <a:lstStyle/>
          <a:p>
            <a:r>
              <a:rPr lang="en-GB" baseline="0" dirty="0" smtClean="0"/>
              <a:t>Key element here is the requirement for ICW to be economic – spending a pound to save Insurers a pound</a:t>
            </a:r>
          </a:p>
          <a:p>
            <a:endParaRPr lang="en-GB" baseline="0" dirty="0" smtClean="0"/>
          </a:p>
          <a:p>
            <a:r>
              <a:rPr lang="en-GB" baseline="0" dirty="0" smtClean="0"/>
              <a:t>Usually included as standard</a:t>
            </a:r>
          </a:p>
          <a:p>
            <a:endParaRPr lang="en-GB" baseline="0" dirty="0" smtClean="0"/>
          </a:p>
          <a:p>
            <a:r>
              <a:rPr lang="en-GB" baseline="0" dirty="0" smtClean="0"/>
              <a:t>Additional Increased Cost of Working takes the economic requirement out of the picture. Must still be to prevent a reduction in turnover – goes beyond ICW cover</a:t>
            </a:r>
          </a:p>
        </p:txBody>
      </p:sp>
    </p:spTree>
    <p:extLst>
      <p:ext uri="{BB962C8B-B14F-4D97-AF65-F5344CB8AC3E}">
        <p14:creationId xmlns:p14="http://schemas.microsoft.com/office/powerpoint/2010/main" val="249018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09356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7025" cy="3756025"/>
          </a:xfrm>
        </p:spPr>
      </p:sp>
      <p:sp>
        <p:nvSpPr>
          <p:cNvPr id="3" name="Notes Placeholder 2"/>
          <p:cNvSpPr>
            <a:spLocks noGrp="1"/>
          </p:cNvSpPr>
          <p:nvPr>
            <p:ph type="body" idx="1"/>
          </p:nvPr>
        </p:nvSpPr>
        <p:spPr/>
        <p:txBody>
          <a:bodyPr/>
          <a:lstStyle/>
          <a:p>
            <a:r>
              <a:rPr lang="en-GB" baseline="0" dirty="0" smtClean="0"/>
              <a:t>Key element here is the requirement for ICW to be economic – spending a pound to save Insurers a pound</a:t>
            </a:r>
          </a:p>
          <a:p>
            <a:endParaRPr lang="en-GB" baseline="0" dirty="0" smtClean="0"/>
          </a:p>
          <a:p>
            <a:r>
              <a:rPr lang="en-GB" baseline="0" dirty="0" smtClean="0"/>
              <a:t>Usually included as standard</a:t>
            </a:r>
          </a:p>
          <a:p>
            <a:endParaRPr lang="en-GB" baseline="0" dirty="0" smtClean="0"/>
          </a:p>
          <a:p>
            <a:r>
              <a:rPr lang="en-GB" baseline="0" dirty="0" smtClean="0"/>
              <a:t>Additional Increased Cost of Working takes the economic requirement out of the picture. Must still be to prevent a reduction in turnover – goes beyond ICW cover</a:t>
            </a:r>
          </a:p>
        </p:txBody>
      </p:sp>
    </p:spTree>
    <p:extLst>
      <p:ext uri="{BB962C8B-B14F-4D97-AF65-F5344CB8AC3E}">
        <p14:creationId xmlns:p14="http://schemas.microsoft.com/office/powerpoint/2010/main" val="2972809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7025" cy="3756025"/>
          </a:xfrm>
        </p:spPr>
      </p:sp>
      <p:sp>
        <p:nvSpPr>
          <p:cNvPr id="3" name="Notes Placeholder 2"/>
          <p:cNvSpPr>
            <a:spLocks noGrp="1"/>
          </p:cNvSpPr>
          <p:nvPr>
            <p:ph type="body" idx="1"/>
          </p:nvPr>
        </p:nvSpPr>
        <p:spPr/>
        <p:txBody>
          <a:bodyPr/>
          <a:lstStyle/>
          <a:p>
            <a:r>
              <a:rPr lang="en-GB" baseline="0" dirty="0" smtClean="0"/>
              <a:t>Declaration linked policies tend not to include proportionate reduction section. The 33% uplift (in some instances other percentages – have seen 25% or 50%) should not be set to cover expected value at risk – this increases risk and implications of under insurance in the event that the 133% is exceeded.</a:t>
            </a:r>
          </a:p>
          <a:p>
            <a:endParaRPr lang="en-GB" baseline="0" dirty="0" smtClean="0"/>
          </a:p>
          <a:p>
            <a:r>
              <a:rPr lang="en-GB" baseline="0" dirty="0" smtClean="0"/>
              <a:t>Declaration normally provides for the Insurer to receive additional funds if the original declaration was under, but also that a rebate is applied in the event that cover was too much – confusing as to why there is so seldom a declaration on file!</a:t>
            </a:r>
          </a:p>
        </p:txBody>
      </p:sp>
    </p:spTree>
    <p:extLst>
      <p:ext uri="{BB962C8B-B14F-4D97-AF65-F5344CB8AC3E}">
        <p14:creationId xmlns:p14="http://schemas.microsoft.com/office/powerpoint/2010/main" val="1440587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48206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30207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70011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02174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33800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11504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36031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7025" cy="3756025"/>
          </a:xfrm>
        </p:spPr>
      </p:sp>
      <p:sp>
        <p:nvSpPr>
          <p:cNvPr id="3" name="Notes Placeholder 2"/>
          <p:cNvSpPr>
            <a:spLocks noGrp="1"/>
          </p:cNvSpPr>
          <p:nvPr>
            <p:ph type="body" idx="1"/>
          </p:nvPr>
        </p:nvSpPr>
        <p:spPr/>
        <p:txBody>
          <a:bodyPr/>
          <a:lstStyle/>
          <a:p>
            <a:r>
              <a:rPr lang="en-GB" dirty="0" smtClean="0"/>
              <a:t>Policyholders</a:t>
            </a:r>
            <a:r>
              <a:rPr lang="en-GB" baseline="0" dirty="0" smtClean="0"/>
              <a:t> will usually call their broker if a negative risk (a loss) occurs – should consider the event that any risk occurs that has a significant impact on the business whether up or down.</a:t>
            </a:r>
            <a:endParaRPr lang="en-GB" dirty="0" smtClean="0"/>
          </a:p>
          <a:p>
            <a:endParaRPr lang="en-GB" dirty="0" smtClean="0"/>
          </a:p>
          <a:p>
            <a:r>
              <a:rPr lang="en-GB" dirty="0" smtClean="0"/>
              <a:t>Consider – new businesses,</a:t>
            </a:r>
            <a:r>
              <a:rPr lang="en-GB" baseline="0" dirty="0" smtClean="0"/>
              <a:t> acquisitions – anywhere where sudden growth might have been achieved.</a:t>
            </a:r>
          </a:p>
          <a:p>
            <a:endParaRPr lang="en-GB" baseline="0" dirty="0" smtClean="0"/>
          </a:p>
          <a:p>
            <a:r>
              <a:rPr lang="en-GB" baseline="0" dirty="0" smtClean="0"/>
              <a:t>Larger businesses – worth account execs being aware of news stories relating to their clients – consider Google News alerts for example</a:t>
            </a:r>
            <a:endParaRPr lang="en-GB" dirty="0"/>
          </a:p>
        </p:txBody>
      </p:sp>
    </p:spTree>
    <p:extLst>
      <p:ext uri="{BB962C8B-B14F-4D97-AF65-F5344CB8AC3E}">
        <p14:creationId xmlns:p14="http://schemas.microsoft.com/office/powerpoint/2010/main" val="43560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10478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7025" cy="3756025"/>
          </a:xfrm>
        </p:spPr>
      </p:sp>
      <p:sp>
        <p:nvSpPr>
          <p:cNvPr id="3" name="Notes Placeholder 2"/>
          <p:cNvSpPr>
            <a:spLocks noGrp="1"/>
          </p:cNvSpPr>
          <p:nvPr>
            <p:ph type="body" idx="1"/>
          </p:nvPr>
        </p:nvSpPr>
        <p:spPr/>
        <p:txBody>
          <a:bodyPr/>
          <a:lstStyle/>
          <a:p>
            <a:r>
              <a:rPr lang="en-GB" dirty="0" smtClean="0"/>
              <a:t>Key industries that</a:t>
            </a:r>
            <a:r>
              <a:rPr lang="en-GB" baseline="0" dirty="0" smtClean="0"/>
              <a:t> might suffer in respect of a loss of machinery include printers, specialist manufacturers with bespoke machinery with 6-12 </a:t>
            </a:r>
            <a:r>
              <a:rPr lang="en-GB" baseline="0" dirty="0" err="1" smtClean="0"/>
              <a:t>mth</a:t>
            </a:r>
            <a:r>
              <a:rPr lang="en-GB" baseline="0" dirty="0" smtClean="0"/>
              <a:t> lead times</a:t>
            </a:r>
          </a:p>
          <a:p>
            <a:endParaRPr lang="en-GB" baseline="0" dirty="0" smtClean="0"/>
          </a:p>
          <a:p>
            <a:r>
              <a:rPr lang="en-GB" baseline="0" dirty="0" smtClean="0"/>
              <a:t>Consider in event of loss – potential month of testing to ascertain whether written off, insurer’s acceptance of liability et cetera,</a:t>
            </a:r>
          </a:p>
          <a:p>
            <a:endParaRPr lang="en-GB" baseline="0" dirty="0" smtClean="0"/>
          </a:p>
          <a:p>
            <a:r>
              <a:rPr lang="en-GB" baseline="0" dirty="0" smtClean="0"/>
              <a:t>Then 6 month lead time to delivery</a:t>
            </a:r>
          </a:p>
          <a:p>
            <a:endParaRPr lang="en-GB" baseline="0" dirty="0" smtClean="0"/>
          </a:p>
          <a:p>
            <a:r>
              <a:rPr lang="en-GB" baseline="0" dirty="0" smtClean="0"/>
              <a:t>Then commissioning process of say a month</a:t>
            </a:r>
          </a:p>
          <a:p>
            <a:endParaRPr lang="en-GB" baseline="0" dirty="0" smtClean="0"/>
          </a:p>
          <a:p>
            <a:r>
              <a:rPr lang="en-GB" baseline="0" dirty="0" smtClean="0"/>
              <a:t>8 months until process up and running - How long will it take to recoup customer base?</a:t>
            </a:r>
            <a:endParaRPr lang="en-GB" dirty="0"/>
          </a:p>
        </p:txBody>
      </p:sp>
    </p:spTree>
    <p:extLst>
      <p:ext uri="{BB962C8B-B14F-4D97-AF65-F5344CB8AC3E}">
        <p14:creationId xmlns:p14="http://schemas.microsoft.com/office/powerpoint/2010/main" val="1946249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7025" cy="3756025"/>
          </a:xfrm>
        </p:spPr>
      </p:sp>
      <p:sp>
        <p:nvSpPr>
          <p:cNvPr id="3" name="Notes Placeholder 2"/>
          <p:cNvSpPr>
            <a:spLocks noGrp="1"/>
          </p:cNvSpPr>
          <p:nvPr>
            <p:ph type="body" idx="1"/>
          </p:nvPr>
        </p:nvSpPr>
        <p:spPr/>
        <p:txBody>
          <a:bodyPr/>
          <a:lstStyle/>
          <a:p>
            <a:r>
              <a:rPr lang="en-GB" dirty="0" smtClean="0"/>
              <a:t>Suppliers – can be specified</a:t>
            </a:r>
            <a:r>
              <a:rPr lang="en-GB" baseline="0" dirty="0" smtClean="0"/>
              <a:t> or otherwise – focus on businesses with small, potentially unique supplier base</a:t>
            </a:r>
          </a:p>
          <a:p>
            <a:r>
              <a:rPr lang="en-GB" baseline="0" dirty="0" smtClean="0"/>
              <a:t>Customers – as per suppliers – can be specified or otherwise (more typically specified), focus on businesses where limited number of large customers</a:t>
            </a:r>
          </a:p>
          <a:p>
            <a:endParaRPr lang="en-GB" baseline="0" dirty="0" smtClean="0"/>
          </a:p>
          <a:p>
            <a:r>
              <a:rPr lang="en-GB" baseline="0" dirty="0" smtClean="0"/>
              <a:t>Both require damage to have occurred at a customer’s premises and for loss of Revenue (or Gross Profit) to have arisen as a result of this damage</a:t>
            </a:r>
          </a:p>
          <a:p>
            <a:endParaRPr lang="en-GB" baseline="0" dirty="0" smtClean="0"/>
          </a:p>
          <a:p>
            <a:r>
              <a:rPr lang="en-GB" baseline="0" dirty="0" smtClean="0"/>
              <a:t>Public Utilities – two main “flavours” – terminal ends – much more comprehensive than supply undertaking which requires damage to have occurred to a substation or premises of the supplying utility.</a:t>
            </a:r>
          </a:p>
          <a:p>
            <a:endParaRPr lang="en-GB" baseline="0" dirty="0" smtClean="0"/>
          </a:p>
          <a:p>
            <a:r>
              <a:rPr lang="en-GB" baseline="0" dirty="0" smtClean="0"/>
              <a:t>Denial of Access – usual requirement is that it arises from damage from an insurable peril and that a competent authority issues the denial of access. Requirement is usually that damage occurs within the vicinity (or a specified range) and that access is prevented or hindered.</a:t>
            </a:r>
          </a:p>
          <a:p>
            <a:endParaRPr lang="en-GB" baseline="0" dirty="0" smtClean="0"/>
          </a:p>
          <a:p>
            <a:r>
              <a:rPr lang="en-GB" baseline="0" dirty="0" smtClean="0"/>
              <a:t>Loss of Attraction – if business is dependant upon a key store or place of interest (large department store, museum et cetera), then loss of attraction might provide cover where there is a reduction in footfall as a result of damage impacting that business</a:t>
            </a:r>
          </a:p>
          <a:p>
            <a:endParaRPr lang="en-GB" baseline="0" dirty="0" smtClean="0"/>
          </a:p>
          <a:p>
            <a:r>
              <a:rPr lang="en-GB" baseline="0" dirty="0" smtClean="0"/>
              <a:t>Transit – should be considered where businesses need to process high value work in progress at different locations or suppliers (consider Airbus example – wings made in Chester, flown to Toulouse to be assembled) what would be the implication if one of these wings was damaged in transit?</a:t>
            </a:r>
          </a:p>
          <a:p>
            <a:endParaRPr lang="en-GB" baseline="0" dirty="0" smtClean="0"/>
          </a:p>
          <a:p>
            <a:r>
              <a:rPr lang="en-GB" baseline="0" dirty="0" smtClean="0"/>
              <a:t>Standard BI wording looks at what the financial result would be if the premises weren’t damaged. In the case of wide area damage claims, even if the premises were not damaged, then there would be a reduction in turnover because (for example) less people were visiting the area as a result of the wider damage to the area. Wide area damage BI extensions would look to address this issue and provide cover for where a business might be impacted as a result of damage wider than its own premises and also wider than denial of access or loss of attraction.</a:t>
            </a:r>
          </a:p>
        </p:txBody>
      </p:sp>
    </p:spTree>
    <p:extLst>
      <p:ext uri="{BB962C8B-B14F-4D97-AF65-F5344CB8AC3E}">
        <p14:creationId xmlns:p14="http://schemas.microsoft.com/office/powerpoint/2010/main" val="3365337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7025" cy="3756025"/>
          </a:xfrm>
        </p:spPr>
      </p:sp>
      <p:sp>
        <p:nvSpPr>
          <p:cNvPr id="3" name="Notes Placeholder 2"/>
          <p:cNvSpPr>
            <a:spLocks noGrp="1"/>
          </p:cNvSpPr>
          <p:nvPr>
            <p:ph type="body" idx="1"/>
          </p:nvPr>
        </p:nvSpPr>
        <p:spPr/>
        <p:txBody>
          <a:bodyPr/>
          <a:lstStyle/>
          <a:p>
            <a:r>
              <a:rPr lang="en-GB" dirty="0" smtClean="0"/>
              <a:t>Business</a:t>
            </a:r>
            <a:r>
              <a:rPr lang="en-GB" baseline="0" dirty="0" smtClean="0"/>
              <a:t>es that this may work with include recycling or other services where there may be a strict contract to deliver and the service can be easily outsourced.</a:t>
            </a:r>
          </a:p>
          <a:p>
            <a:endParaRPr lang="en-GB" baseline="0" dirty="0" smtClean="0"/>
          </a:p>
          <a:p>
            <a:r>
              <a:rPr lang="en-GB" baseline="0" dirty="0" smtClean="0"/>
              <a:t>If there’s a long standing contract in place, then this reduces the risk of the customer going to the outsourced competitor, being able to outsource quickly reduces the risk of any contractual penalties</a:t>
            </a:r>
          </a:p>
          <a:p>
            <a:endParaRPr lang="en-GB" baseline="0" dirty="0" smtClean="0"/>
          </a:p>
          <a:p>
            <a:r>
              <a:rPr lang="en-GB" baseline="0" dirty="0" smtClean="0"/>
              <a:t>Risky, as if the Insured is unable to find anybody to undertake the work will result in loss of customers (and profit) and will suffer anyway.</a:t>
            </a:r>
          </a:p>
          <a:p>
            <a:endParaRPr lang="en-GB" baseline="0" dirty="0" smtClean="0"/>
          </a:p>
          <a:p>
            <a:r>
              <a:rPr lang="en-GB" baseline="0" dirty="0" smtClean="0"/>
              <a:t>Mark Harris providing webinar on recycling business interruption – registration via the CILA website – next Thursday (14 March)</a:t>
            </a:r>
            <a:endParaRPr lang="en-GB" dirty="0"/>
          </a:p>
        </p:txBody>
      </p:sp>
    </p:spTree>
    <p:extLst>
      <p:ext uri="{BB962C8B-B14F-4D97-AF65-F5344CB8AC3E}">
        <p14:creationId xmlns:p14="http://schemas.microsoft.com/office/powerpoint/2010/main" val="668521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Policies have to be constructed in such a way that the Material</a:t>
            </a:r>
            <a:r>
              <a:rPr lang="en-GB" baseline="0" dirty="0" smtClean="0"/>
              <a:t> Damage proviso takes a different form to what we might expect under a traditional wording. “Damage” As a result of hacking or virus would not fit with traditional view of damage</a:t>
            </a:r>
          </a:p>
          <a:p>
            <a:endParaRPr lang="en-GB" baseline="0" dirty="0" smtClean="0"/>
          </a:p>
          <a:p>
            <a:r>
              <a:rPr lang="en-GB" baseline="0" dirty="0" smtClean="0"/>
              <a:t>Business Interruption policies are being linked to cyber cover for much shorter periods than we’ve discussed here – perhaps 3 months, partly, I would assume because of the impact that a cyber event can have across a geographically spread business where traditional damage might be constrained by physical location</a:t>
            </a:r>
          </a:p>
          <a:p>
            <a:endParaRPr lang="en-GB" baseline="0" dirty="0" smtClean="0"/>
          </a:p>
          <a:p>
            <a:r>
              <a:rPr lang="en-GB" baseline="0" dirty="0" smtClean="0"/>
              <a:t>Longer indemnity is being provided by reputational damage cover – as far as I can tell, measurement is in the same manner to BI, but a long time deductible to separate from the Business Interruption aspect of cover</a:t>
            </a:r>
          </a:p>
          <a:p>
            <a:endParaRPr lang="en-GB" baseline="0" dirty="0" smtClean="0"/>
          </a:p>
          <a:p>
            <a:r>
              <a:rPr lang="en-GB" baseline="0" dirty="0" smtClean="0"/>
              <a:t>Case examples – international consumer goods manufacturer involved in ransomware – loss of sales as a result of failure of logistical systems, bank – crypto jacking incident, national logistics organisation – ransomware took down database and warehousing systems – loss of stock control</a:t>
            </a:r>
            <a:endParaRPr lang="en-GB" dirty="0"/>
          </a:p>
        </p:txBody>
      </p:sp>
    </p:spTree>
    <p:extLst>
      <p:ext uri="{BB962C8B-B14F-4D97-AF65-F5344CB8AC3E}">
        <p14:creationId xmlns:p14="http://schemas.microsoft.com/office/powerpoint/2010/main" val="43795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7025" cy="3756025"/>
          </a:xfrm>
        </p:spPr>
      </p:sp>
      <p:sp>
        <p:nvSpPr>
          <p:cNvPr id="3" name="Notes Placeholder 2"/>
          <p:cNvSpPr>
            <a:spLocks noGrp="1"/>
          </p:cNvSpPr>
          <p:nvPr>
            <p:ph type="body" idx="1"/>
          </p:nvPr>
        </p:nvSpPr>
        <p:spPr/>
        <p:txBody>
          <a:bodyPr/>
          <a:lstStyle/>
          <a:p>
            <a:r>
              <a:rPr lang="en-GB" dirty="0" smtClean="0"/>
              <a:t>Underinsurance is a common</a:t>
            </a:r>
            <a:r>
              <a:rPr lang="en-GB" baseline="0" dirty="0" smtClean="0"/>
              <a:t> issue, can be prevented to some degree by use of declaration based policy wordings where policy is silent on proportionate reduction.</a:t>
            </a:r>
          </a:p>
          <a:p>
            <a:endParaRPr lang="en-GB" baseline="0" dirty="0" smtClean="0"/>
          </a:p>
          <a:p>
            <a:r>
              <a:rPr lang="en-GB" baseline="0" dirty="0" smtClean="0"/>
              <a:t>Insured might own separate businesses with cover separated but interdependence on revenue. Common example experiencing at the moment is where farmer has set up renewable scheme under separate Ltd company with own insurance, but in event of breakdown of the renewable system, increased costs are incurred by the farm – these aren’t normally covered by the engineering/BI policy applicable to the generation scheme</a:t>
            </a:r>
          </a:p>
          <a:p>
            <a:endParaRPr lang="en-GB" baseline="0" dirty="0" smtClean="0"/>
          </a:p>
          <a:p>
            <a:r>
              <a:rPr lang="en-GB" baseline="0" dirty="0" smtClean="0"/>
              <a:t>MIP being too short - effectively a form of underinsurance – need to make sure that both the reinstatement period and the recovery of the Insured’s customer base are considered</a:t>
            </a:r>
          </a:p>
          <a:p>
            <a:endParaRPr lang="en-GB" baseline="0" dirty="0" smtClean="0"/>
          </a:p>
          <a:p>
            <a:r>
              <a:rPr lang="en-GB" baseline="0" dirty="0" smtClean="0"/>
              <a:t>Equipment expectations – machinery might be “guaranteed” to do x, but falls short during normal use – Insured loss is based upon the performance prior to the loss, not what the manufacturer has said that it will do</a:t>
            </a:r>
          </a:p>
          <a:p>
            <a:endParaRPr lang="en-GB" baseline="0" dirty="0" smtClean="0"/>
          </a:p>
          <a:p>
            <a:r>
              <a:rPr lang="en-GB" baseline="0" dirty="0" smtClean="0"/>
              <a:t>Terrorism claims – isolated incidents but things to consider include the certification process reliant on </a:t>
            </a:r>
            <a:r>
              <a:rPr lang="en-GB" baseline="0" dirty="0" err="1" smtClean="0"/>
              <a:t>pool:re</a:t>
            </a:r>
            <a:r>
              <a:rPr lang="en-GB" baseline="0" dirty="0" smtClean="0"/>
              <a:t> and HM Treasury. </a:t>
            </a:r>
            <a:r>
              <a:rPr lang="en-GB" baseline="0" dirty="0" err="1" smtClean="0"/>
              <a:t>Pool:re</a:t>
            </a:r>
            <a:r>
              <a:rPr lang="en-GB" baseline="0" dirty="0" smtClean="0"/>
              <a:t> currently not interested in contingent losses and therefore unlikely to request certification – where does this put the Insured if there is a terrorist incident and no Damage was caused?</a:t>
            </a:r>
            <a:endParaRPr lang="en-GB" dirty="0"/>
          </a:p>
        </p:txBody>
      </p:sp>
    </p:spTree>
    <p:extLst>
      <p:ext uri="{BB962C8B-B14F-4D97-AF65-F5344CB8AC3E}">
        <p14:creationId xmlns:p14="http://schemas.microsoft.com/office/powerpoint/2010/main" val="4090650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72385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60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91180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2598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20592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54881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7025" cy="37560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8803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7025" cy="3756025"/>
          </a:xfrm>
        </p:spPr>
      </p:sp>
      <p:sp>
        <p:nvSpPr>
          <p:cNvPr id="3" name="Notes Placeholder 2"/>
          <p:cNvSpPr>
            <a:spLocks noGrp="1"/>
          </p:cNvSpPr>
          <p:nvPr>
            <p:ph type="body" idx="1"/>
          </p:nvPr>
        </p:nvSpPr>
        <p:spPr/>
        <p:txBody>
          <a:bodyPr/>
          <a:lstStyle/>
          <a:p>
            <a:r>
              <a:rPr lang="en-GB" altLang="en-US" dirty="0" smtClean="0"/>
              <a:t>Establish if anyone in the room is entirely new to the profession and would benefit from a definition.</a:t>
            </a:r>
          </a:p>
          <a:p>
            <a:endParaRPr lang="en-GB" dirty="0"/>
          </a:p>
        </p:txBody>
      </p:sp>
    </p:spTree>
    <p:extLst>
      <p:ext uri="{BB962C8B-B14F-4D97-AF65-F5344CB8AC3E}">
        <p14:creationId xmlns:p14="http://schemas.microsoft.com/office/powerpoint/2010/main" val="1833507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0" y="0"/>
            <a:ext cx="9144000" cy="4762314"/>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3613639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4211516 h 5143500"/>
              <a:gd name="connsiteX4" fmla="*/ 0 w 9144000"/>
              <a:gd name="connsiteY4" fmla="*/ 0 h 5143500"/>
              <a:gd name="connsiteX0" fmla="*/ 0 w 9144000"/>
              <a:gd name="connsiteY0" fmla="*/ 0 h 4229100"/>
              <a:gd name="connsiteX1" fmla="*/ 9144000 w 9144000"/>
              <a:gd name="connsiteY1" fmla="*/ 0 h 4229100"/>
              <a:gd name="connsiteX2" fmla="*/ 9144000 w 9144000"/>
              <a:gd name="connsiteY2" fmla="*/ 4229100 h 4229100"/>
              <a:gd name="connsiteX3" fmla="*/ 0 w 9144000"/>
              <a:gd name="connsiteY3" fmla="*/ 4211516 h 4229100"/>
              <a:gd name="connsiteX4" fmla="*/ 0 w 9144000"/>
              <a:gd name="connsiteY4" fmla="*/ 0 h 4229100"/>
              <a:gd name="connsiteX0" fmla="*/ 0 w 9144000"/>
              <a:gd name="connsiteY0" fmla="*/ 0 h 4246684"/>
              <a:gd name="connsiteX1" fmla="*/ 9144000 w 9144000"/>
              <a:gd name="connsiteY1" fmla="*/ 0 h 4246684"/>
              <a:gd name="connsiteX2" fmla="*/ 9144000 w 9144000"/>
              <a:gd name="connsiteY2" fmla="*/ 4246684 h 4246684"/>
              <a:gd name="connsiteX3" fmla="*/ 0 w 9144000"/>
              <a:gd name="connsiteY3" fmla="*/ 4211516 h 4246684"/>
              <a:gd name="connsiteX4" fmla="*/ 0 w 9144000"/>
              <a:gd name="connsiteY4" fmla="*/ 0 h 4246684"/>
              <a:gd name="connsiteX0" fmla="*/ 0 w 9144000"/>
              <a:gd name="connsiteY0" fmla="*/ 0 h 4606314"/>
              <a:gd name="connsiteX1" fmla="*/ 9144000 w 9144000"/>
              <a:gd name="connsiteY1" fmla="*/ 0 h 4606314"/>
              <a:gd name="connsiteX2" fmla="*/ 9144000 w 9144000"/>
              <a:gd name="connsiteY2" fmla="*/ 4246684 h 4606314"/>
              <a:gd name="connsiteX3" fmla="*/ 0 w 9144000"/>
              <a:gd name="connsiteY3" fmla="*/ 4211516 h 4606314"/>
              <a:gd name="connsiteX4" fmla="*/ 0 w 9144000"/>
              <a:gd name="connsiteY4" fmla="*/ 0 h 4606314"/>
              <a:gd name="connsiteX0" fmla="*/ 0 w 9144000"/>
              <a:gd name="connsiteY0" fmla="*/ 0 h 4757150"/>
              <a:gd name="connsiteX1" fmla="*/ 9144000 w 9144000"/>
              <a:gd name="connsiteY1" fmla="*/ 0 h 4757150"/>
              <a:gd name="connsiteX2" fmla="*/ 9144000 w 9144000"/>
              <a:gd name="connsiteY2" fmla="*/ 4246684 h 4757150"/>
              <a:gd name="connsiteX3" fmla="*/ 0 w 9144000"/>
              <a:gd name="connsiteY3" fmla="*/ 4211516 h 4757150"/>
              <a:gd name="connsiteX4" fmla="*/ 0 w 9144000"/>
              <a:gd name="connsiteY4" fmla="*/ 0 h 4757150"/>
              <a:gd name="connsiteX0" fmla="*/ 0 w 9144000"/>
              <a:gd name="connsiteY0" fmla="*/ 0 h 4762314"/>
              <a:gd name="connsiteX1" fmla="*/ 9144000 w 9144000"/>
              <a:gd name="connsiteY1" fmla="*/ 0 h 4762314"/>
              <a:gd name="connsiteX2" fmla="*/ 9135207 w 9144000"/>
              <a:gd name="connsiteY2" fmla="*/ 4255476 h 4762314"/>
              <a:gd name="connsiteX3" fmla="*/ 0 w 9144000"/>
              <a:gd name="connsiteY3" fmla="*/ 4211516 h 4762314"/>
              <a:gd name="connsiteX4" fmla="*/ 0 w 9144000"/>
              <a:gd name="connsiteY4" fmla="*/ 0 h 4762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62314">
                <a:moveTo>
                  <a:pt x="0" y="0"/>
                </a:moveTo>
                <a:lnTo>
                  <a:pt x="9144000" y="0"/>
                </a:lnTo>
                <a:lnTo>
                  <a:pt x="9135207" y="4255476"/>
                </a:lnTo>
                <a:cubicBezTo>
                  <a:pt x="6192715" y="5079023"/>
                  <a:pt x="2643553" y="4777154"/>
                  <a:pt x="0" y="4211516"/>
                </a:cubicBezTo>
                <a:lnTo>
                  <a:pt x="0" y="0"/>
                </a:lnTo>
                <a:close/>
              </a:path>
            </a:pathLst>
          </a:custGeom>
          <a:pattFill prst="solidDmnd">
            <a:fgClr>
              <a:schemeClr val="tx1">
                <a:lumMod val="10000"/>
                <a:lumOff val="90000"/>
              </a:schemeClr>
            </a:fgClr>
            <a:bgClr>
              <a:schemeClr val="bg1"/>
            </a:bgClr>
          </a:pattFill>
        </p:spPr>
        <p:txBody>
          <a:bodyPr anchor="ctr">
            <a:noAutofit/>
          </a:bodyPr>
          <a:lstStyle>
            <a:lvl1pPr marL="0" indent="0" algn="ctr">
              <a:buNone/>
              <a:defRPr sz="1200" i="1"/>
            </a:lvl1pPr>
          </a:lstStyle>
          <a:p>
            <a:pPr lvl="0"/>
            <a:endParaRPr lang="en-US" noProof="0" dirty="0"/>
          </a:p>
        </p:txBody>
      </p:sp>
      <p:sp>
        <p:nvSpPr>
          <p:cNvPr id="6" name="Title Placeholder 1"/>
          <p:cNvSpPr>
            <a:spLocks noGrp="1"/>
          </p:cNvSpPr>
          <p:nvPr>
            <p:ph type="title"/>
          </p:nvPr>
        </p:nvSpPr>
        <p:spPr>
          <a:xfrm>
            <a:off x="347472" y="1133856"/>
            <a:ext cx="4224528" cy="958716"/>
          </a:xfrm>
          <a:prstGeom prst="rect">
            <a:avLst/>
          </a:prstGeom>
        </p:spPr>
        <p:txBody>
          <a:bodyPr rtlCol="0" anchor="b">
            <a:noAutofit/>
          </a:bodyPr>
          <a:lstStyle>
            <a:lvl1pPr>
              <a:defRPr sz="3400" b="1">
                <a:solidFill>
                  <a:schemeClr val="bg1"/>
                </a:solidFill>
              </a:defRPr>
            </a:lvl1pPr>
          </a:lstStyle>
          <a:p>
            <a:r>
              <a:rPr lang="en-US" dirty="0"/>
              <a:t>Click to edit Master title style</a:t>
            </a:r>
          </a:p>
        </p:txBody>
      </p:sp>
      <p:sp>
        <p:nvSpPr>
          <p:cNvPr id="9" name="Content Placeholder 2"/>
          <p:cNvSpPr>
            <a:spLocks noGrp="1"/>
          </p:cNvSpPr>
          <p:nvPr>
            <p:ph idx="1"/>
          </p:nvPr>
        </p:nvSpPr>
        <p:spPr>
          <a:xfrm>
            <a:off x="351379" y="2130552"/>
            <a:ext cx="4220623" cy="1096184"/>
          </a:xfrm>
          <a:prstGeom prst="rect">
            <a:avLst/>
          </a:prstGeom>
        </p:spPr>
        <p:txBody>
          <a:bodyPr>
            <a:normAutofit/>
          </a:bodyPr>
          <a:lstStyle>
            <a:lvl1pPr marL="0" indent="0">
              <a:lnSpc>
                <a:spcPct val="80000"/>
              </a:lnSpc>
              <a:buFontTx/>
              <a:buNone/>
              <a:defRPr sz="1600">
                <a:solidFill>
                  <a:srgbClr val="FFFFFF"/>
                </a:solidFill>
                <a:latin typeface="+mj-lt"/>
              </a:defRPr>
            </a:lvl1pPr>
            <a:lvl2pPr marL="502851" indent="0">
              <a:buFontTx/>
              <a:buNone/>
              <a:defRPr sz="1600"/>
            </a:lvl2pPr>
            <a:lvl3pPr marL="1005703" indent="0">
              <a:buFontTx/>
              <a:buNone/>
              <a:defRPr sz="1400"/>
            </a:lvl3pPr>
            <a:lvl4pPr marL="1508554" indent="0">
              <a:buFontTx/>
              <a:buNone/>
              <a:defRPr sz="1200"/>
            </a:lvl4pPr>
            <a:lvl5pPr marL="2011406" indent="0">
              <a:buFontTx/>
              <a:buNone/>
              <a:defRPr sz="1200"/>
            </a:lvl5pPr>
          </a:lstStyle>
          <a:p>
            <a:pPr lvl="0"/>
            <a:r>
              <a:rPr lang="en-US" dirty="0"/>
              <a:t>Click to edit Master text styles</a:t>
            </a:r>
          </a:p>
        </p:txBody>
      </p:sp>
    </p:spTree>
    <p:extLst>
      <p:ext uri="{BB962C8B-B14F-4D97-AF65-F5344CB8AC3E}">
        <p14:creationId xmlns:p14="http://schemas.microsoft.com/office/powerpoint/2010/main" val="198622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Content &amp; Picture">
    <p:spTree>
      <p:nvGrpSpPr>
        <p:cNvPr id="1" name=""/>
        <p:cNvGrpSpPr/>
        <p:nvPr/>
      </p:nvGrpSpPr>
      <p:grpSpPr>
        <a:xfrm>
          <a:off x="0" y="0"/>
          <a:ext cx="0" cy="0"/>
          <a:chOff x="0" y="0"/>
          <a:chExt cx="0" cy="0"/>
        </a:xfrm>
      </p:grpSpPr>
      <p:sp>
        <p:nvSpPr>
          <p:cNvPr id="3" name="Rectangle 7">
            <a:extLst>
              <a:ext uri="{FF2B5EF4-FFF2-40B4-BE49-F238E27FC236}">
                <a16:creationId xmlns="" xmlns:a16="http://schemas.microsoft.com/office/drawing/2014/main" id="{27BB4121-046E-4A37-A6E4-CA8197411F3F}"/>
              </a:ext>
            </a:extLst>
          </p:cNvPr>
          <p:cNvSpPr>
            <a:spLocks noChangeArrowheads="1"/>
          </p:cNvSpPr>
          <p:nvPr userDrawn="1"/>
        </p:nvSpPr>
        <p:spPr bwMode="auto">
          <a:xfrm>
            <a:off x="8701314" y="147640"/>
            <a:ext cx="217041" cy="1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sz="1400">
                <a:solidFill>
                  <a:schemeClr val="tx1"/>
                </a:solidFill>
                <a:latin typeface="Arial" panose="020B0604020202020204" pitchFamily="34" charset="0"/>
                <a:ea typeface="MS PGothic" panose="020B0600070205080204" pitchFamily="34" charset="-128"/>
              </a:defRPr>
            </a:lvl1pPr>
            <a:lvl2pPr marL="742950" indent="-285750" eaLnBrk="0" hangingPunct="0">
              <a:defRPr sz="1400">
                <a:solidFill>
                  <a:schemeClr val="tx1"/>
                </a:solidFill>
                <a:latin typeface="Arial" panose="020B0604020202020204" pitchFamily="34" charset="0"/>
                <a:ea typeface="MS PGothic" panose="020B0600070205080204" pitchFamily="34" charset="-128"/>
              </a:defRPr>
            </a:lvl2pPr>
            <a:lvl3pPr marL="1143000" indent="-228600" eaLnBrk="0" hangingPunct="0">
              <a:defRPr sz="1400">
                <a:solidFill>
                  <a:schemeClr val="tx1"/>
                </a:solidFill>
                <a:latin typeface="Arial" panose="020B0604020202020204" pitchFamily="34" charset="0"/>
                <a:ea typeface="MS PGothic" panose="020B0600070205080204" pitchFamily="34" charset="-128"/>
              </a:defRPr>
            </a:lvl3pPr>
            <a:lvl4pPr marL="1600200" indent="-228600" eaLnBrk="0" hangingPunct="0">
              <a:defRPr sz="1400">
                <a:solidFill>
                  <a:schemeClr val="tx1"/>
                </a:solidFill>
                <a:latin typeface="Arial" panose="020B0604020202020204" pitchFamily="34" charset="0"/>
                <a:ea typeface="MS PGothic" panose="020B0600070205080204" pitchFamily="34" charset="-128"/>
              </a:defRPr>
            </a:lvl4pPr>
            <a:lvl5pPr marL="2057400" indent="-228600"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defRPr/>
            </a:pPr>
            <a:fld id="{AF9D3E56-5DB4-4465-9C72-044CA2C25C3C}" type="slidenum">
              <a:rPr lang="uk-UA" altLang="en-US" sz="800" smtClean="0">
                <a:solidFill>
                  <a:srgbClr val="5A5A58"/>
                </a:solidFill>
                <a:latin typeface="Open Sans Regular" pitchFamily="2" charset="0"/>
              </a:rPr>
              <a:pPr algn="ctr" eaLnBrk="1" hangingPunct="1">
                <a:defRPr/>
              </a:pPr>
              <a:t>‹#›</a:t>
            </a:fld>
            <a:endParaRPr lang="uk-UA" altLang="en-US" sz="800" dirty="0">
              <a:solidFill>
                <a:srgbClr val="5A5A58"/>
              </a:solidFill>
              <a:latin typeface="Open Sans Regular" pitchFamily="2" charset="0"/>
            </a:endParaRPr>
          </a:p>
        </p:txBody>
      </p:sp>
      <p:sp>
        <p:nvSpPr>
          <p:cNvPr id="5" name="Title Placeholder 1"/>
          <p:cNvSpPr>
            <a:spLocks noGrp="1"/>
          </p:cNvSpPr>
          <p:nvPr>
            <p:ph type="title"/>
          </p:nvPr>
        </p:nvSpPr>
        <p:spPr>
          <a:xfrm>
            <a:off x="347474" y="296256"/>
            <a:ext cx="5153919" cy="689862"/>
          </a:xfrm>
          <a:prstGeom prst="rect">
            <a:avLst/>
          </a:prstGeom>
        </p:spPr>
        <p:txBody>
          <a:bodyPr rtlCol="0" anchor="t">
            <a:normAutofit/>
          </a:bodyPr>
          <a:lstStyle>
            <a:lvl1pPr>
              <a:defRPr sz="3000" baseline="0">
                <a:solidFill>
                  <a:srgbClr val="0071CE"/>
                </a:solidFill>
              </a:defRPr>
            </a:lvl1pPr>
          </a:lstStyle>
          <a:p>
            <a:r>
              <a:rPr lang="en-US" dirty="0"/>
              <a:t>Click to edit Master title style</a:t>
            </a:r>
          </a:p>
        </p:txBody>
      </p:sp>
      <p:sp>
        <p:nvSpPr>
          <p:cNvPr id="4" name="Text Placeholder 3">
            <a:extLst>
              <a:ext uri="{FF2B5EF4-FFF2-40B4-BE49-F238E27FC236}">
                <a16:creationId xmlns="" xmlns:a16="http://schemas.microsoft.com/office/drawing/2014/main" id="{0514050B-DED6-423C-ACA6-8431C4DD5901}"/>
              </a:ext>
            </a:extLst>
          </p:cNvPr>
          <p:cNvSpPr>
            <a:spLocks noGrp="1"/>
          </p:cNvSpPr>
          <p:nvPr>
            <p:ph type="body" sz="quarter" idx="10"/>
          </p:nvPr>
        </p:nvSpPr>
        <p:spPr>
          <a:xfrm>
            <a:off x="347474" y="996118"/>
            <a:ext cx="5153919" cy="390473"/>
          </a:xfrm>
          <a:prstGeom prst="rect">
            <a:avLst/>
          </a:prstGeom>
        </p:spPr>
        <p:txBody>
          <a:bodyPr/>
          <a:lstStyle>
            <a:lvl1pPr marL="0" indent="0">
              <a:buNone/>
              <a:defRPr sz="1800">
                <a:solidFill>
                  <a:schemeClr val="accent1"/>
                </a:solidFill>
              </a:defRPr>
            </a:lvl1pPr>
            <a:lvl2pPr marL="342891" indent="0">
              <a:buNone/>
              <a:defRPr/>
            </a:lvl2pPr>
          </a:lstStyle>
          <a:p>
            <a:pPr lvl="0"/>
            <a:r>
              <a:rPr lang="en-US" dirty="0"/>
              <a:t>Edit Master text styles</a:t>
            </a:r>
          </a:p>
        </p:txBody>
      </p:sp>
      <p:sp>
        <p:nvSpPr>
          <p:cNvPr id="7" name="Text Placeholder 6">
            <a:extLst>
              <a:ext uri="{FF2B5EF4-FFF2-40B4-BE49-F238E27FC236}">
                <a16:creationId xmlns="" xmlns:a16="http://schemas.microsoft.com/office/drawing/2014/main" id="{5EF92D58-F92A-4A5D-B200-C8D6E89E3BD3}"/>
              </a:ext>
            </a:extLst>
          </p:cNvPr>
          <p:cNvSpPr>
            <a:spLocks noGrp="1"/>
          </p:cNvSpPr>
          <p:nvPr>
            <p:ph type="body" sz="quarter" idx="11" hasCustomPrompt="1"/>
          </p:nvPr>
        </p:nvSpPr>
        <p:spPr>
          <a:xfrm>
            <a:off x="360365" y="1754191"/>
            <a:ext cx="5153919" cy="2251933"/>
          </a:xfrm>
          <a:prstGeom prst="rect">
            <a:avLst/>
          </a:prstGeom>
        </p:spPr>
        <p:txBody>
          <a:bodyPr/>
          <a:lstStyle>
            <a:lvl1pPr marL="173034" indent="-173034">
              <a:buFont typeface="Arial" panose="020B0604020202020204" pitchFamily="34" charset="0"/>
              <a:buChar char="•"/>
              <a:defRPr sz="1400" b="0"/>
            </a:lvl1pPr>
            <a:lvl2pPr marL="173034" indent="-173034">
              <a:lnSpc>
                <a:spcPct val="100000"/>
              </a:lnSpc>
              <a:spcBef>
                <a:spcPts val="0"/>
              </a:spcBef>
              <a:spcAft>
                <a:spcPts val="751"/>
              </a:spcAft>
              <a:buClr>
                <a:schemeClr val="accent1"/>
              </a:buClr>
              <a:buFont typeface="Arial" panose="020B0604020202020204" pitchFamily="34" charset="0"/>
              <a:buChar char="•"/>
              <a:defRPr sz="1400" b="0"/>
            </a:lvl2pPr>
          </a:lstStyle>
          <a:p>
            <a:pPr lvl="1"/>
            <a:r>
              <a:rPr lang="en-US" dirty="0">
                <a:solidFill>
                  <a:srgbClr val="474747"/>
                </a:solidFill>
                <a:latin typeface="Calibri" charset="0"/>
              </a:rPr>
              <a:t>Lorem ipsum dolor sit </a:t>
            </a:r>
            <a:r>
              <a:rPr lang="en-US" dirty="0" err="1">
                <a:solidFill>
                  <a:srgbClr val="474747"/>
                </a:solidFill>
                <a:latin typeface="Calibri" charset="0"/>
              </a:rPr>
              <a:t>amet</a:t>
            </a:r>
            <a:r>
              <a:rPr lang="en-US" dirty="0">
                <a:solidFill>
                  <a:srgbClr val="474747"/>
                </a:solidFill>
                <a:latin typeface="Calibri" charset="0"/>
              </a:rPr>
              <a:t> </a:t>
            </a:r>
          </a:p>
          <a:p>
            <a:pPr lvl="1"/>
            <a:r>
              <a:rPr lang="en-US" dirty="0">
                <a:solidFill>
                  <a:srgbClr val="474747"/>
                </a:solidFill>
                <a:latin typeface="Calibri" charset="0"/>
              </a:rPr>
              <a:t>Lorem ipsum dolor sit </a:t>
            </a:r>
            <a:r>
              <a:rPr lang="en-US" dirty="0" err="1">
                <a:solidFill>
                  <a:srgbClr val="474747"/>
                </a:solidFill>
                <a:latin typeface="Calibri" charset="0"/>
              </a:rPr>
              <a:t>amet</a:t>
            </a:r>
            <a:r>
              <a:rPr lang="en-US" dirty="0">
                <a:solidFill>
                  <a:srgbClr val="474747"/>
                </a:solidFill>
                <a:latin typeface="Calibri" charset="0"/>
              </a:rPr>
              <a:t> </a:t>
            </a:r>
          </a:p>
          <a:p>
            <a:pPr lvl="1"/>
            <a:r>
              <a:rPr lang="en-US" dirty="0">
                <a:solidFill>
                  <a:srgbClr val="474747"/>
                </a:solidFill>
                <a:latin typeface="Calibri" charset="0"/>
              </a:rPr>
              <a:t>Lorem ipsum dolor sit </a:t>
            </a:r>
            <a:r>
              <a:rPr lang="en-US" dirty="0" err="1">
                <a:solidFill>
                  <a:srgbClr val="474747"/>
                </a:solidFill>
                <a:latin typeface="Calibri" charset="0"/>
              </a:rPr>
              <a:t>amet</a:t>
            </a:r>
            <a:r>
              <a:rPr lang="en-US" dirty="0">
                <a:solidFill>
                  <a:srgbClr val="474747"/>
                </a:solidFill>
                <a:latin typeface="Calibri" charset="0"/>
              </a:rPr>
              <a:t> </a:t>
            </a:r>
          </a:p>
          <a:p>
            <a:pPr lvl="1"/>
            <a:r>
              <a:rPr lang="en-US" dirty="0">
                <a:solidFill>
                  <a:srgbClr val="474747"/>
                </a:solidFill>
                <a:latin typeface="Calibri" charset="0"/>
              </a:rPr>
              <a:t>Lorem ipsum dolor sit </a:t>
            </a:r>
            <a:r>
              <a:rPr lang="en-US" dirty="0" err="1">
                <a:solidFill>
                  <a:srgbClr val="474747"/>
                </a:solidFill>
                <a:latin typeface="Calibri" charset="0"/>
              </a:rPr>
              <a:t>amet</a:t>
            </a:r>
            <a:r>
              <a:rPr lang="en-US" dirty="0">
                <a:solidFill>
                  <a:srgbClr val="474747"/>
                </a:solidFill>
                <a:latin typeface="Calibri" charset="0"/>
              </a:rPr>
              <a:t> </a:t>
            </a:r>
          </a:p>
          <a:p>
            <a:pPr lvl="1"/>
            <a:r>
              <a:rPr lang="en-US" dirty="0">
                <a:solidFill>
                  <a:srgbClr val="474747"/>
                </a:solidFill>
                <a:latin typeface="Calibri" charset="0"/>
              </a:rPr>
              <a:t>Lorem ipsum dolor sit </a:t>
            </a:r>
            <a:r>
              <a:rPr lang="en-US" dirty="0" err="1">
                <a:solidFill>
                  <a:srgbClr val="474747"/>
                </a:solidFill>
                <a:latin typeface="Calibri" charset="0"/>
              </a:rPr>
              <a:t>amet</a:t>
            </a:r>
            <a:endParaRPr lang="en-US" dirty="0"/>
          </a:p>
        </p:txBody>
      </p:sp>
      <p:sp>
        <p:nvSpPr>
          <p:cNvPr id="6" name="Picture Placeholder 5">
            <a:extLst>
              <a:ext uri="{FF2B5EF4-FFF2-40B4-BE49-F238E27FC236}">
                <a16:creationId xmlns="" xmlns:a16="http://schemas.microsoft.com/office/drawing/2014/main" id="{4B25B175-DEE8-403C-86E3-2AE9B1CC9044}"/>
              </a:ext>
            </a:extLst>
          </p:cNvPr>
          <p:cNvSpPr>
            <a:spLocks noGrp="1"/>
          </p:cNvSpPr>
          <p:nvPr>
            <p:ph type="pic" sz="quarter" idx="12"/>
          </p:nvPr>
        </p:nvSpPr>
        <p:spPr>
          <a:xfrm>
            <a:off x="5595079" y="0"/>
            <a:ext cx="2637696" cy="5143500"/>
          </a:xfrm>
          <a:prstGeom prst="rect">
            <a:avLst/>
          </a:prstGeom>
          <a:pattFill prst="smCheck">
            <a:fgClr>
              <a:schemeClr val="tx1">
                <a:lumMod val="20000"/>
                <a:lumOff val="80000"/>
              </a:schemeClr>
            </a:fgClr>
            <a:bgClr>
              <a:schemeClr val="bg1"/>
            </a:bgClr>
          </a:pattFill>
        </p:spPr>
        <p:txBody>
          <a:bodyPr anchor="ctr"/>
          <a:lstStyle>
            <a:lvl1pPr marL="0" indent="0" algn="ctr">
              <a:buNone/>
              <a:defRPr sz="1400"/>
            </a:lvl1pPr>
          </a:lstStyle>
          <a:p>
            <a:endParaRPr lang="en-US"/>
          </a:p>
        </p:txBody>
      </p:sp>
    </p:spTree>
    <p:extLst>
      <p:ext uri="{BB962C8B-B14F-4D97-AF65-F5344CB8AC3E}">
        <p14:creationId xmlns:p14="http://schemas.microsoft.com/office/powerpoint/2010/main" val="178190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o Logos: Title, Subtitle, Content">
    <p:spTree>
      <p:nvGrpSpPr>
        <p:cNvPr id="1" name=""/>
        <p:cNvGrpSpPr/>
        <p:nvPr/>
      </p:nvGrpSpPr>
      <p:grpSpPr>
        <a:xfrm>
          <a:off x="0" y="0"/>
          <a:ext cx="0" cy="0"/>
          <a:chOff x="0" y="0"/>
          <a:chExt cx="0" cy="0"/>
        </a:xfrm>
      </p:grpSpPr>
      <p:sp>
        <p:nvSpPr>
          <p:cNvPr id="3" name="Rectangle 7">
            <a:extLst>
              <a:ext uri="{FF2B5EF4-FFF2-40B4-BE49-F238E27FC236}">
                <a16:creationId xmlns="" xmlns:a16="http://schemas.microsoft.com/office/drawing/2014/main" id="{27BB4121-046E-4A37-A6E4-CA8197411F3F}"/>
              </a:ext>
            </a:extLst>
          </p:cNvPr>
          <p:cNvSpPr>
            <a:spLocks noChangeArrowheads="1"/>
          </p:cNvSpPr>
          <p:nvPr userDrawn="1"/>
        </p:nvSpPr>
        <p:spPr bwMode="auto">
          <a:xfrm>
            <a:off x="8701314" y="147640"/>
            <a:ext cx="217041" cy="1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sz="1400">
                <a:solidFill>
                  <a:schemeClr val="tx1"/>
                </a:solidFill>
                <a:latin typeface="Arial" panose="020B0604020202020204" pitchFamily="34" charset="0"/>
                <a:ea typeface="MS PGothic" panose="020B0600070205080204" pitchFamily="34" charset="-128"/>
              </a:defRPr>
            </a:lvl1pPr>
            <a:lvl2pPr marL="742950" indent="-285750" eaLnBrk="0" hangingPunct="0">
              <a:defRPr sz="1400">
                <a:solidFill>
                  <a:schemeClr val="tx1"/>
                </a:solidFill>
                <a:latin typeface="Arial" panose="020B0604020202020204" pitchFamily="34" charset="0"/>
                <a:ea typeface="MS PGothic" panose="020B0600070205080204" pitchFamily="34" charset="-128"/>
              </a:defRPr>
            </a:lvl2pPr>
            <a:lvl3pPr marL="1143000" indent="-228600" eaLnBrk="0" hangingPunct="0">
              <a:defRPr sz="1400">
                <a:solidFill>
                  <a:schemeClr val="tx1"/>
                </a:solidFill>
                <a:latin typeface="Arial" panose="020B0604020202020204" pitchFamily="34" charset="0"/>
                <a:ea typeface="MS PGothic" panose="020B0600070205080204" pitchFamily="34" charset="-128"/>
              </a:defRPr>
            </a:lvl3pPr>
            <a:lvl4pPr marL="1600200" indent="-228600" eaLnBrk="0" hangingPunct="0">
              <a:defRPr sz="1400">
                <a:solidFill>
                  <a:schemeClr val="tx1"/>
                </a:solidFill>
                <a:latin typeface="Arial" panose="020B0604020202020204" pitchFamily="34" charset="0"/>
                <a:ea typeface="MS PGothic" panose="020B0600070205080204" pitchFamily="34" charset="-128"/>
              </a:defRPr>
            </a:lvl4pPr>
            <a:lvl5pPr marL="2057400" indent="-228600"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defRPr/>
            </a:pPr>
            <a:fld id="{AF9D3E56-5DB4-4465-9C72-044CA2C25C3C}" type="slidenum">
              <a:rPr lang="uk-UA" altLang="en-US" sz="800" smtClean="0">
                <a:solidFill>
                  <a:srgbClr val="5A5A58"/>
                </a:solidFill>
                <a:latin typeface="Open Sans Regular" pitchFamily="2" charset="0"/>
              </a:rPr>
              <a:pPr algn="ctr" eaLnBrk="1" hangingPunct="1">
                <a:defRPr/>
              </a:pPr>
              <a:t>‹#›</a:t>
            </a:fld>
            <a:endParaRPr lang="uk-UA" altLang="en-US" sz="800" dirty="0">
              <a:solidFill>
                <a:srgbClr val="5A5A58"/>
              </a:solidFill>
              <a:latin typeface="Open Sans Regular" pitchFamily="2" charset="0"/>
            </a:endParaRPr>
          </a:p>
        </p:txBody>
      </p:sp>
      <p:sp>
        <p:nvSpPr>
          <p:cNvPr id="5" name="Title Placeholder 1"/>
          <p:cNvSpPr>
            <a:spLocks noGrp="1"/>
          </p:cNvSpPr>
          <p:nvPr>
            <p:ph type="title"/>
          </p:nvPr>
        </p:nvSpPr>
        <p:spPr>
          <a:xfrm>
            <a:off x="347472" y="296256"/>
            <a:ext cx="8200669" cy="689862"/>
          </a:xfrm>
          <a:prstGeom prst="rect">
            <a:avLst/>
          </a:prstGeom>
        </p:spPr>
        <p:txBody>
          <a:bodyPr rtlCol="0" anchor="t">
            <a:normAutofit/>
          </a:bodyPr>
          <a:lstStyle>
            <a:lvl1pPr>
              <a:defRPr sz="3000" baseline="0">
                <a:solidFill>
                  <a:srgbClr val="0071CE"/>
                </a:solidFill>
              </a:defRPr>
            </a:lvl1pPr>
          </a:lstStyle>
          <a:p>
            <a:r>
              <a:rPr lang="en-US" dirty="0"/>
              <a:t>Click to edit Master title style</a:t>
            </a:r>
          </a:p>
        </p:txBody>
      </p:sp>
      <p:sp>
        <p:nvSpPr>
          <p:cNvPr id="4" name="Text Placeholder 3">
            <a:extLst>
              <a:ext uri="{FF2B5EF4-FFF2-40B4-BE49-F238E27FC236}">
                <a16:creationId xmlns="" xmlns:a16="http://schemas.microsoft.com/office/drawing/2014/main" id="{0514050B-DED6-423C-ACA6-8431C4DD5901}"/>
              </a:ext>
            </a:extLst>
          </p:cNvPr>
          <p:cNvSpPr>
            <a:spLocks noGrp="1"/>
          </p:cNvSpPr>
          <p:nvPr>
            <p:ph type="body" sz="quarter" idx="10"/>
          </p:nvPr>
        </p:nvSpPr>
        <p:spPr>
          <a:xfrm>
            <a:off x="347472" y="996118"/>
            <a:ext cx="8200669" cy="390473"/>
          </a:xfrm>
          <a:prstGeom prst="rect">
            <a:avLst/>
          </a:prstGeom>
        </p:spPr>
        <p:txBody>
          <a:bodyPr/>
          <a:lstStyle>
            <a:lvl1pPr marL="0" indent="0">
              <a:buNone/>
              <a:defRPr sz="1800">
                <a:solidFill>
                  <a:schemeClr val="accent1"/>
                </a:solidFill>
              </a:defRPr>
            </a:lvl1pPr>
            <a:lvl2pPr marL="342891" indent="0">
              <a:buNone/>
              <a:defRPr/>
            </a:lvl2pPr>
          </a:lstStyle>
          <a:p>
            <a:pPr lvl="0"/>
            <a:r>
              <a:rPr lang="en-US" dirty="0"/>
              <a:t>Edit Master text styles</a:t>
            </a:r>
          </a:p>
        </p:txBody>
      </p:sp>
      <p:sp>
        <p:nvSpPr>
          <p:cNvPr id="7" name="Text Placeholder 6">
            <a:extLst>
              <a:ext uri="{FF2B5EF4-FFF2-40B4-BE49-F238E27FC236}">
                <a16:creationId xmlns="" xmlns:a16="http://schemas.microsoft.com/office/drawing/2014/main" id="{5EF92D58-F92A-4A5D-B200-C8D6E89E3BD3}"/>
              </a:ext>
            </a:extLst>
          </p:cNvPr>
          <p:cNvSpPr>
            <a:spLocks noGrp="1"/>
          </p:cNvSpPr>
          <p:nvPr>
            <p:ph type="body" sz="quarter" idx="11" hasCustomPrompt="1"/>
          </p:nvPr>
        </p:nvSpPr>
        <p:spPr>
          <a:xfrm>
            <a:off x="360364" y="1754191"/>
            <a:ext cx="8200669" cy="2251933"/>
          </a:xfrm>
          <a:prstGeom prst="rect">
            <a:avLst/>
          </a:prstGeom>
        </p:spPr>
        <p:txBody>
          <a:bodyPr/>
          <a:lstStyle>
            <a:lvl1pPr marL="173034" indent="-173034">
              <a:buFont typeface="Arial" panose="020B0604020202020204" pitchFamily="34" charset="0"/>
              <a:buChar char="•"/>
              <a:defRPr sz="1400" b="0"/>
            </a:lvl1pPr>
            <a:lvl2pPr marL="173034" indent="-173034">
              <a:lnSpc>
                <a:spcPct val="100000"/>
              </a:lnSpc>
              <a:spcBef>
                <a:spcPts val="0"/>
              </a:spcBef>
              <a:spcAft>
                <a:spcPts val="751"/>
              </a:spcAft>
              <a:buClr>
                <a:schemeClr val="accent1"/>
              </a:buClr>
              <a:buFont typeface="Arial" panose="020B0604020202020204" pitchFamily="34" charset="0"/>
              <a:buChar char="•"/>
              <a:defRPr sz="1400" b="0"/>
            </a:lvl2pPr>
          </a:lstStyle>
          <a:p>
            <a:pPr lvl="1"/>
            <a:r>
              <a:rPr lang="en-US" dirty="0">
                <a:solidFill>
                  <a:srgbClr val="474747"/>
                </a:solidFill>
                <a:latin typeface="Calibri" charset="0"/>
              </a:rPr>
              <a:t>Lorem ipsum dolor sit </a:t>
            </a:r>
            <a:r>
              <a:rPr lang="en-US" dirty="0" err="1">
                <a:solidFill>
                  <a:srgbClr val="474747"/>
                </a:solidFill>
                <a:latin typeface="Calibri" charset="0"/>
              </a:rPr>
              <a:t>amet</a:t>
            </a:r>
            <a:r>
              <a:rPr lang="en-US" dirty="0">
                <a:solidFill>
                  <a:srgbClr val="474747"/>
                </a:solidFill>
                <a:latin typeface="Calibri" charset="0"/>
              </a:rPr>
              <a:t> </a:t>
            </a:r>
          </a:p>
          <a:p>
            <a:pPr lvl="1"/>
            <a:r>
              <a:rPr lang="en-US" dirty="0">
                <a:solidFill>
                  <a:srgbClr val="474747"/>
                </a:solidFill>
                <a:latin typeface="Calibri" charset="0"/>
              </a:rPr>
              <a:t>Lorem ipsum dolor sit </a:t>
            </a:r>
            <a:r>
              <a:rPr lang="en-US" dirty="0" err="1">
                <a:solidFill>
                  <a:srgbClr val="474747"/>
                </a:solidFill>
                <a:latin typeface="Calibri" charset="0"/>
              </a:rPr>
              <a:t>amet</a:t>
            </a:r>
            <a:r>
              <a:rPr lang="en-US" dirty="0">
                <a:solidFill>
                  <a:srgbClr val="474747"/>
                </a:solidFill>
                <a:latin typeface="Calibri" charset="0"/>
              </a:rPr>
              <a:t> </a:t>
            </a:r>
          </a:p>
          <a:p>
            <a:pPr lvl="1"/>
            <a:r>
              <a:rPr lang="en-US" dirty="0">
                <a:solidFill>
                  <a:srgbClr val="474747"/>
                </a:solidFill>
                <a:latin typeface="Calibri" charset="0"/>
              </a:rPr>
              <a:t>Lorem ipsum dolor sit </a:t>
            </a:r>
            <a:r>
              <a:rPr lang="en-US" dirty="0" err="1">
                <a:solidFill>
                  <a:srgbClr val="474747"/>
                </a:solidFill>
                <a:latin typeface="Calibri" charset="0"/>
              </a:rPr>
              <a:t>amet</a:t>
            </a:r>
            <a:r>
              <a:rPr lang="en-US" dirty="0">
                <a:solidFill>
                  <a:srgbClr val="474747"/>
                </a:solidFill>
                <a:latin typeface="Calibri" charset="0"/>
              </a:rPr>
              <a:t> </a:t>
            </a:r>
          </a:p>
          <a:p>
            <a:pPr lvl="1"/>
            <a:r>
              <a:rPr lang="en-US" dirty="0">
                <a:solidFill>
                  <a:srgbClr val="474747"/>
                </a:solidFill>
                <a:latin typeface="Calibri" charset="0"/>
              </a:rPr>
              <a:t>Lorem ipsum dolor sit </a:t>
            </a:r>
            <a:r>
              <a:rPr lang="en-US" dirty="0" err="1">
                <a:solidFill>
                  <a:srgbClr val="474747"/>
                </a:solidFill>
                <a:latin typeface="Calibri" charset="0"/>
              </a:rPr>
              <a:t>amet</a:t>
            </a:r>
            <a:r>
              <a:rPr lang="en-US" dirty="0">
                <a:solidFill>
                  <a:srgbClr val="474747"/>
                </a:solidFill>
                <a:latin typeface="Calibri" charset="0"/>
              </a:rPr>
              <a:t> </a:t>
            </a:r>
          </a:p>
          <a:p>
            <a:pPr lvl="1"/>
            <a:r>
              <a:rPr lang="en-US" dirty="0">
                <a:solidFill>
                  <a:srgbClr val="474747"/>
                </a:solidFill>
                <a:latin typeface="Calibri" charset="0"/>
              </a:rPr>
              <a:t>Lorem ipsum dolor sit </a:t>
            </a:r>
            <a:r>
              <a:rPr lang="en-US" dirty="0" err="1">
                <a:solidFill>
                  <a:srgbClr val="474747"/>
                </a:solidFill>
                <a:latin typeface="Calibri" charset="0"/>
              </a:rPr>
              <a:t>amet</a:t>
            </a:r>
            <a:endParaRPr lang="en-US" dirty="0"/>
          </a:p>
        </p:txBody>
      </p:sp>
    </p:spTree>
    <p:extLst>
      <p:ext uri="{BB962C8B-B14F-4D97-AF65-F5344CB8AC3E}">
        <p14:creationId xmlns:p14="http://schemas.microsoft.com/office/powerpoint/2010/main" val="3464303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7">
            <a:extLst>
              <a:ext uri="{FF2B5EF4-FFF2-40B4-BE49-F238E27FC236}">
                <a16:creationId xmlns="" xmlns:a16="http://schemas.microsoft.com/office/drawing/2014/main" id="{BB5A9EB4-7DBB-4676-ACC7-0D8415D3AF68}"/>
              </a:ext>
            </a:extLst>
          </p:cNvPr>
          <p:cNvSpPr>
            <a:spLocks noChangeArrowheads="1"/>
          </p:cNvSpPr>
          <p:nvPr userDrawn="1"/>
        </p:nvSpPr>
        <p:spPr bwMode="auto">
          <a:xfrm>
            <a:off x="8701314" y="147640"/>
            <a:ext cx="217041" cy="1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sz="1400">
                <a:solidFill>
                  <a:schemeClr val="tx1"/>
                </a:solidFill>
                <a:latin typeface="Arial" panose="020B0604020202020204" pitchFamily="34" charset="0"/>
                <a:ea typeface="MS PGothic" panose="020B0600070205080204" pitchFamily="34" charset="-128"/>
              </a:defRPr>
            </a:lvl1pPr>
            <a:lvl2pPr marL="742950" indent="-285750" eaLnBrk="0" hangingPunct="0">
              <a:defRPr sz="1400">
                <a:solidFill>
                  <a:schemeClr val="tx1"/>
                </a:solidFill>
                <a:latin typeface="Arial" panose="020B0604020202020204" pitchFamily="34" charset="0"/>
                <a:ea typeface="MS PGothic" panose="020B0600070205080204" pitchFamily="34" charset="-128"/>
              </a:defRPr>
            </a:lvl2pPr>
            <a:lvl3pPr marL="1143000" indent="-228600" eaLnBrk="0" hangingPunct="0">
              <a:defRPr sz="1400">
                <a:solidFill>
                  <a:schemeClr val="tx1"/>
                </a:solidFill>
                <a:latin typeface="Arial" panose="020B0604020202020204" pitchFamily="34" charset="0"/>
                <a:ea typeface="MS PGothic" panose="020B0600070205080204" pitchFamily="34" charset="-128"/>
              </a:defRPr>
            </a:lvl3pPr>
            <a:lvl4pPr marL="1600200" indent="-228600" eaLnBrk="0" hangingPunct="0">
              <a:defRPr sz="1400">
                <a:solidFill>
                  <a:schemeClr val="tx1"/>
                </a:solidFill>
                <a:latin typeface="Arial" panose="020B0604020202020204" pitchFamily="34" charset="0"/>
                <a:ea typeface="MS PGothic" panose="020B0600070205080204" pitchFamily="34" charset="-128"/>
              </a:defRPr>
            </a:lvl4pPr>
            <a:lvl5pPr marL="2057400" indent="-228600"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defRPr/>
            </a:pPr>
            <a:fld id="{9466D1F4-4B0D-4661-8226-7DA15546500D}" type="slidenum">
              <a:rPr lang="uk-UA" altLang="en-US" sz="800" smtClean="0">
                <a:solidFill>
                  <a:srgbClr val="5A5A58"/>
                </a:solidFill>
                <a:latin typeface="Open Sans Regular" pitchFamily="2" charset="0"/>
              </a:rPr>
              <a:pPr algn="ctr" eaLnBrk="1" hangingPunct="1">
                <a:defRPr/>
              </a:pPr>
              <a:t>‹#›</a:t>
            </a:fld>
            <a:endParaRPr lang="uk-UA" altLang="en-US" sz="800">
              <a:solidFill>
                <a:srgbClr val="5A5A58"/>
              </a:solidFill>
              <a:latin typeface="Open Sans Regular" pitchFamily="2" charset="0"/>
            </a:endParaRPr>
          </a:p>
        </p:txBody>
      </p:sp>
      <p:sp>
        <p:nvSpPr>
          <p:cNvPr id="7" name="Title Placeholder 1"/>
          <p:cNvSpPr>
            <a:spLocks noGrp="1"/>
          </p:cNvSpPr>
          <p:nvPr>
            <p:ph type="title"/>
          </p:nvPr>
        </p:nvSpPr>
        <p:spPr>
          <a:xfrm>
            <a:off x="359711" y="296256"/>
            <a:ext cx="7886700" cy="689862"/>
          </a:xfrm>
          <a:prstGeom prst="rect">
            <a:avLst/>
          </a:prstGeom>
        </p:spPr>
        <p:txBody>
          <a:bodyPr rtlCol="0" anchor="t">
            <a:normAutofit/>
          </a:bodyPr>
          <a:lstStyle>
            <a:lvl1pPr>
              <a:defRPr sz="3000">
                <a:solidFill>
                  <a:srgbClr val="0071CE"/>
                </a:solidFill>
              </a:defRPr>
            </a:lvl1pPr>
          </a:lstStyle>
          <a:p>
            <a:r>
              <a:rPr lang="en-US" dirty="0"/>
              <a:t>Click to edit Master title style</a:t>
            </a:r>
          </a:p>
        </p:txBody>
      </p:sp>
    </p:spTree>
    <p:extLst>
      <p:ext uri="{BB962C8B-B14F-4D97-AF65-F5344CB8AC3E}">
        <p14:creationId xmlns:p14="http://schemas.microsoft.com/office/powerpoint/2010/main" val="271884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Graphic &amp; Check Bullets">
    <p:spTree>
      <p:nvGrpSpPr>
        <p:cNvPr id="1" name=""/>
        <p:cNvGrpSpPr/>
        <p:nvPr/>
      </p:nvGrpSpPr>
      <p:grpSpPr>
        <a:xfrm>
          <a:off x="0" y="0"/>
          <a:ext cx="0" cy="0"/>
          <a:chOff x="0" y="0"/>
          <a:chExt cx="0" cy="0"/>
        </a:xfrm>
      </p:grpSpPr>
      <p:sp>
        <p:nvSpPr>
          <p:cNvPr id="3" name="Freeform 5">
            <a:extLst>
              <a:ext uri="{FF2B5EF4-FFF2-40B4-BE49-F238E27FC236}">
                <a16:creationId xmlns="" xmlns:a16="http://schemas.microsoft.com/office/drawing/2014/main" id="{F7096BA4-148D-4EC3-875F-496BF701F457}"/>
              </a:ext>
            </a:extLst>
          </p:cNvPr>
          <p:cNvSpPr>
            <a:spLocks/>
          </p:cNvSpPr>
          <p:nvPr userDrawn="1"/>
        </p:nvSpPr>
        <p:spPr bwMode="auto">
          <a:xfrm>
            <a:off x="-5316" y="-26128"/>
            <a:ext cx="4648200" cy="5216435"/>
          </a:xfrm>
          <a:custGeom>
            <a:avLst/>
            <a:gdLst>
              <a:gd name="T0" fmla="*/ 2147483646 w 489"/>
              <a:gd name="T1" fmla="*/ 2147483646 h 542"/>
              <a:gd name="T2" fmla="*/ 2147483646 w 489"/>
              <a:gd name="T3" fmla="*/ 2147483646 h 542"/>
              <a:gd name="T4" fmla="*/ 2147483646 w 489"/>
              <a:gd name="T5" fmla="*/ 0 h 542"/>
              <a:gd name="T6" fmla="*/ 0 w 489"/>
              <a:gd name="T7" fmla="*/ 0 h 542"/>
              <a:gd name="T8" fmla="*/ 0 w 489"/>
              <a:gd name="T9" fmla="*/ 2147483646 h 542"/>
              <a:gd name="T10" fmla="*/ 2147483646 w 489"/>
              <a:gd name="T11" fmla="*/ 2147483646 h 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 h="542">
                <a:moveTo>
                  <a:pt x="425" y="542"/>
                </a:moveTo>
                <a:cubicBezTo>
                  <a:pt x="466" y="463"/>
                  <a:pt x="489" y="370"/>
                  <a:pt x="489" y="271"/>
                </a:cubicBezTo>
                <a:cubicBezTo>
                  <a:pt x="489" y="171"/>
                  <a:pt x="466" y="79"/>
                  <a:pt x="425" y="0"/>
                </a:cubicBezTo>
                <a:cubicBezTo>
                  <a:pt x="0" y="0"/>
                  <a:pt x="0" y="0"/>
                  <a:pt x="0" y="0"/>
                </a:cubicBezTo>
                <a:cubicBezTo>
                  <a:pt x="0" y="542"/>
                  <a:pt x="0" y="542"/>
                  <a:pt x="0" y="542"/>
                </a:cubicBezTo>
                <a:lnTo>
                  <a:pt x="425" y="54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p>
        </p:txBody>
      </p:sp>
      <p:sp>
        <p:nvSpPr>
          <p:cNvPr id="2" name="Title 1">
            <a:extLst>
              <a:ext uri="{FF2B5EF4-FFF2-40B4-BE49-F238E27FC236}">
                <a16:creationId xmlns="" xmlns:a16="http://schemas.microsoft.com/office/drawing/2014/main" id="{6DA22C82-C24A-4680-9037-ECFDA00AB6A6}"/>
              </a:ext>
            </a:extLst>
          </p:cNvPr>
          <p:cNvSpPr>
            <a:spLocks noGrp="1"/>
          </p:cNvSpPr>
          <p:nvPr>
            <p:ph type="title"/>
          </p:nvPr>
        </p:nvSpPr>
        <p:spPr>
          <a:xfrm>
            <a:off x="347474" y="292609"/>
            <a:ext cx="3636164" cy="891615"/>
          </a:xfrm>
        </p:spPr>
        <p:txBody>
          <a:bodyPr/>
          <a:lstStyle>
            <a:lvl1pPr>
              <a:defRPr>
                <a:solidFill>
                  <a:schemeClr val="bg1"/>
                </a:solidFill>
              </a:defRPr>
            </a:lvl1pPr>
          </a:lstStyle>
          <a:p>
            <a:r>
              <a:rPr lang="en-US"/>
              <a:t>Click to edit Master title style</a:t>
            </a:r>
          </a:p>
        </p:txBody>
      </p:sp>
      <p:sp>
        <p:nvSpPr>
          <p:cNvPr id="6" name="Text Placeholder 5">
            <a:extLst>
              <a:ext uri="{FF2B5EF4-FFF2-40B4-BE49-F238E27FC236}">
                <a16:creationId xmlns="" xmlns:a16="http://schemas.microsoft.com/office/drawing/2014/main" id="{E6EBF672-D596-4CA4-8720-604E76E358E1}"/>
              </a:ext>
            </a:extLst>
          </p:cNvPr>
          <p:cNvSpPr>
            <a:spLocks noGrp="1"/>
          </p:cNvSpPr>
          <p:nvPr>
            <p:ph type="body" sz="quarter" idx="10"/>
          </p:nvPr>
        </p:nvSpPr>
        <p:spPr>
          <a:xfrm>
            <a:off x="347474" y="1251250"/>
            <a:ext cx="3636164" cy="914400"/>
          </a:xfrm>
          <a:prstGeom prst="rect">
            <a:avLst/>
          </a:prstGeom>
        </p:spPr>
        <p:txBody>
          <a:bodyPr/>
          <a:lstStyle>
            <a:lvl1pPr marL="0" indent="0">
              <a:buNone/>
              <a:defRPr sz="1000">
                <a:solidFill>
                  <a:schemeClr val="bg1"/>
                </a:solidFill>
              </a:defRPr>
            </a:lvl1pPr>
          </a:lstStyle>
          <a:p>
            <a:pPr lvl="0"/>
            <a:r>
              <a:rPr lang="en-US" dirty="0"/>
              <a:t>Edit Master text styles</a:t>
            </a:r>
          </a:p>
        </p:txBody>
      </p:sp>
      <p:sp>
        <p:nvSpPr>
          <p:cNvPr id="8" name="Text Placeholder 7">
            <a:extLst>
              <a:ext uri="{FF2B5EF4-FFF2-40B4-BE49-F238E27FC236}">
                <a16:creationId xmlns="" xmlns:a16="http://schemas.microsoft.com/office/drawing/2014/main" id="{346F0B9F-17A7-4F2D-BF59-221BECC8CCB8}"/>
              </a:ext>
            </a:extLst>
          </p:cNvPr>
          <p:cNvSpPr>
            <a:spLocks noGrp="1"/>
          </p:cNvSpPr>
          <p:nvPr>
            <p:ph type="body" sz="quarter" idx="11"/>
          </p:nvPr>
        </p:nvSpPr>
        <p:spPr>
          <a:xfrm>
            <a:off x="4995673" y="1251251"/>
            <a:ext cx="3498851" cy="3305175"/>
          </a:xfrm>
          <a:prstGeom prst="rect">
            <a:avLst/>
          </a:prstGeom>
        </p:spPr>
        <p:txBody>
          <a:bodyPr/>
          <a:lstStyle>
            <a:lvl1pPr marL="228594" indent="-228594">
              <a:lnSpc>
                <a:spcPct val="100000"/>
              </a:lnSpc>
              <a:spcBef>
                <a:spcPts val="0"/>
              </a:spcBef>
              <a:spcAft>
                <a:spcPts val="751"/>
              </a:spcAft>
              <a:buSzPct val="110000"/>
              <a:buFontTx/>
              <a:buBlip>
                <a:blip r:embed="rId2"/>
              </a:buBlip>
              <a:defRPr sz="1400"/>
            </a:lvl1pPr>
            <a:lvl2pPr marL="342891" indent="0">
              <a:buNone/>
              <a:defRPr sz="1400"/>
            </a:lvl2pPr>
            <a:lvl3pPr>
              <a:defRPr sz="1400"/>
            </a:lvl3pPr>
            <a:lvl4pPr>
              <a:defRPr sz="1400"/>
            </a:lvl4pPr>
            <a:lvl5pPr>
              <a:defRPr sz="1400"/>
            </a:lvl5pPr>
          </a:lstStyle>
          <a:p>
            <a:pPr lvl="0"/>
            <a:r>
              <a:rPr lang="en-US" dirty="0"/>
              <a:t>Edit Master text styles</a:t>
            </a:r>
          </a:p>
        </p:txBody>
      </p:sp>
      <p:pic>
        <p:nvPicPr>
          <p:cNvPr id="9" name="Picture 8">
            <a:extLst>
              <a:ext uri="{FF2B5EF4-FFF2-40B4-BE49-F238E27FC236}">
                <a16:creationId xmlns="" xmlns:a16="http://schemas.microsoft.com/office/drawing/2014/main" id="{58B8B797-AB74-644C-8E4D-72EC59EEAA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24" y="4817947"/>
            <a:ext cx="1006533" cy="216570"/>
          </a:xfrm>
          <a:prstGeom prst="rect">
            <a:avLst/>
          </a:prstGeom>
        </p:spPr>
      </p:pic>
    </p:spTree>
    <p:extLst>
      <p:ext uri="{BB962C8B-B14F-4D97-AF65-F5344CB8AC3E}">
        <p14:creationId xmlns:p14="http://schemas.microsoft.com/office/powerpoint/2010/main" val="2792662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6">
            <a:extLst>
              <a:ext uri="{FF2B5EF4-FFF2-40B4-BE49-F238E27FC236}">
                <a16:creationId xmlns="" xmlns:a16="http://schemas.microsoft.com/office/drawing/2014/main" id="{D4E74E6A-0F38-4F98-8AB7-C27F914ED5E0}"/>
              </a:ext>
            </a:extLst>
          </p:cNvPr>
          <p:cNvSpPr>
            <a:spLocks noChangeArrowheads="1"/>
          </p:cNvSpPr>
          <p:nvPr userDrawn="1"/>
        </p:nvSpPr>
        <p:spPr bwMode="auto">
          <a:xfrm>
            <a:off x="8701314" y="147640"/>
            <a:ext cx="217041" cy="1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sz="1400">
                <a:solidFill>
                  <a:schemeClr val="tx1"/>
                </a:solidFill>
                <a:latin typeface="Arial" panose="020B0604020202020204" pitchFamily="34" charset="0"/>
                <a:ea typeface="MS PGothic" panose="020B0600070205080204" pitchFamily="34" charset="-128"/>
              </a:defRPr>
            </a:lvl1pPr>
            <a:lvl2pPr marL="742950" indent="-285750" eaLnBrk="0" hangingPunct="0">
              <a:defRPr sz="1400">
                <a:solidFill>
                  <a:schemeClr val="tx1"/>
                </a:solidFill>
                <a:latin typeface="Arial" panose="020B0604020202020204" pitchFamily="34" charset="0"/>
                <a:ea typeface="MS PGothic" panose="020B0600070205080204" pitchFamily="34" charset="-128"/>
              </a:defRPr>
            </a:lvl2pPr>
            <a:lvl3pPr marL="1143000" indent="-228600" eaLnBrk="0" hangingPunct="0">
              <a:defRPr sz="1400">
                <a:solidFill>
                  <a:schemeClr val="tx1"/>
                </a:solidFill>
                <a:latin typeface="Arial" panose="020B0604020202020204" pitchFamily="34" charset="0"/>
                <a:ea typeface="MS PGothic" panose="020B0600070205080204" pitchFamily="34" charset="-128"/>
              </a:defRPr>
            </a:lvl3pPr>
            <a:lvl4pPr marL="1600200" indent="-228600" eaLnBrk="0" hangingPunct="0">
              <a:defRPr sz="1400">
                <a:solidFill>
                  <a:schemeClr val="tx1"/>
                </a:solidFill>
                <a:latin typeface="Arial" panose="020B0604020202020204" pitchFamily="34" charset="0"/>
                <a:ea typeface="MS PGothic" panose="020B0600070205080204" pitchFamily="34" charset="-128"/>
              </a:defRPr>
            </a:lvl4pPr>
            <a:lvl5pPr marL="2057400" indent="-228600"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defRPr/>
            </a:pPr>
            <a:fld id="{66BE2E41-6B3F-49BA-903D-E5F66F79C6DC}" type="slidenum">
              <a:rPr lang="uk-UA" altLang="en-US" sz="800" smtClean="0">
                <a:solidFill>
                  <a:srgbClr val="5A5A58"/>
                </a:solidFill>
                <a:latin typeface="Open Sans Regular" pitchFamily="2" charset="0"/>
              </a:rPr>
              <a:pPr algn="ctr" eaLnBrk="1" hangingPunct="1">
                <a:defRPr/>
              </a:pPr>
              <a:t>‹#›</a:t>
            </a:fld>
            <a:endParaRPr lang="uk-UA" altLang="en-US" sz="800">
              <a:solidFill>
                <a:srgbClr val="5A5A58"/>
              </a:solidFill>
              <a:latin typeface="Open Sans Regular" pitchFamily="2" charset="0"/>
            </a:endParaRPr>
          </a:p>
        </p:txBody>
      </p:sp>
      <p:sp>
        <p:nvSpPr>
          <p:cNvPr id="32" name="Picture Placeholder 8"/>
          <p:cNvSpPr>
            <a:spLocks noGrp="1"/>
          </p:cNvSpPr>
          <p:nvPr>
            <p:ph type="pic" sz="quarter" idx="13"/>
          </p:nvPr>
        </p:nvSpPr>
        <p:spPr>
          <a:xfrm>
            <a:off x="431803" y="1530049"/>
            <a:ext cx="2634343" cy="1472594"/>
          </a:xfrm>
          <a:custGeom>
            <a:avLst/>
            <a:gdLst>
              <a:gd name="connsiteX0" fmla="*/ 0 w 2117272"/>
              <a:gd name="connsiteY0" fmla="*/ 0 h 2117272"/>
              <a:gd name="connsiteX1" fmla="*/ 2117272 w 2117272"/>
              <a:gd name="connsiteY1" fmla="*/ 0 h 2117272"/>
              <a:gd name="connsiteX2" fmla="*/ 2117272 w 2117272"/>
              <a:gd name="connsiteY2" fmla="*/ 2117272 h 2117272"/>
              <a:gd name="connsiteX3" fmla="*/ 0 w 2117272"/>
              <a:gd name="connsiteY3" fmla="*/ 2117272 h 2117272"/>
            </a:gdLst>
            <a:ahLst/>
            <a:cxnLst>
              <a:cxn ang="0">
                <a:pos x="connsiteX0" y="connsiteY0"/>
              </a:cxn>
              <a:cxn ang="0">
                <a:pos x="connsiteX1" y="connsiteY1"/>
              </a:cxn>
              <a:cxn ang="0">
                <a:pos x="connsiteX2" y="connsiteY2"/>
              </a:cxn>
              <a:cxn ang="0">
                <a:pos x="connsiteX3" y="connsiteY3"/>
              </a:cxn>
            </a:cxnLst>
            <a:rect l="l" t="t" r="r" b="b"/>
            <a:pathLst>
              <a:path w="2117272" h="2117272">
                <a:moveTo>
                  <a:pt x="0" y="0"/>
                </a:moveTo>
                <a:lnTo>
                  <a:pt x="2117272" y="0"/>
                </a:lnTo>
                <a:lnTo>
                  <a:pt x="2117272" y="2117272"/>
                </a:lnTo>
                <a:lnTo>
                  <a:pt x="0" y="2117272"/>
                </a:lnTo>
                <a:close/>
              </a:path>
            </a:pathLst>
          </a:custGeom>
          <a:pattFill prst="solidDmnd">
            <a:fgClr>
              <a:schemeClr val="tx1">
                <a:lumMod val="10000"/>
                <a:lumOff val="90000"/>
              </a:schemeClr>
            </a:fgClr>
            <a:bgClr>
              <a:schemeClr val="bg1"/>
            </a:bgClr>
          </a:pattFill>
        </p:spPr>
        <p:txBody>
          <a:bodyPr rtlCol="0" anchor="ctr">
            <a:noAutofit/>
          </a:bodyPr>
          <a:lstStyle>
            <a:lvl1pPr marL="0" indent="0" algn="ctr">
              <a:buNone/>
              <a:defRPr sz="1400" i="1"/>
            </a:lvl1pPr>
          </a:lstStyle>
          <a:p>
            <a:pPr lvl="0"/>
            <a:endParaRPr lang="en-US" noProof="0"/>
          </a:p>
        </p:txBody>
      </p:sp>
      <p:sp>
        <p:nvSpPr>
          <p:cNvPr id="16" name="Picture Placeholder 8"/>
          <p:cNvSpPr>
            <a:spLocks noGrp="1"/>
          </p:cNvSpPr>
          <p:nvPr>
            <p:ph type="pic" sz="quarter" idx="14"/>
          </p:nvPr>
        </p:nvSpPr>
        <p:spPr>
          <a:xfrm>
            <a:off x="3067053" y="1530049"/>
            <a:ext cx="2634343" cy="1472594"/>
          </a:xfrm>
          <a:custGeom>
            <a:avLst/>
            <a:gdLst>
              <a:gd name="connsiteX0" fmla="*/ 0 w 2117272"/>
              <a:gd name="connsiteY0" fmla="*/ 0 h 2117272"/>
              <a:gd name="connsiteX1" fmla="*/ 2117272 w 2117272"/>
              <a:gd name="connsiteY1" fmla="*/ 0 h 2117272"/>
              <a:gd name="connsiteX2" fmla="*/ 2117272 w 2117272"/>
              <a:gd name="connsiteY2" fmla="*/ 2117272 h 2117272"/>
              <a:gd name="connsiteX3" fmla="*/ 0 w 2117272"/>
              <a:gd name="connsiteY3" fmla="*/ 2117272 h 2117272"/>
            </a:gdLst>
            <a:ahLst/>
            <a:cxnLst>
              <a:cxn ang="0">
                <a:pos x="connsiteX0" y="connsiteY0"/>
              </a:cxn>
              <a:cxn ang="0">
                <a:pos x="connsiteX1" y="connsiteY1"/>
              </a:cxn>
              <a:cxn ang="0">
                <a:pos x="connsiteX2" y="connsiteY2"/>
              </a:cxn>
              <a:cxn ang="0">
                <a:pos x="connsiteX3" y="connsiteY3"/>
              </a:cxn>
            </a:cxnLst>
            <a:rect l="l" t="t" r="r" b="b"/>
            <a:pathLst>
              <a:path w="2117272" h="2117272">
                <a:moveTo>
                  <a:pt x="0" y="0"/>
                </a:moveTo>
                <a:lnTo>
                  <a:pt x="2117272" y="0"/>
                </a:lnTo>
                <a:lnTo>
                  <a:pt x="2117272" y="2117272"/>
                </a:lnTo>
                <a:lnTo>
                  <a:pt x="0" y="2117272"/>
                </a:lnTo>
                <a:close/>
              </a:path>
            </a:pathLst>
          </a:custGeom>
          <a:pattFill prst="solidDmnd">
            <a:fgClr>
              <a:schemeClr val="tx1">
                <a:lumMod val="10000"/>
                <a:lumOff val="90000"/>
              </a:schemeClr>
            </a:fgClr>
            <a:bgClr>
              <a:schemeClr val="bg1"/>
            </a:bgClr>
          </a:pattFill>
        </p:spPr>
        <p:txBody>
          <a:bodyPr rtlCol="0" anchor="ctr">
            <a:noAutofit/>
          </a:bodyPr>
          <a:lstStyle>
            <a:lvl1pPr marL="0" indent="0" algn="ctr">
              <a:buNone/>
              <a:defRPr sz="1400" i="1"/>
            </a:lvl1pPr>
          </a:lstStyle>
          <a:p>
            <a:pPr lvl="0"/>
            <a:endParaRPr lang="en-US" noProof="0"/>
          </a:p>
        </p:txBody>
      </p:sp>
      <p:sp>
        <p:nvSpPr>
          <p:cNvPr id="17" name="Picture Placeholder 8"/>
          <p:cNvSpPr>
            <a:spLocks noGrp="1"/>
          </p:cNvSpPr>
          <p:nvPr>
            <p:ph type="pic" sz="quarter" idx="15"/>
          </p:nvPr>
        </p:nvSpPr>
        <p:spPr>
          <a:xfrm>
            <a:off x="5702303" y="1530049"/>
            <a:ext cx="2634343" cy="1472594"/>
          </a:xfrm>
          <a:custGeom>
            <a:avLst/>
            <a:gdLst>
              <a:gd name="connsiteX0" fmla="*/ 0 w 2117272"/>
              <a:gd name="connsiteY0" fmla="*/ 0 h 2117272"/>
              <a:gd name="connsiteX1" fmla="*/ 2117272 w 2117272"/>
              <a:gd name="connsiteY1" fmla="*/ 0 h 2117272"/>
              <a:gd name="connsiteX2" fmla="*/ 2117272 w 2117272"/>
              <a:gd name="connsiteY2" fmla="*/ 2117272 h 2117272"/>
              <a:gd name="connsiteX3" fmla="*/ 0 w 2117272"/>
              <a:gd name="connsiteY3" fmla="*/ 2117272 h 2117272"/>
            </a:gdLst>
            <a:ahLst/>
            <a:cxnLst>
              <a:cxn ang="0">
                <a:pos x="connsiteX0" y="connsiteY0"/>
              </a:cxn>
              <a:cxn ang="0">
                <a:pos x="connsiteX1" y="connsiteY1"/>
              </a:cxn>
              <a:cxn ang="0">
                <a:pos x="connsiteX2" y="connsiteY2"/>
              </a:cxn>
              <a:cxn ang="0">
                <a:pos x="connsiteX3" y="connsiteY3"/>
              </a:cxn>
            </a:cxnLst>
            <a:rect l="l" t="t" r="r" b="b"/>
            <a:pathLst>
              <a:path w="2117272" h="2117272">
                <a:moveTo>
                  <a:pt x="0" y="0"/>
                </a:moveTo>
                <a:lnTo>
                  <a:pt x="2117272" y="0"/>
                </a:lnTo>
                <a:lnTo>
                  <a:pt x="2117272" y="2117272"/>
                </a:lnTo>
                <a:lnTo>
                  <a:pt x="0" y="2117272"/>
                </a:lnTo>
                <a:close/>
              </a:path>
            </a:pathLst>
          </a:custGeom>
          <a:pattFill prst="solidDmnd">
            <a:fgClr>
              <a:schemeClr val="tx1">
                <a:lumMod val="10000"/>
                <a:lumOff val="90000"/>
              </a:schemeClr>
            </a:fgClr>
            <a:bgClr>
              <a:schemeClr val="bg1"/>
            </a:bgClr>
          </a:pattFill>
        </p:spPr>
        <p:txBody>
          <a:bodyPr rtlCol="0" anchor="ctr">
            <a:noAutofit/>
          </a:bodyPr>
          <a:lstStyle>
            <a:lvl1pPr marL="0" indent="0" algn="ctr">
              <a:buNone/>
              <a:defRPr sz="1400" i="1"/>
            </a:lvl1pPr>
          </a:lstStyle>
          <a:p>
            <a:pPr lvl="0"/>
            <a:endParaRPr lang="en-US" noProof="0"/>
          </a:p>
        </p:txBody>
      </p:sp>
      <p:sp>
        <p:nvSpPr>
          <p:cNvPr id="8" name="Title Placeholder 1"/>
          <p:cNvSpPr>
            <a:spLocks noGrp="1"/>
          </p:cNvSpPr>
          <p:nvPr>
            <p:ph type="title"/>
          </p:nvPr>
        </p:nvSpPr>
        <p:spPr>
          <a:xfrm>
            <a:off x="347472" y="296256"/>
            <a:ext cx="8200669" cy="689862"/>
          </a:xfrm>
          <a:prstGeom prst="rect">
            <a:avLst/>
          </a:prstGeom>
        </p:spPr>
        <p:txBody>
          <a:bodyPr rtlCol="0" anchor="t">
            <a:normAutofit/>
          </a:bodyPr>
          <a:lstStyle>
            <a:lvl1pPr>
              <a:defRPr sz="3000" baseline="0">
                <a:solidFill>
                  <a:srgbClr val="0071CE"/>
                </a:solidFill>
              </a:defRPr>
            </a:lvl1pPr>
          </a:lstStyle>
          <a:p>
            <a:r>
              <a:rPr lang="en-US" dirty="0"/>
              <a:t>Click to edit Master title style</a:t>
            </a:r>
          </a:p>
        </p:txBody>
      </p:sp>
      <p:sp>
        <p:nvSpPr>
          <p:cNvPr id="9" name="Text Placeholder 3">
            <a:extLst>
              <a:ext uri="{FF2B5EF4-FFF2-40B4-BE49-F238E27FC236}">
                <a16:creationId xmlns="" xmlns:a16="http://schemas.microsoft.com/office/drawing/2014/main" id="{0514050B-DED6-423C-ACA6-8431C4DD5901}"/>
              </a:ext>
            </a:extLst>
          </p:cNvPr>
          <p:cNvSpPr>
            <a:spLocks noGrp="1"/>
          </p:cNvSpPr>
          <p:nvPr>
            <p:ph type="body" sz="quarter" idx="10"/>
          </p:nvPr>
        </p:nvSpPr>
        <p:spPr>
          <a:xfrm>
            <a:off x="347472" y="996118"/>
            <a:ext cx="8200669" cy="390473"/>
          </a:xfrm>
          <a:prstGeom prst="rect">
            <a:avLst/>
          </a:prstGeom>
        </p:spPr>
        <p:txBody>
          <a:bodyPr/>
          <a:lstStyle>
            <a:lvl1pPr marL="0" indent="0">
              <a:buNone/>
              <a:defRPr sz="1800">
                <a:solidFill>
                  <a:schemeClr val="accent1"/>
                </a:solidFill>
              </a:defRPr>
            </a:lvl1pPr>
            <a:lvl2pPr marL="342891" indent="0">
              <a:buNone/>
              <a:defRPr/>
            </a:lvl2pPr>
          </a:lstStyle>
          <a:p>
            <a:pPr lvl="0"/>
            <a:r>
              <a:rPr lang="en-US" dirty="0"/>
              <a:t>Edit Master text styles</a:t>
            </a:r>
          </a:p>
        </p:txBody>
      </p:sp>
    </p:spTree>
    <p:extLst>
      <p:ext uri="{BB962C8B-B14F-4D97-AF65-F5344CB8AC3E}">
        <p14:creationId xmlns:p14="http://schemas.microsoft.com/office/powerpoint/2010/main" val="85938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a:prstGeom prst="rect">
            <a:avLst/>
          </a:prstGeom>
          <a:pattFill prst="solidDmnd">
            <a:fgClr>
              <a:schemeClr val="tx1">
                <a:lumMod val="10000"/>
                <a:lumOff val="90000"/>
              </a:schemeClr>
            </a:fgClr>
            <a:bgClr>
              <a:schemeClr val="bg1"/>
            </a:bgClr>
          </a:pattFill>
        </p:spPr>
        <p:txBody>
          <a:bodyPr rtlCol="0" anchor="ctr">
            <a:normAutofit/>
          </a:bodyPr>
          <a:lstStyle>
            <a:lvl1pPr marL="0" indent="0" algn="ctr">
              <a:buNone/>
              <a:defRPr sz="1200" i="1"/>
            </a:lvl1pPr>
          </a:lstStyle>
          <a:p>
            <a:pPr lvl="0"/>
            <a:endParaRPr lang="en-US" noProof="0"/>
          </a:p>
        </p:txBody>
      </p:sp>
      <p:sp>
        <p:nvSpPr>
          <p:cNvPr id="2" name="Title 1">
            <a:extLst>
              <a:ext uri="{FF2B5EF4-FFF2-40B4-BE49-F238E27FC236}">
                <a16:creationId xmlns="" xmlns:a16="http://schemas.microsoft.com/office/drawing/2014/main" id="{83D8862C-C00F-430C-9873-2854BB4F7AB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5387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Image Right">
    <p:spTree>
      <p:nvGrpSpPr>
        <p:cNvPr id="1" name=""/>
        <p:cNvGrpSpPr/>
        <p:nvPr/>
      </p:nvGrpSpPr>
      <p:grpSpPr>
        <a:xfrm>
          <a:off x="0" y="0"/>
          <a:ext cx="0" cy="0"/>
          <a:chOff x="0" y="0"/>
          <a:chExt cx="0" cy="0"/>
        </a:xfrm>
      </p:grpSpPr>
      <p:sp>
        <p:nvSpPr>
          <p:cNvPr id="29" name="Picture Placeholder 28">
            <a:extLst>
              <a:ext uri="{FF2B5EF4-FFF2-40B4-BE49-F238E27FC236}">
                <a16:creationId xmlns="" xmlns:a16="http://schemas.microsoft.com/office/drawing/2014/main" id="{6BE126C0-1888-451A-8FB5-141AF9F37E4A}"/>
              </a:ext>
            </a:extLst>
          </p:cNvPr>
          <p:cNvSpPr>
            <a:spLocks noGrp="1"/>
          </p:cNvSpPr>
          <p:nvPr>
            <p:ph type="pic" sz="quarter" idx="19"/>
          </p:nvPr>
        </p:nvSpPr>
        <p:spPr>
          <a:xfrm>
            <a:off x="0" y="0"/>
            <a:ext cx="9144000" cy="5143500"/>
          </a:xfrm>
          <a:prstGeom prst="rect">
            <a:avLst/>
          </a:prstGeom>
          <a:pattFill prst="smCheck">
            <a:fgClr>
              <a:schemeClr val="tx1">
                <a:lumMod val="20000"/>
                <a:lumOff val="80000"/>
              </a:schemeClr>
            </a:fgClr>
            <a:bgClr>
              <a:schemeClr val="bg1"/>
            </a:bgClr>
          </a:pattFill>
        </p:spPr>
        <p:txBody>
          <a:bodyPr anchor="ctr"/>
          <a:lstStyle>
            <a:lvl1pPr marL="0" indent="0" algn="r">
              <a:buNone/>
              <a:defRPr sz="1000" i="1"/>
            </a:lvl1pPr>
          </a:lstStyle>
          <a:p>
            <a:endParaRPr lang="en-US" dirty="0"/>
          </a:p>
        </p:txBody>
      </p:sp>
      <p:sp>
        <p:nvSpPr>
          <p:cNvPr id="3" name="Rectangle 6">
            <a:extLst>
              <a:ext uri="{FF2B5EF4-FFF2-40B4-BE49-F238E27FC236}">
                <a16:creationId xmlns="" xmlns:a16="http://schemas.microsoft.com/office/drawing/2014/main" id="{BEBE8A6E-3D3F-4FC9-BB7A-41E1D01B7173}"/>
              </a:ext>
            </a:extLst>
          </p:cNvPr>
          <p:cNvSpPr>
            <a:spLocks noChangeArrowheads="1"/>
          </p:cNvSpPr>
          <p:nvPr userDrawn="1"/>
        </p:nvSpPr>
        <p:spPr bwMode="auto">
          <a:xfrm>
            <a:off x="8670054" y="147639"/>
            <a:ext cx="279558" cy="2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sz="1400">
                <a:solidFill>
                  <a:schemeClr val="tx1"/>
                </a:solidFill>
                <a:latin typeface="Arial" panose="020B0604020202020204" pitchFamily="34" charset="0"/>
                <a:ea typeface="MS PGothic" panose="020B0600070205080204" pitchFamily="34" charset="-128"/>
              </a:defRPr>
            </a:lvl1pPr>
            <a:lvl2pPr marL="742950" indent="-285750" eaLnBrk="0" hangingPunct="0">
              <a:defRPr sz="1400">
                <a:solidFill>
                  <a:schemeClr val="tx1"/>
                </a:solidFill>
                <a:latin typeface="Arial" panose="020B0604020202020204" pitchFamily="34" charset="0"/>
                <a:ea typeface="MS PGothic" panose="020B0600070205080204" pitchFamily="34" charset="-128"/>
              </a:defRPr>
            </a:lvl2pPr>
            <a:lvl3pPr marL="1143000" indent="-228600" eaLnBrk="0" hangingPunct="0">
              <a:defRPr sz="1400">
                <a:solidFill>
                  <a:schemeClr val="tx1"/>
                </a:solidFill>
                <a:latin typeface="Arial" panose="020B0604020202020204" pitchFamily="34" charset="0"/>
                <a:ea typeface="MS PGothic" panose="020B0600070205080204" pitchFamily="34" charset="-128"/>
              </a:defRPr>
            </a:lvl3pPr>
            <a:lvl4pPr marL="1600200" indent="-228600" eaLnBrk="0" hangingPunct="0">
              <a:defRPr sz="1400">
                <a:solidFill>
                  <a:schemeClr val="tx1"/>
                </a:solidFill>
                <a:latin typeface="Arial" panose="020B0604020202020204" pitchFamily="34" charset="0"/>
                <a:ea typeface="MS PGothic" panose="020B0600070205080204" pitchFamily="34" charset="-128"/>
              </a:defRPr>
            </a:lvl4pPr>
            <a:lvl5pPr marL="2057400" indent="-228600"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defRPr/>
            </a:pPr>
            <a:fld id="{54426C4F-B721-4133-A538-520957B938B6}" type="slidenum">
              <a:rPr lang="uk-UA" altLang="en-US" sz="900" b="1" smtClean="0">
                <a:solidFill>
                  <a:schemeClr val="bg1"/>
                </a:solidFill>
              </a:rPr>
              <a:pPr algn="ctr" eaLnBrk="1" hangingPunct="1">
                <a:defRPr/>
              </a:pPr>
              <a:t>‹#›</a:t>
            </a:fld>
            <a:endParaRPr lang="uk-UA" altLang="en-US" sz="900" b="1" dirty="0">
              <a:solidFill>
                <a:schemeClr val="bg1"/>
              </a:solidFill>
            </a:endParaRPr>
          </a:p>
        </p:txBody>
      </p:sp>
      <p:sp>
        <p:nvSpPr>
          <p:cNvPr id="5" name="Title 4">
            <a:extLst>
              <a:ext uri="{FF2B5EF4-FFF2-40B4-BE49-F238E27FC236}">
                <a16:creationId xmlns="" xmlns:a16="http://schemas.microsoft.com/office/drawing/2014/main" id="{2D8CEFCC-BF22-4A0C-B187-BEF7B5C1D7B8}"/>
              </a:ext>
            </a:extLst>
          </p:cNvPr>
          <p:cNvSpPr>
            <a:spLocks noGrp="1"/>
          </p:cNvSpPr>
          <p:nvPr>
            <p:ph type="title"/>
          </p:nvPr>
        </p:nvSpPr>
        <p:spPr>
          <a:xfrm>
            <a:off x="347474" y="1540239"/>
            <a:ext cx="3714863" cy="813520"/>
          </a:xfrm>
        </p:spPr>
        <p:txBody>
          <a:bodyPr anchor="ctr"/>
          <a:lstStyle>
            <a:lvl1pPr>
              <a:defRPr>
                <a:solidFill>
                  <a:schemeClr val="bg1"/>
                </a:solidFill>
              </a:defRPr>
            </a:lvl1pPr>
          </a:lstStyle>
          <a:p>
            <a:r>
              <a:rPr lang="en-US" dirty="0"/>
              <a:t>Click to edit Master title style</a:t>
            </a:r>
          </a:p>
        </p:txBody>
      </p:sp>
      <p:sp>
        <p:nvSpPr>
          <p:cNvPr id="9" name="Text Placeholder 8">
            <a:extLst>
              <a:ext uri="{FF2B5EF4-FFF2-40B4-BE49-F238E27FC236}">
                <a16:creationId xmlns="" xmlns:a16="http://schemas.microsoft.com/office/drawing/2014/main" id="{9D0F21E2-081F-41A0-8660-58F870835C51}"/>
              </a:ext>
            </a:extLst>
          </p:cNvPr>
          <p:cNvSpPr>
            <a:spLocks noGrp="1"/>
          </p:cNvSpPr>
          <p:nvPr>
            <p:ph type="body" sz="quarter" idx="20" hasCustomPrompt="1"/>
          </p:nvPr>
        </p:nvSpPr>
        <p:spPr>
          <a:xfrm>
            <a:off x="347474" y="2428875"/>
            <a:ext cx="3714863" cy="903288"/>
          </a:xfrm>
          <a:prstGeom prst="rect">
            <a:avLst/>
          </a:prstGeom>
        </p:spPr>
        <p:txBody>
          <a:bodyPr/>
          <a:lstStyle>
            <a:lvl1pPr marL="0" indent="0">
              <a:buNone/>
              <a:defRPr sz="1800">
                <a:solidFill>
                  <a:schemeClr val="bg1"/>
                </a:solidFill>
              </a:defRPr>
            </a:lvl1pPr>
            <a:lvl2pPr marL="342891" indent="0">
              <a:buNone/>
              <a:defRPr sz="1800"/>
            </a:lvl2pPr>
            <a:lvl3pPr>
              <a:defRPr sz="1800"/>
            </a:lvl3pPr>
            <a:lvl4pPr>
              <a:defRPr sz="1800"/>
            </a:lvl4pPr>
            <a:lvl5pPr>
              <a:defRPr sz="1800"/>
            </a:lvl5pPr>
          </a:lstStyle>
          <a:p>
            <a:pPr lvl="0"/>
            <a:r>
              <a:rPr lang="en-US" dirty="0"/>
              <a:t>Subtitle</a:t>
            </a:r>
          </a:p>
        </p:txBody>
      </p:sp>
    </p:spTree>
    <p:extLst>
      <p:ext uri="{BB962C8B-B14F-4D97-AF65-F5344CB8AC3E}">
        <p14:creationId xmlns:p14="http://schemas.microsoft.com/office/powerpoint/2010/main" val="1671760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Slide Image">
    <p:spTree>
      <p:nvGrpSpPr>
        <p:cNvPr id="1" name=""/>
        <p:cNvGrpSpPr/>
        <p:nvPr/>
      </p:nvGrpSpPr>
      <p:grpSpPr>
        <a:xfrm>
          <a:off x="0" y="0"/>
          <a:ext cx="0" cy="0"/>
          <a:chOff x="0" y="0"/>
          <a:chExt cx="0" cy="0"/>
        </a:xfrm>
      </p:grpSpPr>
      <p:sp>
        <p:nvSpPr>
          <p:cNvPr id="29" name="Picture Placeholder 28">
            <a:extLst>
              <a:ext uri="{FF2B5EF4-FFF2-40B4-BE49-F238E27FC236}">
                <a16:creationId xmlns="" xmlns:a16="http://schemas.microsoft.com/office/drawing/2014/main" id="{6BE126C0-1888-451A-8FB5-141AF9F37E4A}"/>
              </a:ext>
            </a:extLst>
          </p:cNvPr>
          <p:cNvSpPr>
            <a:spLocks noGrp="1"/>
          </p:cNvSpPr>
          <p:nvPr>
            <p:ph type="pic" sz="quarter" idx="19"/>
          </p:nvPr>
        </p:nvSpPr>
        <p:spPr>
          <a:xfrm>
            <a:off x="0" y="0"/>
            <a:ext cx="9144000" cy="5143500"/>
          </a:xfrm>
          <a:prstGeom prst="rect">
            <a:avLst/>
          </a:prstGeom>
          <a:pattFill prst="smCheck">
            <a:fgClr>
              <a:schemeClr val="tx1">
                <a:lumMod val="20000"/>
                <a:lumOff val="80000"/>
              </a:schemeClr>
            </a:fgClr>
            <a:bgClr>
              <a:schemeClr val="bg1"/>
            </a:bgClr>
          </a:pattFill>
        </p:spPr>
        <p:txBody>
          <a:bodyPr anchor="ctr"/>
          <a:lstStyle>
            <a:lvl1pPr marL="0" indent="0" algn="ctr">
              <a:buNone/>
              <a:defRPr sz="1000" i="1"/>
            </a:lvl1pPr>
          </a:lstStyle>
          <a:p>
            <a:endParaRPr lang="en-US" dirty="0"/>
          </a:p>
        </p:txBody>
      </p:sp>
      <p:sp>
        <p:nvSpPr>
          <p:cNvPr id="3" name="Rectangle 6">
            <a:extLst>
              <a:ext uri="{FF2B5EF4-FFF2-40B4-BE49-F238E27FC236}">
                <a16:creationId xmlns="" xmlns:a16="http://schemas.microsoft.com/office/drawing/2014/main" id="{BEBE8A6E-3D3F-4FC9-BB7A-41E1D01B7173}"/>
              </a:ext>
            </a:extLst>
          </p:cNvPr>
          <p:cNvSpPr>
            <a:spLocks noChangeArrowheads="1"/>
          </p:cNvSpPr>
          <p:nvPr userDrawn="1"/>
        </p:nvSpPr>
        <p:spPr bwMode="auto">
          <a:xfrm>
            <a:off x="8670054" y="147639"/>
            <a:ext cx="279558" cy="2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sz="1400">
                <a:solidFill>
                  <a:schemeClr val="tx1"/>
                </a:solidFill>
                <a:latin typeface="Arial" panose="020B0604020202020204" pitchFamily="34" charset="0"/>
                <a:ea typeface="MS PGothic" panose="020B0600070205080204" pitchFamily="34" charset="-128"/>
              </a:defRPr>
            </a:lvl1pPr>
            <a:lvl2pPr marL="742950" indent="-285750" eaLnBrk="0" hangingPunct="0">
              <a:defRPr sz="1400">
                <a:solidFill>
                  <a:schemeClr val="tx1"/>
                </a:solidFill>
                <a:latin typeface="Arial" panose="020B0604020202020204" pitchFamily="34" charset="0"/>
                <a:ea typeface="MS PGothic" panose="020B0600070205080204" pitchFamily="34" charset="-128"/>
              </a:defRPr>
            </a:lvl2pPr>
            <a:lvl3pPr marL="1143000" indent="-228600" eaLnBrk="0" hangingPunct="0">
              <a:defRPr sz="1400">
                <a:solidFill>
                  <a:schemeClr val="tx1"/>
                </a:solidFill>
                <a:latin typeface="Arial" panose="020B0604020202020204" pitchFamily="34" charset="0"/>
                <a:ea typeface="MS PGothic" panose="020B0600070205080204" pitchFamily="34" charset="-128"/>
              </a:defRPr>
            </a:lvl3pPr>
            <a:lvl4pPr marL="1600200" indent="-228600" eaLnBrk="0" hangingPunct="0">
              <a:defRPr sz="1400">
                <a:solidFill>
                  <a:schemeClr val="tx1"/>
                </a:solidFill>
                <a:latin typeface="Arial" panose="020B0604020202020204" pitchFamily="34" charset="0"/>
                <a:ea typeface="MS PGothic" panose="020B0600070205080204" pitchFamily="34" charset="-128"/>
              </a:defRPr>
            </a:lvl4pPr>
            <a:lvl5pPr marL="2057400" indent="-228600"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defRPr/>
            </a:pPr>
            <a:fld id="{54426C4F-B721-4133-A538-520957B938B6}" type="slidenum">
              <a:rPr lang="uk-UA" altLang="en-US" sz="900" b="1" smtClean="0">
                <a:solidFill>
                  <a:schemeClr val="bg1"/>
                </a:solidFill>
              </a:rPr>
              <a:pPr algn="ctr" eaLnBrk="1" hangingPunct="1">
                <a:defRPr/>
              </a:pPr>
              <a:t>‹#›</a:t>
            </a:fld>
            <a:endParaRPr lang="uk-UA" altLang="en-US" sz="900" b="1" dirty="0">
              <a:solidFill>
                <a:schemeClr val="bg1"/>
              </a:solidFill>
            </a:endParaRPr>
          </a:p>
        </p:txBody>
      </p:sp>
    </p:spTree>
    <p:extLst>
      <p:ext uri="{BB962C8B-B14F-4D97-AF65-F5344CB8AC3E}">
        <p14:creationId xmlns:p14="http://schemas.microsoft.com/office/powerpoint/2010/main" val="2689516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4" name="Rectangle 6">
            <a:extLst>
              <a:ext uri="{FF2B5EF4-FFF2-40B4-BE49-F238E27FC236}">
                <a16:creationId xmlns="" xmlns:a16="http://schemas.microsoft.com/office/drawing/2014/main" id="{49491AE2-B468-48B2-B0F1-91C5FEC5D8BB}"/>
              </a:ext>
            </a:extLst>
          </p:cNvPr>
          <p:cNvSpPr>
            <a:spLocks noChangeArrowheads="1"/>
          </p:cNvSpPr>
          <p:nvPr userDrawn="1"/>
        </p:nvSpPr>
        <p:spPr bwMode="auto">
          <a:xfrm>
            <a:off x="8701314" y="147640"/>
            <a:ext cx="217041" cy="1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sz="1400">
                <a:solidFill>
                  <a:schemeClr val="tx1"/>
                </a:solidFill>
                <a:latin typeface="Arial" panose="020B0604020202020204" pitchFamily="34" charset="0"/>
                <a:ea typeface="MS PGothic" panose="020B0600070205080204" pitchFamily="34" charset="-128"/>
              </a:defRPr>
            </a:lvl1pPr>
            <a:lvl2pPr marL="742950" indent="-285750" eaLnBrk="0" hangingPunct="0">
              <a:defRPr sz="1400">
                <a:solidFill>
                  <a:schemeClr val="tx1"/>
                </a:solidFill>
                <a:latin typeface="Arial" panose="020B0604020202020204" pitchFamily="34" charset="0"/>
                <a:ea typeface="MS PGothic" panose="020B0600070205080204" pitchFamily="34" charset="-128"/>
              </a:defRPr>
            </a:lvl2pPr>
            <a:lvl3pPr marL="1143000" indent="-228600" eaLnBrk="0" hangingPunct="0">
              <a:defRPr sz="1400">
                <a:solidFill>
                  <a:schemeClr val="tx1"/>
                </a:solidFill>
                <a:latin typeface="Arial" panose="020B0604020202020204" pitchFamily="34" charset="0"/>
                <a:ea typeface="MS PGothic" panose="020B0600070205080204" pitchFamily="34" charset="-128"/>
              </a:defRPr>
            </a:lvl3pPr>
            <a:lvl4pPr marL="1600200" indent="-228600" eaLnBrk="0" hangingPunct="0">
              <a:defRPr sz="1400">
                <a:solidFill>
                  <a:schemeClr val="tx1"/>
                </a:solidFill>
                <a:latin typeface="Arial" panose="020B0604020202020204" pitchFamily="34" charset="0"/>
                <a:ea typeface="MS PGothic" panose="020B0600070205080204" pitchFamily="34" charset="-128"/>
              </a:defRPr>
            </a:lvl4pPr>
            <a:lvl5pPr marL="2057400" indent="-228600"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defRPr/>
            </a:pPr>
            <a:fld id="{AB0B519A-4EC7-42AF-B834-9E06CF1A56DF}" type="slidenum">
              <a:rPr lang="uk-UA" altLang="en-US" sz="800" smtClean="0">
                <a:solidFill>
                  <a:srgbClr val="5A5A58"/>
                </a:solidFill>
                <a:latin typeface="Open Sans Regular" pitchFamily="2" charset="0"/>
              </a:rPr>
              <a:pPr algn="ctr" eaLnBrk="1" hangingPunct="1">
                <a:defRPr/>
              </a:pPr>
              <a:t>‹#›</a:t>
            </a:fld>
            <a:endParaRPr lang="uk-UA" altLang="en-US" sz="800">
              <a:solidFill>
                <a:srgbClr val="5A5A58"/>
              </a:solidFill>
              <a:latin typeface="Open Sans Regular" pitchFamily="2" charset="0"/>
            </a:endParaRPr>
          </a:p>
        </p:txBody>
      </p:sp>
      <p:sp>
        <p:nvSpPr>
          <p:cNvPr id="6" name="Picture Placeholder 6"/>
          <p:cNvSpPr>
            <a:spLocks noGrp="1"/>
          </p:cNvSpPr>
          <p:nvPr>
            <p:ph type="pic" sz="quarter" idx="10"/>
          </p:nvPr>
        </p:nvSpPr>
        <p:spPr>
          <a:xfrm>
            <a:off x="4264123" y="0"/>
            <a:ext cx="4364183" cy="5143500"/>
          </a:xfrm>
          <a:prstGeom prst="rect">
            <a:avLst/>
          </a:prstGeom>
          <a:pattFill prst="solidDmnd">
            <a:fgClr>
              <a:schemeClr val="tx1">
                <a:lumMod val="10000"/>
                <a:lumOff val="90000"/>
              </a:schemeClr>
            </a:fgClr>
            <a:bgClr>
              <a:schemeClr val="bg1"/>
            </a:bgClr>
          </a:pattFill>
        </p:spPr>
        <p:txBody>
          <a:bodyPr rtlCol="0" anchor="ctr">
            <a:normAutofit/>
          </a:bodyPr>
          <a:lstStyle>
            <a:lvl1pPr algn="ctr">
              <a:defRPr sz="1200"/>
            </a:lvl1pPr>
          </a:lstStyle>
          <a:p>
            <a:pPr lvl="0"/>
            <a:endParaRPr lang="en-US" noProof="0"/>
          </a:p>
        </p:txBody>
      </p:sp>
      <p:sp>
        <p:nvSpPr>
          <p:cNvPr id="7" name="Title Placeholder 1"/>
          <p:cNvSpPr>
            <a:spLocks noGrp="1"/>
          </p:cNvSpPr>
          <p:nvPr>
            <p:ph type="title"/>
          </p:nvPr>
        </p:nvSpPr>
        <p:spPr>
          <a:xfrm>
            <a:off x="347472" y="296256"/>
            <a:ext cx="3585680" cy="912168"/>
          </a:xfrm>
          <a:prstGeom prst="rect">
            <a:avLst/>
          </a:prstGeom>
        </p:spPr>
        <p:txBody>
          <a:bodyPr rtlCol="0" anchor="t">
            <a:normAutofit/>
          </a:bodyPr>
          <a:lstStyle>
            <a:lvl1pPr>
              <a:defRPr sz="3000" baseline="0">
                <a:solidFill>
                  <a:srgbClr val="0071CE"/>
                </a:solidFill>
              </a:defRPr>
            </a:lvl1pPr>
          </a:lstStyle>
          <a:p>
            <a:r>
              <a:rPr lang="en-US" dirty="0"/>
              <a:t>Click to edit Master title style</a:t>
            </a:r>
          </a:p>
        </p:txBody>
      </p:sp>
      <p:sp>
        <p:nvSpPr>
          <p:cNvPr id="8" name="Text Placeholder 3">
            <a:extLst>
              <a:ext uri="{FF2B5EF4-FFF2-40B4-BE49-F238E27FC236}">
                <a16:creationId xmlns="" xmlns:a16="http://schemas.microsoft.com/office/drawing/2014/main" id="{0514050B-DED6-423C-ACA6-8431C4DD5901}"/>
              </a:ext>
            </a:extLst>
          </p:cNvPr>
          <p:cNvSpPr>
            <a:spLocks noGrp="1"/>
          </p:cNvSpPr>
          <p:nvPr>
            <p:ph type="body" sz="quarter" idx="11"/>
          </p:nvPr>
        </p:nvSpPr>
        <p:spPr>
          <a:xfrm>
            <a:off x="347472" y="1219330"/>
            <a:ext cx="3585680" cy="390473"/>
          </a:xfrm>
          <a:prstGeom prst="rect">
            <a:avLst/>
          </a:prstGeom>
        </p:spPr>
        <p:txBody>
          <a:bodyPr/>
          <a:lstStyle>
            <a:lvl1pPr marL="0" indent="0">
              <a:buNone/>
              <a:defRPr sz="1800">
                <a:solidFill>
                  <a:schemeClr val="accent1"/>
                </a:solidFill>
              </a:defRPr>
            </a:lvl1pPr>
            <a:lvl2pPr marL="342891" indent="0">
              <a:buNone/>
              <a:defRPr/>
            </a:lvl2pPr>
          </a:lstStyle>
          <a:p>
            <a:pPr lvl="0"/>
            <a:r>
              <a:rPr lang="en-US" dirty="0"/>
              <a:t>Edit Master text styles</a:t>
            </a:r>
          </a:p>
        </p:txBody>
      </p:sp>
      <p:sp>
        <p:nvSpPr>
          <p:cNvPr id="10" name="Text Placeholder 6">
            <a:extLst>
              <a:ext uri="{FF2B5EF4-FFF2-40B4-BE49-F238E27FC236}">
                <a16:creationId xmlns="" xmlns:a16="http://schemas.microsoft.com/office/drawing/2014/main" id="{5EF92D58-F92A-4A5D-B200-C8D6E89E3BD3}"/>
              </a:ext>
            </a:extLst>
          </p:cNvPr>
          <p:cNvSpPr>
            <a:spLocks noGrp="1"/>
          </p:cNvSpPr>
          <p:nvPr>
            <p:ph type="body" sz="quarter" idx="12" hasCustomPrompt="1"/>
          </p:nvPr>
        </p:nvSpPr>
        <p:spPr>
          <a:xfrm>
            <a:off x="360364" y="1754191"/>
            <a:ext cx="3565093" cy="2251933"/>
          </a:xfrm>
          <a:prstGeom prst="rect">
            <a:avLst/>
          </a:prstGeom>
        </p:spPr>
        <p:txBody>
          <a:bodyPr/>
          <a:lstStyle>
            <a:lvl1pPr marL="0" indent="0">
              <a:buNone/>
              <a:defRPr sz="1400" b="0"/>
            </a:lvl1pPr>
            <a:lvl2pPr marL="0" indent="0">
              <a:spcBef>
                <a:spcPts val="1200"/>
              </a:spcBef>
              <a:buFontTx/>
              <a:buNone/>
              <a:defRPr sz="1400"/>
            </a:lvl2pPr>
          </a:lstStyle>
          <a:p>
            <a:pPr lvl="0"/>
            <a:r>
              <a:rPr lang="en-US" dirty="0"/>
              <a:t>Content</a:t>
            </a:r>
          </a:p>
        </p:txBody>
      </p:sp>
    </p:spTree>
    <p:extLst>
      <p:ext uri="{BB962C8B-B14F-4D97-AF65-F5344CB8AC3E}">
        <p14:creationId xmlns:p14="http://schemas.microsoft.com/office/powerpoint/2010/main" val="3002208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s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70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rve background - no text">
    <p:spTree>
      <p:nvGrpSpPr>
        <p:cNvPr id="1" name=""/>
        <p:cNvGrpSpPr/>
        <p:nvPr/>
      </p:nvGrpSpPr>
      <p:grpSpPr>
        <a:xfrm>
          <a:off x="0" y="0"/>
          <a:ext cx="0" cy="0"/>
          <a:chOff x="0" y="0"/>
          <a:chExt cx="0" cy="0"/>
        </a:xfrm>
      </p:grpSpPr>
      <p:sp>
        <p:nvSpPr>
          <p:cNvPr id="6" name="Picture Placeholder 6"/>
          <p:cNvSpPr>
            <a:spLocks noGrp="1" noChangeAspect="1"/>
          </p:cNvSpPr>
          <p:nvPr>
            <p:ph type="pic" sz="quarter" idx="10"/>
          </p:nvPr>
        </p:nvSpPr>
        <p:spPr>
          <a:xfrm>
            <a:off x="0" y="0"/>
            <a:ext cx="9144000" cy="4762314"/>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3613639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4211516 h 5143500"/>
              <a:gd name="connsiteX4" fmla="*/ 0 w 9144000"/>
              <a:gd name="connsiteY4" fmla="*/ 0 h 5143500"/>
              <a:gd name="connsiteX0" fmla="*/ 0 w 9144000"/>
              <a:gd name="connsiteY0" fmla="*/ 0 h 4229100"/>
              <a:gd name="connsiteX1" fmla="*/ 9144000 w 9144000"/>
              <a:gd name="connsiteY1" fmla="*/ 0 h 4229100"/>
              <a:gd name="connsiteX2" fmla="*/ 9144000 w 9144000"/>
              <a:gd name="connsiteY2" fmla="*/ 4229100 h 4229100"/>
              <a:gd name="connsiteX3" fmla="*/ 0 w 9144000"/>
              <a:gd name="connsiteY3" fmla="*/ 4211516 h 4229100"/>
              <a:gd name="connsiteX4" fmla="*/ 0 w 9144000"/>
              <a:gd name="connsiteY4" fmla="*/ 0 h 4229100"/>
              <a:gd name="connsiteX0" fmla="*/ 0 w 9144000"/>
              <a:gd name="connsiteY0" fmla="*/ 0 h 4246684"/>
              <a:gd name="connsiteX1" fmla="*/ 9144000 w 9144000"/>
              <a:gd name="connsiteY1" fmla="*/ 0 h 4246684"/>
              <a:gd name="connsiteX2" fmla="*/ 9144000 w 9144000"/>
              <a:gd name="connsiteY2" fmla="*/ 4246684 h 4246684"/>
              <a:gd name="connsiteX3" fmla="*/ 0 w 9144000"/>
              <a:gd name="connsiteY3" fmla="*/ 4211516 h 4246684"/>
              <a:gd name="connsiteX4" fmla="*/ 0 w 9144000"/>
              <a:gd name="connsiteY4" fmla="*/ 0 h 4246684"/>
              <a:gd name="connsiteX0" fmla="*/ 0 w 9144000"/>
              <a:gd name="connsiteY0" fmla="*/ 0 h 4606314"/>
              <a:gd name="connsiteX1" fmla="*/ 9144000 w 9144000"/>
              <a:gd name="connsiteY1" fmla="*/ 0 h 4606314"/>
              <a:gd name="connsiteX2" fmla="*/ 9144000 w 9144000"/>
              <a:gd name="connsiteY2" fmla="*/ 4246684 h 4606314"/>
              <a:gd name="connsiteX3" fmla="*/ 0 w 9144000"/>
              <a:gd name="connsiteY3" fmla="*/ 4211516 h 4606314"/>
              <a:gd name="connsiteX4" fmla="*/ 0 w 9144000"/>
              <a:gd name="connsiteY4" fmla="*/ 0 h 4606314"/>
              <a:gd name="connsiteX0" fmla="*/ 0 w 9144000"/>
              <a:gd name="connsiteY0" fmla="*/ 0 h 4757150"/>
              <a:gd name="connsiteX1" fmla="*/ 9144000 w 9144000"/>
              <a:gd name="connsiteY1" fmla="*/ 0 h 4757150"/>
              <a:gd name="connsiteX2" fmla="*/ 9144000 w 9144000"/>
              <a:gd name="connsiteY2" fmla="*/ 4246684 h 4757150"/>
              <a:gd name="connsiteX3" fmla="*/ 0 w 9144000"/>
              <a:gd name="connsiteY3" fmla="*/ 4211516 h 4757150"/>
              <a:gd name="connsiteX4" fmla="*/ 0 w 9144000"/>
              <a:gd name="connsiteY4" fmla="*/ 0 h 4757150"/>
              <a:gd name="connsiteX0" fmla="*/ 0 w 9144000"/>
              <a:gd name="connsiteY0" fmla="*/ 0 h 4762314"/>
              <a:gd name="connsiteX1" fmla="*/ 9144000 w 9144000"/>
              <a:gd name="connsiteY1" fmla="*/ 0 h 4762314"/>
              <a:gd name="connsiteX2" fmla="*/ 9135207 w 9144000"/>
              <a:gd name="connsiteY2" fmla="*/ 4255476 h 4762314"/>
              <a:gd name="connsiteX3" fmla="*/ 0 w 9144000"/>
              <a:gd name="connsiteY3" fmla="*/ 4211516 h 4762314"/>
              <a:gd name="connsiteX4" fmla="*/ 0 w 9144000"/>
              <a:gd name="connsiteY4" fmla="*/ 0 h 4762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62314">
                <a:moveTo>
                  <a:pt x="0" y="0"/>
                </a:moveTo>
                <a:lnTo>
                  <a:pt x="9144000" y="0"/>
                </a:lnTo>
                <a:lnTo>
                  <a:pt x="9135207" y="4255476"/>
                </a:lnTo>
                <a:cubicBezTo>
                  <a:pt x="6192715" y="5079023"/>
                  <a:pt x="2643553" y="4777154"/>
                  <a:pt x="0" y="4211516"/>
                </a:cubicBezTo>
                <a:lnTo>
                  <a:pt x="0" y="0"/>
                </a:lnTo>
                <a:close/>
              </a:path>
            </a:pathLst>
          </a:custGeom>
          <a:pattFill prst="solidDmnd">
            <a:fgClr>
              <a:schemeClr val="tx1">
                <a:lumMod val="10000"/>
                <a:lumOff val="90000"/>
              </a:schemeClr>
            </a:fgClr>
            <a:bgClr>
              <a:schemeClr val="bg1"/>
            </a:bgClr>
          </a:pattFill>
        </p:spPr>
        <p:txBody>
          <a:bodyPr anchor="ctr">
            <a:noAutofit/>
          </a:bodyPr>
          <a:lstStyle>
            <a:lvl1pPr marL="0" indent="0" algn="ctr">
              <a:buNone/>
              <a:defRPr sz="1200" i="1"/>
            </a:lvl1pPr>
          </a:lstStyle>
          <a:p>
            <a:pPr lvl="0"/>
            <a:endParaRPr lang="en-US" noProof="0" dirty="0"/>
          </a:p>
        </p:txBody>
      </p:sp>
    </p:spTree>
    <p:extLst>
      <p:ext uri="{BB962C8B-B14F-4D97-AF65-F5344CB8AC3E}">
        <p14:creationId xmlns:p14="http://schemas.microsoft.com/office/powerpoint/2010/main" val="617735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5 images">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6617BC5A-A776-494A-B402-435741B6BDEE}"/>
              </a:ext>
            </a:extLst>
          </p:cNvPr>
          <p:cNvSpPr>
            <a:spLocks noChangeArrowheads="1"/>
          </p:cNvSpPr>
          <p:nvPr userDrawn="1"/>
        </p:nvSpPr>
        <p:spPr bwMode="auto">
          <a:xfrm>
            <a:off x="8701314" y="147640"/>
            <a:ext cx="217041" cy="1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sz="1400">
                <a:solidFill>
                  <a:schemeClr val="tx1"/>
                </a:solidFill>
                <a:latin typeface="Arial" panose="020B0604020202020204" pitchFamily="34" charset="0"/>
                <a:ea typeface="MS PGothic" panose="020B0600070205080204" pitchFamily="34" charset="-128"/>
              </a:defRPr>
            </a:lvl1pPr>
            <a:lvl2pPr marL="742950" indent="-285750" eaLnBrk="0" hangingPunct="0">
              <a:defRPr sz="1400">
                <a:solidFill>
                  <a:schemeClr val="tx1"/>
                </a:solidFill>
                <a:latin typeface="Arial" panose="020B0604020202020204" pitchFamily="34" charset="0"/>
                <a:ea typeface="MS PGothic" panose="020B0600070205080204" pitchFamily="34" charset="-128"/>
              </a:defRPr>
            </a:lvl2pPr>
            <a:lvl3pPr marL="1143000" indent="-228600" eaLnBrk="0" hangingPunct="0">
              <a:defRPr sz="1400">
                <a:solidFill>
                  <a:schemeClr val="tx1"/>
                </a:solidFill>
                <a:latin typeface="Arial" panose="020B0604020202020204" pitchFamily="34" charset="0"/>
                <a:ea typeface="MS PGothic" panose="020B0600070205080204" pitchFamily="34" charset="-128"/>
              </a:defRPr>
            </a:lvl3pPr>
            <a:lvl4pPr marL="1600200" indent="-228600" eaLnBrk="0" hangingPunct="0">
              <a:defRPr sz="1400">
                <a:solidFill>
                  <a:schemeClr val="tx1"/>
                </a:solidFill>
                <a:latin typeface="Arial" panose="020B0604020202020204" pitchFamily="34" charset="0"/>
                <a:ea typeface="MS PGothic" panose="020B0600070205080204" pitchFamily="34" charset="-128"/>
              </a:defRPr>
            </a:lvl4pPr>
            <a:lvl5pPr marL="2057400" indent="-228600"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defRPr/>
            </a:pPr>
            <a:fld id="{7A9E3AE2-ED18-4876-92DA-65B95F770401}" type="slidenum">
              <a:rPr lang="uk-UA" altLang="en-US" sz="800" smtClean="0">
                <a:solidFill>
                  <a:srgbClr val="5A5A58"/>
                </a:solidFill>
                <a:latin typeface="Open Sans Regular" pitchFamily="2" charset="0"/>
              </a:rPr>
              <a:pPr algn="ctr" eaLnBrk="1" hangingPunct="1">
                <a:defRPr/>
              </a:pPr>
              <a:t>‹#›</a:t>
            </a:fld>
            <a:endParaRPr lang="uk-UA" altLang="en-US" sz="800">
              <a:solidFill>
                <a:srgbClr val="5A5A58"/>
              </a:solidFill>
              <a:latin typeface="Open Sans Regular" pitchFamily="2" charset="0"/>
            </a:endParaRPr>
          </a:p>
        </p:txBody>
      </p:sp>
      <p:sp>
        <p:nvSpPr>
          <p:cNvPr id="6" name="Picture Placeholder 8"/>
          <p:cNvSpPr>
            <a:spLocks noGrp="1"/>
          </p:cNvSpPr>
          <p:nvPr>
            <p:ph type="pic" sz="quarter" idx="13"/>
          </p:nvPr>
        </p:nvSpPr>
        <p:spPr>
          <a:xfrm>
            <a:off x="5" y="1851934"/>
            <a:ext cx="1820335" cy="1439636"/>
          </a:xfrm>
          <a:custGeom>
            <a:avLst/>
            <a:gdLst>
              <a:gd name="connsiteX0" fmla="*/ 0 w 2117272"/>
              <a:gd name="connsiteY0" fmla="*/ 0 h 2117272"/>
              <a:gd name="connsiteX1" fmla="*/ 2117272 w 2117272"/>
              <a:gd name="connsiteY1" fmla="*/ 0 h 2117272"/>
              <a:gd name="connsiteX2" fmla="*/ 2117272 w 2117272"/>
              <a:gd name="connsiteY2" fmla="*/ 2117272 h 2117272"/>
              <a:gd name="connsiteX3" fmla="*/ 0 w 2117272"/>
              <a:gd name="connsiteY3" fmla="*/ 2117272 h 2117272"/>
            </a:gdLst>
            <a:ahLst/>
            <a:cxnLst>
              <a:cxn ang="0">
                <a:pos x="connsiteX0" y="connsiteY0"/>
              </a:cxn>
              <a:cxn ang="0">
                <a:pos x="connsiteX1" y="connsiteY1"/>
              </a:cxn>
              <a:cxn ang="0">
                <a:pos x="connsiteX2" y="connsiteY2"/>
              </a:cxn>
              <a:cxn ang="0">
                <a:pos x="connsiteX3" y="connsiteY3"/>
              </a:cxn>
            </a:cxnLst>
            <a:rect l="l" t="t" r="r" b="b"/>
            <a:pathLst>
              <a:path w="2117272" h="2117272">
                <a:moveTo>
                  <a:pt x="0" y="0"/>
                </a:moveTo>
                <a:lnTo>
                  <a:pt x="2117272" y="0"/>
                </a:lnTo>
                <a:lnTo>
                  <a:pt x="2117272" y="2117272"/>
                </a:lnTo>
                <a:lnTo>
                  <a:pt x="0" y="2117272"/>
                </a:lnTo>
                <a:close/>
              </a:path>
            </a:pathLst>
          </a:custGeom>
          <a:pattFill prst="solidDmnd">
            <a:fgClr>
              <a:schemeClr val="tx1">
                <a:lumMod val="10000"/>
                <a:lumOff val="90000"/>
              </a:schemeClr>
            </a:fgClr>
            <a:bgClr>
              <a:schemeClr val="bg1"/>
            </a:bgClr>
          </a:pattFill>
        </p:spPr>
        <p:txBody>
          <a:bodyPr rtlCol="0" anchor="ctr">
            <a:noAutofit/>
          </a:bodyPr>
          <a:lstStyle>
            <a:lvl1pPr marL="0" indent="0" algn="ctr">
              <a:buNone/>
              <a:defRPr sz="1400" b="0" i="1"/>
            </a:lvl1pPr>
          </a:lstStyle>
          <a:p>
            <a:pPr lvl="0"/>
            <a:endParaRPr lang="en-US" noProof="0"/>
          </a:p>
        </p:txBody>
      </p:sp>
      <p:sp>
        <p:nvSpPr>
          <p:cNvPr id="7" name="Picture Placeholder 9"/>
          <p:cNvSpPr>
            <a:spLocks noGrp="1"/>
          </p:cNvSpPr>
          <p:nvPr>
            <p:ph type="pic" sz="quarter" idx="14"/>
          </p:nvPr>
        </p:nvSpPr>
        <p:spPr>
          <a:xfrm>
            <a:off x="1817982" y="1851934"/>
            <a:ext cx="1820335" cy="1439636"/>
          </a:xfrm>
          <a:custGeom>
            <a:avLst/>
            <a:gdLst>
              <a:gd name="connsiteX0" fmla="*/ 0 w 2117272"/>
              <a:gd name="connsiteY0" fmla="*/ 0 h 2117272"/>
              <a:gd name="connsiteX1" fmla="*/ 2117272 w 2117272"/>
              <a:gd name="connsiteY1" fmla="*/ 0 h 2117272"/>
              <a:gd name="connsiteX2" fmla="*/ 2117272 w 2117272"/>
              <a:gd name="connsiteY2" fmla="*/ 2117272 h 2117272"/>
              <a:gd name="connsiteX3" fmla="*/ 0 w 2117272"/>
              <a:gd name="connsiteY3" fmla="*/ 2117272 h 2117272"/>
            </a:gdLst>
            <a:ahLst/>
            <a:cxnLst>
              <a:cxn ang="0">
                <a:pos x="connsiteX0" y="connsiteY0"/>
              </a:cxn>
              <a:cxn ang="0">
                <a:pos x="connsiteX1" y="connsiteY1"/>
              </a:cxn>
              <a:cxn ang="0">
                <a:pos x="connsiteX2" y="connsiteY2"/>
              </a:cxn>
              <a:cxn ang="0">
                <a:pos x="connsiteX3" y="connsiteY3"/>
              </a:cxn>
            </a:cxnLst>
            <a:rect l="l" t="t" r="r" b="b"/>
            <a:pathLst>
              <a:path w="2117272" h="2117272">
                <a:moveTo>
                  <a:pt x="0" y="0"/>
                </a:moveTo>
                <a:lnTo>
                  <a:pt x="2117272" y="0"/>
                </a:lnTo>
                <a:lnTo>
                  <a:pt x="2117272" y="2117272"/>
                </a:lnTo>
                <a:lnTo>
                  <a:pt x="0" y="2117272"/>
                </a:lnTo>
                <a:close/>
              </a:path>
            </a:pathLst>
          </a:custGeom>
          <a:pattFill prst="solidDmnd">
            <a:fgClr>
              <a:schemeClr val="tx1">
                <a:lumMod val="10000"/>
                <a:lumOff val="90000"/>
              </a:schemeClr>
            </a:fgClr>
            <a:bgClr>
              <a:schemeClr val="bg1"/>
            </a:bgClr>
          </a:pattFill>
        </p:spPr>
        <p:txBody>
          <a:bodyPr rtlCol="0" anchor="ctr">
            <a:noAutofit/>
          </a:bodyPr>
          <a:lstStyle>
            <a:lvl1pPr marL="0" indent="0" algn="ctr">
              <a:buNone/>
              <a:defRPr sz="1400" b="0" i="1"/>
            </a:lvl1pPr>
          </a:lstStyle>
          <a:p>
            <a:pPr lvl="0"/>
            <a:endParaRPr lang="en-US" noProof="0"/>
          </a:p>
        </p:txBody>
      </p:sp>
      <p:sp>
        <p:nvSpPr>
          <p:cNvPr id="8" name="Picture Placeholder 10"/>
          <p:cNvSpPr>
            <a:spLocks noGrp="1"/>
          </p:cNvSpPr>
          <p:nvPr>
            <p:ph type="pic" sz="quarter" idx="15"/>
          </p:nvPr>
        </p:nvSpPr>
        <p:spPr>
          <a:xfrm>
            <a:off x="3635956" y="1851934"/>
            <a:ext cx="1823477" cy="1439636"/>
          </a:xfrm>
          <a:custGeom>
            <a:avLst/>
            <a:gdLst>
              <a:gd name="connsiteX0" fmla="*/ 0 w 2117272"/>
              <a:gd name="connsiteY0" fmla="*/ 0 h 2117272"/>
              <a:gd name="connsiteX1" fmla="*/ 2117272 w 2117272"/>
              <a:gd name="connsiteY1" fmla="*/ 0 h 2117272"/>
              <a:gd name="connsiteX2" fmla="*/ 2117272 w 2117272"/>
              <a:gd name="connsiteY2" fmla="*/ 2117272 h 2117272"/>
              <a:gd name="connsiteX3" fmla="*/ 0 w 2117272"/>
              <a:gd name="connsiteY3" fmla="*/ 2117272 h 2117272"/>
            </a:gdLst>
            <a:ahLst/>
            <a:cxnLst>
              <a:cxn ang="0">
                <a:pos x="connsiteX0" y="connsiteY0"/>
              </a:cxn>
              <a:cxn ang="0">
                <a:pos x="connsiteX1" y="connsiteY1"/>
              </a:cxn>
              <a:cxn ang="0">
                <a:pos x="connsiteX2" y="connsiteY2"/>
              </a:cxn>
              <a:cxn ang="0">
                <a:pos x="connsiteX3" y="connsiteY3"/>
              </a:cxn>
            </a:cxnLst>
            <a:rect l="l" t="t" r="r" b="b"/>
            <a:pathLst>
              <a:path w="2117272" h="2117272">
                <a:moveTo>
                  <a:pt x="0" y="0"/>
                </a:moveTo>
                <a:lnTo>
                  <a:pt x="2117272" y="0"/>
                </a:lnTo>
                <a:lnTo>
                  <a:pt x="2117272" y="2117272"/>
                </a:lnTo>
                <a:lnTo>
                  <a:pt x="0" y="2117272"/>
                </a:lnTo>
                <a:close/>
              </a:path>
            </a:pathLst>
          </a:custGeom>
          <a:pattFill prst="solidDmnd">
            <a:fgClr>
              <a:schemeClr val="tx1">
                <a:lumMod val="10000"/>
                <a:lumOff val="90000"/>
              </a:schemeClr>
            </a:fgClr>
            <a:bgClr>
              <a:schemeClr val="bg1"/>
            </a:bgClr>
          </a:pattFill>
        </p:spPr>
        <p:txBody>
          <a:bodyPr rtlCol="0" anchor="ctr">
            <a:noAutofit/>
          </a:bodyPr>
          <a:lstStyle>
            <a:lvl1pPr marL="0" indent="0" algn="ctr">
              <a:buNone/>
              <a:defRPr sz="1400" b="0" i="1"/>
            </a:lvl1pPr>
          </a:lstStyle>
          <a:p>
            <a:pPr lvl="0"/>
            <a:endParaRPr lang="en-US" noProof="0"/>
          </a:p>
        </p:txBody>
      </p:sp>
      <p:sp>
        <p:nvSpPr>
          <p:cNvPr id="9" name="Picture Placeholder 11"/>
          <p:cNvSpPr>
            <a:spLocks noGrp="1"/>
          </p:cNvSpPr>
          <p:nvPr>
            <p:ph type="pic" sz="quarter" idx="16"/>
          </p:nvPr>
        </p:nvSpPr>
        <p:spPr>
          <a:xfrm>
            <a:off x="5457076" y="1851934"/>
            <a:ext cx="1823477" cy="1439636"/>
          </a:xfrm>
          <a:custGeom>
            <a:avLst/>
            <a:gdLst>
              <a:gd name="connsiteX0" fmla="*/ 0 w 2117272"/>
              <a:gd name="connsiteY0" fmla="*/ 0 h 2117272"/>
              <a:gd name="connsiteX1" fmla="*/ 2117272 w 2117272"/>
              <a:gd name="connsiteY1" fmla="*/ 0 h 2117272"/>
              <a:gd name="connsiteX2" fmla="*/ 2117272 w 2117272"/>
              <a:gd name="connsiteY2" fmla="*/ 2117272 h 2117272"/>
              <a:gd name="connsiteX3" fmla="*/ 0 w 2117272"/>
              <a:gd name="connsiteY3" fmla="*/ 2117272 h 2117272"/>
            </a:gdLst>
            <a:ahLst/>
            <a:cxnLst>
              <a:cxn ang="0">
                <a:pos x="connsiteX0" y="connsiteY0"/>
              </a:cxn>
              <a:cxn ang="0">
                <a:pos x="connsiteX1" y="connsiteY1"/>
              </a:cxn>
              <a:cxn ang="0">
                <a:pos x="connsiteX2" y="connsiteY2"/>
              </a:cxn>
              <a:cxn ang="0">
                <a:pos x="connsiteX3" y="connsiteY3"/>
              </a:cxn>
            </a:cxnLst>
            <a:rect l="l" t="t" r="r" b="b"/>
            <a:pathLst>
              <a:path w="2117272" h="2117272">
                <a:moveTo>
                  <a:pt x="0" y="0"/>
                </a:moveTo>
                <a:lnTo>
                  <a:pt x="2117272" y="0"/>
                </a:lnTo>
                <a:lnTo>
                  <a:pt x="2117272" y="2117272"/>
                </a:lnTo>
                <a:lnTo>
                  <a:pt x="0" y="2117272"/>
                </a:lnTo>
                <a:close/>
              </a:path>
            </a:pathLst>
          </a:custGeom>
          <a:pattFill prst="solidDmnd">
            <a:fgClr>
              <a:schemeClr val="tx1">
                <a:lumMod val="10000"/>
                <a:lumOff val="90000"/>
              </a:schemeClr>
            </a:fgClr>
            <a:bgClr>
              <a:schemeClr val="bg1"/>
            </a:bgClr>
          </a:pattFill>
        </p:spPr>
        <p:txBody>
          <a:bodyPr rtlCol="0" anchor="ctr">
            <a:noAutofit/>
          </a:bodyPr>
          <a:lstStyle>
            <a:lvl1pPr marL="0" indent="0" algn="ctr">
              <a:buNone/>
              <a:defRPr sz="1400" b="0" i="1"/>
            </a:lvl1pPr>
          </a:lstStyle>
          <a:p>
            <a:pPr lvl="0"/>
            <a:endParaRPr lang="en-US" noProof="0"/>
          </a:p>
        </p:txBody>
      </p:sp>
      <p:sp>
        <p:nvSpPr>
          <p:cNvPr id="10" name="Picture Placeholder 12"/>
          <p:cNvSpPr>
            <a:spLocks noGrp="1"/>
          </p:cNvSpPr>
          <p:nvPr>
            <p:ph type="pic" sz="quarter" idx="17"/>
          </p:nvPr>
        </p:nvSpPr>
        <p:spPr>
          <a:xfrm>
            <a:off x="7278198" y="1851934"/>
            <a:ext cx="1865804" cy="1439636"/>
          </a:xfrm>
          <a:custGeom>
            <a:avLst/>
            <a:gdLst>
              <a:gd name="connsiteX0" fmla="*/ 0 w 2117272"/>
              <a:gd name="connsiteY0" fmla="*/ 0 h 2117272"/>
              <a:gd name="connsiteX1" fmla="*/ 2117272 w 2117272"/>
              <a:gd name="connsiteY1" fmla="*/ 0 h 2117272"/>
              <a:gd name="connsiteX2" fmla="*/ 2117272 w 2117272"/>
              <a:gd name="connsiteY2" fmla="*/ 2117272 h 2117272"/>
              <a:gd name="connsiteX3" fmla="*/ 0 w 2117272"/>
              <a:gd name="connsiteY3" fmla="*/ 2117272 h 2117272"/>
            </a:gdLst>
            <a:ahLst/>
            <a:cxnLst>
              <a:cxn ang="0">
                <a:pos x="connsiteX0" y="connsiteY0"/>
              </a:cxn>
              <a:cxn ang="0">
                <a:pos x="connsiteX1" y="connsiteY1"/>
              </a:cxn>
              <a:cxn ang="0">
                <a:pos x="connsiteX2" y="connsiteY2"/>
              </a:cxn>
              <a:cxn ang="0">
                <a:pos x="connsiteX3" y="connsiteY3"/>
              </a:cxn>
            </a:cxnLst>
            <a:rect l="l" t="t" r="r" b="b"/>
            <a:pathLst>
              <a:path w="2117272" h="2117272">
                <a:moveTo>
                  <a:pt x="0" y="0"/>
                </a:moveTo>
                <a:lnTo>
                  <a:pt x="2117272" y="0"/>
                </a:lnTo>
                <a:lnTo>
                  <a:pt x="2117272" y="2117272"/>
                </a:lnTo>
                <a:lnTo>
                  <a:pt x="0" y="2117272"/>
                </a:lnTo>
                <a:close/>
              </a:path>
            </a:pathLst>
          </a:custGeom>
          <a:pattFill prst="solidDmnd">
            <a:fgClr>
              <a:schemeClr val="tx1">
                <a:lumMod val="10000"/>
                <a:lumOff val="90000"/>
              </a:schemeClr>
            </a:fgClr>
            <a:bgClr>
              <a:schemeClr val="bg1"/>
            </a:bgClr>
          </a:pattFill>
        </p:spPr>
        <p:txBody>
          <a:bodyPr rtlCol="0" anchor="ctr">
            <a:noAutofit/>
          </a:bodyPr>
          <a:lstStyle>
            <a:lvl1pPr marL="0" indent="0" algn="ctr">
              <a:buNone/>
              <a:defRPr sz="1400" b="0" i="1"/>
            </a:lvl1pPr>
          </a:lstStyle>
          <a:p>
            <a:pPr lvl="0"/>
            <a:endParaRPr lang="en-US" noProof="0"/>
          </a:p>
        </p:txBody>
      </p:sp>
      <p:sp>
        <p:nvSpPr>
          <p:cNvPr id="12" name="Title Placeholder 1"/>
          <p:cNvSpPr>
            <a:spLocks noGrp="1"/>
          </p:cNvSpPr>
          <p:nvPr>
            <p:ph type="title"/>
          </p:nvPr>
        </p:nvSpPr>
        <p:spPr>
          <a:xfrm>
            <a:off x="359711" y="296256"/>
            <a:ext cx="7886700" cy="689862"/>
          </a:xfrm>
          <a:prstGeom prst="rect">
            <a:avLst/>
          </a:prstGeom>
        </p:spPr>
        <p:txBody>
          <a:bodyPr rtlCol="0" anchor="t">
            <a:normAutofit/>
          </a:bodyPr>
          <a:lstStyle>
            <a:lvl1pPr>
              <a:defRPr sz="3000">
                <a:solidFill>
                  <a:srgbClr val="0071CE"/>
                </a:solidFill>
              </a:defRPr>
            </a:lvl1pPr>
          </a:lstStyle>
          <a:p>
            <a:r>
              <a:rPr lang="en-US"/>
              <a:t>Click to edit Master title style</a:t>
            </a:r>
            <a:endParaRPr lang="en-US" dirty="0"/>
          </a:p>
        </p:txBody>
      </p:sp>
    </p:spTree>
    <p:extLst>
      <p:ext uri="{BB962C8B-B14F-4D97-AF65-F5344CB8AC3E}">
        <p14:creationId xmlns:p14="http://schemas.microsoft.com/office/powerpoint/2010/main" val="1235726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Top Image">
    <p:spTree>
      <p:nvGrpSpPr>
        <p:cNvPr id="1" name=""/>
        <p:cNvGrpSpPr/>
        <p:nvPr/>
      </p:nvGrpSpPr>
      <p:grpSpPr>
        <a:xfrm>
          <a:off x="0" y="0"/>
          <a:ext cx="0" cy="0"/>
          <a:chOff x="0" y="0"/>
          <a:chExt cx="0" cy="0"/>
        </a:xfrm>
      </p:grpSpPr>
      <p:sp>
        <p:nvSpPr>
          <p:cNvPr id="4" name="Rectangle 6">
            <a:extLst>
              <a:ext uri="{FF2B5EF4-FFF2-40B4-BE49-F238E27FC236}">
                <a16:creationId xmlns="" xmlns:a16="http://schemas.microsoft.com/office/drawing/2014/main" id="{8FFD4A27-BFB2-4E9D-90FF-538045C59D07}"/>
              </a:ext>
            </a:extLst>
          </p:cNvPr>
          <p:cNvSpPr>
            <a:spLocks noChangeArrowheads="1"/>
          </p:cNvSpPr>
          <p:nvPr userDrawn="1"/>
        </p:nvSpPr>
        <p:spPr bwMode="auto">
          <a:xfrm>
            <a:off x="8701314" y="147640"/>
            <a:ext cx="217041" cy="1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sz="1400">
                <a:solidFill>
                  <a:schemeClr val="tx1"/>
                </a:solidFill>
                <a:latin typeface="Arial" panose="020B0604020202020204" pitchFamily="34" charset="0"/>
                <a:ea typeface="MS PGothic" panose="020B0600070205080204" pitchFamily="34" charset="-128"/>
              </a:defRPr>
            </a:lvl1pPr>
            <a:lvl2pPr marL="742950" indent="-285750" eaLnBrk="0" hangingPunct="0">
              <a:defRPr sz="1400">
                <a:solidFill>
                  <a:schemeClr val="tx1"/>
                </a:solidFill>
                <a:latin typeface="Arial" panose="020B0604020202020204" pitchFamily="34" charset="0"/>
                <a:ea typeface="MS PGothic" panose="020B0600070205080204" pitchFamily="34" charset="-128"/>
              </a:defRPr>
            </a:lvl2pPr>
            <a:lvl3pPr marL="1143000" indent="-228600" eaLnBrk="0" hangingPunct="0">
              <a:defRPr sz="1400">
                <a:solidFill>
                  <a:schemeClr val="tx1"/>
                </a:solidFill>
                <a:latin typeface="Arial" panose="020B0604020202020204" pitchFamily="34" charset="0"/>
                <a:ea typeface="MS PGothic" panose="020B0600070205080204" pitchFamily="34" charset="-128"/>
              </a:defRPr>
            </a:lvl3pPr>
            <a:lvl4pPr marL="1600200" indent="-228600" eaLnBrk="0" hangingPunct="0">
              <a:defRPr sz="1400">
                <a:solidFill>
                  <a:schemeClr val="tx1"/>
                </a:solidFill>
                <a:latin typeface="Arial" panose="020B0604020202020204" pitchFamily="34" charset="0"/>
                <a:ea typeface="MS PGothic" panose="020B0600070205080204" pitchFamily="34" charset="-128"/>
              </a:defRPr>
            </a:lvl4pPr>
            <a:lvl5pPr marL="2057400" indent="-228600"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defRPr/>
            </a:pPr>
            <a:fld id="{AE63F00B-0422-44EB-817D-887E3FCB2533}" type="slidenum">
              <a:rPr lang="uk-UA" altLang="en-US" sz="800" smtClean="0">
                <a:solidFill>
                  <a:srgbClr val="5A5A58"/>
                </a:solidFill>
                <a:latin typeface="Open Sans Regular" pitchFamily="2" charset="0"/>
              </a:rPr>
              <a:pPr algn="ctr" eaLnBrk="1" hangingPunct="1">
                <a:defRPr/>
              </a:pPr>
              <a:t>‹#›</a:t>
            </a:fld>
            <a:endParaRPr lang="uk-UA" altLang="en-US" sz="800">
              <a:solidFill>
                <a:srgbClr val="5A5A58"/>
              </a:solidFill>
              <a:latin typeface="Open Sans Regular" pitchFamily="2" charset="0"/>
            </a:endParaRPr>
          </a:p>
        </p:txBody>
      </p:sp>
      <p:sp>
        <p:nvSpPr>
          <p:cNvPr id="6" name="Picture Placeholder 7"/>
          <p:cNvSpPr>
            <a:spLocks noGrp="1"/>
          </p:cNvSpPr>
          <p:nvPr>
            <p:ph type="pic" sz="quarter" idx="10"/>
          </p:nvPr>
        </p:nvSpPr>
        <p:spPr>
          <a:xfrm>
            <a:off x="0" y="0"/>
            <a:ext cx="9144000" cy="28194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a:pattFill prst="solidDmnd">
            <a:fgClr>
              <a:schemeClr val="tx1">
                <a:lumMod val="10000"/>
                <a:lumOff val="90000"/>
              </a:schemeClr>
            </a:fgClr>
            <a:bgClr>
              <a:schemeClr val="bg1"/>
            </a:bgClr>
          </a:pattFill>
        </p:spPr>
        <p:txBody>
          <a:bodyPr rtlCol="0" anchor="ctr">
            <a:noAutofit/>
          </a:bodyPr>
          <a:lstStyle>
            <a:lvl1pPr marL="0" indent="0" algn="ctr">
              <a:buNone/>
              <a:defRPr sz="1200" i="1"/>
            </a:lvl1pPr>
          </a:lstStyle>
          <a:p>
            <a:pPr lvl="0"/>
            <a:endParaRPr lang="en-US" noProof="0"/>
          </a:p>
        </p:txBody>
      </p:sp>
      <p:sp>
        <p:nvSpPr>
          <p:cNvPr id="5" name="Title Placeholder 1"/>
          <p:cNvSpPr>
            <a:spLocks noGrp="1"/>
          </p:cNvSpPr>
          <p:nvPr>
            <p:ph type="title"/>
          </p:nvPr>
        </p:nvSpPr>
        <p:spPr>
          <a:xfrm>
            <a:off x="347472" y="3147949"/>
            <a:ext cx="3934016" cy="1177925"/>
          </a:xfrm>
          <a:prstGeom prst="rect">
            <a:avLst/>
          </a:prstGeom>
        </p:spPr>
        <p:txBody>
          <a:bodyPr rtlCol="0" anchor="t">
            <a:normAutofit/>
          </a:bodyPr>
          <a:lstStyle>
            <a:lvl1pPr>
              <a:defRPr sz="3000">
                <a:solidFill>
                  <a:srgbClr val="0071CE"/>
                </a:solidFill>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C12E22B7-A8B9-4965-BBE2-CB2D0E2CECBC}"/>
              </a:ext>
            </a:extLst>
          </p:cNvPr>
          <p:cNvSpPr>
            <a:spLocks noGrp="1"/>
          </p:cNvSpPr>
          <p:nvPr>
            <p:ph type="body" sz="quarter" idx="11"/>
          </p:nvPr>
        </p:nvSpPr>
        <p:spPr>
          <a:xfrm>
            <a:off x="4862515" y="3147949"/>
            <a:ext cx="3576637" cy="1177925"/>
          </a:xfrm>
          <a:prstGeom prst="rect">
            <a:avLst/>
          </a:prstGeom>
        </p:spPr>
        <p:txBody>
          <a:bodyPr/>
          <a:lstStyle>
            <a:lvl1pPr>
              <a:lnSpc>
                <a:spcPct val="100000"/>
              </a:lnSpc>
              <a:spcBef>
                <a:spcPts val="0"/>
              </a:spcBef>
              <a:spcAft>
                <a:spcPts val="751"/>
              </a:spcAft>
              <a:defRPr sz="1400"/>
            </a:lvl1pPr>
          </a:lstStyle>
          <a:p>
            <a:pPr lvl="0"/>
            <a:r>
              <a:rPr lang="en-US" dirty="0"/>
              <a:t>Edit Master text styles</a:t>
            </a:r>
          </a:p>
        </p:txBody>
      </p:sp>
    </p:spTree>
    <p:extLst>
      <p:ext uri="{BB962C8B-B14F-4D97-AF65-F5344CB8AC3E}">
        <p14:creationId xmlns:p14="http://schemas.microsoft.com/office/powerpoint/2010/main" val="1817708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4686300"/>
            <a:ext cx="1905000" cy="342900"/>
          </a:xfrm>
          <a:prstGeom prst="rect">
            <a:avLst/>
          </a:prstGeom>
          <a:ln/>
        </p:spPr>
        <p:txBody>
          <a:bodyPr/>
          <a:lstStyle>
            <a:lvl1pPr>
              <a:defRPr/>
            </a:lvl1pPr>
          </a:lstStyle>
          <a:p>
            <a:pPr>
              <a:defRPr/>
            </a:pPr>
            <a:fld id="{B2B794F0-7315-4E88-8E5D-32CDABEE5174}" type="slidenum">
              <a:rPr lang="en-US" altLang="en-US"/>
              <a:pPr>
                <a:defRPr/>
              </a:pPr>
              <a:t>‹#›</a:t>
            </a:fld>
            <a:endParaRPr lang="en-US" altLang="en-US"/>
          </a:p>
        </p:txBody>
      </p:sp>
    </p:spTree>
    <p:extLst>
      <p:ext uri="{BB962C8B-B14F-4D97-AF65-F5344CB8AC3E}">
        <p14:creationId xmlns:p14="http://schemas.microsoft.com/office/powerpoint/2010/main" val="1696860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990600" y="205979"/>
            <a:ext cx="7696200" cy="857250"/>
          </a:xfrm>
        </p:spPr>
        <p:txBody>
          <a:bodyPr/>
          <a:lstStyle/>
          <a:p>
            <a:r>
              <a:rPr lang="en-US" smtClean="0"/>
              <a:t>Click to edit Master title style</a:t>
            </a:r>
            <a:endParaRPr lang="en-US" dirty="0"/>
          </a:p>
        </p:txBody>
      </p:sp>
      <p:sp>
        <p:nvSpPr>
          <p:cNvPr id="15" name="Content Placeholder 2"/>
          <p:cNvSpPr>
            <a:spLocks noGrp="1"/>
          </p:cNvSpPr>
          <p:nvPr>
            <p:ph idx="1"/>
          </p:nvPr>
        </p:nvSpPr>
        <p:spPr>
          <a:xfrm>
            <a:off x="990600" y="1200151"/>
            <a:ext cx="76962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5"/>
          <p:cNvSpPr>
            <a:spLocks noGrp="1"/>
          </p:cNvSpPr>
          <p:nvPr>
            <p:ph type="ftr" sz="quarter" idx="10"/>
          </p:nvPr>
        </p:nvSpPr>
        <p:spPr>
          <a:xfrm>
            <a:off x="3124200" y="4767263"/>
            <a:ext cx="2895600" cy="273844"/>
          </a:xfrm>
          <a:prstGeom prst="rect">
            <a:avLst/>
          </a:prstGeom>
        </p:spPr>
        <p:txBody>
          <a:bodyPr/>
          <a:lstStyle>
            <a:lvl1pPr>
              <a:defRPr/>
            </a:lvl1pPr>
          </a:lstStyle>
          <a:p>
            <a:pPr>
              <a:defRPr/>
            </a:pPr>
            <a:endParaRPr lang="en-US"/>
          </a:p>
        </p:txBody>
      </p:sp>
      <p:sp>
        <p:nvSpPr>
          <p:cNvPr id="5" name="Slide Number Placeholder 6"/>
          <p:cNvSpPr>
            <a:spLocks noGrp="1"/>
          </p:cNvSpPr>
          <p:nvPr>
            <p:ph type="sldNum" sz="quarter" idx="11"/>
          </p:nvPr>
        </p:nvSpPr>
        <p:spPr>
          <a:xfrm>
            <a:off x="457200" y="4767263"/>
            <a:ext cx="2133600" cy="273844"/>
          </a:xfrm>
          <a:prstGeom prst="rect">
            <a:avLst/>
          </a:prstGeom>
        </p:spPr>
        <p:txBody>
          <a:bodyPr/>
          <a:lstStyle>
            <a:lvl1pPr>
              <a:defRPr/>
            </a:lvl1pPr>
          </a:lstStyle>
          <a:p>
            <a:pPr>
              <a:defRPr/>
            </a:pPr>
            <a:fld id="{99C54B18-C26F-45CD-9458-1F32815B888B}" type="slidenum">
              <a:rPr lang="en-US"/>
              <a:pPr>
                <a:defRPr/>
              </a:pPr>
              <a:t>‹#›</a:t>
            </a:fld>
            <a:endParaRPr lang="en-US"/>
          </a:p>
        </p:txBody>
      </p:sp>
    </p:spTree>
    <p:extLst>
      <p:ext uri="{BB962C8B-B14F-4D97-AF65-F5344CB8AC3E}">
        <p14:creationId xmlns:p14="http://schemas.microsoft.com/office/powerpoint/2010/main" val="150096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3" name="Rectangle 7">
            <a:extLst>
              <a:ext uri="{FF2B5EF4-FFF2-40B4-BE49-F238E27FC236}">
                <a16:creationId xmlns="" xmlns:a16="http://schemas.microsoft.com/office/drawing/2014/main" id="{27BB4121-046E-4A37-A6E4-CA8197411F3F}"/>
              </a:ext>
            </a:extLst>
          </p:cNvPr>
          <p:cNvSpPr>
            <a:spLocks noChangeArrowheads="1"/>
          </p:cNvSpPr>
          <p:nvPr userDrawn="1"/>
        </p:nvSpPr>
        <p:spPr bwMode="auto">
          <a:xfrm>
            <a:off x="8701314" y="147640"/>
            <a:ext cx="217041" cy="1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sz="1400">
                <a:solidFill>
                  <a:schemeClr val="tx1"/>
                </a:solidFill>
                <a:latin typeface="Arial" panose="020B0604020202020204" pitchFamily="34" charset="0"/>
                <a:ea typeface="MS PGothic" panose="020B0600070205080204" pitchFamily="34" charset="-128"/>
              </a:defRPr>
            </a:lvl1pPr>
            <a:lvl2pPr marL="742950" indent="-285750" eaLnBrk="0" hangingPunct="0">
              <a:defRPr sz="1400">
                <a:solidFill>
                  <a:schemeClr val="tx1"/>
                </a:solidFill>
                <a:latin typeface="Arial" panose="020B0604020202020204" pitchFamily="34" charset="0"/>
                <a:ea typeface="MS PGothic" panose="020B0600070205080204" pitchFamily="34" charset="-128"/>
              </a:defRPr>
            </a:lvl2pPr>
            <a:lvl3pPr marL="1143000" indent="-228600" eaLnBrk="0" hangingPunct="0">
              <a:defRPr sz="1400">
                <a:solidFill>
                  <a:schemeClr val="tx1"/>
                </a:solidFill>
                <a:latin typeface="Arial" panose="020B0604020202020204" pitchFamily="34" charset="0"/>
                <a:ea typeface="MS PGothic" panose="020B0600070205080204" pitchFamily="34" charset="-128"/>
              </a:defRPr>
            </a:lvl3pPr>
            <a:lvl4pPr marL="1600200" indent="-228600" eaLnBrk="0" hangingPunct="0">
              <a:defRPr sz="1400">
                <a:solidFill>
                  <a:schemeClr val="tx1"/>
                </a:solidFill>
                <a:latin typeface="Arial" panose="020B0604020202020204" pitchFamily="34" charset="0"/>
                <a:ea typeface="MS PGothic" panose="020B0600070205080204" pitchFamily="34" charset="-128"/>
              </a:defRPr>
            </a:lvl4pPr>
            <a:lvl5pPr marL="2057400" indent="-228600"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defRPr/>
            </a:pPr>
            <a:fld id="{AF9D3E56-5DB4-4465-9C72-044CA2C25C3C}" type="slidenum">
              <a:rPr lang="uk-UA" altLang="en-US" sz="800" smtClean="0">
                <a:solidFill>
                  <a:srgbClr val="5A5A58"/>
                </a:solidFill>
                <a:latin typeface="Open Sans Regular" pitchFamily="2" charset="0"/>
              </a:rPr>
              <a:pPr algn="ctr" eaLnBrk="1" hangingPunct="1">
                <a:defRPr/>
              </a:pPr>
              <a:t>‹#›</a:t>
            </a:fld>
            <a:endParaRPr lang="uk-UA" altLang="en-US" sz="800" dirty="0">
              <a:solidFill>
                <a:srgbClr val="5A5A58"/>
              </a:solidFill>
              <a:latin typeface="Open Sans Regular" pitchFamily="2" charset="0"/>
            </a:endParaRPr>
          </a:p>
        </p:txBody>
      </p:sp>
      <p:sp>
        <p:nvSpPr>
          <p:cNvPr id="5" name="Title Placeholder 1"/>
          <p:cNvSpPr>
            <a:spLocks noGrp="1"/>
          </p:cNvSpPr>
          <p:nvPr>
            <p:ph type="title"/>
          </p:nvPr>
        </p:nvSpPr>
        <p:spPr>
          <a:xfrm>
            <a:off x="347474" y="296256"/>
            <a:ext cx="7886700" cy="689862"/>
          </a:xfrm>
          <a:prstGeom prst="rect">
            <a:avLst/>
          </a:prstGeom>
        </p:spPr>
        <p:txBody>
          <a:bodyPr rtlCol="0" anchor="t">
            <a:normAutofit/>
          </a:bodyPr>
          <a:lstStyle>
            <a:lvl1pPr>
              <a:defRPr sz="3000" baseline="0">
                <a:solidFill>
                  <a:srgbClr val="0071CE"/>
                </a:solidFill>
              </a:defRPr>
            </a:lvl1pPr>
          </a:lstStyle>
          <a:p>
            <a:r>
              <a:rPr lang="en-US" dirty="0"/>
              <a:t>Click to edit Master title style</a:t>
            </a:r>
          </a:p>
        </p:txBody>
      </p:sp>
      <p:sp>
        <p:nvSpPr>
          <p:cNvPr id="4" name="Text Placeholder 3">
            <a:extLst>
              <a:ext uri="{FF2B5EF4-FFF2-40B4-BE49-F238E27FC236}">
                <a16:creationId xmlns="" xmlns:a16="http://schemas.microsoft.com/office/drawing/2014/main" id="{0514050B-DED6-423C-ACA6-8431C4DD5901}"/>
              </a:ext>
            </a:extLst>
          </p:cNvPr>
          <p:cNvSpPr>
            <a:spLocks noGrp="1"/>
          </p:cNvSpPr>
          <p:nvPr>
            <p:ph type="body" sz="quarter" idx="10"/>
          </p:nvPr>
        </p:nvSpPr>
        <p:spPr>
          <a:xfrm>
            <a:off x="347474" y="996118"/>
            <a:ext cx="7886700" cy="390473"/>
          </a:xfrm>
          <a:prstGeom prst="rect">
            <a:avLst/>
          </a:prstGeom>
        </p:spPr>
        <p:txBody>
          <a:bodyPr/>
          <a:lstStyle>
            <a:lvl1pPr marL="0" indent="0">
              <a:buNone/>
              <a:defRPr sz="1800">
                <a:solidFill>
                  <a:schemeClr val="accent1"/>
                </a:solidFill>
              </a:defRPr>
            </a:lvl1pPr>
            <a:lvl2pPr marL="342891" indent="0">
              <a:buNone/>
              <a:defRPr/>
            </a:lvl2pPr>
          </a:lstStyle>
          <a:p>
            <a:pPr lvl="0"/>
            <a:r>
              <a:rPr lang="en-US" dirty="0"/>
              <a:t>Edit Master text styles</a:t>
            </a:r>
          </a:p>
        </p:txBody>
      </p:sp>
    </p:spTree>
    <p:extLst>
      <p:ext uri="{BB962C8B-B14F-4D97-AF65-F5344CB8AC3E}">
        <p14:creationId xmlns:p14="http://schemas.microsoft.com/office/powerpoint/2010/main" val="100485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harts, &amp; Graphs">
    <p:spTree>
      <p:nvGrpSpPr>
        <p:cNvPr id="1" name=""/>
        <p:cNvGrpSpPr/>
        <p:nvPr/>
      </p:nvGrpSpPr>
      <p:grpSpPr>
        <a:xfrm>
          <a:off x="0" y="0"/>
          <a:ext cx="0" cy="0"/>
          <a:chOff x="0" y="0"/>
          <a:chExt cx="0" cy="0"/>
        </a:xfrm>
      </p:grpSpPr>
      <p:sp>
        <p:nvSpPr>
          <p:cNvPr id="3" name="Rectangle 7">
            <a:extLst>
              <a:ext uri="{FF2B5EF4-FFF2-40B4-BE49-F238E27FC236}">
                <a16:creationId xmlns="" xmlns:a16="http://schemas.microsoft.com/office/drawing/2014/main" id="{27BB4121-046E-4A37-A6E4-CA8197411F3F}"/>
              </a:ext>
            </a:extLst>
          </p:cNvPr>
          <p:cNvSpPr>
            <a:spLocks noChangeArrowheads="1"/>
          </p:cNvSpPr>
          <p:nvPr userDrawn="1"/>
        </p:nvSpPr>
        <p:spPr bwMode="auto">
          <a:xfrm>
            <a:off x="8701314" y="147640"/>
            <a:ext cx="217041" cy="1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sz="1400">
                <a:solidFill>
                  <a:schemeClr val="tx1"/>
                </a:solidFill>
                <a:latin typeface="Arial" panose="020B0604020202020204" pitchFamily="34" charset="0"/>
                <a:ea typeface="MS PGothic" panose="020B0600070205080204" pitchFamily="34" charset="-128"/>
              </a:defRPr>
            </a:lvl1pPr>
            <a:lvl2pPr marL="742950" indent="-285750" eaLnBrk="0" hangingPunct="0">
              <a:defRPr sz="1400">
                <a:solidFill>
                  <a:schemeClr val="tx1"/>
                </a:solidFill>
                <a:latin typeface="Arial" panose="020B0604020202020204" pitchFamily="34" charset="0"/>
                <a:ea typeface="MS PGothic" panose="020B0600070205080204" pitchFamily="34" charset="-128"/>
              </a:defRPr>
            </a:lvl2pPr>
            <a:lvl3pPr marL="1143000" indent="-228600" eaLnBrk="0" hangingPunct="0">
              <a:defRPr sz="1400">
                <a:solidFill>
                  <a:schemeClr val="tx1"/>
                </a:solidFill>
                <a:latin typeface="Arial" panose="020B0604020202020204" pitchFamily="34" charset="0"/>
                <a:ea typeface="MS PGothic" panose="020B0600070205080204" pitchFamily="34" charset="-128"/>
              </a:defRPr>
            </a:lvl3pPr>
            <a:lvl4pPr marL="1600200" indent="-228600" eaLnBrk="0" hangingPunct="0">
              <a:defRPr sz="1400">
                <a:solidFill>
                  <a:schemeClr val="tx1"/>
                </a:solidFill>
                <a:latin typeface="Arial" panose="020B0604020202020204" pitchFamily="34" charset="0"/>
                <a:ea typeface="MS PGothic" panose="020B0600070205080204" pitchFamily="34" charset="-128"/>
              </a:defRPr>
            </a:lvl4pPr>
            <a:lvl5pPr marL="2057400" indent="-228600"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defRPr/>
            </a:pPr>
            <a:fld id="{AF9D3E56-5DB4-4465-9C72-044CA2C25C3C}" type="slidenum">
              <a:rPr lang="uk-UA" altLang="en-US" sz="800" smtClean="0">
                <a:solidFill>
                  <a:srgbClr val="5A5A58"/>
                </a:solidFill>
                <a:latin typeface="Open Sans Regular" pitchFamily="2" charset="0"/>
              </a:rPr>
              <a:pPr algn="ctr" eaLnBrk="1" hangingPunct="1">
                <a:defRPr/>
              </a:pPr>
              <a:t>‹#›</a:t>
            </a:fld>
            <a:endParaRPr lang="uk-UA" altLang="en-US" sz="800" dirty="0">
              <a:solidFill>
                <a:srgbClr val="5A5A58"/>
              </a:solidFill>
              <a:latin typeface="Open Sans Regular" pitchFamily="2" charset="0"/>
            </a:endParaRPr>
          </a:p>
        </p:txBody>
      </p:sp>
      <p:sp>
        <p:nvSpPr>
          <p:cNvPr id="5" name="Title Placeholder 1"/>
          <p:cNvSpPr>
            <a:spLocks noGrp="1"/>
          </p:cNvSpPr>
          <p:nvPr>
            <p:ph type="title"/>
          </p:nvPr>
        </p:nvSpPr>
        <p:spPr>
          <a:xfrm>
            <a:off x="347474" y="296256"/>
            <a:ext cx="7886700" cy="689862"/>
          </a:xfrm>
          <a:prstGeom prst="rect">
            <a:avLst/>
          </a:prstGeom>
        </p:spPr>
        <p:txBody>
          <a:bodyPr rtlCol="0" anchor="t">
            <a:normAutofit/>
          </a:bodyPr>
          <a:lstStyle>
            <a:lvl1pPr>
              <a:defRPr sz="3000" baseline="0">
                <a:solidFill>
                  <a:srgbClr val="0071CE"/>
                </a:solidFill>
              </a:defRPr>
            </a:lvl1pPr>
          </a:lstStyle>
          <a:p>
            <a:r>
              <a:rPr lang="en-US" dirty="0"/>
              <a:t>Click to edit Master title style</a:t>
            </a:r>
          </a:p>
        </p:txBody>
      </p:sp>
      <p:sp>
        <p:nvSpPr>
          <p:cNvPr id="4" name="Text Placeholder 3">
            <a:extLst>
              <a:ext uri="{FF2B5EF4-FFF2-40B4-BE49-F238E27FC236}">
                <a16:creationId xmlns="" xmlns:a16="http://schemas.microsoft.com/office/drawing/2014/main" id="{0514050B-DED6-423C-ACA6-8431C4DD5901}"/>
              </a:ext>
            </a:extLst>
          </p:cNvPr>
          <p:cNvSpPr>
            <a:spLocks noGrp="1"/>
          </p:cNvSpPr>
          <p:nvPr>
            <p:ph type="body" sz="quarter" idx="10"/>
          </p:nvPr>
        </p:nvSpPr>
        <p:spPr>
          <a:xfrm>
            <a:off x="347474" y="996118"/>
            <a:ext cx="7886700" cy="390473"/>
          </a:xfrm>
          <a:prstGeom prst="rect">
            <a:avLst/>
          </a:prstGeom>
        </p:spPr>
        <p:txBody>
          <a:bodyPr/>
          <a:lstStyle>
            <a:lvl1pPr marL="0" indent="0">
              <a:buNone/>
              <a:defRPr sz="1800">
                <a:solidFill>
                  <a:schemeClr val="accent1"/>
                </a:solidFill>
              </a:defRPr>
            </a:lvl1pPr>
            <a:lvl2pPr marL="342891" indent="0">
              <a:buNone/>
              <a:defRPr/>
            </a:lvl2pPr>
          </a:lstStyle>
          <a:p>
            <a:pPr lvl="0"/>
            <a:r>
              <a:rPr lang="en-US" dirty="0"/>
              <a:t>Edit Master text styles</a:t>
            </a:r>
          </a:p>
        </p:txBody>
      </p:sp>
      <p:sp>
        <p:nvSpPr>
          <p:cNvPr id="6" name="Content Placeholder 5">
            <a:extLst>
              <a:ext uri="{FF2B5EF4-FFF2-40B4-BE49-F238E27FC236}">
                <a16:creationId xmlns="" xmlns:a16="http://schemas.microsoft.com/office/drawing/2014/main" id="{B5A2D6EE-926B-4D31-9DF0-683C64FB4286}"/>
              </a:ext>
            </a:extLst>
          </p:cNvPr>
          <p:cNvSpPr>
            <a:spLocks noGrp="1"/>
          </p:cNvSpPr>
          <p:nvPr>
            <p:ph sz="quarter" idx="11" hasCustomPrompt="1"/>
          </p:nvPr>
        </p:nvSpPr>
        <p:spPr>
          <a:xfrm>
            <a:off x="347663" y="1441450"/>
            <a:ext cx="7886700" cy="3146425"/>
          </a:xfrm>
          <a:prstGeom prst="rect">
            <a:avLst/>
          </a:prstGeom>
        </p:spPr>
        <p:txBody>
          <a:bodyPr/>
          <a:lstStyle>
            <a:lvl1pPr marL="0" indent="0">
              <a:buNone/>
              <a:defRPr sz="1400"/>
            </a:lvl1pPr>
          </a:lstStyle>
          <a:p>
            <a:pPr lvl="0"/>
            <a:r>
              <a:rPr lang="en-US" dirty="0"/>
              <a:t>Charts &amp; Graphs </a:t>
            </a:r>
          </a:p>
        </p:txBody>
      </p:sp>
    </p:spTree>
    <p:extLst>
      <p:ext uri="{BB962C8B-B14F-4D97-AF65-F5344CB8AC3E}">
        <p14:creationId xmlns:p14="http://schemas.microsoft.com/office/powerpoint/2010/main" val="262191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Content, Charts, &amp; Graphs">
    <p:spTree>
      <p:nvGrpSpPr>
        <p:cNvPr id="1" name=""/>
        <p:cNvGrpSpPr/>
        <p:nvPr/>
      </p:nvGrpSpPr>
      <p:grpSpPr>
        <a:xfrm>
          <a:off x="0" y="0"/>
          <a:ext cx="0" cy="0"/>
          <a:chOff x="0" y="0"/>
          <a:chExt cx="0" cy="0"/>
        </a:xfrm>
      </p:grpSpPr>
      <p:sp>
        <p:nvSpPr>
          <p:cNvPr id="3" name="Rectangle 7">
            <a:extLst>
              <a:ext uri="{FF2B5EF4-FFF2-40B4-BE49-F238E27FC236}">
                <a16:creationId xmlns="" xmlns:a16="http://schemas.microsoft.com/office/drawing/2014/main" id="{27BB4121-046E-4A37-A6E4-CA8197411F3F}"/>
              </a:ext>
            </a:extLst>
          </p:cNvPr>
          <p:cNvSpPr>
            <a:spLocks noChangeArrowheads="1"/>
          </p:cNvSpPr>
          <p:nvPr userDrawn="1"/>
        </p:nvSpPr>
        <p:spPr bwMode="auto">
          <a:xfrm>
            <a:off x="8701314" y="147640"/>
            <a:ext cx="217041" cy="1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sz="1400">
                <a:solidFill>
                  <a:schemeClr val="tx1"/>
                </a:solidFill>
                <a:latin typeface="Arial" panose="020B0604020202020204" pitchFamily="34" charset="0"/>
                <a:ea typeface="MS PGothic" panose="020B0600070205080204" pitchFamily="34" charset="-128"/>
              </a:defRPr>
            </a:lvl1pPr>
            <a:lvl2pPr marL="742950" indent="-285750" eaLnBrk="0" hangingPunct="0">
              <a:defRPr sz="1400">
                <a:solidFill>
                  <a:schemeClr val="tx1"/>
                </a:solidFill>
                <a:latin typeface="Arial" panose="020B0604020202020204" pitchFamily="34" charset="0"/>
                <a:ea typeface="MS PGothic" panose="020B0600070205080204" pitchFamily="34" charset="-128"/>
              </a:defRPr>
            </a:lvl2pPr>
            <a:lvl3pPr marL="1143000" indent="-228600" eaLnBrk="0" hangingPunct="0">
              <a:defRPr sz="1400">
                <a:solidFill>
                  <a:schemeClr val="tx1"/>
                </a:solidFill>
                <a:latin typeface="Arial" panose="020B0604020202020204" pitchFamily="34" charset="0"/>
                <a:ea typeface="MS PGothic" panose="020B0600070205080204" pitchFamily="34" charset="-128"/>
              </a:defRPr>
            </a:lvl3pPr>
            <a:lvl4pPr marL="1600200" indent="-228600" eaLnBrk="0" hangingPunct="0">
              <a:defRPr sz="1400">
                <a:solidFill>
                  <a:schemeClr val="tx1"/>
                </a:solidFill>
                <a:latin typeface="Arial" panose="020B0604020202020204" pitchFamily="34" charset="0"/>
                <a:ea typeface="MS PGothic" panose="020B0600070205080204" pitchFamily="34" charset="-128"/>
              </a:defRPr>
            </a:lvl4pPr>
            <a:lvl5pPr marL="2057400" indent="-228600"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defRPr/>
            </a:pPr>
            <a:fld id="{AF9D3E56-5DB4-4465-9C72-044CA2C25C3C}" type="slidenum">
              <a:rPr lang="uk-UA" altLang="en-US" sz="800" smtClean="0">
                <a:solidFill>
                  <a:srgbClr val="5A5A58"/>
                </a:solidFill>
                <a:latin typeface="Open Sans Regular" pitchFamily="2" charset="0"/>
              </a:rPr>
              <a:pPr algn="ctr" eaLnBrk="1" hangingPunct="1">
                <a:defRPr/>
              </a:pPr>
              <a:t>‹#›</a:t>
            </a:fld>
            <a:endParaRPr lang="uk-UA" altLang="en-US" sz="800" dirty="0">
              <a:solidFill>
                <a:srgbClr val="5A5A58"/>
              </a:solidFill>
              <a:latin typeface="Open Sans Regular" pitchFamily="2" charset="0"/>
            </a:endParaRPr>
          </a:p>
        </p:txBody>
      </p:sp>
      <p:sp>
        <p:nvSpPr>
          <p:cNvPr id="5" name="Title Placeholder 1"/>
          <p:cNvSpPr>
            <a:spLocks noGrp="1"/>
          </p:cNvSpPr>
          <p:nvPr>
            <p:ph type="title"/>
          </p:nvPr>
        </p:nvSpPr>
        <p:spPr>
          <a:xfrm>
            <a:off x="347474" y="296256"/>
            <a:ext cx="7886700" cy="689862"/>
          </a:xfrm>
          <a:prstGeom prst="rect">
            <a:avLst/>
          </a:prstGeom>
        </p:spPr>
        <p:txBody>
          <a:bodyPr rtlCol="0" anchor="t">
            <a:normAutofit/>
          </a:bodyPr>
          <a:lstStyle>
            <a:lvl1pPr>
              <a:defRPr sz="3000" baseline="0">
                <a:solidFill>
                  <a:srgbClr val="0071CE"/>
                </a:solidFill>
              </a:defRPr>
            </a:lvl1pPr>
          </a:lstStyle>
          <a:p>
            <a:r>
              <a:rPr lang="en-US" dirty="0"/>
              <a:t>Click to edit Master title style</a:t>
            </a:r>
          </a:p>
        </p:txBody>
      </p:sp>
      <p:sp>
        <p:nvSpPr>
          <p:cNvPr id="4" name="Text Placeholder 3">
            <a:extLst>
              <a:ext uri="{FF2B5EF4-FFF2-40B4-BE49-F238E27FC236}">
                <a16:creationId xmlns="" xmlns:a16="http://schemas.microsoft.com/office/drawing/2014/main" id="{0514050B-DED6-423C-ACA6-8431C4DD5901}"/>
              </a:ext>
            </a:extLst>
          </p:cNvPr>
          <p:cNvSpPr>
            <a:spLocks noGrp="1"/>
          </p:cNvSpPr>
          <p:nvPr>
            <p:ph type="body" sz="quarter" idx="10"/>
          </p:nvPr>
        </p:nvSpPr>
        <p:spPr>
          <a:xfrm>
            <a:off x="347474" y="996118"/>
            <a:ext cx="7886700" cy="390473"/>
          </a:xfrm>
          <a:prstGeom prst="rect">
            <a:avLst/>
          </a:prstGeom>
        </p:spPr>
        <p:txBody>
          <a:bodyPr/>
          <a:lstStyle>
            <a:lvl1pPr marL="0" indent="0">
              <a:buNone/>
              <a:defRPr sz="1800">
                <a:solidFill>
                  <a:schemeClr val="accent1"/>
                </a:solidFill>
              </a:defRPr>
            </a:lvl1pPr>
            <a:lvl2pPr marL="342891" indent="0">
              <a:buNone/>
              <a:defRPr/>
            </a:lvl2pPr>
          </a:lstStyle>
          <a:p>
            <a:pPr lvl="0"/>
            <a:r>
              <a:rPr lang="en-US" dirty="0"/>
              <a:t>Edit Master text styles</a:t>
            </a:r>
          </a:p>
        </p:txBody>
      </p:sp>
      <p:sp>
        <p:nvSpPr>
          <p:cNvPr id="6" name="Content Placeholder 5">
            <a:extLst>
              <a:ext uri="{FF2B5EF4-FFF2-40B4-BE49-F238E27FC236}">
                <a16:creationId xmlns="" xmlns:a16="http://schemas.microsoft.com/office/drawing/2014/main" id="{B5A2D6EE-926B-4D31-9DF0-683C64FB4286}"/>
              </a:ext>
            </a:extLst>
          </p:cNvPr>
          <p:cNvSpPr>
            <a:spLocks noGrp="1"/>
          </p:cNvSpPr>
          <p:nvPr>
            <p:ph sz="quarter" idx="11" hasCustomPrompt="1"/>
          </p:nvPr>
        </p:nvSpPr>
        <p:spPr>
          <a:xfrm>
            <a:off x="4572001" y="1441450"/>
            <a:ext cx="3662363" cy="3151188"/>
          </a:xfrm>
          <a:prstGeom prst="rect">
            <a:avLst/>
          </a:prstGeom>
        </p:spPr>
        <p:txBody>
          <a:bodyPr/>
          <a:lstStyle>
            <a:lvl1pPr marL="0" indent="0">
              <a:buNone/>
              <a:defRPr sz="1400"/>
            </a:lvl1pPr>
          </a:lstStyle>
          <a:p>
            <a:pPr lvl="0"/>
            <a:r>
              <a:rPr lang="en-US" dirty="0"/>
              <a:t>Charts &amp; Graphs </a:t>
            </a:r>
          </a:p>
        </p:txBody>
      </p:sp>
      <p:sp>
        <p:nvSpPr>
          <p:cNvPr id="7" name="Text Placeholder 6">
            <a:extLst>
              <a:ext uri="{FF2B5EF4-FFF2-40B4-BE49-F238E27FC236}">
                <a16:creationId xmlns="" xmlns:a16="http://schemas.microsoft.com/office/drawing/2014/main" id="{C63725AC-815F-40F8-8086-A9FE7F39D735}"/>
              </a:ext>
            </a:extLst>
          </p:cNvPr>
          <p:cNvSpPr>
            <a:spLocks noGrp="1"/>
          </p:cNvSpPr>
          <p:nvPr>
            <p:ph type="body" sz="quarter" idx="12"/>
          </p:nvPr>
        </p:nvSpPr>
        <p:spPr>
          <a:xfrm>
            <a:off x="374651" y="1441455"/>
            <a:ext cx="3972063" cy="3151187"/>
          </a:xfrm>
          <a:prstGeom prst="rect">
            <a:avLst/>
          </a:prstGeom>
        </p:spPr>
        <p:txBody>
          <a:bodyPr/>
          <a:lstStyle>
            <a:lvl1pPr>
              <a:lnSpc>
                <a:spcPct val="100000"/>
              </a:lnSpc>
              <a:spcBef>
                <a:spcPts val="0"/>
              </a:spcBef>
              <a:spcAft>
                <a:spcPts val="751"/>
              </a:spcAft>
              <a:buClr>
                <a:schemeClr val="accent1"/>
              </a:buClr>
              <a:defRPr sz="1400" b="0"/>
            </a:lvl1pPr>
            <a:lvl2pPr>
              <a:defRPr b="0"/>
            </a:lvl2pPr>
            <a:lvl3pPr>
              <a:defRPr b="0"/>
            </a:lvl3pPr>
            <a:lvl4pPr>
              <a:defRPr b="0"/>
            </a:lvl4pPr>
            <a:lvl5pPr>
              <a:defRPr b="0"/>
            </a:lvl5pPr>
          </a:lstStyle>
          <a:p>
            <a:pPr lvl="0"/>
            <a:r>
              <a:rPr lang="en-US" dirty="0"/>
              <a:t>Edit Master text styles</a:t>
            </a:r>
          </a:p>
          <a:p>
            <a:pPr lvl="0"/>
            <a:endParaRPr lang="en-US" dirty="0"/>
          </a:p>
        </p:txBody>
      </p:sp>
    </p:spTree>
    <p:extLst>
      <p:ext uri="{BB962C8B-B14F-4D97-AF65-F5344CB8AC3E}">
        <p14:creationId xmlns:p14="http://schemas.microsoft.com/office/powerpoint/2010/main" val="123556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Text Content">
    <p:spTree>
      <p:nvGrpSpPr>
        <p:cNvPr id="1" name=""/>
        <p:cNvGrpSpPr/>
        <p:nvPr/>
      </p:nvGrpSpPr>
      <p:grpSpPr>
        <a:xfrm>
          <a:off x="0" y="0"/>
          <a:ext cx="0" cy="0"/>
          <a:chOff x="0" y="0"/>
          <a:chExt cx="0" cy="0"/>
        </a:xfrm>
      </p:grpSpPr>
      <p:sp>
        <p:nvSpPr>
          <p:cNvPr id="3" name="Rectangle 7">
            <a:extLst>
              <a:ext uri="{FF2B5EF4-FFF2-40B4-BE49-F238E27FC236}">
                <a16:creationId xmlns="" xmlns:a16="http://schemas.microsoft.com/office/drawing/2014/main" id="{27BB4121-046E-4A37-A6E4-CA8197411F3F}"/>
              </a:ext>
            </a:extLst>
          </p:cNvPr>
          <p:cNvSpPr>
            <a:spLocks noChangeArrowheads="1"/>
          </p:cNvSpPr>
          <p:nvPr userDrawn="1"/>
        </p:nvSpPr>
        <p:spPr bwMode="auto">
          <a:xfrm>
            <a:off x="8701314" y="147640"/>
            <a:ext cx="217041" cy="1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sz="1400">
                <a:solidFill>
                  <a:schemeClr val="tx1"/>
                </a:solidFill>
                <a:latin typeface="Arial" panose="020B0604020202020204" pitchFamily="34" charset="0"/>
                <a:ea typeface="MS PGothic" panose="020B0600070205080204" pitchFamily="34" charset="-128"/>
              </a:defRPr>
            </a:lvl1pPr>
            <a:lvl2pPr marL="742950" indent="-285750" eaLnBrk="0" hangingPunct="0">
              <a:defRPr sz="1400">
                <a:solidFill>
                  <a:schemeClr val="tx1"/>
                </a:solidFill>
                <a:latin typeface="Arial" panose="020B0604020202020204" pitchFamily="34" charset="0"/>
                <a:ea typeface="MS PGothic" panose="020B0600070205080204" pitchFamily="34" charset="-128"/>
              </a:defRPr>
            </a:lvl2pPr>
            <a:lvl3pPr marL="1143000" indent="-228600" eaLnBrk="0" hangingPunct="0">
              <a:defRPr sz="1400">
                <a:solidFill>
                  <a:schemeClr val="tx1"/>
                </a:solidFill>
                <a:latin typeface="Arial" panose="020B0604020202020204" pitchFamily="34" charset="0"/>
                <a:ea typeface="MS PGothic" panose="020B0600070205080204" pitchFamily="34" charset="-128"/>
              </a:defRPr>
            </a:lvl3pPr>
            <a:lvl4pPr marL="1600200" indent="-228600" eaLnBrk="0" hangingPunct="0">
              <a:defRPr sz="1400">
                <a:solidFill>
                  <a:schemeClr val="tx1"/>
                </a:solidFill>
                <a:latin typeface="Arial" panose="020B0604020202020204" pitchFamily="34" charset="0"/>
                <a:ea typeface="MS PGothic" panose="020B0600070205080204" pitchFamily="34" charset="-128"/>
              </a:defRPr>
            </a:lvl4pPr>
            <a:lvl5pPr marL="2057400" indent="-228600"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defRPr/>
            </a:pPr>
            <a:fld id="{AF9D3E56-5DB4-4465-9C72-044CA2C25C3C}" type="slidenum">
              <a:rPr lang="uk-UA" altLang="en-US" sz="800" smtClean="0">
                <a:solidFill>
                  <a:srgbClr val="5A5A58"/>
                </a:solidFill>
                <a:latin typeface="Open Sans Regular" pitchFamily="2" charset="0"/>
              </a:rPr>
              <a:pPr algn="ctr" eaLnBrk="1" hangingPunct="1">
                <a:defRPr/>
              </a:pPr>
              <a:t>‹#›</a:t>
            </a:fld>
            <a:endParaRPr lang="uk-UA" altLang="en-US" sz="800" dirty="0">
              <a:solidFill>
                <a:srgbClr val="5A5A58"/>
              </a:solidFill>
              <a:latin typeface="Open Sans Regular" pitchFamily="2" charset="0"/>
            </a:endParaRPr>
          </a:p>
        </p:txBody>
      </p:sp>
      <p:sp>
        <p:nvSpPr>
          <p:cNvPr id="5" name="Title Placeholder 1"/>
          <p:cNvSpPr>
            <a:spLocks noGrp="1"/>
          </p:cNvSpPr>
          <p:nvPr>
            <p:ph type="title"/>
          </p:nvPr>
        </p:nvSpPr>
        <p:spPr>
          <a:xfrm>
            <a:off x="347474" y="296256"/>
            <a:ext cx="7886700" cy="689862"/>
          </a:xfrm>
          <a:prstGeom prst="rect">
            <a:avLst/>
          </a:prstGeom>
        </p:spPr>
        <p:txBody>
          <a:bodyPr rtlCol="0" anchor="t">
            <a:normAutofit/>
          </a:bodyPr>
          <a:lstStyle>
            <a:lvl1pPr>
              <a:defRPr sz="3000" baseline="0">
                <a:solidFill>
                  <a:srgbClr val="0071CE"/>
                </a:solidFill>
              </a:defRPr>
            </a:lvl1pPr>
          </a:lstStyle>
          <a:p>
            <a:r>
              <a:rPr lang="en-US" dirty="0"/>
              <a:t>Click to edit Master title style</a:t>
            </a:r>
          </a:p>
        </p:txBody>
      </p:sp>
      <p:sp>
        <p:nvSpPr>
          <p:cNvPr id="4" name="Text Placeholder 3">
            <a:extLst>
              <a:ext uri="{FF2B5EF4-FFF2-40B4-BE49-F238E27FC236}">
                <a16:creationId xmlns="" xmlns:a16="http://schemas.microsoft.com/office/drawing/2014/main" id="{0514050B-DED6-423C-ACA6-8431C4DD5901}"/>
              </a:ext>
            </a:extLst>
          </p:cNvPr>
          <p:cNvSpPr>
            <a:spLocks noGrp="1"/>
          </p:cNvSpPr>
          <p:nvPr>
            <p:ph type="body" sz="quarter" idx="10"/>
          </p:nvPr>
        </p:nvSpPr>
        <p:spPr>
          <a:xfrm>
            <a:off x="347474" y="996118"/>
            <a:ext cx="7886700" cy="390473"/>
          </a:xfrm>
          <a:prstGeom prst="rect">
            <a:avLst/>
          </a:prstGeom>
        </p:spPr>
        <p:txBody>
          <a:bodyPr/>
          <a:lstStyle>
            <a:lvl1pPr marL="0" indent="0">
              <a:buNone/>
              <a:defRPr sz="1800">
                <a:solidFill>
                  <a:schemeClr val="accent1"/>
                </a:solidFill>
              </a:defRPr>
            </a:lvl1pPr>
            <a:lvl2pPr marL="342891" indent="0">
              <a:buNone/>
              <a:defRPr/>
            </a:lvl2pPr>
          </a:lstStyle>
          <a:p>
            <a:pPr lvl="0"/>
            <a:r>
              <a:rPr lang="en-US" dirty="0"/>
              <a:t>Edit Master text styles</a:t>
            </a:r>
          </a:p>
        </p:txBody>
      </p:sp>
      <p:sp>
        <p:nvSpPr>
          <p:cNvPr id="7" name="Text Placeholder 6">
            <a:extLst>
              <a:ext uri="{FF2B5EF4-FFF2-40B4-BE49-F238E27FC236}">
                <a16:creationId xmlns="" xmlns:a16="http://schemas.microsoft.com/office/drawing/2014/main" id="{5EF92D58-F92A-4A5D-B200-C8D6E89E3BD3}"/>
              </a:ext>
            </a:extLst>
          </p:cNvPr>
          <p:cNvSpPr>
            <a:spLocks noGrp="1"/>
          </p:cNvSpPr>
          <p:nvPr>
            <p:ph type="body" sz="quarter" idx="11" hasCustomPrompt="1"/>
          </p:nvPr>
        </p:nvSpPr>
        <p:spPr>
          <a:xfrm>
            <a:off x="360365" y="1754191"/>
            <a:ext cx="7873809" cy="2251933"/>
          </a:xfrm>
          <a:prstGeom prst="rect">
            <a:avLst/>
          </a:prstGeom>
        </p:spPr>
        <p:txBody>
          <a:bodyPr/>
          <a:lstStyle>
            <a:lvl1pPr marL="0" indent="0">
              <a:buNone/>
              <a:defRPr sz="1400" b="0"/>
            </a:lvl1pPr>
            <a:lvl2pPr marL="0" indent="0">
              <a:spcBef>
                <a:spcPts val="1200"/>
              </a:spcBef>
              <a:buFontTx/>
              <a:buNone/>
              <a:defRPr sz="1400"/>
            </a:lvl2pPr>
          </a:lstStyle>
          <a:p>
            <a:pPr lvl="0"/>
            <a:r>
              <a:rPr lang="en-US" dirty="0"/>
              <a:t>Content</a:t>
            </a:r>
          </a:p>
        </p:txBody>
      </p:sp>
    </p:spTree>
    <p:extLst>
      <p:ext uri="{BB962C8B-B14F-4D97-AF65-F5344CB8AC3E}">
        <p14:creationId xmlns:p14="http://schemas.microsoft.com/office/powerpoint/2010/main" val="326669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Numbered Bullets">
    <p:spTree>
      <p:nvGrpSpPr>
        <p:cNvPr id="1" name=""/>
        <p:cNvGrpSpPr/>
        <p:nvPr/>
      </p:nvGrpSpPr>
      <p:grpSpPr>
        <a:xfrm>
          <a:off x="0" y="0"/>
          <a:ext cx="0" cy="0"/>
          <a:chOff x="0" y="0"/>
          <a:chExt cx="0" cy="0"/>
        </a:xfrm>
      </p:grpSpPr>
      <p:sp>
        <p:nvSpPr>
          <p:cNvPr id="3" name="Rectangle 7">
            <a:extLst>
              <a:ext uri="{FF2B5EF4-FFF2-40B4-BE49-F238E27FC236}">
                <a16:creationId xmlns="" xmlns:a16="http://schemas.microsoft.com/office/drawing/2014/main" id="{27BB4121-046E-4A37-A6E4-CA8197411F3F}"/>
              </a:ext>
            </a:extLst>
          </p:cNvPr>
          <p:cNvSpPr>
            <a:spLocks noChangeArrowheads="1"/>
          </p:cNvSpPr>
          <p:nvPr userDrawn="1"/>
        </p:nvSpPr>
        <p:spPr bwMode="auto">
          <a:xfrm>
            <a:off x="8701314" y="147640"/>
            <a:ext cx="217041" cy="1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sz="1400">
                <a:solidFill>
                  <a:schemeClr val="tx1"/>
                </a:solidFill>
                <a:latin typeface="Arial" panose="020B0604020202020204" pitchFamily="34" charset="0"/>
                <a:ea typeface="MS PGothic" panose="020B0600070205080204" pitchFamily="34" charset="-128"/>
              </a:defRPr>
            </a:lvl1pPr>
            <a:lvl2pPr marL="742950" indent="-285750" eaLnBrk="0" hangingPunct="0">
              <a:defRPr sz="1400">
                <a:solidFill>
                  <a:schemeClr val="tx1"/>
                </a:solidFill>
                <a:latin typeface="Arial" panose="020B0604020202020204" pitchFamily="34" charset="0"/>
                <a:ea typeface="MS PGothic" panose="020B0600070205080204" pitchFamily="34" charset="-128"/>
              </a:defRPr>
            </a:lvl2pPr>
            <a:lvl3pPr marL="1143000" indent="-228600" eaLnBrk="0" hangingPunct="0">
              <a:defRPr sz="1400">
                <a:solidFill>
                  <a:schemeClr val="tx1"/>
                </a:solidFill>
                <a:latin typeface="Arial" panose="020B0604020202020204" pitchFamily="34" charset="0"/>
                <a:ea typeface="MS PGothic" panose="020B0600070205080204" pitchFamily="34" charset="-128"/>
              </a:defRPr>
            </a:lvl3pPr>
            <a:lvl4pPr marL="1600200" indent="-228600" eaLnBrk="0" hangingPunct="0">
              <a:defRPr sz="1400">
                <a:solidFill>
                  <a:schemeClr val="tx1"/>
                </a:solidFill>
                <a:latin typeface="Arial" panose="020B0604020202020204" pitchFamily="34" charset="0"/>
                <a:ea typeface="MS PGothic" panose="020B0600070205080204" pitchFamily="34" charset="-128"/>
              </a:defRPr>
            </a:lvl4pPr>
            <a:lvl5pPr marL="2057400" indent="-228600"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defRPr/>
            </a:pPr>
            <a:fld id="{AF9D3E56-5DB4-4465-9C72-044CA2C25C3C}" type="slidenum">
              <a:rPr lang="uk-UA" altLang="en-US" sz="800" smtClean="0">
                <a:solidFill>
                  <a:srgbClr val="5A5A58"/>
                </a:solidFill>
                <a:latin typeface="Open Sans Regular" pitchFamily="2" charset="0"/>
              </a:rPr>
              <a:pPr algn="ctr" eaLnBrk="1" hangingPunct="1">
                <a:defRPr/>
              </a:pPr>
              <a:t>‹#›</a:t>
            </a:fld>
            <a:endParaRPr lang="uk-UA" altLang="en-US" sz="800" dirty="0">
              <a:solidFill>
                <a:srgbClr val="5A5A58"/>
              </a:solidFill>
              <a:latin typeface="Open Sans Regular" pitchFamily="2" charset="0"/>
            </a:endParaRPr>
          </a:p>
        </p:txBody>
      </p:sp>
      <p:sp>
        <p:nvSpPr>
          <p:cNvPr id="5" name="Title Placeholder 1"/>
          <p:cNvSpPr>
            <a:spLocks noGrp="1"/>
          </p:cNvSpPr>
          <p:nvPr>
            <p:ph type="title"/>
          </p:nvPr>
        </p:nvSpPr>
        <p:spPr>
          <a:xfrm>
            <a:off x="347474" y="296256"/>
            <a:ext cx="7886700" cy="689862"/>
          </a:xfrm>
          <a:prstGeom prst="rect">
            <a:avLst/>
          </a:prstGeom>
        </p:spPr>
        <p:txBody>
          <a:bodyPr rtlCol="0" anchor="t">
            <a:normAutofit/>
          </a:bodyPr>
          <a:lstStyle>
            <a:lvl1pPr>
              <a:defRPr sz="3000" baseline="0">
                <a:solidFill>
                  <a:srgbClr val="0071CE"/>
                </a:solidFill>
              </a:defRPr>
            </a:lvl1pPr>
          </a:lstStyle>
          <a:p>
            <a:r>
              <a:rPr lang="en-US" dirty="0"/>
              <a:t>Click to edit Master title style</a:t>
            </a:r>
          </a:p>
        </p:txBody>
      </p:sp>
      <p:sp>
        <p:nvSpPr>
          <p:cNvPr id="4" name="Text Placeholder 3">
            <a:extLst>
              <a:ext uri="{FF2B5EF4-FFF2-40B4-BE49-F238E27FC236}">
                <a16:creationId xmlns="" xmlns:a16="http://schemas.microsoft.com/office/drawing/2014/main" id="{0514050B-DED6-423C-ACA6-8431C4DD5901}"/>
              </a:ext>
            </a:extLst>
          </p:cNvPr>
          <p:cNvSpPr>
            <a:spLocks noGrp="1"/>
          </p:cNvSpPr>
          <p:nvPr>
            <p:ph type="body" sz="quarter" idx="10"/>
          </p:nvPr>
        </p:nvSpPr>
        <p:spPr>
          <a:xfrm>
            <a:off x="347474" y="996118"/>
            <a:ext cx="7886700" cy="390473"/>
          </a:xfrm>
          <a:prstGeom prst="rect">
            <a:avLst/>
          </a:prstGeom>
        </p:spPr>
        <p:txBody>
          <a:bodyPr/>
          <a:lstStyle>
            <a:lvl1pPr marL="0" indent="0">
              <a:buNone/>
              <a:defRPr sz="1800">
                <a:solidFill>
                  <a:schemeClr val="accent1"/>
                </a:solidFill>
              </a:defRPr>
            </a:lvl1pPr>
            <a:lvl2pPr marL="342891" indent="0">
              <a:buNone/>
              <a:defRPr/>
            </a:lvl2pPr>
          </a:lstStyle>
          <a:p>
            <a:pPr lvl="0"/>
            <a:r>
              <a:rPr lang="en-US" dirty="0"/>
              <a:t>Edit Master text styles</a:t>
            </a:r>
          </a:p>
        </p:txBody>
      </p:sp>
      <p:sp>
        <p:nvSpPr>
          <p:cNvPr id="7" name="Text Placeholder 6">
            <a:extLst>
              <a:ext uri="{FF2B5EF4-FFF2-40B4-BE49-F238E27FC236}">
                <a16:creationId xmlns="" xmlns:a16="http://schemas.microsoft.com/office/drawing/2014/main" id="{5EF92D58-F92A-4A5D-B200-C8D6E89E3BD3}"/>
              </a:ext>
            </a:extLst>
          </p:cNvPr>
          <p:cNvSpPr>
            <a:spLocks noGrp="1"/>
          </p:cNvSpPr>
          <p:nvPr>
            <p:ph type="body" sz="quarter" idx="11" hasCustomPrompt="1"/>
          </p:nvPr>
        </p:nvSpPr>
        <p:spPr>
          <a:xfrm>
            <a:off x="360365" y="1754191"/>
            <a:ext cx="7873809" cy="2251933"/>
          </a:xfrm>
          <a:prstGeom prst="rect">
            <a:avLst/>
          </a:prstGeom>
        </p:spPr>
        <p:txBody>
          <a:bodyPr/>
          <a:lstStyle>
            <a:lvl1pPr marL="228594" indent="-228594">
              <a:lnSpc>
                <a:spcPct val="100000"/>
              </a:lnSpc>
              <a:spcBef>
                <a:spcPts val="0"/>
              </a:spcBef>
              <a:spcAft>
                <a:spcPts val="751"/>
              </a:spcAft>
              <a:buFont typeface="+mj-lt"/>
              <a:buAutoNum type="arabicPeriod"/>
              <a:defRPr sz="1400" b="0"/>
            </a:lvl1pPr>
            <a:lvl2pPr marL="284156" indent="-284156">
              <a:spcBef>
                <a:spcPts val="1200"/>
              </a:spcBef>
              <a:buFont typeface="+mj-lt"/>
              <a:buAutoNum type="arabicPeriod"/>
              <a:defRPr sz="1400"/>
            </a:lvl2pPr>
          </a:lstStyle>
          <a:p>
            <a:pPr lvl="0"/>
            <a:r>
              <a:rPr lang="en-US" dirty="0">
                <a:solidFill>
                  <a:srgbClr val="474747"/>
                </a:solidFill>
                <a:latin typeface="Calibri" charset="0"/>
              </a:rPr>
              <a:t>Lorem ipsum dolor sit </a:t>
            </a:r>
            <a:r>
              <a:rPr lang="en-US" dirty="0" err="1">
                <a:solidFill>
                  <a:srgbClr val="474747"/>
                </a:solidFill>
                <a:latin typeface="Calibri" charset="0"/>
              </a:rPr>
              <a:t>amet</a:t>
            </a:r>
            <a:r>
              <a:rPr lang="en-US" dirty="0">
                <a:solidFill>
                  <a:srgbClr val="474747"/>
                </a:solidFill>
                <a:latin typeface="Calibri" charset="0"/>
              </a:rPr>
              <a:t> </a:t>
            </a:r>
          </a:p>
          <a:p>
            <a:pPr lvl="0"/>
            <a:r>
              <a:rPr lang="en-US" dirty="0">
                <a:solidFill>
                  <a:srgbClr val="474747"/>
                </a:solidFill>
                <a:latin typeface="Calibri" charset="0"/>
              </a:rPr>
              <a:t>Lorem ipsum dolor sit </a:t>
            </a:r>
            <a:r>
              <a:rPr lang="en-US" dirty="0" err="1">
                <a:solidFill>
                  <a:srgbClr val="474747"/>
                </a:solidFill>
                <a:latin typeface="Calibri" charset="0"/>
              </a:rPr>
              <a:t>amet</a:t>
            </a:r>
            <a:r>
              <a:rPr lang="en-US" dirty="0">
                <a:solidFill>
                  <a:srgbClr val="474747"/>
                </a:solidFill>
                <a:latin typeface="Calibri" charset="0"/>
              </a:rPr>
              <a:t> </a:t>
            </a:r>
          </a:p>
          <a:p>
            <a:pPr lvl="0"/>
            <a:r>
              <a:rPr lang="en-US" dirty="0">
                <a:solidFill>
                  <a:srgbClr val="474747"/>
                </a:solidFill>
                <a:latin typeface="Calibri" charset="0"/>
              </a:rPr>
              <a:t>Lorem ipsum dolor sit </a:t>
            </a:r>
            <a:r>
              <a:rPr lang="en-US" dirty="0" err="1">
                <a:solidFill>
                  <a:srgbClr val="474747"/>
                </a:solidFill>
                <a:latin typeface="Calibri" charset="0"/>
              </a:rPr>
              <a:t>amet</a:t>
            </a:r>
            <a:r>
              <a:rPr lang="en-US" dirty="0">
                <a:solidFill>
                  <a:srgbClr val="474747"/>
                </a:solidFill>
                <a:latin typeface="Calibri" charset="0"/>
              </a:rPr>
              <a:t> </a:t>
            </a:r>
          </a:p>
          <a:p>
            <a:pPr lvl="0"/>
            <a:r>
              <a:rPr lang="en-US" dirty="0">
                <a:solidFill>
                  <a:srgbClr val="474747"/>
                </a:solidFill>
                <a:latin typeface="Calibri" charset="0"/>
              </a:rPr>
              <a:t>Lorem ipsum dolor sit </a:t>
            </a:r>
            <a:r>
              <a:rPr lang="en-US" dirty="0" err="1">
                <a:solidFill>
                  <a:srgbClr val="474747"/>
                </a:solidFill>
                <a:latin typeface="Calibri" charset="0"/>
              </a:rPr>
              <a:t>amet</a:t>
            </a:r>
            <a:endParaRPr lang="en-US" dirty="0"/>
          </a:p>
        </p:txBody>
      </p:sp>
    </p:spTree>
    <p:extLst>
      <p:ext uri="{BB962C8B-B14F-4D97-AF65-F5344CB8AC3E}">
        <p14:creationId xmlns:p14="http://schemas.microsoft.com/office/powerpoint/2010/main" val="2428116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Blue Bullets">
    <p:spTree>
      <p:nvGrpSpPr>
        <p:cNvPr id="1" name=""/>
        <p:cNvGrpSpPr/>
        <p:nvPr/>
      </p:nvGrpSpPr>
      <p:grpSpPr>
        <a:xfrm>
          <a:off x="0" y="0"/>
          <a:ext cx="0" cy="0"/>
          <a:chOff x="0" y="0"/>
          <a:chExt cx="0" cy="0"/>
        </a:xfrm>
      </p:grpSpPr>
      <p:sp>
        <p:nvSpPr>
          <p:cNvPr id="3" name="Rectangle 7">
            <a:extLst>
              <a:ext uri="{FF2B5EF4-FFF2-40B4-BE49-F238E27FC236}">
                <a16:creationId xmlns="" xmlns:a16="http://schemas.microsoft.com/office/drawing/2014/main" id="{27BB4121-046E-4A37-A6E4-CA8197411F3F}"/>
              </a:ext>
            </a:extLst>
          </p:cNvPr>
          <p:cNvSpPr>
            <a:spLocks noChangeArrowheads="1"/>
          </p:cNvSpPr>
          <p:nvPr userDrawn="1"/>
        </p:nvSpPr>
        <p:spPr bwMode="auto">
          <a:xfrm>
            <a:off x="8701314" y="147640"/>
            <a:ext cx="217041" cy="1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sz="1400">
                <a:solidFill>
                  <a:schemeClr val="tx1"/>
                </a:solidFill>
                <a:latin typeface="Arial" panose="020B0604020202020204" pitchFamily="34" charset="0"/>
                <a:ea typeface="MS PGothic" panose="020B0600070205080204" pitchFamily="34" charset="-128"/>
              </a:defRPr>
            </a:lvl1pPr>
            <a:lvl2pPr marL="742950" indent="-285750" eaLnBrk="0" hangingPunct="0">
              <a:defRPr sz="1400">
                <a:solidFill>
                  <a:schemeClr val="tx1"/>
                </a:solidFill>
                <a:latin typeface="Arial" panose="020B0604020202020204" pitchFamily="34" charset="0"/>
                <a:ea typeface="MS PGothic" panose="020B0600070205080204" pitchFamily="34" charset="-128"/>
              </a:defRPr>
            </a:lvl2pPr>
            <a:lvl3pPr marL="1143000" indent="-228600" eaLnBrk="0" hangingPunct="0">
              <a:defRPr sz="1400">
                <a:solidFill>
                  <a:schemeClr val="tx1"/>
                </a:solidFill>
                <a:latin typeface="Arial" panose="020B0604020202020204" pitchFamily="34" charset="0"/>
                <a:ea typeface="MS PGothic" panose="020B0600070205080204" pitchFamily="34" charset="-128"/>
              </a:defRPr>
            </a:lvl3pPr>
            <a:lvl4pPr marL="1600200" indent="-228600" eaLnBrk="0" hangingPunct="0">
              <a:defRPr sz="1400">
                <a:solidFill>
                  <a:schemeClr val="tx1"/>
                </a:solidFill>
                <a:latin typeface="Arial" panose="020B0604020202020204" pitchFamily="34" charset="0"/>
                <a:ea typeface="MS PGothic" panose="020B0600070205080204" pitchFamily="34" charset="-128"/>
              </a:defRPr>
            </a:lvl4pPr>
            <a:lvl5pPr marL="2057400" indent="-228600"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defRPr/>
            </a:pPr>
            <a:fld id="{AF9D3E56-5DB4-4465-9C72-044CA2C25C3C}" type="slidenum">
              <a:rPr lang="uk-UA" altLang="en-US" sz="800" smtClean="0">
                <a:solidFill>
                  <a:srgbClr val="5A5A58"/>
                </a:solidFill>
                <a:latin typeface="Open Sans Regular" pitchFamily="2" charset="0"/>
              </a:rPr>
              <a:pPr algn="ctr" eaLnBrk="1" hangingPunct="1">
                <a:defRPr/>
              </a:pPr>
              <a:t>‹#›</a:t>
            </a:fld>
            <a:endParaRPr lang="uk-UA" altLang="en-US" sz="800" dirty="0">
              <a:solidFill>
                <a:srgbClr val="5A5A58"/>
              </a:solidFill>
              <a:latin typeface="Open Sans Regular" pitchFamily="2" charset="0"/>
            </a:endParaRPr>
          </a:p>
        </p:txBody>
      </p:sp>
      <p:sp>
        <p:nvSpPr>
          <p:cNvPr id="5" name="Title Placeholder 1"/>
          <p:cNvSpPr>
            <a:spLocks noGrp="1"/>
          </p:cNvSpPr>
          <p:nvPr>
            <p:ph type="title"/>
          </p:nvPr>
        </p:nvSpPr>
        <p:spPr>
          <a:xfrm>
            <a:off x="347474" y="296256"/>
            <a:ext cx="7886700" cy="689862"/>
          </a:xfrm>
          <a:prstGeom prst="rect">
            <a:avLst/>
          </a:prstGeom>
        </p:spPr>
        <p:txBody>
          <a:bodyPr rtlCol="0" anchor="t">
            <a:normAutofit/>
          </a:bodyPr>
          <a:lstStyle>
            <a:lvl1pPr>
              <a:defRPr sz="3000" baseline="0">
                <a:solidFill>
                  <a:srgbClr val="0071CE"/>
                </a:solidFill>
              </a:defRPr>
            </a:lvl1pPr>
          </a:lstStyle>
          <a:p>
            <a:r>
              <a:rPr lang="en-US" dirty="0"/>
              <a:t>Click to edit Master title style</a:t>
            </a:r>
          </a:p>
        </p:txBody>
      </p:sp>
      <p:sp>
        <p:nvSpPr>
          <p:cNvPr id="4" name="Text Placeholder 3">
            <a:extLst>
              <a:ext uri="{FF2B5EF4-FFF2-40B4-BE49-F238E27FC236}">
                <a16:creationId xmlns="" xmlns:a16="http://schemas.microsoft.com/office/drawing/2014/main" id="{0514050B-DED6-423C-ACA6-8431C4DD5901}"/>
              </a:ext>
            </a:extLst>
          </p:cNvPr>
          <p:cNvSpPr>
            <a:spLocks noGrp="1"/>
          </p:cNvSpPr>
          <p:nvPr>
            <p:ph type="body" sz="quarter" idx="10"/>
          </p:nvPr>
        </p:nvSpPr>
        <p:spPr>
          <a:xfrm>
            <a:off x="347474" y="996118"/>
            <a:ext cx="7886700" cy="390473"/>
          </a:xfrm>
          <a:prstGeom prst="rect">
            <a:avLst/>
          </a:prstGeom>
        </p:spPr>
        <p:txBody>
          <a:bodyPr/>
          <a:lstStyle>
            <a:lvl1pPr marL="0" indent="0">
              <a:buNone/>
              <a:defRPr sz="1800">
                <a:solidFill>
                  <a:schemeClr val="accent1"/>
                </a:solidFill>
              </a:defRPr>
            </a:lvl1pPr>
            <a:lvl2pPr marL="342891" indent="0">
              <a:buNone/>
              <a:defRPr/>
            </a:lvl2pPr>
          </a:lstStyle>
          <a:p>
            <a:pPr lvl="0"/>
            <a:r>
              <a:rPr lang="en-US" dirty="0"/>
              <a:t>Edit Master text styles</a:t>
            </a:r>
          </a:p>
        </p:txBody>
      </p:sp>
      <p:sp>
        <p:nvSpPr>
          <p:cNvPr id="7" name="Text Placeholder 6">
            <a:extLst>
              <a:ext uri="{FF2B5EF4-FFF2-40B4-BE49-F238E27FC236}">
                <a16:creationId xmlns="" xmlns:a16="http://schemas.microsoft.com/office/drawing/2014/main" id="{5EF92D58-F92A-4A5D-B200-C8D6E89E3BD3}"/>
              </a:ext>
            </a:extLst>
          </p:cNvPr>
          <p:cNvSpPr>
            <a:spLocks noGrp="1"/>
          </p:cNvSpPr>
          <p:nvPr>
            <p:ph type="body" sz="quarter" idx="11" hasCustomPrompt="1"/>
          </p:nvPr>
        </p:nvSpPr>
        <p:spPr>
          <a:xfrm>
            <a:off x="360365" y="1754191"/>
            <a:ext cx="7873809" cy="2251933"/>
          </a:xfrm>
          <a:prstGeom prst="rect">
            <a:avLst/>
          </a:prstGeom>
        </p:spPr>
        <p:txBody>
          <a:bodyPr/>
          <a:lstStyle>
            <a:lvl1pPr marL="173034" indent="-173034">
              <a:lnSpc>
                <a:spcPct val="100000"/>
              </a:lnSpc>
              <a:spcBef>
                <a:spcPts val="0"/>
              </a:spcBef>
              <a:spcAft>
                <a:spcPts val="751"/>
              </a:spcAft>
              <a:buClr>
                <a:schemeClr val="accent2"/>
              </a:buClr>
              <a:buFont typeface="Arial" panose="020B0604020202020204" pitchFamily="34" charset="0"/>
              <a:buChar char="•"/>
              <a:defRPr sz="1400" b="0"/>
            </a:lvl1pPr>
            <a:lvl2pPr marL="171446" indent="-171446">
              <a:spcBef>
                <a:spcPts val="1200"/>
              </a:spcBef>
              <a:buClr>
                <a:schemeClr val="accent2"/>
              </a:buClr>
              <a:buFont typeface="Arial" panose="020B0604020202020204" pitchFamily="34" charset="0"/>
              <a:buChar char="•"/>
              <a:defRPr sz="1400"/>
            </a:lvl2pPr>
          </a:lstStyle>
          <a:p>
            <a:pPr lvl="0"/>
            <a:r>
              <a:rPr lang="en-US" dirty="0">
                <a:solidFill>
                  <a:srgbClr val="474747"/>
                </a:solidFill>
                <a:latin typeface="Calibri" charset="0"/>
              </a:rPr>
              <a:t>Lorem ipsum dolor sit </a:t>
            </a:r>
            <a:r>
              <a:rPr lang="en-US" dirty="0" err="1">
                <a:solidFill>
                  <a:srgbClr val="474747"/>
                </a:solidFill>
                <a:latin typeface="Calibri" charset="0"/>
              </a:rPr>
              <a:t>amet</a:t>
            </a:r>
            <a:r>
              <a:rPr lang="en-US" dirty="0">
                <a:solidFill>
                  <a:srgbClr val="474747"/>
                </a:solidFill>
                <a:latin typeface="Calibri" charset="0"/>
              </a:rPr>
              <a:t> </a:t>
            </a:r>
          </a:p>
          <a:p>
            <a:pPr lvl="0"/>
            <a:r>
              <a:rPr lang="en-US" dirty="0">
                <a:solidFill>
                  <a:srgbClr val="474747"/>
                </a:solidFill>
                <a:latin typeface="Calibri" charset="0"/>
              </a:rPr>
              <a:t>Lorem ipsum dolor sit </a:t>
            </a:r>
            <a:r>
              <a:rPr lang="en-US" dirty="0" err="1">
                <a:solidFill>
                  <a:srgbClr val="474747"/>
                </a:solidFill>
                <a:latin typeface="Calibri" charset="0"/>
              </a:rPr>
              <a:t>amet</a:t>
            </a:r>
            <a:r>
              <a:rPr lang="en-US" dirty="0">
                <a:solidFill>
                  <a:srgbClr val="474747"/>
                </a:solidFill>
                <a:latin typeface="Calibri" charset="0"/>
              </a:rPr>
              <a:t> </a:t>
            </a:r>
          </a:p>
          <a:p>
            <a:pPr lvl="0"/>
            <a:r>
              <a:rPr lang="en-US" dirty="0">
                <a:solidFill>
                  <a:srgbClr val="474747"/>
                </a:solidFill>
                <a:latin typeface="Calibri" charset="0"/>
              </a:rPr>
              <a:t>Lorem ipsum dolor sit </a:t>
            </a:r>
            <a:r>
              <a:rPr lang="en-US" dirty="0" err="1">
                <a:solidFill>
                  <a:srgbClr val="474747"/>
                </a:solidFill>
                <a:latin typeface="Calibri" charset="0"/>
              </a:rPr>
              <a:t>amet</a:t>
            </a:r>
            <a:r>
              <a:rPr lang="en-US" dirty="0">
                <a:solidFill>
                  <a:srgbClr val="474747"/>
                </a:solidFill>
                <a:latin typeface="Calibri" charset="0"/>
              </a:rPr>
              <a:t> </a:t>
            </a:r>
          </a:p>
          <a:p>
            <a:pPr lvl="0"/>
            <a:r>
              <a:rPr lang="en-US" dirty="0">
                <a:solidFill>
                  <a:srgbClr val="474747"/>
                </a:solidFill>
                <a:latin typeface="Calibri" charset="0"/>
              </a:rPr>
              <a:t>Lorem ipsum dolor sit </a:t>
            </a:r>
            <a:r>
              <a:rPr lang="en-US" dirty="0" err="1">
                <a:solidFill>
                  <a:srgbClr val="474747"/>
                </a:solidFill>
                <a:latin typeface="Calibri" charset="0"/>
              </a:rPr>
              <a:t>amet</a:t>
            </a:r>
            <a:endParaRPr lang="en-US" dirty="0"/>
          </a:p>
        </p:txBody>
      </p:sp>
    </p:spTree>
    <p:extLst>
      <p:ext uri="{BB962C8B-B14F-4D97-AF65-F5344CB8AC3E}">
        <p14:creationId xmlns:p14="http://schemas.microsoft.com/office/powerpoint/2010/main" val="89406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Content &amp;  Call Out">
    <p:spTree>
      <p:nvGrpSpPr>
        <p:cNvPr id="1" name=""/>
        <p:cNvGrpSpPr/>
        <p:nvPr/>
      </p:nvGrpSpPr>
      <p:grpSpPr>
        <a:xfrm>
          <a:off x="0" y="0"/>
          <a:ext cx="0" cy="0"/>
          <a:chOff x="0" y="0"/>
          <a:chExt cx="0" cy="0"/>
        </a:xfrm>
      </p:grpSpPr>
      <p:sp>
        <p:nvSpPr>
          <p:cNvPr id="3" name="Rectangle 7">
            <a:extLst>
              <a:ext uri="{FF2B5EF4-FFF2-40B4-BE49-F238E27FC236}">
                <a16:creationId xmlns="" xmlns:a16="http://schemas.microsoft.com/office/drawing/2014/main" id="{27BB4121-046E-4A37-A6E4-CA8197411F3F}"/>
              </a:ext>
            </a:extLst>
          </p:cNvPr>
          <p:cNvSpPr>
            <a:spLocks noChangeArrowheads="1"/>
          </p:cNvSpPr>
          <p:nvPr userDrawn="1"/>
        </p:nvSpPr>
        <p:spPr bwMode="auto">
          <a:xfrm>
            <a:off x="8701314" y="147640"/>
            <a:ext cx="217041" cy="19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eaLnBrk="0" hangingPunct="0">
              <a:defRPr sz="1400">
                <a:solidFill>
                  <a:schemeClr val="tx1"/>
                </a:solidFill>
                <a:latin typeface="Arial" panose="020B0604020202020204" pitchFamily="34" charset="0"/>
                <a:ea typeface="MS PGothic" panose="020B0600070205080204" pitchFamily="34" charset="-128"/>
              </a:defRPr>
            </a:lvl1pPr>
            <a:lvl2pPr marL="742950" indent="-285750" eaLnBrk="0" hangingPunct="0">
              <a:defRPr sz="1400">
                <a:solidFill>
                  <a:schemeClr val="tx1"/>
                </a:solidFill>
                <a:latin typeface="Arial" panose="020B0604020202020204" pitchFamily="34" charset="0"/>
                <a:ea typeface="MS PGothic" panose="020B0600070205080204" pitchFamily="34" charset="-128"/>
              </a:defRPr>
            </a:lvl2pPr>
            <a:lvl3pPr marL="1143000" indent="-228600" eaLnBrk="0" hangingPunct="0">
              <a:defRPr sz="1400">
                <a:solidFill>
                  <a:schemeClr val="tx1"/>
                </a:solidFill>
                <a:latin typeface="Arial" panose="020B0604020202020204" pitchFamily="34" charset="0"/>
                <a:ea typeface="MS PGothic" panose="020B0600070205080204" pitchFamily="34" charset="-128"/>
              </a:defRPr>
            </a:lvl3pPr>
            <a:lvl4pPr marL="1600200" indent="-228600" eaLnBrk="0" hangingPunct="0">
              <a:defRPr sz="1400">
                <a:solidFill>
                  <a:schemeClr val="tx1"/>
                </a:solidFill>
                <a:latin typeface="Arial" panose="020B0604020202020204" pitchFamily="34" charset="0"/>
                <a:ea typeface="MS PGothic" panose="020B0600070205080204" pitchFamily="34" charset="-128"/>
              </a:defRPr>
            </a:lvl4pPr>
            <a:lvl5pPr marL="2057400" indent="-228600" eaLnBrk="0" hangingPunct="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defRPr/>
            </a:pPr>
            <a:fld id="{AF9D3E56-5DB4-4465-9C72-044CA2C25C3C}" type="slidenum">
              <a:rPr lang="uk-UA" altLang="en-US" sz="800" smtClean="0">
                <a:solidFill>
                  <a:srgbClr val="5A5A58"/>
                </a:solidFill>
                <a:latin typeface="Open Sans Regular" pitchFamily="2" charset="0"/>
              </a:rPr>
              <a:pPr algn="ctr" eaLnBrk="1" hangingPunct="1">
                <a:defRPr/>
              </a:pPr>
              <a:t>‹#›</a:t>
            </a:fld>
            <a:endParaRPr lang="uk-UA" altLang="en-US" sz="800" dirty="0">
              <a:solidFill>
                <a:srgbClr val="5A5A58"/>
              </a:solidFill>
              <a:latin typeface="Open Sans Regular" pitchFamily="2" charset="0"/>
            </a:endParaRPr>
          </a:p>
        </p:txBody>
      </p:sp>
      <p:sp>
        <p:nvSpPr>
          <p:cNvPr id="5" name="Title Placeholder 1"/>
          <p:cNvSpPr>
            <a:spLocks noGrp="1"/>
          </p:cNvSpPr>
          <p:nvPr>
            <p:ph type="title"/>
          </p:nvPr>
        </p:nvSpPr>
        <p:spPr>
          <a:xfrm>
            <a:off x="347474" y="296256"/>
            <a:ext cx="5153919" cy="689862"/>
          </a:xfrm>
          <a:prstGeom prst="rect">
            <a:avLst/>
          </a:prstGeom>
        </p:spPr>
        <p:txBody>
          <a:bodyPr rtlCol="0" anchor="t">
            <a:normAutofit/>
          </a:bodyPr>
          <a:lstStyle>
            <a:lvl1pPr>
              <a:defRPr sz="3000" baseline="0">
                <a:solidFill>
                  <a:srgbClr val="0071CE"/>
                </a:solidFill>
              </a:defRPr>
            </a:lvl1pPr>
          </a:lstStyle>
          <a:p>
            <a:r>
              <a:rPr lang="en-US" dirty="0"/>
              <a:t>Click to edit Master title style</a:t>
            </a:r>
          </a:p>
        </p:txBody>
      </p:sp>
      <p:sp>
        <p:nvSpPr>
          <p:cNvPr id="4" name="Text Placeholder 3">
            <a:extLst>
              <a:ext uri="{FF2B5EF4-FFF2-40B4-BE49-F238E27FC236}">
                <a16:creationId xmlns="" xmlns:a16="http://schemas.microsoft.com/office/drawing/2014/main" id="{0514050B-DED6-423C-ACA6-8431C4DD5901}"/>
              </a:ext>
            </a:extLst>
          </p:cNvPr>
          <p:cNvSpPr>
            <a:spLocks noGrp="1"/>
          </p:cNvSpPr>
          <p:nvPr>
            <p:ph type="body" sz="quarter" idx="10"/>
          </p:nvPr>
        </p:nvSpPr>
        <p:spPr>
          <a:xfrm>
            <a:off x="347474" y="996118"/>
            <a:ext cx="5153919" cy="390473"/>
          </a:xfrm>
          <a:prstGeom prst="rect">
            <a:avLst/>
          </a:prstGeom>
        </p:spPr>
        <p:txBody>
          <a:bodyPr/>
          <a:lstStyle>
            <a:lvl1pPr marL="0" indent="0">
              <a:buNone/>
              <a:defRPr sz="1800">
                <a:solidFill>
                  <a:schemeClr val="accent1"/>
                </a:solidFill>
              </a:defRPr>
            </a:lvl1pPr>
            <a:lvl2pPr marL="342891" indent="0">
              <a:buNone/>
              <a:defRPr/>
            </a:lvl2pPr>
          </a:lstStyle>
          <a:p>
            <a:pPr lvl="0"/>
            <a:r>
              <a:rPr lang="en-US" dirty="0"/>
              <a:t>Edit Master text styles</a:t>
            </a:r>
          </a:p>
        </p:txBody>
      </p:sp>
      <p:sp>
        <p:nvSpPr>
          <p:cNvPr id="7" name="Text Placeholder 6">
            <a:extLst>
              <a:ext uri="{FF2B5EF4-FFF2-40B4-BE49-F238E27FC236}">
                <a16:creationId xmlns="" xmlns:a16="http://schemas.microsoft.com/office/drawing/2014/main" id="{5EF92D58-F92A-4A5D-B200-C8D6E89E3BD3}"/>
              </a:ext>
            </a:extLst>
          </p:cNvPr>
          <p:cNvSpPr>
            <a:spLocks noGrp="1"/>
          </p:cNvSpPr>
          <p:nvPr>
            <p:ph type="body" sz="quarter" idx="11"/>
          </p:nvPr>
        </p:nvSpPr>
        <p:spPr>
          <a:xfrm>
            <a:off x="360365" y="1754191"/>
            <a:ext cx="5153919" cy="2251933"/>
          </a:xfrm>
          <a:prstGeom prst="rect">
            <a:avLst/>
          </a:prstGeom>
        </p:spPr>
        <p:txBody>
          <a:bodyPr/>
          <a:lstStyle>
            <a:lvl1pPr marL="0" indent="0">
              <a:lnSpc>
                <a:spcPct val="100000"/>
              </a:lnSpc>
              <a:spcBef>
                <a:spcPts val="0"/>
              </a:spcBef>
              <a:spcAft>
                <a:spcPts val="751"/>
              </a:spcAft>
              <a:buNone/>
              <a:defRPr sz="1400" b="1"/>
            </a:lvl1pPr>
            <a:lvl2pPr marL="228594" indent="-228594">
              <a:lnSpc>
                <a:spcPct val="100000"/>
              </a:lnSpc>
              <a:spcBef>
                <a:spcPts val="0"/>
              </a:spcBef>
              <a:spcAft>
                <a:spcPts val="751"/>
              </a:spcAft>
              <a:buFont typeface="+mj-lt"/>
              <a:buAutoNum type="arabicPeriod"/>
              <a:defRPr sz="1400"/>
            </a:lvl2pPr>
          </a:lstStyle>
          <a:p>
            <a:pPr lvl="0"/>
            <a:r>
              <a:rPr lang="en-US" dirty="0"/>
              <a:t>Edit Master text styles</a:t>
            </a:r>
          </a:p>
          <a:p>
            <a:pPr lvl="1"/>
            <a:r>
              <a:rPr lang="en-US" dirty="0">
                <a:solidFill>
                  <a:srgbClr val="474747"/>
                </a:solidFill>
                <a:latin typeface="Calibri" charset="0"/>
              </a:rPr>
              <a:t>Lorem ipsum dolor sit </a:t>
            </a:r>
            <a:r>
              <a:rPr lang="en-US" dirty="0" err="1">
                <a:solidFill>
                  <a:srgbClr val="474747"/>
                </a:solidFill>
                <a:latin typeface="Calibri" charset="0"/>
              </a:rPr>
              <a:t>amet</a:t>
            </a:r>
            <a:r>
              <a:rPr lang="en-US" dirty="0">
                <a:solidFill>
                  <a:srgbClr val="474747"/>
                </a:solidFill>
                <a:latin typeface="Calibri" charset="0"/>
              </a:rPr>
              <a:t> </a:t>
            </a:r>
          </a:p>
          <a:p>
            <a:pPr lvl="1"/>
            <a:r>
              <a:rPr lang="en-US" dirty="0">
                <a:solidFill>
                  <a:srgbClr val="474747"/>
                </a:solidFill>
                <a:latin typeface="Calibri" charset="0"/>
              </a:rPr>
              <a:t>Lorem ipsum dolor sit </a:t>
            </a:r>
            <a:r>
              <a:rPr lang="en-US" dirty="0" err="1">
                <a:solidFill>
                  <a:srgbClr val="474747"/>
                </a:solidFill>
                <a:latin typeface="Calibri" charset="0"/>
              </a:rPr>
              <a:t>amet</a:t>
            </a:r>
            <a:r>
              <a:rPr lang="en-US" dirty="0">
                <a:solidFill>
                  <a:srgbClr val="474747"/>
                </a:solidFill>
                <a:latin typeface="Calibri" charset="0"/>
              </a:rPr>
              <a:t> </a:t>
            </a:r>
          </a:p>
          <a:p>
            <a:pPr lvl="1"/>
            <a:r>
              <a:rPr lang="en-US" dirty="0">
                <a:solidFill>
                  <a:srgbClr val="474747"/>
                </a:solidFill>
                <a:latin typeface="Calibri" charset="0"/>
              </a:rPr>
              <a:t>Lorem ipsum dolor sit </a:t>
            </a:r>
            <a:r>
              <a:rPr lang="en-US" dirty="0" err="1">
                <a:solidFill>
                  <a:srgbClr val="474747"/>
                </a:solidFill>
                <a:latin typeface="Calibri" charset="0"/>
              </a:rPr>
              <a:t>amet</a:t>
            </a:r>
            <a:r>
              <a:rPr lang="en-US" dirty="0">
                <a:solidFill>
                  <a:srgbClr val="474747"/>
                </a:solidFill>
                <a:latin typeface="Calibri" charset="0"/>
              </a:rPr>
              <a:t> </a:t>
            </a:r>
          </a:p>
          <a:p>
            <a:pPr lvl="1"/>
            <a:r>
              <a:rPr lang="en-US" dirty="0">
                <a:solidFill>
                  <a:srgbClr val="474747"/>
                </a:solidFill>
                <a:latin typeface="Calibri" charset="0"/>
              </a:rPr>
              <a:t>Lorem ipsum dolor sit </a:t>
            </a:r>
            <a:r>
              <a:rPr lang="en-US" dirty="0" err="1">
                <a:solidFill>
                  <a:srgbClr val="474747"/>
                </a:solidFill>
                <a:latin typeface="Calibri" charset="0"/>
              </a:rPr>
              <a:t>amet</a:t>
            </a:r>
            <a:endParaRPr lang="en-US" dirty="0"/>
          </a:p>
        </p:txBody>
      </p:sp>
      <p:sp>
        <p:nvSpPr>
          <p:cNvPr id="8" name="Rectangle 7">
            <a:extLst>
              <a:ext uri="{FF2B5EF4-FFF2-40B4-BE49-F238E27FC236}">
                <a16:creationId xmlns="" xmlns:a16="http://schemas.microsoft.com/office/drawing/2014/main" id="{7B74600D-F2EC-49BD-85A1-6641F90D275A}"/>
              </a:ext>
            </a:extLst>
          </p:cNvPr>
          <p:cNvSpPr>
            <a:spLocks noChangeArrowheads="1"/>
          </p:cNvSpPr>
          <p:nvPr userDrawn="1"/>
        </p:nvSpPr>
        <p:spPr bwMode="auto">
          <a:xfrm>
            <a:off x="5640388" y="0"/>
            <a:ext cx="2281237" cy="5143500"/>
          </a:xfrm>
          <a:prstGeom prst="rect">
            <a:avLst/>
          </a:prstGeom>
          <a:solidFill>
            <a:srgbClr val="F2F2F2"/>
          </a:solidFill>
          <a:ln w="12700">
            <a:solidFill>
              <a:srgbClr val="D0CECE"/>
            </a:solidFill>
            <a:miter lim="800000"/>
            <a:headEnd/>
            <a:tailEnd/>
          </a:ln>
          <a:effectLst>
            <a:outerShdw blurRad="95250" dist="50800" sx="96001" sy="96001" algn="ctr" rotWithShape="0">
              <a:srgbClr val="A3A3A2">
                <a:alpha val="51999"/>
              </a:srgbClr>
            </a:outerShdw>
          </a:effectLst>
        </p:spPr>
        <p:txBody>
          <a:bodyPr lIns="68580" tIns="34291" rIns="68580" bIns="34291" anchor="ctr"/>
          <a:lstStyle/>
          <a:p>
            <a:pPr algn="ctr" defTabSz="685750" eaLnBrk="1" fontAlgn="auto" hangingPunct="1">
              <a:spcBef>
                <a:spcPts val="0"/>
              </a:spcBef>
              <a:spcAft>
                <a:spcPts val="0"/>
              </a:spcAft>
              <a:defRPr/>
            </a:pPr>
            <a:endParaRPr lang="en-US" sz="1400" dirty="0">
              <a:ln w="9525" cmpd="sng">
                <a:solidFill>
                  <a:srgbClr val="353535"/>
                </a:solidFill>
              </a:ln>
              <a:solidFill>
                <a:schemeClr val="lt1"/>
              </a:solidFill>
              <a:latin typeface="+mn-lt"/>
              <a:ea typeface="+mn-ea"/>
            </a:endParaRPr>
          </a:p>
        </p:txBody>
      </p:sp>
    </p:spTree>
    <p:extLst>
      <p:ext uri="{BB962C8B-B14F-4D97-AF65-F5344CB8AC3E}">
        <p14:creationId xmlns:p14="http://schemas.microsoft.com/office/powerpoint/2010/main" val="186643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A785076-CAD3-4915-9CD9-A9E73D115AAE}"/>
              </a:ext>
            </a:extLst>
          </p:cNvPr>
          <p:cNvSpPr>
            <a:spLocks noGrp="1"/>
          </p:cNvSpPr>
          <p:nvPr>
            <p:ph type="title"/>
          </p:nvPr>
        </p:nvSpPr>
        <p:spPr>
          <a:xfrm>
            <a:off x="347474" y="292608"/>
            <a:ext cx="7886700" cy="685800"/>
          </a:xfrm>
          <a:prstGeom prst="rect">
            <a:avLst/>
          </a:prstGeom>
        </p:spPr>
        <p:txBody>
          <a:bodyPr vert="horz" lIns="91440" tIns="45720" rIns="91440" bIns="45720" rtlCol="0" anchor="t">
            <a:normAutofit/>
          </a:bodyPr>
          <a:lstStyle/>
          <a:p>
            <a:r>
              <a:rPr lang="en-US" dirty="0"/>
              <a:t>Click to edit Master title style</a:t>
            </a:r>
          </a:p>
        </p:txBody>
      </p:sp>
      <p:pic>
        <p:nvPicPr>
          <p:cNvPr id="6" name="Picture 5">
            <a:extLst>
              <a:ext uri="{FF2B5EF4-FFF2-40B4-BE49-F238E27FC236}">
                <a16:creationId xmlns="" xmlns:a16="http://schemas.microsoft.com/office/drawing/2014/main" id="{1A2B2A8D-3AF0-4B42-A938-AB2762A67B15}"/>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6537" y="4824706"/>
            <a:ext cx="1021225" cy="219730"/>
          </a:xfrm>
          <a:prstGeom prst="rect">
            <a:avLst/>
          </a:prstGeom>
        </p:spPr>
      </p:pic>
    </p:spTree>
  </p:cSld>
  <p:clrMap bg1="lt1" tx1="dk1" bg2="lt2" tx2="dk2" accent1="accent1" accent2="accent2" accent3="accent3" accent4="accent4" accent5="accent5" accent6="accent6" hlink="hlink" folHlink="folHlink"/>
  <p:sldLayoutIdLst>
    <p:sldLayoutId id="2147484485" r:id="rId1"/>
    <p:sldLayoutId id="2147484486" r:id="rId2"/>
    <p:sldLayoutId id="2147484491" r:id="rId3"/>
    <p:sldLayoutId id="2147484511" r:id="rId4"/>
    <p:sldLayoutId id="2147484512" r:id="rId5"/>
    <p:sldLayoutId id="2147484509" r:id="rId6"/>
    <p:sldLayoutId id="2147484502" r:id="rId7"/>
    <p:sldLayoutId id="2147484510" r:id="rId8"/>
    <p:sldLayoutId id="2147484503" r:id="rId9"/>
    <p:sldLayoutId id="2147484504" r:id="rId10"/>
    <p:sldLayoutId id="2147484505" r:id="rId11"/>
    <p:sldLayoutId id="2147484492" r:id="rId12"/>
    <p:sldLayoutId id="2147484507" r:id="rId13"/>
    <p:sldLayoutId id="2147484493" r:id="rId14"/>
    <p:sldLayoutId id="2147484487" r:id="rId15"/>
    <p:sldLayoutId id="2147484496" r:id="rId16"/>
    <p:sldLayoutId id="2147484508" r:id="rId17"/>
    <p:sldLayoutId id="2147484497" r:id="rId18"/>
    <p:sldLayoutId id="2147484488" r:id="rId19"/>
    <p:sldLayoutId id="2147484499" r:id="rId20"/>
    <p:sldLayoutId id="2147484500" r:id="rId21"/>
    <p:sldLayoutId id="2147484513" r:id="rId22"/>
    <p:sldLayoutId id="2147484514" r:id="rId23"/>
  </p:sldLayoutIdLst>
  <p:hf hdr="0" ftr="0" dt="0"/>
  <p:txStyles>
    <p:titleStyle>
      <a:lvl1pPr algn="l" defTabSz="684196" rtl="0" eaLnBrk="0" fontAlgn="base" hangingPunct="0">
        <a:lnSpc>
          <a:spcPct val="90000"/>
        </a:lnSpc>
        <a:spcBef>
          <a:spcPct val="0"/>
        </a:spcBef>
        <a:spcAft>
          <a:spcPct val="0"/>
        </a:spcAft>
        <a:defRPr sz="3000" kern="1200">
          <a:solidFill>
            <a:schemeClr val="accent2"/>
          </a:solidFill>
          <a:latin typeface="+mj-lt"/>
          <a:ea typeface="MS PGothic" panose="020B0600070205080204" pitchFamily="34" charset="-128"/>
          <a:cs typeface="ＭＳ Ｐゴシック" charset="0"/>
        </a:defRPr>
      </a:lvl1pPr>
      <a:lvl2pPr algn="l" defTabSz="684196" rtl="0" eaLnBrk="0" fontAlgn="base" hangingPunct="0">
        <a:lnSpc>
          <a:spcPct val="90000"/>
        </a:lnSpc>
        <a:spcBef>
          <a:spcPct val="0"/>
        </a:spcBef>
        <a:spcAft>
          <a:spcPct val="0"/>
        </a:spcAft>
        <a:defRPr sz="3000">
          <a:solidFill>
            <a:schemeClr val="accent2"/>
          </a:solidFill>
          <a:latin typeface="Calibri" charset="0"/>
          <a:ea typeface="MS PGothic" panose="020B0600070205080204" pitchFamily="34" charset="-128"/>
          <a:cs typeface="ＭＳ Ｐゴシック" charset="0"/>
        </a:defRPr>
      </a:lvl2pPr>
      <a:lvl3pPr algn="l" defTabSz="684196" rtl="0" eaLnBrk="0" fontAlgn="base" hangingPunct="0">
        <a:lnSpc>
          <a:spcPct val="90000"/>
        </a:lnSpc>
        <a:spcBef>
          <a:spcPct val="0"/>
        </a:spcBef>
        <a:spcAft>
          <a:spcPct val="0"/>
        </a:spcAft>
        <a:defRPr sz="3000">
          <a:solidFill>
            <a:schemeClr val="accent2"/>
          </a:solidFill>
          <a:latin typeface="Calibri" charset="0"/>
          <a:ea typeface="MS PGothic" panose="020B0600070205080204" pitchFamily="34" charset="-128"/>
          <a:cs typeface="ＭＳ Ｐゴシック" charset="0"/>
        </a:defRPr>
      </a:lvl3pPr>
      <a:lvl4pPr algn="l" defTabSz="684196" rtl="0" eaLnBrk="0" fontAlgn="base" hangingPunct="0">
        <a:lnSpc>
          <a:spcPct val="90000"/>
        </a:lnSpc>
        <a:spcBef>
          <a:spcPct val="0"/>
        </a:spcBef>
        <a:spcAft>
          <a:spcPct val="0"/>
        </a:spcAft>
        <a:defRPr sz="3000">
          <a:solidFill>
            <a:schemeClr val="accent2"/>
          </a:solidFill>
          <a:latin typeface="Calibri" charset="0"/>
          <a:ea typeface="MS PGothic" panose="020B0600070205080204" pitchFamily="34" charset="-128"/>
          <a:cs typeface="ＭＳ Ｐゴシック" charset="0"/>
        </a:defRPr>
      </a:lvl4pPr>
      <a:lvl5pPr algn="l" defTabSz="684196" rtl="0" eaLnBrk="0" fontAlgn="base" hangingPunct="0">
        <a:lnSpc>
          <a:spcPct val="90000"/>
        </a:lnSpc>
        <a:spcBef>
          <a:spcPct val="0"/>
        </a:spcBef>
        <a:spcAft>
          <a:spcPct val="0"/>
        </a:spcAft>
        <a:defRPr sz="3000">
          <a:solidFill>
            <a:schemeClr val="accent2"/>
          </a:solidFill>
          <a:latin typeface="Calibri" charset="0"/>
          <a:ea typeface="MS PGothic" panose="020B0600070205080204" pitchFamily="34" charset="-128"/>
          <a:cs typeface="ＭＳ Ｐゴシック" charset="0"/>
        </a:defRPr>
      </a:lvl5pPr>
      <a:lvl6pPr marL="457189" algn="l" defTabSz="684196" rtl="0" fontAlgn="base">
        <a:lnSpc>
          <a:spcPct val="90000"/>
        </a:lnSpc>
        <a:spcBef>
          <a:spcPct val="0"/>
        </a:spcBef>
        <a:spcAft>
          <a:spcPct val="0"/>
        </a:spcAft>
        <a:defRPr sz="3300">
          <a:solidFill>
            <a:schemeClr val="tx1"/>
          </a:solidFill>
          <a:latin typeface="Arial" charset="0"/>
          <a:ea typeface="ＭＳ Ｐゴシック" charset="0"/>
          <a:cs typeface="ＭＳ Ｐゴシック" charset="0"/>
        </a:defRPr>
      </a:lvl6pPr>
      <a:lvl7pPr marL="914377" algn="l" defTabSz="684196" rtl="0" fontAlgn="base">
        <a:lnSpc>
          <a:spcPct val="90000"/>
        </a:lnSpc>
        <a:spcBef>
          <a:spcPct val="0"/>
        </a:spcBef>
        <a:spcAft>
          <a:spcPct val="0"/>
        </a:spcAft>
        <a:defRPr sz="3300">
          <a:solidFill>
            <a:schemeClr val="tx1"/>
          </a:solidFill>
          <a:latin typeface="Arial" charset="0"/>
          <a:ea typeface="ＭＳ Ｐゴシック" charset="0"/>
          <a:cs typeface="ＭＳ Ｐゴシック" charset="0"/>
        </a:defRPr>
      </a:lvl7pPr>
      <a:lvl8pPr marL="1371566" algn="l" defTabSz="684196" rtl="0" fontAlgn="base">
        <a:lnSpc>
          <a:spcPct val="90000"/>
        </a:lnSpc>
        <a:spcBef>
          <a:spcPct val="0"/>
        </a:spcBef>
        <a:spcAft>
          <a:spcPct val="0"/>
        </a:spcAft>
        <a:defRPr sz="3300">
          <a:solidFill>
            <a:schemeClr val="tx1"/>
          </a:solidFill>
          <a:latin typeface="Arial" charset="0"/>
          <a:ea typeface="ＭＳ Ｐゴシック" charset="0"/>
          <a:cs typeface="ＭＳ Ｐゴシック" charset="0"/>
        </a:defRPr>
      </a:lvl8pPr>
      <a:lvl9pPr marL="1828754" algn="l" defTabSz="684196" rtl="0" fontAlgn="base">
        <a:lnSpc>
          <a:spcPct val="90000"/>
        </a:lnSpc>
        <a:spcBef>
          <a:spcPct val="0"/>
        </a:spcBef>
        <a:spcAft>
          <a:spcPct val="0"/>
        </a:spcAft>
        <a:defRPr sz="3300">
          <a:solidFill>
            <a:schemeClr val="tx1"/>
          </a:solidFill>
          <a:latin typeface="Arial" charset="0"/>
          <a:ea typeface="ＭＳ Ｐゴシック" charset="0"/>
          <a:cs typeface="ＭＳ Ｐゴシック" charset="0"/>
        </a:defRPr>
      </a:lvl9pPr>
    </p:titleStyle>
    <p:bodyStyle>
      <a:lvl1pPr marL="169858" indent="-169858" algn="l" defTabSz="684196" rtl="0" eaLnBrk="0" fontAlgn="base" hangingPunct="0">
        <a:lnSpc>
          <a:spcPct val="90000"/>
        </a:lnSpc>
        <a:spcBef>
          <a:spcPts val="751"/>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ＭＳ Ｐゴシック" charset="0"/>
        </a:defRPr>
      </a:lvl1pPr>
      <a:lvl2pPr marL="512750" indent="-169858" algn="l" defTabSz="684196"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ＭＳ Ｐゴシック" charset="0"/>
        </a:defRPr>
      </a:lvl2pPr>
      <a:lvl3pPr marL="855641" indent="-169858" algn="l" defTabSz="684196"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ＭＳ Ｐゴシック" charset="0"/>
        </a:defRPr>
      </a:lvl3pPr>
      <a:lvl4pPr marL="1198533" indent="-169858" algn="l" defTabSz="684196"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mn-lt"/>
          <a:ea typeface="MS PGothic" panose="020B0600070205080204" pitchFamily="34" charset="-128"/>
          <a:cs typeface="ＭＳ Ｐゴシック" charset="0"/>
        </a:defRPr>
      </a:lvl4pPr>
      <a:lvl5pPr marL="1541424" indent="-169858" algn="l" defTabSz="684196"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mn-lt"/>
          <a:ea typeface="MS PGothic" panose="020B0600070205080204" pitchFamily="34" charset="-128"/>
          <a:cs typeface="ＭＳ Ｐゴシック"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50" rtl="0" eaLnBrk="1" latinLnBrk="0" hangingPunct="1">
        <a:defRPr sz="1400" kern="1200">
          <a:solidFill>
            <a:schemeClr val="tx1"/>
          </a:solidFill>
          <a:latin typeface="+mn-lt"/>
          <a:ea typeface="+mn-ea"/>
          <a:cs typeface="+mn-cs"/>
        </a:defRPr>
      </a:lvl1pPr>
      <a:lvl2pPr marL="342875" algn="l" defTabSz="685750" rtl="0" eaLnBrk="1" latinLnBrk="0" hangingPunct="1">
        <a:defRPr sz="1400" kern="1200">
          <a:solidFill>
            <a:schemeClr val="tx1"/>
          </a:solidFill>
          <a:latin typeface="+mn-lt"/>
          <a:ea typeface="+mn-ea"/>
          <a:cs typeface="+mn-cs"/>
        </a:defRPr>
      </a:lvl2pPr>
      <a:lvl3pPr marL="685750" algn="l" defTabSz="685750" rtl="0" eaLnBrk="1" latinLnBrk="0" hangingPunct="1">
        <a:defRPr sz="1400" kern="1200">
          <a:solidFill>
            <a:schemeClr val="tx1"/>
          </a:solidFill>
          <a:latin typeface="+mn-lt"/>
          <a:ea typeface="+mn-ea"/>
          <a:cs typeface="+mn-cs"/>
        </a:defRPr>
      </a:lvl3pPr>
      <a:lvl4pPr marL="1028624" algn="l" defTabSz="685750" rtl="0" eaLnBrk="1" latinLnBrk="0" hangingPunct="1">
        <a:defRPr sz="1400" kern="1200">
          <a:solidFill>
            <a:schemeClr val="tx1"/>
          </a:solidFill>
          <a:latin typeface="+mn-lt"/>
          <a:ea typeface="+mn-ea"/>
          <a:cs typeface="+mn-cs"/>
        </a:defRPr>
      </a:lvl4pPr>
      <a:lvl5pPr marL="1371498" algn="l" defTabSz="685750" rtl="0" eaLnBrk="1" latinLnBrk="0" hangingPunct="1">
        <a:defRPr sz="1400" kern="1200">
          <a:solidFill>
            <a:schemeClr val="tx1"/>
          </a:solidFill>
          <a:latin typeface="+mn-lt"/>
          <a:ea typeface="+mn-ea"/>
          <a:cs typeface="+mn-cs"/>
        </a:defRPr>
      </a:lvl5pPr>
      <a:lvl6pPr marL="1714372" algn="l" defTabSz="685750" rtl="0" eaLnBrk="1" latinLnBrk="0" hangingPunct="1">
        <a:defRPr sz="1400" kern="1200">
          <a:solidFill>
            <a:schemeClr val="tx1"/>
          </a:solidFill>
          <a:latin typeface="+mn-lt"/>
          <a:ea typeface="+mn-ea"/>
          <a:cs typeface="+mn-cs"/>
        </a:defRPr>
      </a:lvl6pPr>
      <a:lvl7pPr marL="2057246" algn="l" defTabSz="685750" rtl="0" eaLnBrk="1" latinLnBrk="0" hangingPunct="1">
        <a:defRPr sz="1400" kern="1200">
          <a:solidFill>
            <a:schemeClr val="tx1"/>
          </a:solidFill>
          <a:latin typeface="+mn-lt"/>
          <a:ea typeface="+mn-ea"/>
          <a:cs typeface="+mn-cs"/>
        </a:defRPr>
      </a:lvl7pPr>
      <a:lvl8pPr marL="2400120" algn="l" defTabSz="685750" rtl="0" eaLnBrk="1" latinLnBrk="0" hangingPunct="1">
        <a:defRPr sz="1400" kern="1200">
          <a:solidFill>
            <a:schemeClr val="tx1"/>
          </a:solidFill>
          <a:latin typeface="+mn-lt"/>
          <a:ea typeface="+mn-ea"/>
          <a:cs typeface="+mn-cs"/>
        </a:defRPr>
      </a:lvl8pPr>
      <a:lvl9pPr marL="2742995" algn="l" defTabSz="68575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flickr.com/photos/65265630@N03/22719825307" TargetMode="External"/><Relationship Id="rId5" Type="http://schemas.openxmlformats.org/officeDocument/2006/relationships/hyperlink" Target="https://en.wikipedia.org/wiki/Flickr" TargetMode="Externa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1391841"/>
            <a:ext cx="3429000" cy="257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06141"/>
            <a:ext cx="3429000" cy="257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16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86501" y="1369546"/>
            <a:ext cx="2430271" cy="2492990"/>
          </a:xfrm>
          <a:prstGeom prst="rect">
            <a:avLst/>
          </a:prstGeom>
        </p:spPr>
        <p:txBody>
          <a:bodyPr wrap="square">
            <a:spAutoFit/>
          </a:bodyPr>
          <a:lstStyle/>
          <a:p>
            <a:pPr algn="ctr"/>
            <a:r>
              <a:rPr lang="en-GB" sz="1200" dirty="0"/>
              <a:t>Lunchtime Seminar 06.03.2019</a:t>
            </a:r>
          </a:p>
          <a:p>
            <a:pPr algn="ctr"/>
            <a:r>
              <a:rPr lang="en-GB" sz="1200" dirty="0"/>
              <a:t> How to calculate BI from an account executive and claim perspective - a moderate level. </a:t>
            </a:r>
          </a:p>
          <a:p>
            <a:pPr algn="ctr"/>
            <a:endParaRPr lang="en-GB" sz="1200" dirty="0"/>
          </a:p>
          <a:p>
            <a:pPr algn="ctr"/>
            <a:r>
              <a:rPr lang="en-GB" sz="1200" dirty="0"/>
              <a:t>Angus Osborne-White</a:t>
            </a:r>
          </a:p>
          <a:p>
            <a:pPr algn="ctr"/>
            <a:endParaRPr lang="en-GB" sz="1200" dirty="0"/>
          </a:p>
          <a:p>
            <a:pPr algn="ctr"/>
            <a:r>
              <a:rPr lang="en-GB" sz="1200" dirty="0"/>
              <a:t>Major and Complex Loss | Global Technical Services </a:t>
            </a:r>
          </a:p>
          <a:p>
            <a:pPr algn="ctr"/>
            <a:r>
              <a:rPr lang="en-GB" sz="1200" dirty="0" err="1"/>
              <a:t>Crawfords</a:t>
            </a:r>
            <a:endParaRPr lang="en-GB" sz="1200" dirty="0"/>
          </a:p>
          <a:p>
            <a:pPr algn="ctr"/>
            <a:endParaRPr lang="en-GB" sz="1200" dirty="0"/>
          </a:p>
          <a:p>
            <a:pPr algn="ctr"/>
            <a:r>
              <a:rPr lang="en-GB" sz="1200" dirty="0"/>
              <a:t>Special thanks to today’s sponsors:</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933" y="4178890"/>
            <a:ext cx="2107407"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833" y="1391842"/>
            <a:ext cx="5001241" cy="107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833" y="2463736"/>
            <a:ext cx="5001241" cy="972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133" y="3493676"/>
            <a:ext cx="5019679" cy="985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2524" y="4650154"/>
            <a:ext cx="1359877" cy="423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3028097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is Business Interruption?</a:t>
            </a:r>
            <a:endParaRPr lang="en-GB" dirty="0"/>
          </a:p>
        </p:txBody>
      </p:sp>
      <p:sp>
        <p:nvSpPr>
          <p:cNvPr id="7" name="Text Placeholder 6"/>
          <p:cNvSpPr>
            <a:spLocks noGrp="1"/>
          </p:cNvSpPr>
          <p:nvPr>
            <p:ph type="body" sz="quarter" idx="11"/>
          </p:nvPr>
        </p:nvSpPr>
        <p:spPr/>
        <p:txBody>
          <a:bodyPr/>
          <a:lstStyle/>
          <a:p>
            <a:r>
              <a:rPr lang="en-GB" dirty="0" smtClean="0"/>
              <a:t>Provides </a:t>
            </a:r>
            <a:r>
              <a:rPr lang="en-GB" dirty="0"/>
              <a:t>protection for the consequential loss of revenue resulting from interruption to a business, caused by damage incurred by unforeseen events.</a:t>
            </a:r>
          </a:p>
          <a:p>
            <a:endParaRPr lang="en-GB" dirty="0"/>
          </a:p>
          <a:p>
            <a:r>
              <a:rPr lang="en-GB" dirty="0" smtClean="0"/>
              <a:t>Provides </a:t>
            </a:r>
            <a:r>
              <a:rPr lang="en-GB" dirty="0"/>
              <a:t>for loss of gross profit </a:t>
            </a:r>
            <a:r>
              <a:rPr lang="en-GB" dirty="0" smtClean="0"/>
              <a:t>(or revenue) and </a:t>
            </a:r>
            <a:r>
              <a:rPr lang="en-GB" dirty="0"/>
              <a:t>increased expenses during the effected period less any savings achieved as a result of the reduction in trade.</a:t>
            </a:r>
          </a:p>
          <a:p>
            <a:endParaRPr lang="en-GB" dirty="0"/>
          </a:p>
          <a:p>
            <a:r>
              <a:rPr lang="en-GB" dirty="0"/>
              <a:t>It does not provide cover (normally) for commercial fines and penalties, nor for regulatory fines and penalties (which are normally non-indemnifiable</a:t>
            </a:r>
            <a:r>
              <a:rPr lang="en-GB" dirty="0" smtClean="0"/>
              <a:t>).</a:t>
            </a:r>
            <a:endParaRPr lang="en-GB" dirty="0"/>
          </a:p>
          <a:p>
            <a:endParaRPr lang="en-GB" dirty="0"/>
          </a:p>
        </p:txBody>
      </p:sp>
    </p:spTree>
    <p:extLst>
      <p:ext uri="{BB962C8B-B14F-4D97-AF65-F5344CB8AC3E}">
        <p14:creationId xmlns:p14="http://schemas.microsoft.com/office/powerpoint/2010/main" val="2729220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material damage proviso</a:t>
            </a:r>
            <a:endParaRPr lang="en-GB" dirty="0"/>
          </a:p>
        </p:txBody>
      </p:sp>
      <p:sp>
        <p:nvSpPr>
          <p:cNvPr id="7" name="Text Placeholder 6"/>
          <p:cNvSpPr>
            <a:spLocks noGrp="1"/>
          </p:cNvSpPr>
          <p:nvPr>
            <p:ph type="body" sz="quarter" idx="11"/>
          </p:nvPr>
        </p:nvSpPr>
        <p:spPr/>
        <p:txBody>
          <a:bodyPr/>
          <a:lstStyle/>
          <a:p>
            <a:r>
              <a:rPr lang="en-GB" dirty="0" smtClean="0"/>
              <a:t>The </a:t>
            </a:r>
            <a:r>
              <a:rPr lang="en-GB" dirty="0"/>
              <a:t>business interruption section is inextricably linked with the material damage section by virtue of the material damage proviso which requires that…</a:t>
            </a:r>
          </a:p>
          <a:p>
            <a:pPr marL="685783" lvl="2" indent="0">
              <a:buNone/>
            </a:pPr>
            <a:r>
              <a:rPr lang="en-GB" i="1" dirty="0" smtClean="0"/>
              <a:t>“</a:t>
            </a:r>
            <a:r>
              <a:rPr lang="en-GB" i="1" dirty="0"/>
              <a:t>there shall be in force an insurance covering the interest of the Insured in the property at the premises against such loss and that the material damage insurers shall have agreed that there is liability under their policy.”</a:t>
            </a:r>
          </a:p>
          <a:p>
            <a:endParaRPr lang="en-GB" dirty="0"/>
          </a:p>
          <a:p>
            <a:r>
              <a:rPr lang="en-GB" dirty="0"/>
              <a:t>Regardless of deductible value</a:t>
            </a:r>
          </a:p>
          <a:p>
            <a:endParaRPr lang="en-GB" dirty="0"/>
          </a:p>
        </p:txBody>
      </p:sp>
      <p:grpSp>
        <p:nvGrpSpPr>
          <p:cNvPr id="4" name="Group 3"/>
          <p:cNvGrpSpPr/>
          <p:nvPr/>
        </p:nvGrpSpPr>
        <p:grpSpPr>
          <a:xfrm>
            <a:off x="8234174" y="4262020"/>
            <a:ext cx="320039" cy="428313"/>
            <a:chOff x="6750051" y="5238750"/>
            <a:chExt cx="849312" cy="1136651"/>
          </a:xfrm>
          <a:solidFill>
            <a:srgbClr val="003088"/>
          </a:solidFill>
        </p:grpSpPr>
        <p:sp>
          <p:nvSpPr>
            <p:cNvPr id="6" name="Freeform 54"/>
            <p:cNvSpPr>
              <a:spLocks/>
            </p:cNvSpPr>
            <p:nvPr/>
          </p:nvSpPr>
          <p:spPr bwMode="auto">
            <a:xfrm>
              <a:off x="7081838" y="5362575"/>
              <a:ext cx="517525" cy="695325"/>
            </a:xfrm>
            <a:custGeom>
              <a:avLst/>
              <a:gdLst>
                <a:gd name="T0" fmla="*/ 35 w 67"/>
                <a:gd name="T1" fmla="*/ 90 h 90"/>
                <a:gd name="T2" fmla="*/ 33 w 67"/>
                <a:gd name="T3" fmla="*/ 88 h 90"/>
                <a:gd name="T4" fmla="*/ 35 w 67"/>
                <a:gd name="T5" fmla="*/ 86 h 90"/>
                <a:gd name="T6" fmla="*/ 53 w 67"/>
                <a:gd name="T7" fmla="*/ 76 h 90"/>
                <a:gd name="T8" fmla="*/ 59 w 67"/>
                <a:gd name="T9" fmla="*/ 57 h 90"/>
                <a:gd name="T10" fmla="*/ 49 w 67"/>
                <a:gd name="T11" fmla="*/ 61 h 90"/>
                <a:gd name="T12" fmla="*/ 41 w 67"/>
                <a:gd name="T13" fmla="*/ 53 h 90"/>
                <a:gd name="T14" fmla="*/ 48 w 67"/>
                <a:gd name="T15" fmla="*/ 43 h 90"/>
                <a:gd name="T16" fmla="*/ 58 w 67"/>
                <a:gd name="T17" fmla="*/ 31 h 90"/>
                <a:gd name="T18" fmla="*/ 55 w 67"/>
                <a:gd name="T19" fmla="*/ 9 h 90"/>
                <a:gd name="T20" fmla="*/ 46 w 67"/>
                <a:gd name="T21" fmla="*/ 27 h 90"/>
                <a:gd name="T22" fmla="*/ 29 w 67"/>
                <a:gd name="T23" fmla="*/ 34 h 90"/>
                <a:gd name="T24" fmla="*/ 9 w 67"/>
                <a:gd name="T25" fmla="*/ 46 h 90"/>
                <a:gd name="T26" fmla="*/ 6 w 67"/>
                <a:gd name="T27" fmla="*/ 60 h 90"/>
                <a:gd name="T28" fmla="*/ 4 w 67"/>
                <a:gd name="T29" fmla="*/ 63 h 90"/>
                <a:gd name="T30" fmla="*/ 2 w 67"/>
                <a:gd name="T31" fmla="*/ 61 h 90"/>
                <a:gd name="T32" fmla="*/ 5 w 67"/>
                <a:gd name="T33" fmla="*/ 43 h 90"/>
                <a:gd name="T34" fmla="*/ 28 w 67"/>
                <a:gd name="T35" fmla="*/ 30 h 90"/>
                <a:gd name="T36" fmla="*/ 43 w 67"/>
                <a:gd name="T37" fmla="*/ 24 h 90"/>
                <a:gd name="T38" fmla="*/ 52 w 67"/>
                <a:gd name="T39" fmla="*/ 3 h 90"/>
                <a:gd name="T40" fmla="*/ 53 w 67"/>
                <a:gd name="T41" fmla="*/ 1 h 90"/>
                <a:gd name="T42" fmla="*/ 56 w 67"/>
                <a:gd name="T43" fmla="*/ 1 h 90"/>
                <a:gd name="T44" fmla="*/ 63 w 67"/>
                <a:gd name="T45" fmla="*/ 32 h 90"/>
                <a:gd name="T46" fmla="*/ 50 w 67"/>
                <a:gd name="T47" fmla="*/ 47 h 90"/>
                <a:gd name="T48" fmla="*/ 46 w 67"/>
                <a:gd name="T49" fmla="*/ 53 h 90"/>
                <a:gd name="T50" fmla="*/ 49 w 67"/>
                <a:gd name="T51" fmla="*/ 56 h 90"/>
                <a:gd name="T52" fmla="*/ 59 w 67"/>
                <a:gd name="T53" fmla="*/ 49 h 90"/>
                <a:gd name="T54" fmla="*/ 61 w 67"/>
                <a:gd name="T55" fmla="*/ 48 h 90"/>
                <a:gd name="T56" fmla="*/ 63 w 67"/>
                <a:gd name="T57" fmla="*/ 50 h 90"/>
                <a:gd name="T58" fmla="*/ 57 w 67"/>
                <a:gd name="T59" fmla="*/ 79 h 90"/>
                <a:gd name="T60" fmla="*/ 35 w 67"/>
                <a:gd name="T61" fmla="*/ 90 h 90"/>
                <a:gd name="T62" fmla="*/ 35 w 67"/>
                <a:gd name="T6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90">
                  <a:moveTo>
                    <a:pt x="35" y="90"/>
                  </a:moveTo>
                  <a:cubicBezTo>
                    <a:pt x="34" y="90"/>
                    <a:pt x="33" y="89"/>
                    <a:pt x="33" y="88"/>
                  </a:cubicBezTo>
                  <a:cubicBezTo>
                    <a:pt x="33" y="87"/>
                    <a:pt x="34" y="86"/>
                    <a:pt x="35" y="86"/>
                  </a:cubicBezTo>
                  <a:cubicBezTo>
                    <a:pt x="43" y="85"/>
                    <a:pt x="49" y="82"/>
                    <a:pt x="53" y="76"/>
                  </a:cubicBezTo>
                  <a:cubicBezTo>
                    <a:pt x="58" y="70"/>
                    <a:pt x="59" y="63"/>
                    <a:pt x="59" y="57"/>
                  </a:cubicBezTo>
                  <a:cubicBezTo>
                    <a:pt x="56" y="60"/>
                    <a:pt x="52" y="61"/>
                    <a:pt x="49" y="61"/>
                  </a:cubicBezTo>
                  <a:cubicBezTo>
                    <a:pt x="44" y="60"/>
                    <a:pt x="41" y="57"/>
                    <a:pt x="41" y="53"/>
                  </a:cubicBezTo>
                  <a:cubicBezTo>
                    <a:pt x="41" y="47"/>
                    <a:pt x="45" y="45"/>
                    <a:pt x="48" y="43"/>
                  </a:cubicBezTo>
                  <a:cubicBezTo>
                    <a:pt x="52" y="41"/>
                    <a:pt x="56" y="39"/>
                    <a:pt x="58" y="31"/>
                  </a:cubicBezTo>
                  <a:cubicBezTo>
                    <a:pt x="61" y="22"/>
                    <a:pt x="58" y="14"/>
                    <a:pt x="55" y="9"/>
                  </a:cubicBezTo>
                  <a:cubicBezTo>
                    <a:pt x="54" y="14"/>
                    <a:pt x="52" y="21"/>
                    <a:pt x="46" y="27"/>
                  </a:cubicBezTo>
                  <a:cubicBezTo>
                    <a:pt x="41" y="31"/>
                    <a:pt x="35" y="33"/>
                    <a:pt x="29" y="34"/>
                  </a:cubicBezTo>
                  <a:cubicBezTo>
                    <a:pt x="21" y="36"/>
                    <a:pt x="14" y="38"/>
                    <a:pt x="9" y="46"/>
                  </a:cubicBezTo>
                  <a:cubicBezTo>
                    <a:pt x="6" y="50"/>
                    <a:pt x="5" y="55"/>
                    <a:pt x="6" y="60"/>
                  </a:cubicBezTo>
                  <a:cubicBezTo>
                    <a:pt x="6" y="62"/>
                    <a:pt x="5" y="63"/>
                    <a:pt x="4" y="63"/>
                  </a:cubicBezTo>
                  <a:cubicBezTo>
                    <a:pt x="3" y="63"/>
                    <a:pt x="2" y="62"/>
                    <a:pt x="2" y="61"/>
                  </a:cubicBezTo>
                  <a:cubicBezTo>
                    <a:pt x="0" y="55"/>
                    <a:pt x="2" y="49"/>
                    <a:pt x="5" y="43"/>
                  </a:cubicBezTo>
                  <a:cubicBezTo>
                    <a:pt x="11" y="34"/>
                    <a:pt x="20" y="32"/>
                    <a:pt x="28" y="30"/>
                  </a:cubicBezTo>
                  <a:cubicBezTo>
                    <a:pt x="34" y="29"/>
                    <a:pt x="39" y="27"/>
                    <a:pt x="43" y="24"/>
                  </a:cubicBezTo>
                  <a:cubicBezTo>
                    <a:pt x="52" y="15"/>
                    <a:pt x="52" y="3"/>
                    <a:pt x="52" y="3"/>
                  </a:cubicBezTo>
                  <a:cubicBezTo>
                    <a:pt x="52" y="2"/>
                    <a:pt x="52" y="1"/>
                    <a:pt x="53" y="1"/>
                  </a:cubicBezTo>
                  <a:cubicBezTo>
                    <a:pt x="54" y="0"/>
                    <a:pt x="55" y="1"/>
                    <a:pt x="56" y="1"/>
                  </a:cubicBezTo>
                  <a:cubicBezTo>
                    <a:pt x="56" y="2"/>
                    <a:pt x="67" y="15"/>
                    <a:pt x="63" y="32"/>
                  </a:cubicBezTo>
                  <a:cubicBezTo>
                    <a:pt x="60" y="42"/>
                    <a:pt x="55" y="45"/>
                    <a:pt x="50" y="47"/>
                  </a:cubicBezTo>
                  <a:cubicBezTo>
                    <a:pt x="47" y="49"/>
                    <a:pt x="45" y="50"/>
                    <a:pt x="46" y="53"/>
                  </a:cubicBezTo>
                  <a:cubicBezTo>
                    <a:pt x="46" y="55"/>
                    <a:pt x="48" y="56"/>
                    <a:pt x="49" y="56"/>
                  </a:cubicBezTo>
                  <a:cubicBezTo>
                    <a:pt x="53" y="57"/>
                    <a:pt x="57" y="55"/>
                    <a:pt x="59" y="49"/>
                  </a:cubicBezTo>
                  <a:cubicBezTo>
                    <a:pt x="59" y="48"/>
                    <a:pt x="60" y="48"/>
                    <a:pt x="61" y="48"/>
                  </a:cubicBezTo>
                  <a:cubicBezTo>
                    <a:pt x="62" y="48"/>
                    <a:pt x="63" y="48"/>
                    <a:pt x="63" y="50"/>
                  </a:cubicBezTo>
                  <a:cubicBezTo>
                    <a:pt x="63" y="50"/>
                    <a:pt x="66" y="67"/>
                    <a:pt x="57" y="79"/>
                  </a:cubicBezTo>
                  <a:cubicBezTo>
                    <a:pt x="52" y="85"/>
                    <a:pt x="45" y="89"/>
                    <a:pt x="35" y="90"/>
                  </a:cubicBezTo>
                  <a:cubicBezTo>
                    <a:pt x="35" y="90"/>
                    <a:pt x="35" y="90"/>
                    <a:pt x="35"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 name="Freeform 55"/>
            <p:cNvSpPr>
              <a:spLocks/>
            </p:cNvSpPr>
            <p:nvPr/>
          </p:nvSpPr>
          <p:spPr bwMode="auto">
            <a:xfrm>
              <a:off x="7181851" y="5780088"/>
              <a:ext cx="207963" cy="239713"/>
            </a:xfrm>
            <a:custGeom>
              <a:avLst/>
              <a:gdLst>
                <a:gd name="T0" fmla="*/ 13 w 27"/>
                <a:gd name="T1" fmla="*/ 31 h 31"/>
                <a:gd name="T2" fmla="*/ 11 w 27"/>
                <a:gd name="T3" fmla="*/ 29 h 31"/>
                <a:gd name="T4" fmla="*/ 12 w 27"/>
                <a:gd name="T5" fmla="*/ 26 h 31"/>
                <a:gd name="T6" fmla="*/ 21 w 27"/>
                <a:gd name="T7" fmla="*/ 19 h 31"/>
                <a:gd name="T8" fmla="*/ 19 w 27"/>
                <a:gd name="T9" fmla="*/ 8 h 31"/>
                <a:gd name="T10" fmla="*/ 10 w 27"/>
                <a:gd name="T11" fmla="*/ 14 h 31"/>
                <a:gd name="T12" fmla="*/ 6 w 27"/>
                <a:gd name="T13" fmla="*/ 16 h 31"/>
                <a:gd name="T14" fmla="*/ 6 w 27"/>
                <a:gd name="T15" fmla="*/ 22 h 31"/>
                <a:gd name="T16" fmla="*/ 5 w 27"/>
                <a:gd name="T17" fmla="*/ 25 h 31"/>
                <a:gd name="T18" fmla="*/ 2 w 27"/>
                <a:gd name="T19" fmla="*/ 24 h 31"/>
                <a:gd name="T20" fmla="*/ 2 w 27"/>
                <a:gd name="T21" fmla="*/ 14 h 31"/>
                <a:gd name="T22" fmla="*/ 9 w 27"/>
                <a:gd name="T23" fmla="*/ 10 h 31"/>
                <a:gd name="T24" fmla="*/ 15 w 27"/>
                <a:gd name="T25" fmla="*/ 2 h 31"/>
                <a:gd name="T26" fmla="*/ 17 w 27"/>
                <a:gd name="T27" fmla="*/ 0 h 31"/>
                <a:gd name="T28" fmla="*/ 19 w 27"/>
                <a:gd name="T29" fmla="*/ 1 h 31"/>
                <a:gd name="T30" fmla="*/ 25 w 27"/>
                <a:gd name="T31" fmla="*/ 20 h 31"/>
                <a:gd name="T32" fmla="*/ 14 w 27"/>
                <a:gd name="T33" fmla="*/ 31 h 31"/>
                <a:gd name="T34" fmla="*/ 13 w 27"/>
                <a:gd name="T3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1">
                  <a:moveTo>
                    <a:pt x="13" y="31"/>
                  </a:moveTo>
                  <a:cubicBezTo>
                    <a:pt x="12" y="31"/>
                    <a:pt x="11" y="30"/>
                    <a:pt x="11" y="29"/>
                  </a:cubicBezTo>
                  <a:cubicBezTo>
                    <a:pt x="11" y="28"/>
                    <a:pt x="11" y="27"/>
                    <a:pt x="12" y="26"/>
                  </a:cubicBezTo>
                  <a:cubicBezTo>
                    <a:pt x="17" y="25"/>
                    <a:pt x="20" y="22"/>
                    <a:pt x="21" y="19"/>
                  </a:cubicBezTo>
                  <a:cubicBezTo>
                    <a:pt x="22" y="15"/>
                    <a:pt x="21" y="11"/>
                    <a:pt x="19" y="8"/>
                  </a:cubicBezTo>
                  <a:cubicBezTo>
                    <a:pt x="18" y="11"/>
                    <a:pt x="15" y="14"/>
                    <a:pt x="10" y="14"/>
                  </a:cubicBezTo>
                  <a:cubicBezTo>
                    <a:pt x="8" y="14"/>
                    <a:pt x="7" y="15"/>
                    <a:pt x="6" y="16"/>
                  </a:cubicBezTo>
                  <a:cubicBezTo>
                    <a:pt x="5" y="18"/>
                    <a:pt x="6" y="21"/>
                    <a:pt x="6" y="22"/>
                  </a:cubicBezTo>
                  <a:cubicBezTo>
                    <a:pt x="7" y="23"/>
                    <a:pt x="6" y="25"/>
                    <a:pt x="5" y="25"/>
                  </a:cubicBezTo>
                  <a:cubicBezTo>
                    <a:pt x="4" y="26"/>
                    <a:pt x="3" y="25"/>
                    <a:pt x="2" y="24"/>
                  </a:cubicBezTo>
                  <a:cubicBezTo>
                    <a:pt x="2" y="23"/>
                    <a:pt x="0" y="18"/>
                    <a:pt x="2" y="14"/>
                  </a:cubicBezTo>
                  <a:cubicBezTo>
                    <a:pt x="3" y="12"/>
                    <a:pt x="5" y="10"/>
                    <a:pt x="9" y="10"/>
                  </a:cubicBezTo>
                  <a:cubicBezTo>
                    <a:pt x="14" y="9"/>
                    <a:pt x="15" y="7"/>
                    <a:pt x="15" y="2"/>
                  </a:cubicBezTo>
                  <a:cubicBezTo>
                    <a:pt x="15" y="2"/>
                    <a:pt x="16" y="1"/>
                    <a:pt x="17" y="0"/>
                  </a:cubicBezTo>
                  <a:cubicBezTo>
                    <a:pt x="17" y="0"/>
                    <a:pt x="18" y="0"/>
                    <a:pt x="19" y="1"/>
                  </a:cubicBezTo>
                  <a:cubicBezTo>
                    <a:pt x="23" y="5"/>
                    <a:pt x="27" y="13"/>
                    <a:pt x="25" y="20"/>
                  </a:cubicBezTo>
                  <a:cubicBezTo>
                    <a:pt x="24" y="23"/>
                    <a:pt x="22" y="28"/>
                    <a:pt x="14" y="31"/>
                  </a:cubicBezTo>
                  <a:cubicBezTo>
                    <a:pt x="13" y="31"/>
                    <a:pt x="13" y="31"/>
                    <a:pt x="1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 name="Freeform 56"/>
            <p:cNvSpPr>
              <a:spLocks/>
            </p:cNvSpPr>
            <p:nvPr/>
          </p:nvSpPr>
          <p:spPr bwMode="auto">
            <a:xfrm>
              <a:off x="6750051" y="5238750"/>
              <a:ext cx="709613" cy="1020763"/>
            </a:xfrm>
            <a:custGeom>
              <a:avLst/>
              <a:gdLst>
                <a:gd name="T0" fmla="*/ 90 w 92"/>
                <a:gd name="T1" fmla="*/ 132 h 132"/>
                <a:gd name="T2" fmla="*/ 2 w 92"/>
                <a:gd name="T3" fmla="*/ 132 h 132"/>
                <a:gd name="T4" fmla="*/ 0 w 92"/>
                <a:gd name="T5" fmla="*/ 131 h 132"/>
                <a:gd name="T6" fmla="*/ 0 w 92"/>
                <a:gd name="T7" fmla="*/ 129 h 132"/>
                <a:gd name="T8" fmla="*/ 19 w 92"/>
                <a:gd name="T9" fmla="*/ 89 h 132"/>
                <a:gd name="T10" fmla="*/ 11 w 92"/>
                <a:gd name="T11" fmla="*/ 89 h 132"/>
                <a:gd name="T12" fmla="*/ 9 w 92"/>
                <a:gd name="T13" fmla="*/ 88 h 132"/>
                <a:gd name="T14" fmla="*/ 9 w 92"/>
                <a:gd name="T15" fmla="*/ 86 h 132"/>
                <a:gd name="T16" fmla="*/ 27 w 92"/>
                <a:gd name="T17" fmla="*/ 53 h 132"/>
                <a:gd name="T18" fmla="*/ 20 w 92"/>
                <a:gd name="T19" fmla="*/ 53 h 132"/>
                <a:gd name="T20" fmla="*/ 18 w 92"/>
                <a:gd name="T21" fmla="*/ 52 h 132"/>
                <a:gd name="T22" fmla="*/ 18 w 92"/>
                <a:gd name="T23" fmla="*/ 50 h 132"/>
                <a:gd name="T24" fmla="*/ 44 w 92"/>
                <a:gd name="T25" fmla="*/ 1 h 132"/>
                <a:gd name="T26" fmla="*/ 46 w 92"/>
                <a:gd name="T27" fmla="*/ 0 h 132"/>
                <a:gd name="T28" fmla="*/ 46 w 92"/>
                <a:gd name="T29" fmla="*/ 0 h 132"/>
                <a:gd name="T30" fmla="*/ 48 w 92"/>
                <a:gd name="T31" fmla="*/ 1 h 132"/>
                <a:gd name="T32" fmla="*/ 69 w 92"/>
                <a:gd name="T33" fmla="*/ 41 h 132"/>
                <a:gd name="T34" fmla="*/ 68 w 92"/>
                <a:gd name="T35" fmla="*/ 44 h 132"/>
                <a:gd name="T36" fmla="*/ 65 w 92"/>
                <a:gd name="T37" fmla="*/ 43 h 132"/>
                <a:gd name="T38" fmla="*/ 46 w 92"/>
                <a:gd name="T39" fmla="*/ 7 h 132"/>
                <a:gd name="T40" fmla="*/ 24 w 92"/>
                <a:gd name="T41" fmla="*/ 49 h 132"/>
                <a:gd name="T42" fmla="*/ 31 w 92"/>
                <a:gd name="T43" fmla="*/ 49 h 132"/>
                <a:gd name="T44" fmla="*/ 33 w 92"/>
                <a:gd name="T45" fmla="*/ 50 h 132"/>
                <a:gd name="T46" fmla="*/ 33 w 92"/>
                <a:gd name="T47" fmla="*/ 52 h 132"/>
                <a:gd name="T48" fmla="*/ 15 w 92"/>
                <a:gd name="T49" fmla="*/ 84 h 132"/>
                <a:gd name="T50" fmla="*/ 23 w 92"/>
                <a:gd name="T51" fmla="*/ 84 h 132"/>
                <a:gd name="T52" fmla="*/ 25 w 92"/>
                <a:gd name="T53" fmla="*/ 85 h 132"/>
                <a:gd name="T54" fmla="*/ 25 w 92"/>
                <a:gd name="T55" fmla="*/ 88 h 132"/>
                <a:gd name="T56" fmla="*/ 6 w 92"/>
                <a:gd name="T57" fmla="*/ 127 h 132"/>
                <a:gd name="T58" fmla="*/ 86 w 92"/>
                <a:gd name="T59" fmla="*/ 127 h 132"/>
                <a:gd name="T60" fmla="*/ 79 w 92"/>
                <a:gd name="T61" fmla="*/ 112 h 132"/>
                <a:gd name="T62" fmla="*/ 80 w 92"/>
                <a:gd name="T63" fmla="*/ 109 h 132"/>
                <a:gd name="T64" fmla="*/ 83 w 92"/>
                <a:gd name="T65" fmla="*/ 110 h 132"/>
                <a:gd name="T66" fmla="*/ 92 w 92"/>
                <a:gd name="T67" fmla="*/ 129 h 132"/>
                <a:gd name="T68" fmla="*/ 92 w 92"/>
                <a:gd name="T69" fmla="*/ 131 h 132"/>
                <a:gd name="T70" fmla="*/ 90 w 92"/>
                <a:gd name="T7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32">
                  <a:moveTo>
                    <a:pt x="90" y="132"/>
                  </a:moveTo>
                  <a:cubicBezTo>
                    <a:pt x="2" y="132"/>
                    <a:pt x="2" y="132"/>
                    <a:pt x="2" y="132"/>
                  </a:cubicBezTo>
                  <a:cubicBezTo>
                    <a:pt x="2" y="132"/>
                    <a:pt x="1" y="131"/>
                    <a:pt x="0" y="131"/>
                  </a:cubicBezTo>
                  <a:cubicBezTo>
                    <a:pt x="0" y="130"/>
                    <a:pt x="0" y="129"/>
                    <a:pt x="0" y="129"/>
                  </a:cubicBezTo>
                  <a:cubicBezTo>
                    <a:pt x="19" y="89"/>
                    <a:pt x="19" y="89"/>
                    <a:pt x="19" y="89"/>
                  </a:cubicBezTo>
                  <a:cubicBezTo>
                    <a:pt x="11" y="89"/>
                    <a:pt x="11" y="89"/>
                    <a:pt x="11" y="89"/>
                  </a:cubicBezTo>
                  <a:cubicBezTo>
                    <a:pt x="10" y="89"/>
                    <a:pt x="9" y="88"/>
                    <a:pt x="9" y="88"/>
                  </a:cubicBezTo>
                  <a:cubicBezTo>
                    <a:pt x="9" y="87"/>
                    <a:pt x="9" y="86"/>
                    <a:pt x="9" y="86"/>
                  </a:cubicBezTo>
                  <a:cubicBezTo>
                    <a:pt x="27" y="53"/>
                    <a:pt x="27" y="53"/>
                    <a:pt x="27" y="53"/>
                  </a:cubicBezTo>
                  <a:cubicBezTo>
                    <a:pt x="20" y="53"/>
                    <a:pt x="20" y="53"/>
                    <a:pt x="20" y="53"/>
                  </a:cubicBezTo>
                  <a:cubicBezTo>
                    <a:pt x="19" y="53"/>
                    <a:pt x="18" y="53"/>
                    <a:pt x="18" y="52"/>
                  </a:cubicBezTo>
                  <a:cubicBezTo>
                    <a:pt x="18" y="51"/>
                    <a:pt x="18" y="51"/>
                    <a:pt x="18" y="50"/>
                  </a:cubicBezTo>
                  <a:cubicBezTo>
                    <a:pt x="44" y="1"/>
                    <a:pt x="44" y="1"/>
                    <a:pt x="44" y="1"/>
                  </a:cubicBezTo>
                  <a:cubicBezTo>
                    <a:pt x="45" y="0"/>
                    <a:pt x="45" y="0"/>
                    <a:pt x="46" y="0"/>
                  </a:cubicBezTo>
                  <a:cubicBezTo>
                    <a:pt x="46" y="0"/>
                    <a:pt x="46" y="0"/>
                    <a:pt x="46" y="0"/>
                  </a:cubicBezTo>
                  <a:cubicBezTo>
                    <a:pt x="47" y="0"/>
                    <a:pt x="48" y="0"/>
                    <a:pt x="48" y="1"/>
                  </a:cubicBezTo>
                  <a:cubicBezTo>
                    <a:pt x="69" y="41"/>
                    <a:pt x="69" y="41"/>
                    <a:pt x="69" y="41"/>
                  </a:cubicBezTo>
                  <a:cubicBezTo>
                    <a:pt x="70" y="42"/>
                    <a:pt x="69" y="43"/>
                    <a:pt x="68" y="44"/>
                  </a:cubicBezTo>
                  <a:cubicBezTo>
                    <a:pt x="67" y="44"/>
                    <a:pt x="66" y="44"/>
                    <a:pt x="65" y="43"/>
                  </a:cubicBezTo>
                  <a:cubicBezTo>
                    <a:pt x="46" y="7"/>
                    <a:pt x="46" y="7"/>
                    <a:pt x="46" y="7"/>
                  </a:cubicBezTo>
                  <a:cubicBezTo>
                    <a:pt x="24" y="49"/>
                    <a:pt x="24" y="49"/>
                    <a:pt x="24" y="49"/>
                  </a:cubicBezTo>
                  <a:cubicBezTo>
                    <a:pt x="31" y="49"/>
                    <a:pt x="31" y="49"/>
                    <a:pt x="31" y="49"/>
                  </a:cubicBezTo>
                  <a:cubicBezTo>
                    <a:pt x="32" y="49"/>
                    <a:pt x="33" y="49"/>
                    <a:pt x="33" y="50"/>
                  </a:cubicBezTo>
                  <a:cubicBezTo>
                    <a:pt x="33" y="51"/>
                    <a:pt x="33" y="51"/>
                    <a:pt x="33" y="52"/>
                  </a:cubicBezTo>
                  <a:cubicBezTo>
                    <a:pt x="15" y="84"/>
                    <a:pt x="15" y="84"/>
                    <a:pt x="15" y="84"/>
                  </a:cubicBezTo>
                  <a:cubicBezTo>
                    <a:pt x="23" y="84"/>
                    <a:pt x="23" y="84"/>
                    <a:pt x="23" y="84"/>
                  </a:cubicBezTo>
                  <a:cubicBezTo>
                    <a:pt x="23" y="84"/>
                    <a:pt x="24" y="85"/>
                    <a:pt x="25" y="85"/>
                  </a:cubicBezTo>
                  <a:cubicBezTo>
                    <a:pt x="25" y="86"/>
                    <a:pt x="25" y="87"/>
                    <a:pt x="25" y="88"/>
                  </a:cubicBezTo>
                  <a:cubicBezTo>
                    <a:pt x="6" y="127"/>
                    <a:pt x="6" y="127"/>
                    <a:pt x="6" y="127"/>
                  </a:cubicBezTo>
                  <a:cubicBezTo>
                    <a:pt x="86" y="127"/>
                    <a:pt x="86" y="127"/>
                    <a:pt x="86" y="127"/>
                  </a:cubicBezTo>
                  <a:cubicBezTo>
                    <a:pt x="79" y="112"/>
                    <a:pt x="79" y="112"/>
                    <a:pt x="79" y="112"/>
                  </a:cubicBezTo>
                  <a:cubicBezTo>
                    <a:pt x="78" y="111"/>
                    <a:pt x="79" y="109"/>
                    <a:pt x="80" y="109"/>
                  </a:cubicBezTo>
                  <a:cubicBezTo>
                    <a:pt x="81" y="108"/>
                    <a:pt x="82" y="109"/>
                    <a:pt x="83" y="110"/>
                  </a:cubicBezTo>
                  <a:cubicBezTo>
                    <a:pt x="92" y="129"/>
                    <a:pt x="92" y="129"/>
                    <a:pt x="92" y="129"/>
                  </a:cubicBezTo>
                  <a:cubicBezTo>
                    <a:pt x="92" y="129"/>
                    <a:pt x="92" y="130"/>
                    <a:pt x="92" y="131"/>
                  </a:cubicBezTo>
                  <a:cubicBezTo>
                    <a:pt x="91" y="131"/>
                    <a:pt x="91" y="132"/>
                    <a:pt x="90"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0" name="Freeform 57"/>
            <p:cNvSpPr>
              <a:spLocks/>
            </p:cNvSpPr>
            <p:nvPr/>
          </p:nvSpPr>
          <p:spPr bwMode="auto">
            <a:xfrm>
              <a:off x="7042151" y="6227763"/>
              <a:ext cx="31750" cy="147638"/>
            </a:xfrm>
            <a:custGeom>
              <a:avLst/>
              <a:gdLst>
                <a:gd name="T0" fmla="*/ 2 w 4"/>
                <a:gd name="T1" fmla="*/ 19 h 19"/>
                <a:gd name="T2" fmla="*/ 0 w 4"/>
                <a:gd name="T3" fmla="*/ 17 h 19"/>
                <a:gd name="T4" fmla="*/ 0 w 4"/>
                <a:gd name="T5" fmla="*/ 2 h 19"/>
                <a:gd name="T6" fmla="*/ 2 w 4"/>
                <a:gd name="T7" fmla="*/ 0 h 19"/>
                <a:gd name="T8" fmla="*/ 4 w 4"/>
                <a:gd name="T9" fmla="*/ 2 h 19"/>
                <a:gd name="T10" fmla="*/ 4 w 4"/>
                <a:gd name="T11" fmla="*/ 17 h 19"/>
                <a:gd name="T12" fmla="*/ 2 w 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4" h="19">
                  <a:moveTo>
                    <a:pt x="2" y="19"/>
                  </a:moveTo>
                  <a:cubicBezTo>
                    <a:pt x="1" y="19"/>
                    <a:pt x="0" y="18"/>
                    <a:pt x="0" y="17"/>
                  </a:cubicBezTo>
                  <a:cubicBezTo>
                    <a:pt x="0" y="2"/>
                    <a:pt x="0" y="2"/>
                    <a:pt x="0" y="2"/>
                  </a:cubicBezTo>
                  <a:cubicBezTo>
                    <a:pt x="0" y="1"/>
                    <a:pt x="1" y="0"/>
                    <a:pt x="2" y="0"/>
                  </a:cubicBezTo>
                  <a:cubicBezTo>
                    <a:pt x="3" y="0"/>
                    <a:pt x="4" y="1"/>
                    <a:pt x="4" y="2"/>
                  </a:cubicBezTo>
                  <a:cubicBezTo>
                    <a:pt x="4" y="17"/>
                    <a:pt x="4" y="17"/>
                    <a:pt x="4" y="17"/>
                  </a:cubicBezTo>
                  <a:cubicBezTo>
                    <a:pt x="4" y="18"/>
                    <a:pt x="3" y="19"/>
                    <a:pt x="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1" name="Freeform 58"/>
            <p:cNvSpPr>
              <a:spLocks/>
            </p:cNvSpPr>
            <p:nvPr/>
          </p:nvSpPr>
          <p:spPr bwMode="auto">
            <a:xfrm>
              <a:off x="7151688" y="6227763"/>
              <a:ext cx="30163" cy="147638"/>
            </a:xfrm>
            <a:custGeom>
              <a:avLst/>
              <a:gdLst>
                <a:gd name="T0" fmla="*/ 2 w 4"/>
                <a:gd name="T1" fmla="*/ 19 h 19"/>
                <a:gd name="T2" fmla="*/ 0 w 4"/>
                <a:gd name="T3" fmla="*/ 17 h 19"/>
                <a:gd name="T4" fmla="*/ 0 w 4"/>
                <a:gd name="T5" fmla="*/ 2 h 19"/>
                <a:gd name="T6" fmla="*/ 2 w 4"/>
                <a:gd name="T7" fmla="*/ 0 h 19"/>
                <a:gd name="T8" fmla="*/ 4 w 4"/>
                <a:gd name="T9" fmla="*/ 2 h 19"/>
                <a:gd name="T10" fmla="*/ 4 w 4"/>
                <a:gd name="T11" fmla="*/ 17 h 19"/>
                <a:gd name="T12" fmla="*/ 2 w 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4" h="19">
                  <a:moveTo>
                    <a:pt x="2" y="19"/>
                  </a:moveTo>
                  <a:cubicBezTo>
                    <a:pt x="1" y="19"/>
                    <a:pt x="0" y="18"/>
                    <a:pt x="0" y="17"/>
                  </a:cubicBezTo>
                  <a:cubicBezTo>
                    <a:pt x="0" y="2"/>
                    <a:pt x="0" y="2"/>
                    <a:pt x="0" y="2"/>
                  </a:cubicBezTo>
                  <a:cubicBezTo>
                    <a:pt x="0" y="1"/>
                    <a:pt x="1" y="0"/>
                    <a:pt x="2" y="0"/>
                  </a:cubicBezTo>
                  <a:cubicBezTo>
                    <a:pt x="3" y="0"/>
                    <a:pt x="4" y="1"/>
                    <a:pt x="4" y="2"/>
                  </a:cubicBezTo>
                  <a:cubicBezTo>
                    <a:pt x="4" y="17"/>
                    <a:pt x="4" y="17"/>
                    <a:pt x="4" y="17"/>
                  </a:cubicBezTo>
                  <a:cubicBezTo>
                    <a:pt x="4" y="18"/>
                    <a:pt x="3" y="19"/>
                    <a:pt x="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2" name="Freeform 59"/>
            <p:cNvSpPr>
              <a:spLocks/>
            </p:cNvSpPr>
            <p:nvPr/>
          </p:nvSpPr>
          <p:spPr bwMode="auto">
            <a:xfrm>
              <a:off x="6973888" y="5618163"/>
              <a:ext cx="92075" cy="30163"/>
            </a:xfrm>
            <a:custGeom>
              <a:avLst/>
              <a:gdLst>
                <a:gd name="T0" fmla="*/ 9 w 12"/>
                <a:gd name="T1" fmla="*/ 4 h 4"/>
                <a:gd name="T2" fmla="*/ 2 w 12"/>
                <a:gd name="T3" fmla="*/ 4 h 4"/>
                <a:gd name="T4" fmla="*/ 0 w 12"/>
                <a:gd name="T5" fmla="*/ 2 h 4"/>
                <a:gd name="T6" fmla="*/ 2 w 12"/>
                <a:gd name="T7" fmla="*/ 0 h 4"/>
                <a:gd name="T8" fmla="*/ 9 w 12"/>
                <a:gd name="T9" fmla="*/ 0 h 4"/>
                <a:gd name="T10" fmla="*/ 12 w 12"/>
                <a:gd name="T11" fmla="*/ 2 h 4"/>
                <a:gd name="T12" fmla="*/ 9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9" y="4"/>
                  </a:moveTo>
                  <a:cubicBezTo>
                    <a:pt x="2" y="4"/>
                    <a:pt x="2" y="4"/>
                    <a:pt x="2" y="4"/>
                  </a:cubicBezTo>
                  <a:cubicBezTo>
                    <a:pt x="1" y="4"/>
                    <a:pt x="0" y="3"/>
                    <a:pt x="0" y="2"/>
                  </a:cubicBezTo>
                  <a:cubicBezTo>
                    <a:pt x="0" y="1"/>
                    <a:pt x="1" y="0"/>
                    <a:pt x="2" y="0"/>
                  </a:cubicBezTo>
                  <a:cubicBezTo>
                    <a:pt x="9" y="0"/>
                    <a:pt x="9" y="0"/>
                    <a:pt x="9" y="0"/>
                  </a:cubicBezTo>
                  <a:cubicBezTo>
                    <a:pt x="11" y="0"/>
                    <a:pt x="12" y="1"/>
                    <a:pt x="12" y="2"/>
                  </a:cubicBezTo>
                  <a:cubicBezTo>
                    <a:pt x="12" y="3"/>
                    <a:pt x="11" y="4"/>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3" name="Freeform 60"/>
            <p:cNvSpPr>
              <a:spLocks/>
            </p:cNvSpPr>
            <p:nvPr/>
          </p:nvSpPr>
          <p:spPr bwMode="auto">
            <a:xfrm>
              <a:off x="6896101" y="5888038"/>
              <a:ext cx="107950" cy="38100"/>
            </a:xfrm>
            <a:custGeom>
              <a:avLst/>
              <a:gdLst>
                <a:gd name="T0" fmla="*/ 12 w 14"/>
                <a:gd name="T1" fmla="*/ 5 h 5"/>
                <a:gd name="T2" fmla="*/ 2 w 14"/>
                <a:gd name="T3" fmla="*/ 5 h 5"/>
                <a:gd name="T4" fmla="*/ 0 w 14"/>
                <a:gd name="T5" fmla="*/ 3 h 5"/>
                <a:gd name="T6" fmla="*/ 2 w 14"/>
                <a:gd name="T7" fmla="*/ 0 h 5"/>
                <a:gd name="T8" fmla="*/ 12 w 14"/>
                <a:gd name="T9" fmla="*/ 0 h 5"/>
                <a:gd name="T10" fmla="*/ 14 w 14"/>
                <a:gd name="T11" fmla="*/ 3 h 5"/>
                <a:gd name="T12" fmla="*/ 12 w 1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2" y="5"/>
                  </a:moveTo>
                  <a:cubicBezTo>
                    <a:pt x="2" y="5"/>
                    <a:pt x="2" y="5"/>
                    <a:pt x="2" y="5"/>
                  </a:cubicBezTo>
                  <a:cubicBezTo>
                    <a:pt x="1" y="5"/>
                    <a:pt x="0" y="4"/>
                    <a:pt x="0" y="3"/>
                  </a:cubicBezTo>
                  <a:cubicBezTo>
                    <a:pt x="0" y="1"/>
                    <a:pt x="1" y="0"/>
                    <a:pt x="2" y="0"/>
                  </a:cubicBezTo>
                  <a:cubicBezTo>
                    <a:pt x="12" y="0"/>
                    <a:pt x="12" y="0"/>
                    <a:pt x="12" y="0"/>
                  </a:cubicBezTo>
                  <a:cubicBezTo>
                    <a:pt x="13" y="0"/>
                    <a:pt x="14" y="1"/>
                    <a:pt x="14" y="3"/>
                  </a:cubicBezTo>
                  <a:cubicBezTo>
                    <a:pt x="14" y="4"/>
                    <a:pt x="13" y="5"/>
                    <a:pt x="1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9200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common BI calculation</a:t>
            </a:r>
            <a:endParaRPr lang="en-GB" dirty="0"/>
          </a:p>
        </p:txBody>
      </p:sp>
      <p:sp>
        <p:nvSpPr>
          <p:cNvPr id="4" name="Text Placeholder 3"/>
          <p:cNvSpPr>
            <a:spLocks noGrp="1"/>
          </p:cNvSpPr>
          <p:nvPr>
            <p:ph type="body" sz="quarter" idx="11"/>
          </p:nvPr>
        </p:nvSpPr>
        <p:spPr>
          <a:xfrm>
            <a:off x="360365" y="900751"/>
            <a:ext cx="7873809" cy="2251933"/>
          </a:xfrm>
        </p:spPr>
        <p:txBody>
          <a:bodyPr/>
          <a:lstStyle/>
          <a:p>
            <a:pPr lvl="2"/>
            <a:r>
              <a:rPr lang="en-GB" sz="1300" dirty="0"/>
              <a:t>Standard turnover (adjusted for trend et cetera) in the indemnity period</a:t>
            </a:r>
          </a:p>
          <a:p>
            <a:pPr marL="685783" lvl="2" indent="0">
              <a:buNone/>
            </a:pPr>
            <a:r>
              <a:rPr lang="en-GB" sz="1300" dirty="0" smtClean="0"/>
              <a:t>	less</a:t>
            </a:r>
            <a:endParaRPr lang="en-GB" sz="1300" dirty="0"/>
          </a:p>
          <a:p>
            <a:pPr lvl="2"/>
            <a:r>
              <a:rPr lang="en-GB" sz="1300" dirty="0"/>
              <a:t>Actual turnover in the indemnity period</a:t>
            </a:r>
          </a:p>
          <a:p>
            <a:pPr marL="685783" lvl="2" indent="0">
              <a:buNone/>
            </a:pPr>
            <a:r>
              <a:rPr lang="en-GB" sz="1300" dirty="0" smtClean="0"/>
              <a:t>	gives</a:t>
            </a:r>
            <a:endParaRPr lang="en-GB" sz="1300" dirty="0"/>
          </a:p>
          <a:p>
            <a:pPr lvl="2"/>
            <a:r>
              <a:rPr lang="en-GB" sz="1300" dirty="0"/>
              <a:t>Reduction in Turnover</a:t>
            </a:r>
          </a:p>
          <a:p>
            <a:pPr marL="685783" lvl="2" indent="0">
              <a:buNone/>
            </a:pPr>
            <a:r>
              <a:rPr lang="en-GB" sz="1300" dirty="0" smtClean="0"/>
              <a:t>	multiplied </a:t>
            </a:r>
            <a:r>
              <a:rPr lang="en-GB" sz="1300" dirty="0"/>
              <a:t>by</a:t>
            </a:r>
          </a:p>
          <a:p>
            <a:pPr lvl="2"/>
            <a:r>
              <a:rPr lang="en-GB" sz="1300" dirty="0"/>
              <a:t>Rate of Gross Profit</a:t>
            </a:r>
          </a:p>
          <a:p>
            <a:pPr marL="685783" lvl="2" indent="0">
              <a:buNone/>
            </a:pPr>
            <a:r>
              <a:rPr lang="en-GB" sz="1300" dirty="0" smtClean="0"/>
              <a:t>	gives</a:t>
            </a:r>
            <a:endParaRPr lang="en-GB" sz="1300" dirty="0"/>
          </a:p>
          <a:p>
            <a:pPr lvl="2"/>
            <a:r>
              <a:rPr lang="en-GB" sz="1300" dirty="0"/>
              <a:t>Loss of Gross Profit</a:t>
            </a:r>
          </a:p>
          <a:p>
            <a:pPr marL="685783" lvl="2" indent="0">
              <a:buNone/>
            </a:pPr>
            <a:r>
              <a:rPr lang="en-GB" sz="1300" dirty="0" smtClean="0"/>
              <a:t>	plus</a:t>
            </a:r>
            <a:endParaRPr lang="en-GB" sz="1300" dirty="0"/>
          </a:p>
          <a:p>
            <a:pPr lvl="2"/>
            <a:r>
              <a:rPr lang="en-GB" sz="1300" dirty="0"/>
              <a:t>Increased Costs of Working</a:t>
            </a:r>
          </a:p>
          <a:p>
            <a:pPr marL="685783" lvl="2" indent="0">
              <a:buNone/>
            </a:pPr>
            <a:r>
              <a:rPr lang="en-GB" sz="1300" dirty="0" smtClean="0"/>
              <a:t>	less</a:t>
            </a:r>
            <a:endParaRPr lang="en-GB" sz="1300" dirty="0"/>
          </a:p>
          <a:p>
            <a:pPr lvl="2"/>
            <a:r>
              <a:rPr lang="en-GB" sz="1300" dirty="0"/>
              <a:t>Savings</a:t>
            </a:r>
          </a:p>
          <a:p>
            <a:pPr marL="685783" lvl="2" indent="0">
              <a:buNone/>
            </a:pPr>
            <a:r>
              <a:rPr lang="en-GB" sz="1300" dirty="0" smtClean="0"/>
              <a:t>	equals</a:t>
            </a:r>
            <a:endParaRPr lang="en-GB" sz="1300" dirty="0"/>
          </a:p>
          <a:p>
            <a:pPr lvl="2"/>
            <a:r>
              <a:rPr lang="en-GB" sz="1300" dirty="0"/>
              <a:t>Loss before any adjustment for under-insurance</a:t>
            </a:r>
          </a:p>
          <a:p>
            <a:endParaRPr lang="en-GB" sz="1200" dirty="0"/>
          </a:p>
        </p:txBody>
      </p:sp>
      <p:grpSp>
        <p:nvGrpSpPr>
          <p:cNvPr id="6" name="Group 5"/>
          <p:cNvGrpSpPr/>
          <p:nvPr/>
        </p:nvGrpSpPr>
        <p:grpSpPr>
          <a:xfrm>
            <a:off x="8234174" y="4336168"/>
            <a:ext cx="517596" cy="377105"/>
            <a:chOff x="7297738" y="1482725"/>
            <a:chExt cx="666750" cy="485776"/>
          </a:xfrm>
          <a:solidFill>
            <a:srgbClr val="003088"/>
          </a:solidFill>
        </p:grpSpPr>
        <p:sp>
          <p:nvSpPr>
            <p:cNvPr id="7" name="Freeform 192"/>
            <p:cNvSpPr>
              <a:spLocks noEditPoints="1"/>
            </p:cNvSpPr>
            <p:nvPr/>
          </p:nvSpPr>
          <p:spPr bwMode="auto">
            <a:xfrm>
              <a:off x="7377113" y="1482725"/>
              <a:ext cx="327025" cy="327025"/>
            </a:xfrm>
            <a:custGeom>
              <a:avLst/>
              <a:gdLst>
                <a:gd name="T0" fmla="*/ 43 w 206"/>
                <a:gd name="T1" fmla="*/ 206 h 206"/>
                <a:gd name="T2" fmla="*/ 0 w 206"/>
                <a:gd name="T3" fmla="*/ 164 h 206"/>
                <a:gd name="T4" fmla="*/ 142 w 206"/>
                <a:gd name="T5" fmla="*/ 29 h 206"/>
                <a:gd name="T6" fmla="*/ 121 w 206"/>
                <a:gd name="T7" fmla="*/ 0 h 206"/>
                <a:gd name="T8" fmla="*/ 206 w 206"/>
                <a:gd name="T9" fmla="*/ 0 h 206"/>
                <a:gd name="T10" fmla="*/ 206 w 206"/>
                <a:gd name="T11" fmla="*/ 92 h 206"/>
                <a:gd name="T12" fmla="*/ 185 w 206"/>
                <a:gd name="T13" fmla="*/ 64 h 206"/>
                <a:gd name="T14" fmla="*/ 43 w 206"/>
                <a:gd name="T15" fmla="*/ 206 h 206"/>
                <a:gd name="T16" fmla="*/ 14 w 206"/>
                <a:gd name="T17" fmla="*/ 164 h 206"/>
                <a:gd name="T18" fmla="*/ 43 w 206"/>
                <a:gd name="T19" fmla="*/ 192 h 206"/>
                <a:gd name="T20" fmla="*/ 185 w 206"/>
                <a:gd name="T21" fmla="*/ 50 h 206"/>
                <a:gd name="T22" fmla="*/ 199 w 206"/>
                <a:gd name="T23" fmla="*/ 64 h 206"/>
                <a:gd name="T24" fmla="*/ 199 w 206"/>
                <a:gd name="T25" fmla="*/ 14 h 206"/>
                <a:gd name="T26" fmla="*/ 142 w 206"/>
                <a:gd name="T27" fmla="*/ 14 h 206"/>
                <a:gd name="T28" fmla="*/ 156 w 206"/>
                <a:gd name="T29" fmla="*/ 29 h 206"/>
                <a:gd name="T30" fmla="*/ 14 w 206"/>
                <a:gd name="T31" fmla="*/ 16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206">
                  <a:moveTo>
                    <a:pt x="43" y="206"/>
                  </a:moveTo>
                  <a:lnTo>
                    <a:pt x="0" y="164"/>
                  </a:lnTo>
                  <a:lnTo>
                    <a:pt x="142" y="29"/>
                  </a:lnTo>
                  <a:lnTo>
                    <a:pt x="121" y="0"/>
                  </a:lnTo>
                  <a:lnTo>
                    <a:pt x="206" y="0"/>
                  </a:lnTo>
                  <a:lnTo>
                    <a:pt x="206" y="92"/>
                  </a:lnTo>
                  <a:lnTo>
                    <a:pt x="185" y="64"/>
                  </a:lnTo>
                  <a:lnTo>
                    <a:pt x="43" y="206"/>
                  </a:lnTo>
                  <a:close/>
                  <a:moveTo>
                    <a:pt x="14" y="164"/>
                  </a:moveTo>
                  <a:lnTo>
                    <a:pt x="43" y="192"/>
                  </a:lnTo>
                  <a:lnTo>
                    <a:pt x="185" y="50"/>
                  </a:lnTo>
                  <a:lnTo>
                    <a:pt x="199" y="64"/>
                  </a:lnTo>
                  <a:lnTo>
                    <a:pt x="199" y="14"/>
                  </a:lnTo>
                  <a:lnTo>
                    <a:pt x="142" y="14"/>
                  </a:lnTo>
                  <a:lnTo>
                    <a:pt x="156" y="29"/>
                  </a:lnTo>
                  <a:lnTo>
                    <a:pt x="14"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 name="Freeform 193"/>
            <p:cNvSpPr>
              <a:spLocks noEditPoints="1"/>
            </p:cNvSpPr>
            <p:nvPr/>
          </p:nvSpPr>
          <p:spPr bwMode="auto">
            <a:xfrm>
              <a:off x="7388225" y="1866900"/>
              <a:ext cx="101600" cy="101600"/>
            </a:xfrm>
            <a:custGeom>
              <a:avLst/>
              <a:gdLst>
                <a:gd name="T0" fmla="*/ 64 w 64"/>
                <a:gd name="T1" fmla="*/ 64 h 64"/>
                <a:gd name="T2" fmla="*/ 0 w 64"/>
                <a:gd name="T3" fmla="*/ 64 h 64"/>
                <a:gd name="T4" fmla="*/ 0 w 64"/>
                <a:gd name="T5" fmla="*/ 0 h 64"/>
                <a:gd name="T6" fmla="*/ 64 w 64"/>
                <a:gd name="T7" fmla="*/ 0 h 64"/>
                <a:gd name="T8" fmla="*/ 64 w 64"/>
                <a:gd name="T9" fmla="*/ 64 h 64"/>
                <a:gd name="T10" fmla="*/ 7 w 64"/>
                <a:gd name="T11" fmla="*/ 57 h 64"/>
                <a:gd name="T12" fmla="*/ 50 w 64"/>
                <a:gd name="T13" fmla="*/ 57 h 64"/>
                <a:gd name="T14" fmla="*/ 50 w 64"/>
                <a:gd name="T15" fmla="*/ 7 h 64"/>
                <a:gd name="T16" fmla="*/ 7 w 64"/>
                <a:gd name="T17" fmla="*/ 7 h 64"/>
                <a:gd name="T18" fmla="*/ 7 w 64"/>
                <a:gd name="T19"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64" y="64"/>
                  </a:moveTo>
                  <a:lnTo>
                    <a:pt x="0" y="64"/>
                  </a:lnTo>
                  <a:lnTo>
                    <a:pt x="0" y="0"/>
                  </a:lnTo>
                  <a:lnTo>
                    <a:pt x="64" y="0"/>
                  </a:lnTo>
                  <a:lnTo>
                    <a:pt x="64" y="64"/>
                  </a:lnTo>
                  <a:close/>
                  <a:moveTo>
                    <a:pt x="7" y="57"/>
                  </a:moveTo>
                  <a:lnTo>
                    <a:pt x="50" y="57"/>
                  </a:lnTo>
                  <a:lnTo>
                    <a:pt x="50" y="7"/>
                  </a:lnTo>
                  <a:lnTo>
                    <a:pt x="7" y="7"/>
                  </a:lnTo>
                  <a:lnTo>
                    <a:pt x="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 name="Freeform 194"/>
            <p:cNvSpPr>
              <a:spLocks noEditPoints="1"/>
            </p:cNvSpPr>
            <p:nvPr/>
          </p:nvSpPr>
          <p:spPr bwMode="auto">
            <a:xfrm>
              <a:off x="7512050" y="1776413"/>
              <a:ext cx="101600" cy="192088"/>
            </a:xfrm>
            <a:custGeom>
              <a:avLst/>
              <a:gdLst>
                <a:gd name="T0" fmla="*/ 64 w 64"/>
                <a:gd name="T1" fmla="*/ 121 h 121"/>
                <a:gd name="T2" fmla="*/ 0 w 64"/>
                <a:gd name="T3" fmla="*/ 121 h 121"/>
                <a:gd name="T4" fmla="*/ 0 w 64"/>
                <a:gd name="T5" fmla="*/ 0 h 121"/>
                <a:gd name="T6" fmla="*/ 64 w 64"/>
                <a:gd name="T7" fmla="*/ 0 h 121"/>
                <a:gd name="T8" fmla="*/ 64 w 64"/>
                <a:gd name="T9" fmla="*/ 121 h 121"/>
                <a:gd name="T10" fmla="*/ 7 w 64"/>
                <a:gd name="T11" fmla="*/ 114 h 121"/>
                <a:gd name="T12" fmla="*/ 57 w 64"/>
                <a:gd name="T13" fmla="*/ 114 h 121"/>
                <a:gd name="T14" fmla="*/ 57 w 64"/>
                <a:gd name="T15" fmla="*/ 14 h 121"/>
                <a:gd name="T16" fmla="*/ 7 w 64"/>
                <a:gd name="T17" fmla="*/ 14 h 121"/>
                <a:gd name="T18" fmla="*/ 7 w 64"/>
                <a:gd name="T19" fmla="*/ 1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21">
                  <a:moveTo>
                    <a:pt x="64" y="121"/>
                  </a:moveTo>
                  <a:lnTo>
                    <a:pt x="0" y="121"/>
                  </a:lnTo>
                  <a:lnTo>
                    <a:pt x="0" y="0"/>
                  </a:lnTo>
                  <a:lnTo>
                    <a:pt x="64" y="0"/>
                  </a:lnTo>
                  <a:lnTo>
                    <a:pt x="64" y="121"/>
                  </a:lnTo>
                  <a:close/>
                  <a:moveTo>
                    <a:pt x="7" y="114"/>
                  </a:moveTo>
                  <a:lnTo>
                    <a:pt x="57" y="114"/>
                  </a:lnTo>
                  <a:lnTo>
                    <a:pt x="57" y="14"/>
                  </a:lnTo>
                  <a:lnTo>
                    <a:pt x="7" y="14"/>
                  </a:lnTo>
                  <a:lnTo>
                    <a:pt x="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0" name="Freeform 195"/>
            <p:cNvSpPr>
              <a:spLocks noEditPoints="1"/>
            </p:cNvSpPr>
            <p:nvPr/>
          </p:nvSpPr>
          <p:spPr bwMode="auto">
            <a:xfrm>
              <a:off x="7648575" y="1674813"/>
              <a:ext cx="101600" cy="293688"/>
            </a:xfrm>
            <a:custGeom>
              <a:avLst/>
              <a:gdLst>
                <a:gd name="T0" fmla="*/ 64 w 64"/>
                <a:gd name="T1" fmla="*/ 185 h 185"/>
                <a:gd name="T2" fmla="*/ 0 w 64"/>
                <a:gd name="T3" fmla="*/ 185 h 185"/>
                <a:gd name="T4" fmla="*/ 0 w 64"/>
                <a:gd name="T5" fmla="*/ 0 h 185"/>
                <a:gd name="T6" fmla="*/ 64 w 64"/>
                <a:gd name="T7" fmla="*/ 0 h 185"/>
                <a:gd name="T8" fmla="*/ 64 w 64"/>
                <a:gd name="T9" fmla="*/ 185 h 185"/>
                <a:gd name="T10" fmla="*/ 7 w 64"/>
                <a:gd name="T11" fmla="*/ 178 h 185"/>
                <a:gd name="T12" fmla="*/ 56 w 64"/>
                <a:gd name="T13" fmla="*/ 178 h 185"/>
                <a:gd name="T14" fmla="*/ 56 w 64"/>
                <a:gd name="T15" fmla="*/ 7 h 185"/>
                <a:gd name="T16" fmla="*/ 7 w 64"/>
                <a:gd name="T17" fmla="*/ 7 h 185"/>
                <a:gd name="T18" fmla="*/ 7 w 64"/>
                <a:gd name="T19" fmla="*/ 17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85">
                  <a:moveTo>
                    <a:pt x="64" y="185"/>
                  </a:moveTo>
                  <a:lnTo>
                    <a:pt x="0" y="185"/>
                  </a:lnTo>
                  <a:lnTo>
                    <a:pt x="0" y="0"/>
                  </a:lnTo>
                  <a:lnTo>
                    <a:pt x="64" y="0"/>
                  </a:lnTo>
                  <a:lnTo>
                    <a:pt x="64" y="185"/>
                  </a:lnTo>
                  <a:close/>
                  <a:moveTo>
                    <a:pt x="7" y="178"/>
                  </a:moveTo>
                  <a:lnTo>
                    <a:pt x="56" y="178"/>
                  </a:lnTo>
                  <a:lnTo>
                    <a:pt x="56" y="7"/>
                  </a:lnTo>
                  <a:lnTo>
                    <a:pt x="7" y="7"/>
                  </a:lnTo>
                  <a:lnTo>
                    <a:pt x="7"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1" name="Freeform 196"/>
            <p:cNvSpPr>
              <a:spLocks noEditPoints="1"/>
            </p:cNvSpPr>
            <p:nvPr/>
          </p:nvSpPr>
          <p:spPr bwMode="auto">
            <a:xfrm>
              <a:off x="7772400" y="1550988"/>
              <a:ext cx="112713" cy="417513"/>
            </a:xfrm>
            <a:custGeom>
              <a:avLst/>
              <a:gdLst>
                <a:gd name="T0" fmla="*/ 71 w 71"/>
                <a:gd name="T1" fmla="*/ 263 h 263"/>
                <a:gd name="T2" fmla="*/ 0 w 71"/>
                <a:gd name="T3" fmla="*/ 263 h 263"/>
                <a:gd name="T4" fmla="*/ 0 w 71"/>
                <a:gd name="T5" fmla="*/ 0 h 263"/>
                <a:gd name="T6" fmla="*/ 71 w 71"/>
                <a:gd name="T7" fmla="*/ 0 h 263"/>
                <a:gd name="T8" fmla="*/ 71 w 71"/>
                <a:gd name="T9" fmla="*/ 263 h 263"/>
                <a:gd name="T10" fmla="*/ 14 w 71"/>
                <a:gd name="T11" fmla="*/ 256 h 263"/>
                <a:gd name="T12" fmla="*/ 57 w 71"/>
                <a:gd name="T13" fmla="*/ 256 h 263"/>
                <a:gd name="T14" fmla="*/ 57 w 71"/>
                <a:gd name="T15" fmla="*/ 14 h 263"/>
                <a:gd name="T16" fmla="*/ 14 w 71"/>
                <a:gd name="T17" fmla="*/ 14 h 263"/>
                <a:gd name="T18" fmla="*/ 14 w 71"/>
                <a:gd name="T19" fmla="*/ 25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263">
                  <a:moveTo>
                    <a:pt x="71" y="263"/>
                  </a:moveTo>
                  <a:lnTo>
                    <a:pt x="0" y="263"/>
                  </a:lnTo>
                  <a:lnTo>
                    <a:pt x="0" y="0"/>
                  </a:lnTo>
                  <a:lnTo>
                    <a:pt x="71" y="0"/>
                  </a:lnTo>
                  <a:lnTo>
                    <a:pt x="71" y="263"/>
                  </a:lnTo>
                  <a:close/>
                  <a:moveTo>
                    <a:pt x="14" y="256"/>
                  </a:moveTo>
                  <a:lnTo>
                    <a:pt x="57" y="256"/>
                  </a:lnTo>
                  <a:lnTo>
                    <a:pt x="57" y="14"/>
                  </a:lnTo>
                  <a:lnTo>
                    <a:pt x="14" y="14"/>
                  </a:lnTo>
                  <a:lnTo>
                    <a:pt x="14"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2" name="Rectangle 197"/>
            <p:cNvSpPr>
              <a:spLocks noChangeArrowheads="1"/>
            </p:cNvSpPr>
            <p:nvPr/>
          </p:nvSpPr>
          <p:spPr bwMode="auto">
            <a:xfrm>
              <a:off x="7332663" y="1957388"/>
              <a:ext cx="596900"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3" name="Rectangle 198"/>
            <p:cNvSpPr>
              <a:spLocks noChangeArrowheads="1"/>
            </p:cNvSpPr>
            <p:nvPr/>
          </p:nvSpPr>
          <p:spPr bwMode="auto">
            <a:xfrm>
              <a:off x="7297738" y="1957388"/>
              <a:ext cx="11113"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4" name="Rectangle 199"/>
            <p:cNvSpPr>
              <a:spLocks noChangeArrowheads="1"/>
            </p:cNvSpPr>
            <p:nvPr/>
          </p:nvSpPr>
          <p:spPr bwMode="auto">
            <a:xfrm>
              <a:off x="7953375" y="1957388"/>
              <a:ext cx="11113"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28611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857157-9979-485B-8A77-EB4017ACDB4F}"/>
              </a:ext>
            </a:extLst>
          </p:cNvPr>
          <p:cNvSpPr>
            <a:spLocks noGrp="1"/>
          </p:cNvSpPr>
          <p:nvPr>
            <p:ph type="title"/>
          </p:nvPr>
        </p:nvSpPr>
        <p:spPr/>
        <p:txBody>
          <a:bodyPr/>
          <a:lstStyle/>
          <a:p>
            <a:r>
              <a:rPr lang="en-US" dirty="0" smtClean="0"/>
              <a:t>Policyholder attitudes to Business Interruption</a:t>
            </a:r>
            <a:endParaRPr lang="en-US" dirty="0"/>
          </a:p>
        </p:txBody>
      </p:sp>
      <p:sp>
        <p:nvSpPr>
          <p:cNvPr id="4" name="Text Placeholder 3"/>
          <p:cNvSpPr>
            <a:spLocks noGrp="1"/>
          </p:cNvSpPr>
          <p:nvPr>
            <p:ph type="body" sz="quarter" idx="10"/>
          </p:nvPr>
        </p:nvSpPr>
        <p:spPr/>
        <p:txBody>
          <a:bodyPr/>
          <a:lstStyle/>
          <a:p>
            <a:r>
              <a:rPr lang="en-GB" dirty="0" smtClean="0"/>
              <a:t>Dark Art?</a:t>
            </a:r>
            <a:endParaRPr lang="en-GB" dirty="0"/>
          </a:p>
        </p:txBody>
      </p:sp>
      <p:sp>
        <p:nvSpPr>
          <p:cNvPr id="5" name="Text Placeholder 4"/>
          <p:cNvSpPr>
            <a:spLocks noGrp="1"/>
          </p:cNvSpPr>
          <p:nvPr>
            <p:ph type="body" sz="quarter" idx="11"/>
          </p:nvPr>
        </p:nvSpPr>
        <p:spPr/>
        <p:txBody>
          <a:bodyPr/>
          <a:lstStyle/>
          <a:p>
            <a:r>
              <a:rPr lang="en-GB" dirty="0" smtClean="0"/>
              <a:t>Inception</a:t>
            </a:r>
          </a:p>
          <a:p>
            <a:r>
              <a:rPr lang="en-GB" dirty="0" smtClean="0"/>
              <a:t>Renewal</a:t>
            </a:r>
          </a:p>
          <a:p>
            <a:endParaRPr lang="en-GB" dirty="0" smtClean="0"/>
          </a:p>
          <a:p>
            <a:r>
              <a:rPr lang="en-GB" dirty="0" smtClean="0"/>
              <a:t>Claim?</a:t>
            </a:r>
          </a:p>
          <a:p>
            <a:endParaRPr lang="en-GB" dirty="0"/>
          </a:p>
          <a:p>
            <a:r>
              <a:rPr lang="en-GB" i="1" dirty="0" smtClean="0"/>
              <a:t>Discussion:</a:t>
            </a:r>
            <a:endParaRPr lang="en-GB" i="1" dirty="0"/>
          </a:p>
          <a:p>
            <a:pPr lvl="2"/>
            <a:r>
              <a:rPr lang="en-GB" i="1" dirty="0" smtClean="0"/>
              <a:t>How are policies discussed by account execs?</a:t>
            </a:r>
          </a:p>
          <a:p>
            <a:pPr lvl="2"/>
            <a:r>
              <a:rPr lang="en-GB" i="1" dirty="0" smtClean="0"/>
              <a:t>How much consideration is given to the BI section at time of renewal?</a:t>
            </a:r>
          </a:p>
          <a:p>
            <a:pPr lvl="2"/>
            <a:r>
              <a:rPr lang="en-GB" i="1" dirty="0" smtClean="0"/>
              <a:t>Declarations!</a:t>
            </a:r>
          </a:p>
        </p:txBody>
      </p:sp>
      <p:sp>
        <p:nvSpPr>
          <p:cNvPr id="9" name="Freeform 5"/>
          <p:cNvSpPr>
            <a:spLocks noEditPoints="1"/>
          </p:cNvSpPr>
          <p:nvPr/>
        </p:nvSpPr>
        <p:spPr bwMode="auto">
          <a:xfrm>
            <a:off x="8234174" y="4373724"/>
            <a:ext cx="404052" cy="369093"/>
          </a:xfrm>
          <a:custGeom>
            <a:avLst/>
            <a:gdLst>
              <a:gd name="T0" fmla="*/ 61 w 70"/>
              <a:gd name="T1" fmla="*/ 38 h 64"/>
              <a:gd name="T2" fmla="*/ 52 w 70"/>
              <a:gd name="T3" fmla="*/ 42 h 64"/>
              <a:gd name="T4" fmla="*/ 34 w 70"/>
              <a:gd name="T5" fmla="*/ 40 h 64"/>
              <a:gd name="T6" fmla="*/ 20 w 70"/>
              <a:gd name="T7" fmla="*/ 35 h 64"/>
              <a:gd name="T8" fmla="*/ 9 w 70"/>
              <a:gd name="T9" fmla="*/ 38 h 64"/>
              <a:gd name="T10" fmla="*/ 0 w 70"/>
              <a:gd name="T11" fmla="*/ 39 h 64"/>
              <a:gd name="T12" fmla="*/ 9 w 70"/>
              <a:gd name="T13" fmla="*/ 40 h 64"/>
              <a:gd name="T14" fmla="*/ 20 w 70"/>
              <a:gd name="T15" fmla="*/ 38 h 64"/>
              <a:gd name="T16" fmla="*/ 34 w 70"/>
              <a:gd name="T17" fmla="*/ 43 h 64"/>
              <a:gd name="T18" fmla="*/ 50 w 70"/>
              <a:gd name="T19" fmla="*/ 44 h 64"/>
              <a:gd name="T20" fmla="*/ 48 w 70"/>
              <a:gd name="T21" fmla="*/ 48 h 64"/>
              <a:gd name="T22" fmla="*/ 27 w 70"/>
              <a:gd name="T23" fmla="*/ 50 h 64"/>
              <a:gd name="T24" fmla="*/ 48 w 70"/>
              <a:gd name="T25" fmla="*/ 51 h 64"/>
              <a:gd name="T26" fmla="*/ 53 w 70"/>
              <a:gd name="T27" fmla="*/ 46 h 64"/>
              <a:gd name="T28" fmla="*/ 66 w 70"/>
              <a:gd name="T29" fmla="*/ 41 h 64"/>
              <a:gd name="T30" fmla="*/ 65 w 70"/>
              <a:gd name="T31" fmla="*/ 45 h 64"/>
              <a:gd name="T32" fmla="*/ 37 w 70"/>
              <a:gd name="T33" fmla="*/ 61 h 64"/>
              <a:gd name="T34" fmla="*/ 10 w 70"/>
              <a:gd name="T35" fmla="*/ 54 h 64"/>
              <a:gd name="T36" fmla="*/ 3 w 70"/>
              <a:gd name="T37" fmla="*/ 55 h 64"/>
              <a:gd name="T38" fmla="*/ 10 w 70"/>
              <a:gd name="T39" fmla="*/ 56 h 64"/>
              <a:gd name="T40" fmla="*/ 36 w 70"/>
              <a:gd name="T41" fmla="*/ 64 h 64"/>
              <a:gd name="T42" fmla="*/ 44 w 70"/>
              <a:gd name="T43" fmla="*/ 63 h 64"/>
              <a:gd name="T44" fmla="*/ 69 w 70"/>
              <a:gd name="T45" fmla="*/ 44 h 64"/>
              <a:gd name="T46" fmla="*/ 44 w 70"/>
              <a:gd name="T47" fmla="*/ 11 h 64"/>
              <a:gd name="T48" fmla="*/ 44 w 70"/>
              <a:gd name="T49" fmla="*/ 27 h 64"/>
              <a:gd name="T50" fmla="*/ 44 w 70"/>
              <a:gd name="T51" fmla="*/ 11 h 64"/>
              <a:gd name="T52" fmla="*/ 39 w 70"/>
              <a:gd name="T53" fmla="*/ 19 h 64"/>
              <a:gd name="T54" fmla="*/ 49 w 70"/>
              <a:gd name="T55" fmla="*/ 19 h 64"/>
              <a:gd name="T56" fmla="*/ 19 w 70"/>
              <a:gd name="T57" fmla="*/ 27 h 64"/>
              <a:gd name="T58" fmla="*/ 21 w 70"/>
              <a:gd name="T59" fmla="*/ 30 h 64"/>
              <a:gd name="T60" fmla="*/ 64 w 70"/>
              <a:gd name="T61" fmla="*/ 32 h 64"/>
              <a:gd name="T62" fmla="*/ 67 w 70"/>
              <a:gd name="T63" fmla="*/ 8 h 64"/>
              <a:gd name="T64" fmla="*/ 61 w 70"/>
              <a:gd name="T65" fmla="*/ 6 h 64"/>
              <a:gd name="T66" fmla="*/ 59 w 70"/>
              <a:gd name="T67" fmla="*/ 0 h 64"/>
              <a:gd name="T68" fmla="*/ 16 w 70"/>
              <a:gd name="T69" fmla="*/ 3 h 64"/>
              <a:gd name="T70" fmla="*/ 19 w 70"/>
              <a:gd name="T71" fmla="*/ 27 h 64"/>
              <a:gd name="T72" fmla="*/ 29 w 70"/>
              <a:gd name="T73" fmla="*/ 8 h 64"/>
              <a:gd name="T74" fmla="*/ 24 w 70"/>
              <a:gd name="T75" fmla="*/ 8 h 64"/>
              <a:gd name="T76" fmla="*/ 24 w 70"/>
              <a:gd name="T77" fmla="*/ 24 h 64"/>
              <a:gd name="T78" fmla="*/ 24 w 70"/>
              <a:gd name="T79" fmla="*/ 30 h 64"/>
              <a:gd name="T80" fmla="*/ 59 w 70"/>
              <a:gd name="T81" fmla="*/ 30 h 64"/>
              <a:gd name="T82" fmla="*/ 64 w 70"/>
              <a:gd name="T83" fmla="*/ 30 h 64"/>
              <a:gd name="T84" fmla="*/ 64 w 70"/>
              <a:gd name="T85" fmla="*/ 14 h 64"/>
              <a:gd name="T86" fmla="*/ 64 w 70"/>
              <a:gd name="T87" fmla="*/ 8 h 64"/>
              <a:gd name="T88" fmla="*/ 64 w 70"/>
              <a:gd name="T89" fmla="*/ 22 h 64"/>
              <a:gd name="T90" fmla="*/ 32 w 70"/>
              <a:gd name="T91" fmla="*/ 30 h 64"/>
              <a:gd name="T92" fmla="*/ 24 w 70"/>
              <a:gd name="T93" fmla="*/ 16 h 64"/>
              <a:gd name="T94" fmla="*/ 56 w 70"/>
              <a:gd name="T95" fmla="*/ 8 h 64"/>
              <a:gd name="T96" fmla="*/ 19 w 70"/>
              <a:gd name="T97" fmla="*/ 3 h 64"/>
              <a:gd name="T98" fmla="*/ 59 w 70"/>
              <a:gd name="T99" fmla="*/ 6 h 64"/>
              <a:gd name="T100" fmla="*/ 21 w 70"/>
              <a:gd name="T101" fmla="*/ 8 h 64"/>
              <a:gd name="T102" fmla="*/ 19 w 70"/>
              <a:gd name="T103"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64">
                <a:moveTo>
                  <a:pt x="68" y="39"/>
                </a:moveTo>
                <a:cubicBezTo>
                  <a:pt x="66" y="38"/>
                  <a:pt x="64" y="37"/>
                  <a:pt x="61" y="38"/>
                </a:cubicBezTo>
                <a:cubicBezTo>
                  <a:pt x="53" y="43"/>
                  <a:pt x="53" y="43"/>
                  <a:pt x="53" y="43"/>
                </a:cubicBezTo>
                <a:cubicBezTo>
                  <a:pt x="52" y="43"/>
                  <a:pt x="52" y="42"/>
                  <a:pt x="52" y="42"/>
                </a:cubicBezTo>
                <a:cubicBezTo>
                  <a:pt x="51" y="41"/>
                  <a:pt x="49" y="40"/>
                  <a:pt x="48" y="40"/>
                </a:cubicBezTo>
                <a:cubicBezTo>
                  <a:pt x="34" y="40"/>
                  <a:pt x="34" y="40"/>
                  <a:pt x="34" y="40"/>
                </a:cubicBezTo>
                <a:cubicBezTo>
                  <a:pt x="33" y="40"/>
                  <a:pt x="32" y="40"/>
                  <a:pt x="32" y="39"/>
                </a:cubicBezTo>
                <a:cubicBezTo>
                  <a:pt x="29" y="37"/>
                  <a:pt x="25" y="35"/>
                  <a:pt x="20" y="35"/>
                </a:cubicBezTo>
                <a:cubicBezTo>
                  <a:pt x="17" y="35"/>
                  <a:pt x="14" y="36"/>
                  <a:pt x="11" y="37"/>
                </a:cubicBezTo>
                <a:cubicBezTo>
                  <a:pt x="11" y="38"/>
                  <a:pt x="10" y="38"/>
                  <a:pt x="9" y="38"/>
                </a:cubicBezTo>
                <a:cubicBezTo>
                  <a:pt x="1" y="38"/>
                  <a:pt x="1" y="38"/>
                  <a:pt x="1" y="38"/>
                </a:cubicBezTo>
                <a:cubicBezTo>
                  <a:pt x="1" y="38"/>
                  <a:pt x="0" y="38"/>
                  <a:pt x="0" y="39"/>
                </a:cubicBezTo>
                <a:cubicBezTo>
                  <a:pt x="0" y="40"/>
                  <a:pt x="1" y="40"/>
                  <a:pt x="1" y="40"/>
                </a:cubicBezTo>
                <a:cubicBezTo>
                  <a:pt x="9" y="40"/>
                  <a:pt x="9" y="40"/>
                  <a:pt x="9" y="40"/>
                </a:cubicBezTo>
                <a:cubicBezTo>
                  <a:pt x="10" y="40"/>
                  <a:pt x="11" y="40"/>
                  <a:pt x="12" y="40"/>
                </a:cubicBezTo>
                <a:cubicBezTo>
                  <a:pt x="15" y="38"/>
                  <a:pt x="17" y="38"/>
                  <a:pt x="20" y="38"/>
                </a:cubicBezTo>
                <a:cubicBezTo>
                  <a:pt x="24" y="38"/>
                  <a:pt x="28" y="39"/>
                  <a:pt x="30" y="41"/>
                </a:cubicBezTo>
                <a:cubicBezTo>
                  <a:pt x="31" y="42"/>
                  <a:pt x="33" y="43"/>
                  <a:pt x="34" y="43"/>
                </a:cubicBezTo>
                <a:cubicBezTo>
                  <a:pt x="48" y="43"/>
                  <a:pt x="48" y="43"/>
                  <a:pt x="48" y="43"/>
                </a:cubicBezTo>
                <a:cubicBezTo>
                  <a:pt x="49" y="43"/>
                  <a:pt x="49" y="43"/>
                  <a:pt x="50" y="44"/>
                </a:cubicBezTo>
                <a:cubicBezTo>
                  <a:pt x="50" y="44"/>
                  <a:pt x="51" y="45"/>
                  <a:pt x="51" y="46"/>
                </a:cubicBezTo>
                <a:cubicBezTo>
                  <a:pt x="51" y="47"/>
                  <a:pt x="49" y="48"/>
                  <a:pt x="48" y="48"/>
                </a:cubicBezTo>
                <a:cubicBezTo>
                  <a:pt x="28" y="48"/>
                  <a:pt x="28" y="48"/>
                  <a:pt x="28" y="48"/>
                </a:cubicBezTo>
                <a:cubicBezTo>
                  <a:pt x="27" y="48"/>
                  <a:pt x="27" y="49"/>
                  <a:pt x="27" y="50"/>
                </a:cubicBezTo>
                <a:cubicBezTo>
                  <a:pt x="27" y="50"/>
                  <a:pt x="27" y="51"/>
                  <a:pt x="28" y="51"/>
                </a:cubicBezTo>
                <a:cubicBezTo>
                  <a:pt x="48" y="51"/>
                  <a:pt x="48" y="51"/>
                  <a:pt x="48" y="51"/>
                </a:cubicBezTo>
                <a:cubicBezTo>
                  <a:pt x="51" y="51"/>
                  <a:pt x="53" y="49"/>
                  <a:pt x="53" y="46"/>
                </a:cubicBezTo>
                <a:cubicBezTo>
                  <a:pt x="53" y="46"/>
                  <a:pt x="53" y="46"/>
                  <a:pt x="53" y="46"/>
                </a:cubicBezTo>
                <a:cubicBezTo>
                  <a:pt x="63" y="41"/>
                  <a:pt x="63" y="41"/>
                  <a:pt x="63" y="41"/>
                </a:cubicBezTo>
                <a:cubicBezTo>
                  <a:pt x="64" y="40"/>
                  <a:pt x="65" y="40"/>
                  <a:pt x="66" y="41"/>
                </a:cubicBezTo>
                <a:cubicBezTo>
                  <a:pt x="67" y="42"/>
                  <a:pt x="67" y="43"/>
                  <a:pt x="67" y="43"/>
                </a:cubicBezTo>
                <a:cubicBezTo>
                  <a:pt x="67" y="44"/>
                  <a:pt x="66" y="45"/>
                  <a:pt x="65" y="45"/>
                </a:cubicBezTo>
                <a:cubicBezTo>
                  <a:pt x="43" y="61"/>
                  <a:pt x="43" y="61"/>
                  <a:pt x="43" y="61"/>
                </a:cubicBezTo>
                <a:cubicBezTo>
                  <a:pt x="41" y="62"/>
                  <a:pt x="39" y="62"/>
                  <a:pt x="37" y="61"/>
                </a:cubicBezTo>
                <a:cubicBezTo>
                  <a:pt x="14" y="54"/>
                  <a:pt x="14" y="54"/>
                  <a:pt x="14" y="54"/>
                </a:cubicBezTo>
                <a:cubicBezTo>
                  <a:pt x="13" y="54"/>
                  <a:pt x="11" y="54"/>
                  <a:pt x="10" y="54"/>
                </a:cubicBezTo>
                <a:cubicBezTo>
                  <a:pt x="4" y="54"/>
                  <a:pt x="4" y="54"/>
                  <a:pt x="4" y="54"/>
                </a:cubicBezTo>
                <a:cubicBezTo>
                  <a:pt x="3" y="54"/>
                  <a:pt x="3" y="54"/>
                  <a:pt x="3" y="55"/>
                </a:cubicBezTo>
                <a:cubicBezTo>
                  <a:pt x="3" y="56"/>
                  <a:pt x="3" y="56"/>
                  <a:pt x="4" y="56"/>
                </a:cubicBezTo>
                <a:cubicBezTo>
                  <a:pt x="10" y="56"/>
                  <a:pt x="10" y="56"/>
                  <a:pt x="10" y="56"/>
                </a:cubicBezTo>
                <a:cubicBezTo>
                  <a:pt x="11" y="56"/>
                  <a:pt x="12" y="57"/>
                  <a:pt x="14" y="57"/>
                </a:cubicBezTo>
                <a:cubicBezTo>
                  <a:pt x="36" y="64"/>
                  <a:pt x="36" y="64"/>
                  <a:pt x="36" y="64"/>
                </a:cubicBezTo>
                <a:cubicBezTo>
                  <a:pt x="37" y="64"/>
                  <a:pt x="38" y="64"/>
                  <a:pt x="39" y="64"/>
                </a:cubicBezTo>
                <a:cubicBezTo>
                  <a:pt x="41" y="64"/>
                  <a:pt x="42" y="64"/>
                  <a:pt x="44" y="63"/>
                </a:cubicBezTo>
                <a:cubicBezTo>
                  <a:pt x="67" y="48"/>
                  <a:pt x="67" y="48"/>
                  <a:pt x="67" y="48"/>
                </a:cubicBezTo>
                <a:cubicBezTo>
                  <a:pt x="68" y="47"/>
                  <a:pt x="69" y="45"/>
                  <a:pt x="69" y="44"/>
                </a:cubicBezTo>
                <a:cubicBezTo>
                  <a:pt x="70" y="42"/>
                  <a:pt x="69" y="41"/>
                  <a:pt x="68" y="39"/>
                </a:cubicBezTo>
                <a:close/>
                <a:moveTo>
                  <a:pt x="44" y="11"/>
                </a:moveTo>
                <a:cubicBezTo>
                  <a:pt x="40" y="11"/>
                  <a:pt x="36" y="15"/>
                  <a:pt x="36" y="19"/>
                </a:cubicBezTo>
                <a:cubicBezTo>
                  <a:pt x="36" y="23"/>
                  <a:pt x="40" y="27"/>
                  <a:pt x="44" y="27"/>
                </a:cubicBezTo>
                <a:cubicBezTo>
                  <a:pt x="48" y="27"/>
                  <a:pt x="52" y="23"/>
                  <a:pt x="52" y="19"/>
                </a:cubicBezTo>
                <a:cubicBezTo>
                  <a:pt x="52" y="15"/>
                  <a:pt x="48" y="11"/>
                  <a:pt x="44" y="11"/>
                </a:cubicBezTo>
                <a:close/>
                <a:moveTo>
                  <a:pt x="44" y="24"/>
                </a:moveTo>
                <a:cubicBezTo>
                  <a:pt x="41" y="24"/>
                  <a:pt x="39" y="22"/>
                  <a:pt x="39" y="19"/>
                </a:cubicBezTo>
                <a:cubicBezTo>
                  <a:pt x="39" y="16"/>
                  <a:pt x="41" y="14"/>
                  <a:pt x="44" y="14"/>
                </a:cubicBezTo>
                <a:cubicBezTo>
                  <a:pt x="47" y="14"/>
                  <a:pt x="49" y="16"/>
                  <a:pt x="49" y="19"/>
                </a:cubicBezTo>
                <a:cubicBezTo>
                  <a:pt x="49" y="22"/>
                  <a:pt x="47" y="24"/>
                  <a:pt x="44" y="24"/>
                </a:cubicBezTo>
                <a:close/>
                <a:moveTo>
                  <a:pt x="19" y="27"/>
                </a:moveTo>
                <a:cubicBezTo>
                  <a:pt x="21" y="27"/>
                  <a:pt x="21" y="27"/>
                  <a:pt x="21" y="27"/>
                </a:cubicBezTo>
                <a:cubicBezTo>
                  <a:pt x="21" y="30"/>
                  <a:pt x="21" y="30"/>
                  <a:pt x="21" y="30"/>
                </a:cubicBezTo>
                <a:cubicBezTo>
                  <a:pt x="21" y="31"/>
                  <a:pt x="23" y="32"/>
                  <a:pt x="24" y="32"/>
                </a:cubicBezTo>
                <a:cubicBezTo>
                  <a:pt x="64" y="32"/>
                  <a:pt x="64" y="32"/>
                  <a:pt x="64" y="32"/>
                </a:cubicBezTo>
                <a:cubicBezTo>
                  <a:pt x="65" y="32"/>
                  <a:pt x="67" y="31"/>
                  <a:pt x="67" y="30"/>
                </a:cubicBezTo>
                <a:cubicBezTo>
                  <a:pt x="67" y="8"/>
                  <a:pt x="67" y="8"/>
                  <a:pt x="67" y="8"/>
                </a:cubicBezTo>
                <a:cubicBezTo>
                  <a:pt x="67" y="7"/>
                  <a:pt x="65" y="6"/>
                  <a:pt x="64" y="6"/>
                </a:cubicBezTo>
                <a:cubicBezTo>
                  <a:pt x="61" y="6"/>
                  <a:pt x="61" y="6"/>
                  <a:pt x="61" y="6"/>
                </a:cubicBezTo>
                <a:cubicBezTo>
                  <a:pt x="61" y="3"/>
                  <a:pt x="61" y="3"/>
                  <a:pt x="61" y="3"/>
                </a:cubicBezTo>
                <a:cubicBezTo>
                  <a:pt x="61" y="2"/>
                  <a:pt x="60" y="0"/>
                  <a:pt x="59" y="0"/>
                </a:cubicBezTo>
                <a:cubicBezTo>
                  <a:pt x="19" y="0"/>
                  <a:pt x="19" y="0"/>
                  <a:pt x="19" y="0"/>
                </a:cubicBezTo>
                <a:cubicBezTo>
                  <a:pt x="17" y="0"/>
                  <a:pt x="16" y="2"/>
                  <a:pt x="16" y="3"/>
                </a:cubicBezTo>
                <a:cubicBezTo>
                  <a:pt x="16" y="24"/>
                  <a:pt x="16" y="24"/>
                  <a:pt x="16" y="24"/>
                </a:cubicBezTo>
                <a:cubicBezTo>
                  <a:pt x="16" y="26"/>
                  <a:pt x="17" y="27"/>
                  <a:pt x="19" y="27"/>
                </a:cubicBezTo>
                <a:close/>
                <a:moveTo>
                  <a:pt x="24" y="8"/>
                </a:moveTo>
                <a:cubicBezTo>
                  <a:pt x="29" y="8"/>
                  <a:pt x="29" y="8"/>
                  <a:pt x="29" y="8"/>
                </a:cubicBezTo>
                <a:cubicBezTo>
                  <a:pt x="29" y="11"/>
                  <a:pt x="27" y="13"/>
                  <a:pt x="24" y="14"/>
                </a:cubicBezTo>
                <a:lnTo>
                  <a:pt x="24" y="8"/>
                </a:lnTo>
                <a:close/>
                <a:moveTo>
                  <a:pt x="24" y="30"/>
                </a:moveTo>
                <a:cubicBezTo>
                  <a:pt x="24" y="24"/>
                  <a:pt x="24" y="24"/>
                  <a:pt x="24" y="24"/>
                </a:cubicBezTo>
                <a:cubicBezTo>
                  <a:pt x="27" y="25"/>
                  <a:pt x="29" y="27"/>
                  <a:pt x="29" y="30"/>
                </a:cubicBezTo>
                <a:lnTo>
                  <a:pt x="24" y="30"/>
                </a:lnTo>
                <a:close/>
                <a:moveTo>
                  <a:pt x="64" y="30"/>
                </a:moveTo>
                <a:cubicBezTo>
                  <a:pt x="59" y="30"/>
                  <a:pt x="59" y="30"/>
                  <a:pt x="59" y="30"/>
                </a:cubicBezTo>
                <a:cubicBezTo>
                  <a:pt x="59" y="27"/>
                  <a:pt x="61" y="25"/>
                  <a:pt x="64" y="24"/>
                </a:cubicBezTo>
                <a:lnTo>
                  <a:pt x="64" y="30"/>
                </a:lnTo>
                <a:close/>
                <a:moveTo>
                  <a:pt x="64" y="8"/>
                </a:moveTo>
                <a:cubicBezTo>
                  <a:pt x="64" y="14"/>
                  <a:pt x="64" y="14"/>
                  <a:pt x="64" y="14"/>
                </a:cubicBezTo>
                <a:cubicBezTo>
                  <a:pt x="61" y="13"/>
                  <a:pt x="59" y="11"/>
                  <a:pt x="59" y="8"/>
                </a:cubicBezTo>
                <a:lnTo>
                  <a:pt x="64" y="8"/>
                </a:lnTo>
                <a:close/>
                <a:moveTo>
                  <a:pt x="64" y="16"/>
                </a:moveTo>
                <a:cubicBezTo>
                  <a:pt x="64" y="22"/>
                  <a:pt x="64" y="22"/>
                  <a:pt x="64" y="22"/>
                </a:cubicBezTo>
                <a:cubicBezTo>
                  <a:pt x="60" y="22"/>
                  <a:pt x="57" y="26"/>
                  <a:pt x="56" y="30"/>
                </a:cubicBezTo>
                <a:cubicBezTo>
                  <a:pt x="32" y="30"/>
                  <a:pt x="32" y="30"/>
                  <a:pt x="32" y="30"/>
                </a:cubicBezTo>
                <a:cubicBezTo>
                  <a:pt x="31" y="26"/>
                  <a:pt x="28" y="22"/>
                  <a:pt x="24" y="22"/>
                </a:cubicBezTo>
                <a:cubicBezTo>
                  <a:pt x="24" y="16"/>
                  <a:pt x="24" y="16"/>
                  <a:pt x="24" y="16"/>
                </a:cubicBezTo>
                <a:cubicBezTo>
                  <a:pt x="28" y="16"/>
                  <a:pt x="31" y="12"/>
                  <a:pt x="32" y="8"/>
                </a:cubicBezTo>
                <a:cubicBezTo>
                  <a:pt x="56" y="8"/>
                  <a:pt x="56" y="8"/>
                  <a:pt x="56" y="8"/>
                </a:cubicBezTo>
                <a:cubicBezTo>
                  <a:pt x="57" y="12"/>
                  <a:pt x="60" y="16"/>
                  <a:pt x="64" y="16"/>
                </a:cubicBezTo>
                <a:close/>
                <a:moveTo>
                  <a:pt x="19" y="3"/>
                </a:moveTo>
                <a:cubicBezTo>
                  <a:pt x="59" y="3"/>
                  <a:pt x="59" y="3"/>
                  <a:pt x="59" y="3"/>
                </a:cubicBezTo>
                <a:cubicBezTo>
                  <a:pt x="59" y="6"/>
                  <a:pt x="59" y="6"/>
                  <a:pt x="59" y="6"/>
                </a:cubicBezTo>
                <a:cubicBezTo>
                  <a:pt x="24" y="6"/>
                  <a:pt x="24" y="6"/>
                  <a:pt x="24" y="6"/>
                </a:cubicBezTo>
                <a:cubicBezTo>
                  <a:pt x="23" y="6"/>
                  <a:pt x="21" y="7"/>
                  <a:pt x="21" y="8"/>
                </a:cubicBezTo>
                <a:cubicBezTo>
                  <a:pt x="21" y="24"/>
                  <a:pt x="21" y="24"/>
                  <a:pt x="21" y="24"/>
                </a:cubicBezTo>
                <a:cubicBezTo>
                  <a:pt x="19" y="24"/>
                  <a:pt x="19" y="24"/>
                  <a:pt x="19" y="24"/>
                </a:cubicBezTo>
                <a:lnTo>
                  <a:pt x="19" y="3"/>
                </a:lnTo>
                <a:close/>
              </a:path>
            </a:pathLst>
          </a:custGeom>
          <a:solidFill>
            <a:srgbClr val="003088"/>
          </a:solidFill>
          <a:ln>
            <a:noFill/>
          </a:ln>
          <a:extLst/>
        </p:spPr>
        <p:txBody>
          <a:bodyPr vert="horz" wrap="square" lIns="121920" tIns="60960" rIns="121920" bIns="60960" numCol="1" anchor="t" anchorCtr="0" compatLnSpc="1">
            <a:prstTxWarp prst="textNoShape">
              <a:avLst/>
            </a:prstTxWarp>
          </a:bodyPr>
          <a:lstStyle/>
          <a:p>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8113" b="8113"/>
          <a:stretch>
            <a:fillRect/>
          </a:stretch>
        </p:blipFill>
        <p:spPr>
          <a:xfrm>
            <a:off x="431803" y="1530049"/>
            <a:ext cx="3764646" cy="2104432"/>
          </a:xfrm>
        </p:spPr>
      </p:pic>
      <p:pic>
        <p:nvPicPr>
          <p:cNvPr id="10" name="Picture Placeholder 9"/>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8113" b="8113"/>
          <a:stretch>
            <a:fillRect/>
          </a:stretch>
        </p:blipFill>
        <p:spPr>
          <a:xfrm>
            <a:off x="4572001" y="1530049"/>
            <a:ext cx="3764646" cy="2104432"/>
          </a:xfrm>
        </p:spPr>
      </p:pic>
      <p:sp>
        <p:nvSpPr>
          <p:cNvPr id="2" name="Title 1"/>
          <p:cNvSpPr>
            <a:spLocks noGrp="1"/>
          </p:cNvSpPr>
          <p:nvPr>
            <p:ph type="title"/>
          </p:nvPr>
        </p:nvSpPr>
        <p:spPr/>
        <p:txBody>
          <a:bodyPr/>
          <a:lstStyle/>
          <a:p>
            <a:r>
              <a:rPr lang="en-GB" dirty="0" smtClean="0"/>
              <a:t>Expectations</a:t>
            </a:r>
            <a:endParaRPr lang="en-GB" dirty="0"/>
          </a:p>
        </p:txBody>
      </p:sp>
      <p:sp>
        <p:nvSpPr>
          <p:cNvPr id="11" name="TextBox 10"/>
          <p:cNvSpPr txBox="1"/>
          <p:nvPr/>
        </p:nvSpPr>
        <p:spPr>
          <a:xfrm>
            <a:off x="4572001" y="4758779"/>
            <a:ext cx="4084319" cy="369332"/>
          </a:xfrm>
          <a:prstGeom prst="rect">
            <a:avLst/>
          </a:prstGeom>
          <a:noFill/>
        </p:spPr>
        <p:txBody>
          <a:bodyPr wrap="square" rtlCol="0">
            <a:spAutoFit/>
          </a:bodyPr>
          <a:lstStyle/>
          <a:p>
            <a:pPr marL="169863" indent="-169863">
              <a:spcAft>
                <a:spcPts val="750"/>
              </a:spcAft>
              <a:buClr>
                <a:schemeClr val="accent1"/>
              </a:buClr>
              <a:buFont typeface="Arial" panose="020B0604020202020204" pitchFamily="34" charset="0"/>
              <a:buChar char="•"/>
            </a:pPr>
            <a:r>
              <a:rPr lang="en-GB" sz="900" dirty="0">
                <a:latin typeface="+mn-lt"/>
              </a:rPr>
              <a:t>By Nathan Wong - originally posted to Flickr as Mr Bean at Goodwood, CC BY 2.0, https://commons.wikimedia.org/w/index.php?curid=9681387</a:t>
            </a:r>
            <a:endParaRPr lang="en-GB" sz="900" dirty="0" smtClean="0">
              <a:latin typeface="+mn-lt"/>
            </a:endParaRPr>
          </a:p>
        </p:txBody>
      </p:sp>
      <p:sp>
        <p:nvSpPr>
          <p:cNvPr id="12" name="TextBox 11"/>
          <p:cNvSpPr txBox="1"/>
          <p:nvPr/>
        </p:nvSpPr>
        <p:spPr>
          <a:xfrm>
            <a:off x="1300480" y="4774168"/>
            <a:ext cx="3108960" cy="338554"/>
          </a:xfrm>
          <a:prstGeom prst="rect">
            <a:avLst/>
          </a:prstGeom>
          <a:noFill/>
        </p:spPr>
        <p:txBody>
          <a:bodyPr wrap="square" rtlCol="0">
            <a:spAutoFit/>
          </a:bodyPr>
          <a:lstStyle/>
          <a:p>
            <a:pPr marL="169863" indent="-169863">
              <a:spcAft>
                <a:spcPts val="750"/>
              </a:spcAft>
              <a:buClr>
                <a:schemeClr val="accent1"/>
              </a:buClr>
              <a:buFont typeface="Arial" panose="020B0604020202020204" pitchFamily="34" charset="0"/>
              <a:buChar char="•"/>
            </a:pPr>
            <a:r>
              <a:rPr lang="en-GB" sz="800" dirty="0"/>
              <a:t>originally posted to </a:t>
            </a:r>
            <a:r>
              <a:rPr lang="en-GB" sz="800" b="1" dirty="0">
                <a:hlinkClick r:id="rId5" tooltip="en:Flickr"/>
              </a:rPr>
              <a:t>Flickr</a:t>
            </a:r>
            <a:r>
              <a:rPr lang="en-GB" sz="800" dirty="0"/>
              <a:t> by Janitors at </a:t>
            </a:r>
            <a:r>
              <a:rPr lang="en-GB" sz="800" dirty="0">
                <a:hlinkClick r:id="rId6"/>
              </a:rPr>
              <a:t>https://flickr.com/photos/65265630@N03/22719825307</a:t>
            </a:r>
            <a:endParaRPr lang="en-GB" sz="800" dirty="0" smtClean="0">
              <a:latin typeface="+mn-lt"/>
            </a:endParaRPr>
          </a:p>
        </p:txBody>
      </p:sp>
      <p:sp>
        <p:nvSpPr>
          <p:cNvPr id="13" name="TextBox 12"/>
          <p:cNvSpPr txBox="1"/>
          <p:nvPr/>
        </p:nvSpPr>
        <p:spPr>
          <a:xfrm>
            <a:off x="431803" y="3779520"/>
            <a:ext cx="3764646" cy="307777"/>
          </a:xfrm>
          <a:prstGeom prst="rect">
            <a:avLst/>
          </a:prstGeom>
          <a:noFill/>
        </p:spPr>
        <p:txBody>
          <a:bodyPr wrap="square" rtlCol="0">
            <a:spAutoFit/>
          </a:bodyPr>
          <a:lstStyle/>
          <a:p>
            <a:pPr marL="169863" indent="-169863" algn="l">
              <a:spcAft>
                <a:spcPts val="750"/>
              </a:spcAft>
              <a:buClr>
                <a:schemeClr val="accent1"/>
              </a:buClr>
              <a:buFont typeface="Arial" panose="020B0604020202020204" pitchFamily="34" charset="0"/>
              <a:buChar char="•"/>
            </a:pPr>
            <a:r>
              <a:rPr lang="en-GB" dirty="0" smtClean="0">
                <a:latin typeface="+mn-lt"/>
              </a:rPr>
              <a:t>What the broker wants to provide</a:t>
            </a:r>
          </a:p>
        </p:txBody>
      </p:sp>
      <p:sp>
        <p:nvSpPr>
          <p:cNvPr id="14" name="TextBox 13"/>
          <p:cNvSpPr txBox="1"/>
          <p:nvPr/>
        </p:nvSpPr>
        <p:spPr>
          <a:xfrm>
            <a:off x="4572001" y="3779520"/>
            <a:ext cx="3764646" cy="307777"/>
          </a:xfrm>
          <a:prstGeom prst="rect">
            <a:avLst/>
          </a:prstGeom>
          <a:noFill/>
        </p:spPr>
        <p:txBody>
          <a:bodyPr wrap="square" rtlCol="0">
            <a:spAutoFit/>
          </a:bodyPr>
          <a:lstStyle/>
          <a:p>
            <a:pPr marL="169863" indent="-169863" algn="l">
              <a:spcAft>
                <a:spcPts val="750"/>
              </a:spcAft>
              <a:buClr>
                <a:schemeClr val="accent1"/>
              </a:buClr>
              <a:buFont typeface="Arial" panose="020B0604020202020204" pitchFamily="34" charset="0"/>
              <a:buChar char="•"/>
            </a:pPr>
            <a:r>
              <a:rPr lang="en-GB" dirty="0" smtClean="0">
                <a:latin typeface="+mn-lt"/>
              </a:rPr>
              <a:t>What the policyholder wants to pay</a:t>
            </a:r>
          </a:p>
        </p:txBody>
      </p:sp>
    </p:spTree>
    <p:extLst>
      <p:ext uri="{BB962C8B-B14F-4D97-AF65-F5344CB8AC3E}">
        <p14:creationId xmlns:p14="http://schemas.microsoft.com/office/powerpoint/2010/main" val="1112477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Establishing cover</a:t>
            </a:r>
            <a:endParaRPr lang="en-GB" dirty="0"/>
          </a:p>
        </p:txBody>
      </p:sp>
      <p:sp>
        <p:nvSpPr>
          <p:cNvPr id="3" name="Text Placeholder 2"/>
          <p:cNvSpPr>
            <a:spLocks noGrp="1"/>
          </p:cNvSpPr>
          <p:nvPr>
            <p:ph type="body" sz="quarter" idx="10"/>
          </p:nvPr>
        </p:nvSpPr>
        <p:spPr/>
        <p:txBody>
          <a:bodyPr/>
          <a:lstStyle/>
          <a:p>
            <a:r>
              <a:rPr lang="en-GB" dirty="0" smtClean="0"/>
              <a:t>What do we need?</a:t>
            </a:r>
            <a:endParaRPr lang="en-GB" dirty="0"/>
          </a:p>
        </p:txBody>
      </p:sp>
      <p:sp>
        <p:nvSpPr>
          <p:cNvPr id="4" name="Text Placeholder 3"/>
          <p:cNvSpPr>
            <a:spLocks noGrp="1"/>
          </p:cNvSpPr>
          <p:nvPr>
            <p:ph type="body" sz="quarter" idx="11"/>
          </p:nvPr>
        </p:nvSpPr>
        <p:spPr/>
        <p:txBody>
          <a:bodyPr/>
          <a:lstStyle/>
          <a:p>
            <a:r>
              <a:rPr lang="en-GB" dirty="0" smtClean="0"/>
              <a:t>How much does the business expect to make? </a:t>
            </a:r>
            <a:r>
              <a:rPr lang="en-GB" i="1" dirty="0" smtClean="0"/>
              <a:t>(what could the business lose in terms of financial losses in the event of a business interruption?)</a:t>
            </a:r>
          </a:p>
          <a:p>
            <a:endParaRPr lang="en-GB" i="1" dirty="0"/>
          </a:p>
          <a:p>
            <a:endParaRPr lang="en-GB" i="1" dirty="0" smtClean="0"/>
          </a:p>
          <a:p>
            <a:r>
              <a:rPr lang="en-GB" dirty="0" smtClean="0"/>
              <a:t>What’s the maximum period the Insured want to cover? </a:t>
            </a:r>
            <a:r>
              <a:rPr lang="en-GB" i="1" dirty="0" smtClean="0"/>
              <a:t>(what’s the minimum period that it would take to restart the business from scratch?)</a:t>
            </a:r>
          </a:p>
          <a:p>
            <a:endParaRPr lang="en-GB" dirty="0" smtClean="0"/>
          </a:p>
          <a:p>
            <a:endParaRPr lang="en-GB" dirty="0"/>
          </a:p>
        </p:txBody>
      </p:sp>
      <p:sp>
        <p:nvSpPr>
          <p:cNvPr id="18" name="Freeform 16"/>
          <p:cNvSpPr>
            <a:spLocks noEditPoints="1"/>
          </p:cNvSpPr>
          <p:nvPr/>
        </p:nvSpPr>
        <p:spPr bwMode="auto">
          <a:xfrm>
            <a:off x="8234174" y="4373724"/>
            <a:ext cx="369905" cy="398360"/>
          </a:xfrm>
          <a:custGeom>
            <a:avLst/>
            <a:gdLst>
              <a:gd name="T0" fmla="*/ 29 w 64"/>
              <a:gd name="T1" fmla="*/ 23 h 69"/>
              <a:gd name="T2" fmla="*/ 21 w 64"/>
              <a:gd name="T3" fmla="*/ 16 h 69"/>
              <a:gd name="T4" fmla="*/ 14 w 64"/>
              <a:gd name="T5" fmla="*/ 22 h 69"/>
              <a:gd name="T6" fmla="*/ 7 w 64"/>
              <a:gd name="T7" fmla="*/ 16 h 69"/>
              <a:gd name="T8" fmla="*/ 0 w 64"/>
              <a:gd name="T9" fmla="*/ 23 h 69"/>
              <a:gd name="T10" fmla="*/ 5 w 64"/>
              <a:gd name="T11" fmla="*/ 46 h 69"/>
              <a:gd name="T12" fmla="*/ 8 w 64"/>
              <a:gd name="T13" fmla="*/ 69 h 69"/>
              <a:gd name="T14" fmla="*/ 24 w 64"/>
              <a:gd name="T15" fmla="*/ 66 h 69"/>
              <a:gd name="T16" fmla="*/ 29 w 64"/>
              <a:gd name="T17" fmla="*/ 40 h 69"/>
              <a:gd name="T18" fmla="*/ 24 w 64"/>
              <a:gd name="T19" fmla="*/ 43 h 69"/>
              <a:gd name="T20" fmla="*/ 22 w 64"/>
              <a:gd name="T21" fmla="*/ 26 h 69"/>
              <a:gd name="T22" fmla="*/ 21 w 64"/>
              <a:gd name="T23" fmla="*/ 66 h 69"/>
              <a:gd name="T24" fmla="*/ 16 w 64"/>
              <a:gd name="T25" fmla="*/ 44 h 69"/>
              <a:gd name="T26" fmla="*/ 13 w 64"/>
              <a:gd name="T27" fmla="*/ 44 h 69"/>
              <a:gd name="T28" fmla="*/ 8 w 64"/>
              <a:gd name="T29" fmla="*/ 66 h 69"/>
              <a:gd name="T30" fmla="*/ 6 w 64"/>
              <a:gd name="T31" fmla="*/ 26 h 69"/>
              <a:gd name="T32" fmla="*/ 5 w 64"/>
              <a:gd name="T33" fmla="*/ 43 h 69"/>
              <a:gd name="T34" fmla="*/ 2 w 64"/>
              <a:gd name="T35" fmla="*/ 23 h 69"/>
              <a:gd name="T36" fmla="*/ 7 w 64"/>
              <a:gd name="T37" fmla="*/ 19 h 69"/>
              <a:gd name="T38" fmla="*/ 15 w 64"/>
              <a:gd name="T39" fmla="*/ 25 h 69"/>
              <a:gd name="T40" fmla="*/ 24 w 64"/>
              <a:gd name="T41" fmla="*/ 20 h 69"/>
              <a:gd name="T42" fmla="*/ 26 w 64"/>
              <a:gd name="T43" fmla="*/ 40 h 69"/>
              <a:gd name="T44" fmla="*/ 22 w 64"/>
              <a:gd name="T45" fmla="*/ 8 h 69"/>
              <a:gd name="T46" fmla="*/ 6 w 64"/>
              <a:gd name="T47" fmla="*/ 8 h 69"/>
              <a:gd name="T48" fmla="*/ 14 w 64"/>
              <a:gd name="T49" fmla="*/ 2 h 69"/>
              <a:gd name="T50" fmla="*/ 14 w 64"/>
              <a:gd name="T51" fmla="*/ 13 h 69"/>
              <a:gd name="T52" fmla="*/ 14 w 64"/>
              <a:gd name="T53" fmla="*/ 2 h 69"/>
              <a:gd name="T54" fmla="*/ 60 w 64"/>
              <a:gd name="T55" fmla="*/ 49 h 69"/>
              <a:gd name="T56" fmla="*/ 49 w 64"/>
              <a:gd name="T57" fmla="*/ 34 h 69"/>
              <a:gd name="T58" fmla="*/ 60 w 64"/>
              <a:gd name="T59" fmla="*/ 18 h 69"/>
              <a:gd name="T60" fmla="*/ 58 w 64"/>
              <a:gd name="T61" fmla="*/ 8 h 69"/>
              <a:gd name="T62" fmla="*/ 26 w 64"/>
              <a:gd name="T63" fmla="*/ 13 h 69"/>
              <a:gd name="T64" fmla="*/ 30 w 64"/>
              <a:gd name="T65" fmla="*/ 20 h 69"/>
              <a:gd name="T66" fmla="*/ 41 w 64"/>
              <a:gd name="T67" fmla="*/ 35 h 69"/>
              <a:gd name="T68" fmla="*/ 30 w 64"/>
              <a:gd name="T69" fmla="*/ 51 h 69"/>
              <a:gd name="T70" fmla="*/ 32 w 64"/>
              <a:gd name="T71" fmla="*/ 61 h 69"/>
              <a:gd name="T72" fmla="*/ 64 w 64"/>
              <a:gd name="T73" fmla="*/ 56 h 69"/>
              <a:gd name="T74" fmla="*/ 29 w 64"/>
              <a:gd name="T75" fmla="*/ 13 h 69"/>
              <a:gd name="T76" fmla="*/ 58 w 64"/>
              <a:gd name="T77" fmla="*/ 10 h 69"/>
              <a:gd name="T78" fmla="*/ 58 w 64"/>
              <a:gd name="T79" fmla="*/ 16 h 69"/>
              <a:gd name="T80" fmla="*/ 29 w 64"/>
              <a:gd name="T81" fmla="*/ 13 h 69"/>
              <a:gd name="T82" fmla="*/ 43 w 64"/>
              <a:gd name="T83" fmla="*/ 37 h 69"/>
              <a:gd name="T84" fmla="*/ 44 w 64"/>
              <a:gd name="T85" fmla="*/ 33 h 69"/>
              <a:gd name="T86" fmla="*/ 33 w 64"/>
              <a:gd name="T87" fmla="*/ 20 h 69"/>
              <a:gd name="T88" fmla="*/ 57 w 64"/>
              <a:gd name="T89" fmla="*/ 18 h 69"/>
              <a:gd name="T90" fmla="*/ 47 w 64"/>
              <a:gd name="T91" fmla="*/ 31 h 69"/>
              <a:gd name="T92" fmla="*/ 46 w 64"/>
              <a:gd name="T93" fmla="*/ 36 h 69"/>
              <a:gd name="T94" fmla="*/ 57 w 64"/>
              <a:gd name="T95" fmla="*/ 49 h 69"/>
              <a:gd name="T96" fmla="*/ 33 w 64"/>
              <a:gd name="T97" fmla="*/ 50 h 69"/>
              <a:gd name="T98" fmla="*/ 58 w 64"/>
              <a:gd name="T99" fmla="*/ 58 h 69"/>
              <a:gd name="T100" fmla="*/ 29 w 64"/>
              <a:gd name="T101" fmla="*/ 56 h 69"/>
              <a:gd name="T102" fmla="*/ 58 w 64"/>
              <a:gd name="T103" fmla="*/ 53 h 69"/>
              <a:gd name="T104" fmla="*/ 58 w 64"/>
              <a:gd name="T105"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 h="69">
                <a:moveTo>
                  <a:pt x="29" y="40"/>
                </a:moveTo>
                <a:cubicBezTo>
                  <a:pt x="29" y="23"/>
                  <a:pt x="29" y="23"/>
                  <a:pt x="29" y="23"/>
                </a:cubicBezTo>
                <a:cubicBezTo>
                  <a:pt x="29" y="21"/>
                  <a:pt x="27" y="18"/>
                  <a:pt x="25" y="17"/>
                </a:cubicBezTo>
                <a:cubicBezTo>
                  <a:pt x="21" y="16"/>
                  <a:pt x="21" y="16"/>
                  <a:pt x="21" y="16"/>
                </a:cubicBezTo>
                <a:cubicBezTo>
                  <a:pt x="21" y="16"/>
                  <a:pt x="20" y="16"/>
                  <a:pt x="20" y="16"/>
                </a:cubicBezTo>
                <a:cubicBezTo>
                  <a:pt x="14" y="22"/>
                  <a:pt x="14" y="22"/>
                  <a:pt x="14" y="22"/>
                </a:cubicBezTo>
                <a:cubicBezTo>
                  <a:pt x="9" y="16"/>
                  <a:pt x="9" y="16"/>
                  <a:pt x="9" y="16"/>
                </a:cubicBezTo>
                <a:cubicBezTo>
                  <a:pt x="8" y="16"/>
                  <a:pt x="8" y="16"/>
                  <a:pt x="7" y="16"/>
                </a:cubicBezTo>
                <a:cubicBezTo>
                  <a:pt x="4" y="17"/>
                  <a:pt x="4" y="17"/>
                  <a:pt x="4" y="17"/>
                </a:cubicBezTo>
                <a:cubicBezTo>
                  <a:pt x="1" y="18"/>
                  <a:pt x="0" y="21"/>
                  <a:pt x="0" y="23"/>
                </a:cubicBezTo>
                <a:cubicBezTo>
                  <a:pt x="0" y="40"/>
                  <a:pt x="0" y="40"/>
                  <a:pt x="0" y="40"/>
                </a:cubicBezTo>
                <a:cubicBezTo>
                  <a:pt x="0" y="43"/>
                  <a:pt x="2" y="46"/>
                  <a:pt x="5" y="46"/>
                </a:cubicBezTo>
                <a:cubicBezTo>
                  <a:pt x="5" y="66"/>
                  <a:pt x="5" y="66"/>
                  <a:pt x="5" y="66"/>
                </a:cubicBezTo>
                <a:cubicBezTo>
                  <a:pt x="5" y="68"/>
                  <a:pt x="6" y="69"/>
                  <a:pt x="8" y="69"/>
                </a:cubicBezTo>
                <a:cubicBezTo>
                  <a:pt x="21" y="69"/>
                  <a:pt x="21" y="69"/>
                  <a:pt x="21" y="69"/>
                </a:cubicBezTo>
                <a:cubicBezTo>
                  <a:pt x="22" y="69"/>
                  <a:pt x="24" y="68"/>
                  <a:pt x="24" y="66"/>
                </a:cubicBezTo>
                <a:cubicBezTo>
                  <a:pt x="24" y="46"/>
                  <a:pt x="24" y="46"/>
                  <a:pt x="24" y="46"/>
                </a:cubicBezTo>
                <a:cubicBezTo>
                  <a:pt x="27" y="46"/>
                  <a:pt x="29" y="43"/>
                  <a:pt x="29" y="40"/>
                </a:cubicBezTo>
                <a:close/>
                <a:moveTo>
                  <a:pt x="26" y="40"/>
                </a:moveTo>
                <a:cubicBezTo>
                  <a:pt x="26" y="41"/>
                  <a:pt x="25" y="43"/>
                  <a:pt x="24" y="43"/>
                </a:cubicBezTo>
                <a:cubicBezTo>
                  <a:pt x="24" y="28"/>
                  <a:pt x="24" y="28"/>
                  <a:pt x="24" y="28"/>
                </a:cubicBezTo>
                <a:cubicBezTo>
                  <a:pt x="24" y="27"/>
                  <a:pt x="23" y="26"/>
                  <a:pt x="22" y="26"/>
                </a:cubicBezTo>
                <a:cubicBezTo>
                  <a:pt x="22" y="26"/>
                  <a:pt x="21" y="27"/>
                  <a:pt x="21" y="28"/>
                </a:cubicBezTo>
                <a:cubicBezTo>
                  <a:pt x="21" y="66"/>
                  <a:pt x="21" y="66"/>
                  <a:pt x="21" y="66"/>
                </a:cubicBezTo>
                <a:cubicBezTo>
                  <a:pt x="16" y="66"/>
                  <a:pt x="16" y="66"/>
                  <a:pt x="16" y="66"/>
                </a:cubicBezTo>
                <a:cubicBezTo>
                  <a:pt x="16" y="44"/>
                  <a:pt x="16" y="44"/>
                  <a:pt x="16" y="44"/>
                </a:cubicBezTo>
                <a:cubicBezTo>
                  <a:pt x="16" y="43"/>
                  <a:pt x="15" y="42"/>
                  <a:pt x="14" y="42"/>
                </a:cubicBezTo>
                <a:cubicBezTo>
                  <a:pt x="14" y="42"/>
                  <a:pt x="13" y="43"/>
                  <a:pt x="13" y="44"/>
                </a:cubicBezTo>
                <a:cubicBezTo>
                  <a:pt x="13" y="66"/>
                  <a:pt x="13" y="66"/>
                  <a:pt x="13" y="66"/>
                </a:cubicBezTo>
                <a:cubicBezTo>
                  <a:pt x="8" y="66"/>
                  <a:pt x="8" y="66"/>
                  <a:pt x="8" y="66"/>
                </a:cubicBezTo>
                <a:cubicBezTo>
                  <a:pt x="8" y="28"/>
                  <a:pt x="8" y="28"/>
                  <a:pt x="8" y="28"/>
                </a:cubicBezTo>
                <a:cubicBezTo>
                  <a:pt x="8" y="27"/>
                  <a:pt x="7" y="26"/>
                  <a:pt x="6" y="26"/>
                </a:cubicBezTo>
                <a:cubicBezTo>
                  <a:pt x="6" y="26"/>
                  <a:pt x="5" y="27"/>
                  <a:pt x="5" y="28"/>
                </a:cubicBezTo>
                <a:cubicBezTo>
                  <a:pt x="5" y="43"/>
                  <a:pt x="5" y="43"/>
                  <a:pt x="5" y="43"/>
                </a:cubicBezTo>
                <a:cubicBezTo>
                  <a:pt x="3" y="43"/>
                  <a:pt x="2" y="41"/>
                  <a:pt x="2" y="40"/>
                </a:cubicBezTo>
                <a:cubicBezTo>
                  <a:pt x="2" y="23"/>
                  <a:pt x="2" y="23"/>
                  <a:pt x="2" y="23"/>
                </a:cubicBezTo>
                <a:cubicBezTo>
                  <a:pt x="2" y="22"/>
                  <a:pt x="3" y="20"/>
                  <a:pt x="5" y="20"/>
                </a:cubicBezTo>
                <a:cubicBezTo>
                  <a:pt x="7" y="19"/>
                  <a:pt x="7" y="19"/>
                  <a:pt x="7" y="19"/>
                </a:cubicBezTo>
                <a:cubicBezTo>
                  <a:pt x="13" y="25"/>
                  <a:pt x="13" y="25"/>
                  <a:pt x="13" y="25"/>
                </a:cubicBezTo>
                <a:cubicBezTo>
                  <a:pt x="14" y="25"/>
                  <a:pt x="15" y="25"/>
                  <a:pt x="15" y="25"/>
                </a:cubicBezTo>
                <a:cubicBezTo>
                  <a:pt x="21" y="19"/>
                  <a:pt x="21" y="19"/>
                  <a:pt x="21" y="19"/>
                </a:cubicBezTo>
                <a:cubicBezTo>
                  <a:pt x="24" y="20"/>
                  <a:pt x="24" y="20"/>
                  <a:pt x="24" y="20"/>
                </a:cubicBezTo>
                <a:cubicBezTo>
                  <a:pt x="25" y="20"/>
                  <a:pt x="26" y="22"/>
                  <a:pt x="26" y="23"/>
                </a:cubicBezTo>
                <a:lnTo>
                  <a:pt x="26" y="40"/>
                </a:lnTo>
                <a:close/>
                <a:moveTo>
                  <a:pt x="14" y="16"/>
                </a:moveTo>
                <a:cubicBezTo>
                  <a:pt x="19" y="16"/>
                  <a:pt x="22" y="12"/>
                  <a:pt x="22" y="8"/>
                </a:cubicBezTo>
                <a:cubicBezTo>
                  <a:pt x="22" y="3"/>
                  <a:pt x="19" y="0"/>
                  <a:pt x="14" y="0"/>
                </a:cubicBezTo>
                <a:cubicBezTo>
                  <a:pt x="10" y="0"/>
                  <a:pt x="6" y="3"/>
                  <a:pt x="6" y="8"/>
                </a:cubicBezTo>
                <a:cubicBezTo>
                  <a:pt x="6" y="12"/>
                  <a:pt x="10" y="16"/>
                  <a:pt x="14" y="16"/>
                </a:cubicBezTo>
                <a:close/>
                <a:moveTo>
                  <a:pt x="14" y="2"/>
                </a:moveTo>
                <a:cubicBezTo>
                  <a:pt x="17" y="2"/>
                  <a:pt x="20" y="5"/>
                  <a:pt x="20" y="8"/>
                </a:cubicBezTo>
                <a:cubicBezTo>
                  <a:pt x="20" y="11"/>
                  <a:pt x="17" y="13"/>
                  <a:pt x="14" y="13"/>
                </a:cubicBezTo>
                <a:cubicBezTo>
                  <a:pt x="11" y="13"/>
                  <a:pt x="9" y="11"/>
                  <a:pt x="9" y="8"/>
                </a:cubicBezTo>
                <a:cubicBezTo>
                  <a:pt x="9" y="5"/>
                  <a:pt x="11" y="2"/>
                  <a:pt x="14" y="2"/>
                </a:cubicBezTo>
                <a:close/>
                <a:moveTo>
                  <a:pt x="60" y="51"/>
                </a:moveTo>
                <a:cubicBezTo>
                  <a:pt x="60" y="49"/>
                  <a:pt x="60" y="49"/>
                  <a:pt x="60" y="49"/>
                </a:cubicBezTo>
                <a:cubicBezTo>
                  <a:pt x="60" y="42"/>
                  <a:pt x="55" y="37"/>
                  <a:pt x="49" y="35"/>
                </a:cubicBezTo>
                <a:cubicBezTo>
                  <a:pt x="49" y="34"/>
                  <a:pt x="49" y="34"/>
                  <a:pt x="49" y="34"/>
                </a:cubicBezTo>
                <a:cubicBezTo>
                  <a:pt x="55" y="32"/>
                  <a:pt x="60" y="26"/>
                  <a:pt x="60" y="20"/>
                </a:cubicBezTo>
                <a:cubicBezTo>
                  <a:pt x="60" y="18"/>
                  <a:pt x="60" y="18"/>
                  <a:pt x="60" y="18"/>
                </a:cubicBezTo>
                <a:cubicBezTo>
                  <a:pt x="62" y="18"/>
                  <a:pt x="64" y="15"/>
                  <a:pt x="64" y="13"/>
                </a:cubicBezTo>
                <a:cubicBezTo>
                  <a:pt x="64" y="10"/>
                  <a:pt x="61" y="8"/>
                  <a:pt x="58" y="8"/>
                </a:cubicBezTo>
                <a:cubicBezTo>
                  <a:pt x="32" y="8"/>
                  <a:pt x="32" y="8"/>
                  <a:pt x="32" y="8"/>
                </a:cubicBezTo>
                <a:cubicBezTo>
                  <a:pt x="29" y="8"/>
                  <a:pt x="26" y="10"/>
                  <a:pt x="26" y="13"/>
                </a:cubicBezTo>
                <a:cubicBezTo>
                  <a:pt x="26" y="15"/>
                  <a:pt x="28" y="18"/>
                  <a:pt x="30" y="18"/>
                </a:cubicBezTo>
                <a:cubicBezTo>
                  <a:pt x="30" y="20"/>
                  <a:pt x="30" y="20"/>
                  <a:pt x="30" y="20"/>
                </a:cubicBezTo>
                <a:cubicBezTo>
                  <a:pt x="30" y="26"/>
                  <a:pt x="35" y="32"/>
                  <a:pt x="41" y="34"/>
                </a:cubicBezTo>
                <a:cubicBezTo>
                  <a:pt x="41" y="35"/>
                  <a:pt x="41" y="35"/>
                  <a:pt x="41" y="35"/>
                </a:cubicBezTo>
                <a:cubicBezTo>
                  <a:pt x="35" y="37"/>
                  <a:pt x="30" y="42"/>
                  <a:pt x="30" y="49"/>
                </a:cubicBezTo>
                <a:cubicBezTo>
                  <a:pt x="30" y="51"/>
                  <a:pt x="30" y="51"/>
                  <a:pt x="30" y="51"/>
                </a:cubicBezTo>
                <a:cubicBezTo>
                  <a:pt x="28" y="51"/>
                  <a:pt x="26" y="53"/>
                  <a:pt x="26" y="56"/>
                </a:cubicBezTo>
                <a:cubicBezTo>
                  <a:pt x="26" y="59"/>
                  <a:pt x="29" y="61"/>
                  <a:pt x="32" y="61"/>
                </a:cubicBezTo>
                <a:cubicBezTo>
                  <a:pt x="58" y="61"/>
                  <a:pt x="58" y="61"/>
                  <a:pt x="58" y="61"/>
                </a:cubicBezTo>
                <a:cubicBezTo>
                  <a:pt x="61" y="61"/>
                  <a:pt x="64" y="59"/>
                  <a:pt x="64" y="56"/>
                </a:cubicBezTo>
                <a:cubicBezTo>
                  <a:pt x="64" y="53"/>
                  <a:pt x="62" y="51"/>
                  <a:pt x="60" y="51"/>
                </a:cubicBezTo>
                <a:close/>
                <a:moveTo>
                  <a:pt x="29" y="13"/>
                </a:moveTo>
                <a:cubicBezTo>
                  <a:pt x="29" y="12"/>
                  <a:pt x="30" y="10"/>
                  <a:pt x="32" y="10"/>
                </a:cubicBezTo>
                <a:cubicBezTo>
                  <a:pt x="58" y="10"/>
                  <a:pt x="58" y="10"/>
                  <a:pt x="58" y="10"/>
                </a:cubicBezTo>
                <a:cubicBezTo>
                  <a:pt x="60" y="10"/>
                  <a:pt x="61" y="12"/>
                  <a:pt x="61" y="13"/>
                </a:cubicBezTo>
                <a:cubicBezTo>
                  <a:pt x="61" y="14"/>
                  <a:pt x="60" y="16"/>
                  <a:pt x="58" y="16"/>
                </a:cubicBezTo>
                <a:cubicBezTo>
                  <a:pt x="32" y="16"/>
                  <a:pt x="32" y="16"/>
                  <a:pt x="32" y="16"/>
                </a:cubicBezTo>
                <a:cubicBezTo>
                  <a:pt x="30" y="16"/>
                  <a:pt x="29" y="14"/>
                  <a:pt x="29" y="13"/>
                </a:cubicBezTo>
                <a:close/>
                <a:moveTo>
                  <a:pt x="33" y="49"/>
                </a:moveTo>
                <a:cubicBezTo>
                  <a:pt x="33" y="43"/>
                  <a:pt x="37" y="38"/>
                  <a:pt x="43" y="37"/>
                </a:cubicBezTo>
                <a:cubicBezTo>
                  <a:pt x="43" y="37"/>
                  <a:pt x="44" y="37"/>
                  <a:pt x="44" y="36"/>
                </a:cubicBezTo>
                <a:cubicBezTo>
                  <a:pt x="44" y="33"/>
                  <a:pt x="44" y="33"/>
                  <a:pt x="44" y="33"/>
                </a:cubicBezTo>
                <a:cubicBezTo>
                  <a:pt x="44" y="32"/>
                  <a:pt x="43" y="32"/>
                  <a:pt x="43" y="31"/>
                </a:cubicBezTo>
                <a:cubicBezTo>
                  <a:pt x="37" y="30"/>
                  <a:pt x="33" y="25"/>
                  <a:pt x="33" y="20"/>
                </a:cubicBezTo>
                <a:cubicBezTo>
                  <a:pt x="33" y="18"/>
                  <a:pt x="33" y="18"/>
                  <a:pt x="33" y="18"/>
                </a:cubicBezTo>
                <a:cubicBezTo>
                  <a:pt x="57" y="18"/>
                  <a:pt x="57" y="18"/>
                  <a:pt x="57" y="18"/>
                </a:cubicBezTo>
                <a:cubicBezTo>
                  <a:pt x="57" y="20"/>
                  <a:pt x="57" y="20"/>
                  <a:pt x="57" y="20"/>
                </a:cubicBezTo>
                <a:cubicBezTo>
                  <a:pt x="57" y="25"/>
                  <a:pt x="53" y="30"/>
                  <a:pt x="47" y="31"/>
                </a:cubicBezTo>
                <a:cubicBezTo>
                  <a:pt x="47" y="32"/>
                  <a:pt x="46" y="32"/>
                  <a:pt x="46" y="33"/>
                </a:cubicBezTo>
                <a:cubicBezTo>
                  <a:pt x="46" y="36"/>
                  <a:pt x="46" y="36"/>
                  <a:pt x="46" y="36"/>
                </a:cubicBezTo>
                <a:cubicBezTo>
                  <a:pt x="46" y="37"/>
                  <a:pt x="47" y="37"/>
                  <a:pt x="47" y="37"/>
                </a:cubicBezTo>
                <a:cubicBezTo>
                  <a:pt x="53" y="38"/>
                  <a:pt x="57" y="43"/>
                  <a:pt x="57" y="49"/>
                </a:cubicBezTo>
                <a:cubicBezTo>
                  <a:pt x="57" y="50"/>
                  <a:pt x="57" y="50"/>
                  <a:pt x="57" y="50"/>
                </a:cubicBezTo>
                <a:cubicBezTo>
                  <a:pt x="33" y="50"/>
                  <a:pt x="33" y="50"/>
                  <a:pt x="33" y="50"/>
                </a:cubicBezTo>
                <a:lnTo>
                  <a:pt x="33" y="49"/>
                </a:lnTo>
                <a:close/>
                <a:moveTo>
                  <a:pt x="58" y="58"/>
                </a:moveTo>
                <a:cubicBezTo>
                  <a:pt x="32" y="58"/>
                  <a:pt x="32" y="58"/>
                  <a:pt x="32" y="58"/>
                </a:cubicBezTo>
                <a:cubicBezTo>
                  <a:pt x="30" y="58"/>
                  <a:pt x="29" y="57"/>
                  <a:pt x="29" y="56"/>
                </a:cubicBezTo>
                <a:cubicBezTo>
                  <a:pt x="29" y="54"/>
                  <a:pt x="30" y="53"/>
                  <a:pt x="32" y="53"/>
                </a:cubicBezTo>
                <a:cubicBezTo>
                  <a:pt x="58" y="53"/>
                  <a:pt x="58" y="53"/>
                  <a:pt x="58" y="53"/>
                </a:cubicBezTo>
                <a:cubicBezTo>
                  <a:pt x="60" y="53"/>
                  <a:pt x="61" y="54"/>
                  <a:pt x="61" y="56"/>
                </a:cubicBezTo>
                <a:cubicBezTo>
                  <a:pt x="61" y="57"/>
                  <a:pt x="60" y="58"/>
                  <a:pt x="58" y="58"/>
                </a:cubicBezTo>
                <a:close/>
              </a:path>
            </a:pathLst>
          </a:custGeom>
          <a:solidFill>
            <a:srgbClr val="003088"/>
          </a:solidFill>
          <a:ln>
            <a:noFill/>
          </a:ln>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40525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Establishing cover</a:t>
            </a:r>
            <a:endParaRPr lang="en-GB" dirty="0"/>
          </a:p>
        </p:txBody>
      </p:sp>
      <p:sp>
        <p:nvSpPr>
          <p:cNvPr id="3" name="Text Placeholder 2"/>
          <p:cNvSpPr>
            <a:spLocks noGrp="1"/>
          </p:cNvSpPr>
          <p:nvPr>
            <p:ph type="body" sz="quarter" idx="10"/>
          </p:nvPr>
        </p:nvSpPr>
        <p:spPr/>
        <p:txBody>
          <a:bodyPr/>
          <a:lstStyle/>
          <a:p>
            <a:r>
              <a:rPr lang="en-GB" dirty="0" smtClean="0"/>
              <a:t>How much?</a:t>
            </a:r>
            <a:endParaRPr lang="en-GB" dirty="0"/>
          </a:p>
        </p:txBody>
      </p:sp>
      <p:sp>
        <p:nvSpPr>
          <p:cNvPr id="4" name="Text Placeholder 3"/>
          <p:cNvSpPr>
            <a:spLocks noGrp="1"/>
          </p:cNvSpPr>
          <p:nvPr>
            <p:ph type="body" sz="quarter" idx="11"/>
          </p:nvPr>
        </p:nvSpPr>
        <p:spPr/>
        <p:txBody>
          <a:bodyPr/>
          <a:lstStyle/>
          <a:p>
            <a:r>
              <a:rPr lang="en-GB" dirty="0" smtClean="0"/>
              <a:t>Always net of VAT (unless exempt)</a:t>
            </a:r>
          </a:p>
          <a:p>
            <a:endParaRPr lang="en-GB" dirty="0" smtClean="0"/>
          </a:p>
          <a:p>
            <a:r>
              <a:rPr lang="en-GB" dirty="0" smtClean="0"/>
              <a:t>Revenue – generally considers revenue lost, less any savings made</a:t>
            </a:r>
          </a:p>
          <a:p>
            <a:endParaRPr lang="en-GB" dirty="0" smtClean="0"/>
          </a:p>
          <a:p>
            <a:r>
              <a:rPr lang="en-GB" dirty="0" smtClean="0"/>
              <a:t>Gross Profit – generally considers revenue lost, less savings made </a:t>
            </a:r>
            <a:r>
              <a:rPr lang="en-GB" i="1" u="sng" dirty="0" smtClean="0"/>
              <a:t>but assumes that key uninsured working expenses will be saved</a:t>
            </a:r>
          </a:p>
          <a:p>
            <a:pPr lvl="2"/>
            <a:r>
              <a:rPr lang="en-GB" i="1" dirty="0" smtClean="0"/>
              <a:t>Consider – material wastage in recommissioning, egg processing factory</a:t>
            </a:r>
            <a:endParaRPr lang="en-GB" i="1" dirty="0"/>
          </a:p>
          <a:p>
            <a:endParaRPr lang="en-GB" i="1" dirty="0"/>
          </a:p>
          <a:p>
            <a:r>
              <a:rPr lang="en-GB" dirty="0" smtClean="0"/>
              <a:t>Estimated Revenue/Gross Profit or declaration linked</a:t>
            </a:r>
          </a:p>
          <a:p>
            <a:endParaRPr lang="en-GB" dirty="0" smtClean="0"/>
          </a:p>
          <a:p>
            <a:endParaRPr lang="en-GB" dirty="0"/>
          </a:p>
        </p:txBody>
      </p:sp>
      <p:grpSp>
        <p:nvGrpSpPr>
          <p:cNvPr id="5" name="Group 4"/>
          <p:cNvGrpSpPr/>
          <p:nvPr/>
        </p:nvGrpSpPr>
        <p:grpSpPr>
          <a:xfrm>
            <a:off x="8234174" y="4373724"/>
            <a:ext cx="427015" cy="427015"/>
            <a:chOff x="6305550" y="3468688"/>
            <a:chExt cx="585788" cy="585788"/>
          </a:xfrm>
          <a:solidFill>
            <a:srgbClr val="003088"/>
          </a:solidFill>
        </p:grpSpPr>
        <p:sp>
          <p:nvSpPr>
            <p:cNvPr id="6" name="Freeform 249"/>
            <p:cNvSpPr>
              <a:spLocks/>
            </p:cNvSpPr>
            <p:nvPr/>
          </p:nvSpPr>
          <p:spPr bwMode="auto">
            <a:xfrm>
              <a:off x="6484938" y="3548063"/>
              <a:ext cx="406400" cy="315913"/>
            </a:xfrm>
            <a:custGeom>
              <a:avLst/>
              <a:gdLst>
                <a:gd name="T0" fmla="*/ 256 w 256"/>
                <a:gd name="T1" fmla="*/ 199 h 199"/>
                <a:gd name="T2" fmla="*/ 0 w 256"/>
                <a:gd name="T3" fmla="*/ 199 h 199"/>
                <a:gd name="T4" fmla="*/ 0 w 256"/>
                <a:gd name="T5" fmla="*/ 120 h 199"/>
                <a:gd name="T6" fmla="*/ 15 w 256"/>
                <a:gd name="T7" fmla="*/ 120 h 199"/>
                <a:gd name="T8" fmla="*/ 15 w 256"/>
                <a:gd name="T9" fmla="*/ 192 h 199"/>
                <a:gd name="T10" fmla="*/ 242 w 256"/>
                <a:gd name="T11" fmla="*/ 192 h 199"/>
                <a:gd name="T12" fmla="*/ 242 w 256"/>
                <a:gd name="T13" fmla="*/ 7 h 199"/>
                <a:gd name="T14" fmla="*/ 15 w 256"/>
                <a:gd name="T15" fmla="*/ 7 h 199"/>
                <a:gd name="T16" fmla="*/ 15 w 256"/>
                <a:gd name="T17" fmla="*/ 56 h 199"/>
                <a:gd name="T18" fmla="*/ 0 w 256"/>
                <a:gd name="T19" fmla="*/ 56 h 199"/>
                <a:gd name="T20" fmla="*/ 0 w 256"/>
                <a:gd name="T21" fmla="*/ 0 h 199"/>
                <a:gd name="T22" fmla="*/ 256 w 256"/>
                <a:gd name="T23" fmla="*/ 0 h 199"/>
                <a:gd name="T24" fmla="*/ 256 w 256"/>
                <a:gd name="T2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199">
                  <a:moveTo>
                    <a:pt x="256" y="199"/>
                  </a:moveTo>
                  <a:lnTo>
                    <a:pt x="0" y="199"/>
                  </a:lnTo>
                  <a:lnTo>
                    <a:pt x="0" y="120"/>
                  </a:lnTo>
                  <a:lnTo>
                    <a:pt x="15" y="120"/>
                  </a:lnTo>
                  <a:lnTo>
                    <a:pt x="15" y="192"/>
                  </a:lnTo>
                  <a:lnTo>
                    <a:pt x="242" y="192"/>
                  </a:lnTo>
                  <a:lnTo>
                    <a:pt x="242" y="7"/>
                  </a:lnTo>
                  <a:lnTo>
                    <a:pt x="15" y="7"/>
                  </a:lnTo>
                  <a:lnTo>
                    <a:pt x="15" y="56"/>
                  </a:lnTo>
                  <a:lnTo>
                    <a:pt x="0" y="56"/>
                  </a:lnTo>
                  <a:lnTo>
                    <a:pt x="0" y="0"/>
                  </a:lnTo>
                  <a:lnTo>
                    <a:pt x="256" y="0"/>
                  </a:lnTo>
                  <a:lnTo>
                    <a:pt x="256"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 name="Freeform 250"/>
            <p:cNvSpPr>
              <a:spLocks/>
            </p:cNvSpPr>
            <p:nvPr/>
          </p:nvSpPr>
          <p:spPr bwMode="auto">
            <a:xfrm>
              <a:off x="6542088" y="3468688"/>
              <a:ext cx="304800" cy="90488"/>
            </a:xfrm>
            <a:custGeom>
              <a:avLst/>
              <a:gdLst>
                <a:gd name="T0" fmla="*/ 185 w 192"/>
                <a:gd name="T1" fmla="*/ 57 h 57"/>
                <a:gd name="T2" fmla="*/ 92 w 192"/>
                <a:gd name="T3" fmla="*/ 7 h 57"/>
                <a:gd name="T4" fmla="*/ 0 w 192"/>
                <a:gd name="T5" fmla="*/ 57 h 57"/>
                <a:gd name="T6" fmla="*/ 0 w 192"/>
                <a:gd name="T7" fmla="*/ 50 h 57"/>
                <a:gd name="T8" fmla="*/ 92 w 192"/>
                <a:gd name="T9" fmla="*/ 0 h 57"/>
                <a:gd name="T10" fmla="*/ 192 w 192"/>
                <a:gd name="T11" fmla="*/ 50 h 57"/>
                <a:gd name="T12" fmla="*/ 185 w 192"/>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192" h="57">
                  <a:moveTo>
                    <a:pt x="185" y="57"/>
                  </a:moveTo>
                  <a:lnTo>
                    <a:pt x="92" y="7"/>
                  </a:lnTo>
                  <a:lnTo>
                    <a:pt x="0" y="57"/>
                  </a:lnTo>
                  <a:lnTo>
                    <a:pt x="0" y="50"/>
                  </a:lnTo>
                  <a:lnTo>
                    <a:pt x="92" y="0"/>
                  </a:lnTo>
                  <a:lnTo>
                    <a:pt x="192" y="50"/>
                  </a:lnTo>
                  <a:lnTo>
                    <a:pt x="18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 name="Freeform 251"/>
            <p:cNvSpPr>
              <a:spLocks noEditPoints="1"/>
            </p:cNvSpPr>
            <p:nvPr/>
          </p:nvSpPr>
          <p:spPr bwMode="auto">
            <a:xfrm>
              <a:off x="6756400" y="3817938"/>
              <a:ext cx="79375" cy="46038"/>
            </a:xfrm>
            <a:custGeom>
              <a:avLst/>
              <a:gdLst>
                <a:gd name="T0" fmla="*/ 50 w 50"/>
                <a:gd name="T1" fmla="*/ 29 h 29"/>
                <a:gd name="T2" fmla="*/ 0 w 50"/>
                <a:gd name="T3" fmla="*/ 29 h 29"/>
                <a:gd name="T4" fmla="*/ 0 w 50"/>
                <a:gd name="T5" fmla="*/ 0 h 29"/>
                <a:gd name="T6" fmla="*/ 50 w 50"/>
                <a:gd name="T7" fmla="*/ 0 h 29"/>
                <a:gd name="T8" fmla="*/ 50 w 50"/>
                <a:gd name="T9" fmla="*/ 29 h 29"/>
                <a:gd name="T10" fmla="*/ 7 w 50"/>
                <a:gd name="T11" fmla="*/ 22 h 29"/>
                <a:gd name="T12" fmla="*/ 43 w 50"/>
                <a:gd name="T13" fmla="*/ 22 h 29"/>
                <a:gd name="T14" fmla="*/ 43 w 50"/>
                <a:gd name="T15" fmla="*/ 7 h 29"/>
                <a:gd name="T16" fmla="*/ 7 w 50"/>
                <a:gd name="T17" fmla="*/ 7 h 29"/>
                <a:gd name="T18" fmla="*/ 7 w 50"/>
                <a:gd name="T19"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9">
                  <a:moveTo>
                    <a:pt x="50" y="29"/>
                  </a:moveTo>
                  <a:lnTo>
                    <a:pt x="0" y="29"/>
                  </a:lnTo>
                  <a:lnTo>
                    <a:pt x="0" y="0"/>
                  </a:lnTo>
                  <a:lnTo>
                    <a:pt x="50" y="0"/>
                  </a:lnTo>
                  <a:lnTo>
                    <a:pt x="50" y="29"/>
                  </a:lnTo>
                  <a:close/>
                  <a:moveTo>
                    <a:pt x="7" y="22"/>
                  </a:moveTo>
                  <a:lnTo>
                    <a:pt x="43" y="22"/>
                  </a:lnTo>
                  <a:lnTo>
                    <a:pt x="43" y="7"/>
                  </a:lnTo>
                  <a:lnTo>
                    <a:pt x="7" y="7"/>
                  </a:lnTo>
                  <a:lnTo>
                    <a:pt x="7"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 name="Rectangle 252"/>
            <p:cNvSpPr>
              <a:spLocks noChangeArrowheads="1"/>
            </p:cNvSpPr>
            <p:nvPr/>
          </p:nvSpPr>
          <p:spPr bwMode="auto">
            <a:xfrm>
              <a:off x="6677025" y="3468688"/>
              <a:ext cx="22225"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0" name="Freeform 253"/>
            <p:cNvSpPr>
              <a:spLocks noEditPoints="1"/>
            </p:cNvSpPr>
            <p:nvPr/>
          </p:nvSpPr>
          <p:spPr bwMode="auto">
            <a:xfrm>
              <a:off x="6654800" y="3660775"/>
              <a:ext cx="123825" cy="134938"/>
            </a:xfrm>
            <a:custGeom>
              <a:avLst/>
              <a:gdLst>
                <a:gd name="T0" fmla="*/ 5 w 11"/>
                <a:gd name="T1" fmla="*/ 12 h 12"/>
                <a:gd name="T2" fmla="*/ 0 w 11"/>
                <a:gd name="T3" fmla="*/ 6 h 12"/>
                <a:gd name="T4" fmla="*/ 5 w 11"/>
                <a:gd name="T5" fmla="*/ 0 h 12"/>
                <a:gd name="T6" fmla="*/ 6 w 11"/>
                <a:gd name="T7" fmla="*/ 0 h 12"/>
                <a:gd name="T8" fmla="*/ 6 w 11"/>
                <a:gd name="T9" fmla="*/ 5 h 12"/>
                <a:gd name="T10" fmla="*/ 11 w 11"/>
                <a:gd name="T11" fmla="*/ 5 h 12"/>
                <a:gd name="T12" fmla="*/ 11 w 11"/>
                <a:gd name="T13" fmla="*/ 6 h 12"/>
                <a:gd name="T14" fmla="*/ 5 w 11"/>
                <a:gd name="T15" fmla="*/ 12 h 12"/>
                <a:gd name="T16" fmla="*/ 5 w 11"/>
                <a:gd name="T17" fmla="*/ 1 h 12"/>
                <a:gd name="T18" fmla="*/ 1 w 11"/>
                <a:gd name="T19" fmla="*/ 6 h 12"/>
                <a:gd name="T20" fmla="*/ 5 w 11"/>
                <a:gd name="T21" fmla="*/ 10 h 12"/>
                <a:gd name="T22" fmla="*/ 10 w 11"/>
                <a:gd name="T23" fmla="*/ 7 h 12"/>
                <a:gd name="T24" fmla="*/ 5 w 11"/>
                <a:gd name="T25" fmla="*/ 7 h 12"/>
                <a:gd name="T26" fmla="*/ 5 w 11"/>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2">
                  <a:moveTo>
                    <a:pt x="5" y="12"/>
                  </a:moveTo>
                  <a:cubicBezTo>
                    <a:pt x="2" y="12"/>
                    <a:pt x="0" y="9"/>
                    <a:pt x="0" y="6"/>
                  </a:cubicBezTo>
                  <a:cubicBezTo>
                    <a:pt x="0" y="3"/>
                    <a:pt x="2" y="0"/>
                    <a:pt x="5" y="0"/>
                  </a:cubicBezTo>
                  <a:cubicBezTo>
                    <a:pt x="6" y="0"/>
                    <a:pt x="6" y="0"/>
                    <a:pt x="6" y="0"/>
                  </a:cubicBezTo>
                  <a:cubicBezTo>
                    <a:pt x="6" y="5"/>
                    <a:pt x="6" y="5"/>
                    <a:pt x="6" y="5"/>
                  </a:cubicBezTo>
                  <a:cubicBezTo>
                    <a:pt x="11" y="5"/>
                    <a:pt x="11" y="5"/>
                    <a:pt x="11" y="5"/>
                  </a:cubicBezTo>
                  <a:cubicBezTo>
                    <a:pt x="11" y="6"/>
                    <a:pt x="11" y="6"/>
                    <a:pt x="11" y="6"/>
                  </a:cubicBezTo>
                  <a:cubicBezTo>
                    <a:pt x="11" y="9"/>
                    <a:pt x="9" y="12"/>
                    <a:pt x="5" y="12"/>
                  </a:cubicBezTo>
                  <a:close/>
                  <a:moveTo>
                    <a:pt x="5" y="1"/>
                  </a:moveTo>
                  <a:cubicBezTo>
                    <a:pt x="3" y="2"/>
                    <a:pt x="1" y="4"/>
                    <a:pt x="1" y="6"/>
                  </a:cubicBezTo>
                  <a:cubicBezTo>
                    <a:pt x="1" y="8"/>
                    <a:pt x="3" y="10"/>
                    <a:pt x="5" y="10"/>
                  </a:cubicBezTo>
                  <a:cubicBezTo>
                    <a:pt x="8" y="10"/>
                    <a:pt x="10" y="9"/>
                    <a:pt x="10" y="7"/>
                  </a:cubicBezTo>
                  <a:cubicBezTo>
                    <a:pt x="5" y="7"/>
                    <a:pt x="5" y="7"/>
                    <a:pt x="5" y="7"/>
                  </a:cubicBezTo>
                  <a:lnTo>
                    <a:pt x="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1" name="Freeform 254"/>
            <p:cNvSpPr>
              <a:spLocks noEditPoints="1"/>
            </p:cNvSpPr>
            <p:nvPr/>
          </p:nvSpPr>
          <p:spPr bwMode="auto">
            <a:xfrm>
              <a:off x="6745288" y="3625850"/>
              <a:ext cx="66675" cy="79375"/>
            </a:xfrm>
            <a:custGeom>
              <a:avLst/>
              <a:gdLst>
                <a:gd name="T0" fmla="*/ 6 w 6"/>
                <a:gd name="T1" fmla="*/ 7 h 7"/>
                <a:gd name="T2" fmla="*/ 0 w 6"/>
                <a:gd name="T3" fmla="*/ 7 h 7"/>
                <a:gd name="T4" fmla="*/ 0 w 6"/>
                <a:gd name="T5" fmla="*/ 0 h 7"/>
                <a:gd name="T6" fmla="*/ 0 w 6"/>
                <a:gd name="T7" fmla="*/ 0 h 7"/>
                <a:gd name="T8" fmla="*/ 6 w 6"/>
                <a:gd name="T9" fmla="*/ 6 h 7"/>
                <a:gd name="T10" fmla="*/ 6 w 6"/>
                <a:gd name="T11" fmla="*/ 7 h 7"/>
                <a:gd name="T12" fmla="*/ 1 w 6"/>
                <a:gd name="T13" fmla="*/ 5 h 7"/>
                <a:gd name="T14" fmla="*/ 5 w 6"/>
                <a:gd name="T15" fmla="*/ 5 h 7"/>
                <a:gd name="T16" fmla="*/ 1 w 6"/>
                <a:gd name="T17" fmla="*/ 1 h 7"/>
                <a:gd name="T18" fmla="*/ 1 w 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6" y="7"/>
                  </a:moveTo>
                  <a:cubicBezTo>
                    <a:pt x="0" y="7"/>
                    <a:pt x="0" y="7"/>
                    <a:pt x="0" y="7"/>
                  </a:cubicBezTo>
                  <a:cubicBezTo>
                    <a:pt x="0" y="0"/>
                    <a:pt x="0" y="0"/>
                    <a:pt x="0" y="0"/>
                  </a:cubicBezTo>
                  <a:cubicBezTo>
                    <a:pt x="0" y="0"/>
                    <a:pt x="0" y="0"/>
                    <a:pt x="0" y="0"/>
                  </a:cubicBezTo>
                  <a:cubicBezTo>
                    <a:pt x="4" y="0"/>
                    <a:pt x="6" y="3"/>
                    <a:pt x="6" y="6"/>
                  </a:cubicBezTo>
                  <a:lnTo>
                    <a:pt x="6" y="7"/>
                  </a:lnTo>
                  <a:close/>
                  <a:moveTo>
                    <a:pt x="1" y="5"/>
                  </a:moveTo>
                  <a:cubicBezTo>
                    <a:pt x="5" y="5"/>
                    <a:pt x="5" y="5"/>
                    <a:pt x="5" y="5"/>
                  </a:cubicBezTo>
                  <a:cubicBezTo>
                    <a:pt x="5" y="3"/>
                    <a:pt x="3" y="2"/>
                    <a:pt x="1" y="1"/>
                  </a:cubicBezTo>
                  <a:lnTo>
                    <a:pt x="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2" name="Freeform 255"/>
            <p:cNvSpPr>
              <a:spLocks noEditPoints="1"/>
            </p:cNvSpPr>
            <p:nvPr/>
          </p:nvSpPr>
          <p:spPr bwMode="auto">
            <a:xfrm>
              <a:off x="6575425" y="3614738"/>
              <a:ext cx="112713" cy="22225"/>
            </a:xfrm>
            <a:custGeom>
              <a:avLst/>
              <a:gdLst>
                <a:gd name="T0" fmla="*/ 9 w 10"/>
                <a:gd name="T1" fmla="*/ 2 h 2"/>
                <a:gd name="T2" fmla="*/ 9 w 10"/>
                <a:gd name="T3" fmla="*/ 0 h 2"/>
                <a:gd name="T4" fmla="*/ 10 w 10"/>
                <a:gd name="T5" fmla="*/ 0 h 2"/>
                <a:gd name="T6" fmla="*/ 10 w 10"/>
                <a:gd name="T7" fmla="*/ 2 h 2"/>
                <a:gd name="T8" fmla="*/ 9 w 10"/>
                <a:gd name="T9" fmla="*/ 2 h 2"/>
                <a:gd name="T10" fmla="*/ 6 w 10"/>
                <a:gd name="T11" fmla="*/ 2 h 2"/>
                <a:gd name="T12" fmla="*/ 6 w 10"/>
                <a:gd name="T13" fmla="*/ 0 h 2"/>
                <a:gd name="T14" fmla="*/ 7 w 10"/>
                <a:gd name="T15" fmla="*/ 0 h 2"/>
                <a:gd name="T16" fmla="*/ 7 w 10"/>
                <a:gd name="T17" fmla="*/ 2 h 2"/>
                <a:gd name="T18" fmla="*/ 6 w 10"/>
                <a:gd name="T19" fmla="*/ 2 h 2"/>
                <a:gd name="T20" fmla="*/ 3 w 10"/>
                <a:gd name="T21" fmla="*/ 2 h 2"/>
                <a:gd name="T22" fmla="*/ 3 w 10"/>
                <a:gd name="T23" fmla="*/ 0 h 2"/>
                <a:gd name="T24" fmla="*/ 4 w 10"/>
                <a:gd name="T25" fmla="*/ 0 h 2"/>
                <a:gd name="T26" fmla="*/ 4 w 10"/>
                <a:gd name="T27" fmla="*/ 2 h 2"/>
                <a:gd name="T28" fmla="*/ 3 w 10"/>
                <a:gd name="T29" fmla="*/ 2 h 2"/>
                <a:gd name="T30" fmla="*/ 0 w 10"/>
                <a:gd name="T31" fmla="*/ 2 h 2"/>
                <a:gd name="T32" fmla="*/ 0 w 10"/>
                <a:gd name="T33" fmla="*/ 0 h 2"/>
                <a:gd name="T34" fmla="*/ 1 w 10"/>
                <a:gd name="T35" fmla="*/ 0 h 2"/>
                <a:gd name="T36" fmla="*/ 1 w 10"/>
                <a:gd name="T37" fmla="*/ 2 h 2"/>
                <a:gd name="T38" fmla="*/ 0 w 10"/>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
                  <a:moveTo>
                    <a:pt x="9" y="2"/>
                  </a:moveTo>
                  <a:cubicBezTo>
                    <a:pt x="9" y="0"/>
                    <a:pt x="9" y="0"/>
                    <a:pt x="9" y="0"/>
                  </a:cubicBezTo>
                  <a:cubicBezTo>
                    <a:pt x="10" y="0"/>
                    <a:pt x="10" y="0"/>
                    <a:pt x="10" y="0"/>
                  </a:cubicBezTo>
                  <a:cubicBezTo>
                    <a:pt x="10" y="2"/>
                    <a:pt x="10" y="2"/>
                    <a:pt x="10" y="2"/>
                  </a:cubicBezTo>
                  <a:cubicBezTo>
                    <a:pt x="9" y="2"/>
                    <a:pt x="10" y="2"/>
                    <a:pt x="9" y="2"/>
                  </a:cubicBezTo>
                  <a:close/>
                  <a:moveTo>
                    <a:pt x="6" y="2"/>
                  </a:moveTo>
                  <a:cubicBezTo>
                    <a:pt x="6" y="0"/>
                    <a:pt x="6" y="0"/>
                    <a:pt x="6" y="0"/>
                  </a:cubicBezTo>
                  <a:cubicBezTo>
                    <a:pt x="7" y="0"/>
                    <a:pt x="7" y="0"/>
                    <a:pt x="7" y="0"/>
                  </a:cubicBezTo>
                  <a:cubicBezTo>
                    <a:pt x="7" y="2"/>
                    <a:pt x="7" y="2"/>
                    <a:pt x="7" y="2"/>
                  </a:cubicBezTo>
                  <a:cubicBezTo>
                    <a:pt x="6" y="2"/>
                    <a:pt x="7" y="2"/>
                    <a:pt x="6" y="2"/>
                  </a:cubicBezTo>
                  <a:close/>
                  <a:moveTo>
                    <a:pt x="3" y="2"/>
                  </a:moveTo>
                  <a:cubicBezTo>
                    <a:pt x="3" y="0"/>
                    <a:pt x="3" y="0"/>
                    <a:pt x="3" y="0"/>
                  </a:cubicBezTo>
                  <a:cubicBezTo>
                    <a:pt x="4" y="0"/>
                    <a:pt x="4" y="0"/>
                    <a:pt x="4" y="0"/>
                  </a:cubicBezTo>
                  <a:cubicBezTo>
                    <a:pt x="4" y="2"/>
                    <a:pt x="4" y="2"/>
                    <a:pt x="4" y="2"/>
                  </a:cubicBezTo>
                  <a:cubicBezTo>
                    <a:pt x="3" y="2"/>
                    <a:pt x="4" y="2"/>
                    <a:pt x="3" y="2"/>
                  </a:cubicBezTo>
                  <a:close/>
                  <a:moveTo>
                    <a:pt x="0" y="2"/>
                  </a:moveTo>
                  <a:cubicBezTo>
                    <a:pt x="0" y="0"/>
                    <a:pt x="0" y="0"/>
                    <a:pt x="0" y="0"/>
                  </a:cubicBezTo>
                  <a:cubicBezTo>
                    <a:pt x="1" y="0"/>
                    <a:pt x="1" y="0"/>
                    <a:pt x="1" y="0"/>
                  </a:cubicBezTo>
                  <a:cubicBezTo>
                    <a:pt x="1" y="2"/>
                    <a:pt x="1" y="2"/>
                    <a:pt x="1" y="2"/>
                  </a:cubicBezTo>
                  <a:cubicBezTo>
                    <a:pt x="0" y="2"/>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3" name="Freeform 256"/>
            <p:cNvSpPr>
              <a:spLocks/>
            </p:cNvSpPr>
            <p:nvPr/>
          </p:nvSpPr>
          <p:spPr bwMode="auto">
            <a:xfrm>
              <a:off x="6586538" y="3852863"/>
              <a:ext cx="112713" cy="201613"/>
            </a:xfrm>
            <a:custGeom>
              <a:avLst/>
              <a:gdLst>
                <a:gd name="T0" fmla="*/ 7 w 71"/>
                <a:gd name="T1" fmla="*/ 127 h 127"/>
                <a:gd name="T2" fmla="*/ 0 w 71"/>
                <a:gd name="T3" fmla="*/ 120 h 127"/>
                <a:gd name="T4" fmla="*/ 57 w 71"/>
                <a:gd name="T5" fmla="*/ 0 h 127"/>
                <a:gd name="T6" fmla="*/ 71 w 71"/>
                <a:gd name="T7" fmla="*/ 7 h 127"/>
                <a:gd name="T8" fmla="*/ 7 w 71"/>
                <a:gd name="T9" fmla="*/ 127 h 127"/>
              </a:gdLst>
              <a:ahLst/>
              <a:cxnLst>
                <a:cxn ang="0">
                  <a:pos x="T0" y="T1"/>
                </a:cxn>
                <a:cxn ang="0">
                  <a:pos x="T2" y="T3"/>
                </a:cxn>
                <a:cxn ang="0">
                  <a:pos x="T4" y="T5"/>
                </a:cxn>
                <a:cxn ang="0">
                  <a:pos x="T6" y="T7"/>
                </a:cxn>
                <a:cxn ang="0">
                  <a:pos x="T8" y="T9"/>
                </a:cxn>
              </a:cxnLst>
              <a:rect l="0" t="0" r="r" b="b"/>
              <a:pathLst>
                <a:path w="71" h="127">
                  <a:moveTo>
                    <a:pt x="7" y="127"/>
                  </a:moveTo>
                  <a:lnTo>
                    <a:pt x="0" y="120"/>
                  </a:lnTo>
                  <a:lnTo>
                    <a:pt x="57" y="0"/>
                  </a:lnTo>
                  <a:lnTo>
                    <a:pt x="71" y="7"/>
                  </a:lnTo>
                  <a:lnTo>
                    <a:pt x="7"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4" name="Freeform 257"/>
            <p:cNvSpPr>
              <a:spLocks/>
            </p:cNvSpPr>
            <p:nvPr/>
          </p:nvSpPr>
          <p:spPr bwMode="auto">
            <a:xfrm>
              <a:off x="6677025" y="3852863"/>
              <a:ext cx="112713" cy="201613"/>
            </a:xfrm>
            <a:custGeom>
              <a:avLst/>
              <a:gdLst>
                <a:gd name="T0" fmla="*/ 64 w 71"/>
                <a:gd name="T1" fmla="*/ 127 h 127"/>
                <a:gd name="T2" fmla="*/ 0 w 71"/>
                <a:gd name="T3" fmla="*/ 7 h 127"/>
                <a:gd name="T4" fmla="*/ 14 w 71"/>
                <a:gd name="T5" fmla="*/ 0 h 127"/>
                <a:gd name="T6" fmla="*/ 71 w 71"/>
                <a:gd name="T7" fmla="*/ 120 h 127"/>
                <a:gd name="T8" fmla="*/ 64 w 71"/>
                <a:gd name="T9" fmla="*/ 127 h 127"/>
              </a:gdLst>
              <a:ahLst/>
              <a:cxnLst>
                <a:cxn ang="0">
                  <a:pos x="T0" y="T1"/>
                </a:cxn>
                <a:cxn ang="0">
                  <a:pos x="T2" y="T3"/>
                </a:cxn>
                <a:cxn ang="0">
                  <a:pos x="T4" y="T5"/>
                </a:cxn>
                <a:cxn ang="0">
                  <a:pos x="T6" y="T7"/>
                </a:cxn>
                <a:cxn ang="0">
                  <a:pos x="T8" y="T9"/>
                </a:cxn>
              </a:cxnLst>
              <a:rect l="0" t="0" r="r" b="b"/>
              <a:pathLst>
                <a:path w="71" h="127">
                  <a:moveTo>
                    <a:pt x="64" y="127"/>
                  </a:moveTo>
                  <a:lnTo>
                    <a:pt x="0" y="7"/>
                  </a:lnTo>
                  <a:lnTo>
                    <a:pt x="14" y="0"/>
                  </a:lnTo>
                  <a:lnTo>
                    <a:pt x="71" y="120"/>
                  </a:lnTo>
                  <a:lnTo>
                    <a:pt x="64"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5" name="Rectangle 258"/>
            <p:cNvSpPr>
              <a:spLocks noChangeArrowheads="1"/>
            </p:cNvSpPr>
            <p:nvPr/>
          </p:nvSpPr>
          <p:spPr bwMode="auto">
            <a:xfrm>
              <a:off x="6677025" y="3852863"/>
              <a:ext cx="22225"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6" name="Freeform 259"/>
            <p:cNvSpPr>
              <a:spLocks noEditPoints="1"/>
            </p:cNvSpPr>
            <p:nvPr/>
          </p:nvSpPr>
          <p:spPr bwMode="auto">
            <a:xfrm>
              <a:off x="6361113" y="3524250"/>
              <a:ext cx="101600" cy="125413"/>
            </a:xfrm>
            <a:custGeom>
              <a:avLst/>
              <a:gdLst>
                <a:gd name="T0" fmla="*/ 5 w 9"/>
                <a:gd name="T1" fmla="*/ 11 h 11"/>
                <a:gd name="T2" fmla="*/ 0 w 9"/>
                <a:gd name="T3" fmla="*/ 6 h 11"/>
                <a:gd name="T4" fmla="*/ 0 w 9"/>
                <a:gd name="T5" fmla="*/ 5 h 11"/>
                <a:gd name="T6" fmla="*/ 1 w 9"/>
                <a:gd name="T7" fmla="*/ 2 h 11"/>
                <a:gd name="T8" fmla="*/ 5 w 9"/>
                <a:gd name="T9" fmla="*/ 0 h 11"/>
                <a:gd name="T10" fmla="*/ 5 w 9"/>
                <a:gd name="T11" fmla="*/ 0 h 11"/>
                <a:gd name="T12" fmla="*/ 8 w 9"/>
                <a:gd name="T13" fmla="*/ 2 h 11"/>
                <a:gd name="T14" fmla="*/ 9 w 9"/>
                <a:gd name="T15" fmla="*/ 5 h 11"/>
                <a:gd name="T16" fmla="*/ 9 w 9"/>
                <a:gd name="T17" fmla="*/ 6 h 11"/>
                <a:gd name="T18" fmla="*/ 5 w 9"/>
                <a:gd name="T19" fmla="*/ 11 h 11"/>
                <a:gd name="T20" fmla="*/ 5 w 9"/>
                <a:gd name="T21" fmla="*/ 2 h 11"/>
                <a:gd name="T22" fmla="*/ 2 w 9"/>
                <a:gd name="T23" fmla="*/ 3 h 11"/>
                <a:gd name="T24" fmla="*/ 1 w 9"/>
                <a:gd name="T25" fmla="*/ 5 h 11"/>
                <a:gd name="T26" fmla="*/ 1 w 9"/>
                <a:gd name="T27" fmla="*/ 6 h 11"/>
                <a:gd name="T28" fmla="*/ 5 w 9"/>
                <a:gd name="T29" fmla="*/ 10 h 11"/>
                <a:gd name="T30" fmla="*/ 8 w 9"/>
                <a:gd name="T31" fmla="*/ 6 h 11"/>
                <a:gd name="T32" fmla="*/ 8 w 9"/>
                <a:gd name="T33" fmla="*/ 5 h 11"/>
                <a:gd name="T34" fmla="*/ 7 w 9"/>
                <a:gd name="T35" fmla="*/ 3 h 11"/>
                <a:gd name="T36" fmla="*/ 5 w 9"/>
                <a:gd name="T37" fmla="*/ 2 h 11"/>
                <a:gd name="T38" fmla="*/ 5 w 9"/>
                <a:gd name="T3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11">
                  <a:moveTo>
                    <a:pt x="5" y="11"/>
                  </a:moveTo>
                  <a:cubicBezTo>
                    <a:pt x="2" y="11"/>
                    <a:pt x="0" y="9"/>
                    <a:pt x="0" y="6"/>
                  </a:cubicBezTo>
                  <a:cubicBezTo>
                    <a:pt x="0" y="5"/>
                    <a:pt x="0" y="5"/>
                    <a:pt x="0" y="5"/>
                  </a:cubicBezTo>
                  <a:cubicBezTo>
                    <a:pt x="0" y="4"/>
                    <a:pt x="0" y="3"/>
                    <a:pt x="1" y="2"/>
                  </a:cubicBezTo>
                  <a:cubicBezTo>
                    <a:pt x="2" y="1"/>
                    <a:pt x="3" y="0"/>
                    <a:pt x="5" y="0"/>
                  </a:cubicBezTo>
                  <a:cubicBezTo>
                    <a:pt x="5" y="0"/>
                    <a:pt x="5" y="0"/>
                    <a:pt x="5" y="0"/>
                  </a:cubicBezTo>
                  <a:cubicBezTo>
                    <a:pt x="6" y="0"/>
                    <a:pt x="7" y="1"/>
                    <a:pt x="8" y="2"/>
                  </a:cubicBezTo>
                  <a:cubicBezTo>
                    <a:pt x="9" y="3"/>
                    <a:pt x="9" y="4"/>
                    <a:pt x="9" y="5"/>
                  </a:cubicBezTo>
                  <a:cubicBezTo>
                    <a:pt x="9" y="6"/>
                    <a:pt x="9" y="6"/>
                    <a:pt x="9" y="6"/>
                  </a:cubicBezTo>
                  <a:cubicBezTo>
                    <a:pt x="9" y="9"/>
                    <a:pt x="7" y="11"/>
                    <a:pt x="5" y="11"/>
                  </a:cubicBezTo>
                  <a:close/>
                  <a:moveTo>
                    <a:pt x="5" y="2"/>
                  </a:moveTo>
                  <a:cubicBezTo>
                    <a:pt x="4" y="2"/>
                    <a:pt x="3" y="2"/>
                    <a:pt x="2" y="3"/>
                  </a:cubicBezTo>
                  <a:cubicBezTo>
                    <a:pt x="1" y="3"/>
                    <a:pt x="1" y="4"/>
                    <a:pt x="1" y="5"/>
                  </a:cubicBezTo>
                  <a:cubicBezTo>
                    <a:pt x="1" y="6"/>
                    <a:pt x="1" y="6"/>
                    <a:pt x="1" y="6"/>
                  </a:cubicBezTo>
                  <a:cubicBezTo>
                    <a:pt x="1" y="8"/>
                    <a:pt x="3" y="10"/>
                    <a:pt x="5" y="10"/>
                  </a:cubicBezTo>
                  <a:cubicBezTo>
                    <a:pt x="6" y="10"/>
                    <a:pt x="8" y="8"/>
                    <a:pt x="8" y="6"/>
                  </a:cubicBezTo>
                  <a:cubicBezTo>
                    <a:pt x="8" y="5"/>
                    <a:pt x="8" y="5"/>
                    <a:pt x="8" y="5"/>
                  </a:cubicBezTo>
                  <a:cubicBezTo>
                    <a:pt x="8" y="4"/>
                    <a:pt x="8" y="3"/>
                    <a:pt x="7" y="3"/>
                  </a:cubicBezTo>
                  <a:cubicBezTo>
                    <a:pt x="6" y="2"/>
                    <a:pt x="5" y="2"/>
                    <a:pt x="5" y="2"/>
                  </a:cubicBezTo>
                  <a:cubicBezTo>
                    <a:pt x="5" y="2"/>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7" name="Rectangle 260"/>
            <p:cNvSpPr>
              <a:spLocks noChangeArrowheads="1"/>
            </p:cNvSpPr>
            <p:nvPr/>
          </p:nvSpPr>
          <p:spPr bwMode="auto">
            <a:xfrm>
              <a:off x="6350000" y="3738563"/>
              <a:ext cx="22225" cy="315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8" name="Rectangle 261"/>
            <p:cNvSpPr>
              <a:spLocks noChangeArrowheads="1"/>
            </p:cNvSpPr>
            <p:nvPr/>
          </p:nvSpPr>
          <p:spPr bwMode="auto">
            <a:xfrm>
              <a:off x="6407150" y="3852863"/>
              <a:ext cx="11113"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9" name="Freeform 262"/>
            <p:cNvSpPr>
              <a:spLocks/>
            </p:cNvSpPr>
            <p:nvPr/>
          </p:nvSpPr>
          <p:spPr bwMode="auto">
            <a:xfrm>
              <a:off x="6305550" y="3660775"/>
              <a:ext cx="315913" cy="393700"/>
            </a:xfrm>
            <a:custGeom>
              <a:avLst/>
              <a:gdLst>
                <a:gd name="T0" fmla="*/ 15 w 28"/>
                <a:gd name="T1" fmla="*/ 35 h 35"/>
                <a:gd name="T2" fmla="*/ 13 w 28"/>
                <a:gd name="T3" fmla="*/ 35 h 35"/>
                <a:gd name="T4" fmla="*/ 13 w 28"/>
                <a:gd name="T5" fmla="*/ 4 h 35"/>
                <a:gd name="T6" fmla="*/ 26 w 28"/>
                <a:gd name="T7" fmla="*/ 4 h 35"/>
                <a:gd name="T8" fmla="*/ 27 w 28"/>
                <a:gd name="T9" fmla="*/ 2 h 35"/>
                <a:gd name="T10" fmla="*/ 26 w 28"/>
                <a:gd name="T11" fmla="*/ 1 h 35"/>
                <a:gd name="T12" fmla="*/ 10 w 28"/>
                <a:gd name="T13" fmla="*/ 1 h 35"/>
                <a:gd name="T14" fmla="*/ 4 w 28"/>
                <a:gd name="T15" fmla="*/ 2 h 35"/>
                <a:gd name="T16" fmla="*/ 2 w 28"/>
                <a:gd name="T17" fmla="*/ 5 h 35"/>
                <a:gd name="T18" fmla="*/ 2 w 28"/>
                <a:gd name="T19" fmla="*/ 16 h 35"/>
                <a:gd name="T20" fmla="*/ 3 w 28"/>
                <a:gd name="T21" fmla="*/ 17 h 35"/>
                <a:gd name="T22" fmla="*/ 5 w 28"/>
                <a:gd name="T23" fmla="*/ 17 h 35"/>
                <a:gd name="T24" fmla="*/ 5 w 28"/>
                <a:gd name="T25" fmla="*/ 18 h 35"/>
                <a:gd name="T26" fmla="*/ 3 w 28"/>
                <a:gd name="T27" fmla="*/ 18 h 35"/>
                <a:gd name="T28" fmla="*/ 0 w 28"/>
                <a:gd name="T29" fmla="*/ 16 h 35"/>
                <a:gd name="T30" fmla="*/ 0 w 28"/>
                <a:gd name="T31" fmla="*/ 5 h 35"/>
                <a:gd name="T32" fmla="*/ 3 w 28"/>
                <a:gd name="T33" fmla="*/ 1 h 35"/>
                <a:gd name="T34" fmla="*/ 10 w 28"/>
                <a:gd name="T35" fmla="*/ 0 h 35"/>
                <a:gd name="T36" fmla="*/ 26 w 28"/>
                <a:gd name="T37" fmla="*/ 0 h 35"/>
                <a:gd name="T38" fmla="*/ 28 w 28"/>
                <a:gd name="T39" fmla="*/ 2 h 35"/>
                <a:gd name="T40" fmla="*/ 26 w 28"/>
                <a:gd name="T41" fmla="*/ 5 h 35"/>
                <a:gd name="T42" fmla="*/ 15 w 28"/>
                <a:gd name="T43" fmla="*/ 5 h 35"/>
                <a:gd name="T44" fmla="*/ 15 w 28"/>
                <a:gd name="T4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5">
                  <a:moveTo>
                    <a:pt x="15" y="35"/>
                  </a:moveTo>
                  <a:cubicBezTo>
                    <a:pt x="13" y="35"/>
                    <a:pt x="13" y="35"/>
                    <a:pt x="13" y="35"/>
                  </a:cubicBezTo>
                  <a:cubicBezTo>
                    <a:pt x="13" y="4"/>
                    <a:pt x="13" y="4"/>
                    <a:pt x="13" y="4"/>
                  </a:cubicBezTo>
                  <a:cubicBezTo>
                    <a:pt x="26" y="4"/>
                    <a:pt x="26" y="4"/>
                    <a:pt x="26" y="4"/>
                  </a:cubicBezTo>
                  <a:cubicBezTo>
                    <a:pt x="26" y="4"/>
                    <a:pt x="27" y="3"/>
                    <a:pt x="27" y="2"/>
                  </a:cubicBezTo>
                  <a:cubicBezTo>
                    <a:pt x="27" y="2"/>
                    <a:pt x="26" y="1"/>
                    <a:pt x="26" y="1"/>
                  </a:cubicBezTo>
                  <a:cubicBezTo>
                    <a:pt x="10" y="1"/>
                    <a:pt x="10" y="1"/>
                    <a:pt x="10" y="1"/>
                  </a:cubicBezTo>
                  <a:cubicBezTo>
                    <a:pt x="8" y="1"/>
                    <a:pt x="6" y="1"/>
                    <a:pt x="4" y="2"/>
                  </a:cubicBezTo>
                  <a:cubicBezTo>
                    <a:pt x="3" y="3"/>
                    <a:pt x="2" y="4"/>
                    <a:pt x="2" y="5"/>
                  </a:cubicBezTo>
                  <a:cubicBezTo>
                    <a:pt x="2" y="16"/>
                    <a:pt x="2" y="16"/>
                    <a:pt x="2" y="16"/>
                  </a:cubicBezTo>
                  <a:cubicBezTo>
                    <a:pt x="2" y="16"/>
                    <a:pt x="2" y="17"/>
                    <a:pt x="3" y="17"/>
                  </a:cubicBezTo>
                  <a:cubicBezTo>
                    <a:pt x="5" y="17"/>
                    <a:pt x="5" y="17"/>
                    <a:pt x="5" y="17"/>
                  </a:cubicBezTo>
                  <a:cubicBezTo>
                    <a:pt x="5" y="18"/>
                    <a:pt x="5" y="18"/>
                    <a:pt x="5" y="18"/>
                  </a:cubicBezTo>
                  <a:cubicBezTo>
                    <a:pt x="3" y="18"/>
                    <a:pt x="3" y="18"/>
                    <a:pt x="3" y="18"/>
                  </a:cubicBezTo>
                  <a:cubicBezTo>
                    <a:pt x="1" y="18"/>
                    <a:pt x="0" y="17"/>
                    <a:pt x="0" y="16"/>
                  </a:cubicBezTo>
                  <a:cubicBezTo>
                    <a:pt x="0" y="5"/>
                    <a:pt x="0" y="5"/>
                    <a:pt x="0" y="5"/>
                  </a:cubicBezTo>
                  <a:cubicBezTo>
                    <a:pt x="0" y="3"/>
                    <a:pt x="2" y="1"/>
                    <a:pt x="3" y="1"/>
                  </a:cubicBezTo>
                  <a:cubicBezTo>
                    <a:pt x="5" y="0"/>
                    <a:pt x="7" y="0"/>
                    <a:pt x="10" y="0"/>
                  </a:cubicBezTo>
                  <a:cubicBezTo>
                    <a:pt x="26" y="0"/>
                    <a:pt x="26" y="0"/>
                    <a:pt x="26" y="0"/>
                  </a:cubicBezTo>
                  <a:cubicBezTo>
                    <a:pt x="27" y="0"/>
                    <a:pt x="28" y="1"/>
                    <a:pt x="28" y="2"/>
                  </a:cubicBezTo>
                  <a:cubicBezTo>
                    <a:pt x="28" y="4"/>
                    <a:pt x="27" y="5"/>
                    <a:pt x="26" y="5"/>
                  </a:cubicBezTo>
                  <a:cubicBezTo>
                    <a:pt x="15" y="5"/>
                    <a:pt x="15" y="5"/>
                    <a:pt x="15" y="5"/>
                  </a:cubicBezTo>
                  <a:lnTo>
                    <a:pt x="15"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16276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Establishing cover</a:t>
            </a:r>
            <a:endParaRPr lang="en-GB" dirty="0"/>
          </a:p>
        </p:txBody>
      </p:sp>
      <p:sp>
        <p:nvSpPr>
          <p:cNvPr id="3" name="Text Placeholder 2"/>
          <p:cNvSpPr>
            <a:spLocks noGrp="1"/>
          </p:cNvSpPr>
          <p:nvPr>
            <p:ph type="body" sz="quarter" idx="10"/>
          </p:nvPr>
        </p:nvSpPr>
        <p:spPr/>
        <p:txBody>
          <a:bodyPr/>
          <a:lstStyle/>
          <a:p>
            <a:r>
              <a:rPr lang="en-GB" dirty="0" smtClean="0"/>
              <a:t>Gross Profit – typical wording</a:t>
            </a:r>
            <a:endParaRPr lang="en-GB" dirty="0"/>
          </a:p>
        </p:txBody>
      </p:sp>
      <p:sp>
        <p:nvSpPr>
          <p:cNvPr id="4" name="Text Placeholder 3"/>
          <p:cNvSpPr>
            <a:spLocks noGrp="1"/>
          </p:cNvSpPr>
          <p:nvPr>
            <p:ph type="body" sz="quarter" idx="11"/>
          </p:nvPr>
        </p:nvSpPr>
        <p:spPr/>
        <p:txBody>
          <a:bodyPr/>
          <a:lstStyle/>
          <a:p>
            <a:pPr marL="1027088" lvl="3" indent="-1588">
              <a:buNone/>
            </a:pPr>
            <a:r>
              <a:rPr lang="en-GB" dirty="0" smtClean="0"/>
              <a:t>The </a:t>
            </a:r>
            <a:r>
              <a:rPr lang="en-GB" dirty="0"/>
              <a:t>amount by which</a:t>
            </a:r>
          </a:p>
          <a:p>
            <a:pPr marL="1027088" lvl="3" indent="-1588">
              <a:buNone/>
            </a:pPr>
            <a:r>
              <a:rPr lang="en-GB" dirty="0" smtClean="0"/>
              <a:t>(</a:t>
            </a:r>
            <a:r>
              <a:rPr lang="en-GB" dirty="0" err="1"/>
              <a:t>i</a:t>
            </a:r>
            <a:r>
              <a:rPr lang="en-GB" dirty="0"/>
              <a:t>) the sum of the amount of the turnover and the amounts of the closing stock </a:t>
            </a:r>
            <a:r>
              <a:rPr lang="en-GB" dirty="0" smtClean="0"/>
              <a:t>and </a:t>
            </a:r>
            <a:r>
              <a:rPr lang="en-GB" dirty="0"/>
              <a:t>work in progress shall exceed</a:t>
            </a:r>
          </a:p>
          <a:p>
            <a:pPr marL="1027088" lvl="3" indent="-1588">
              <a:buNone/>
            </a:pPr>
            <a:r>
              <a:rPr lang="en-GB" dirty="0" smtClean="0"/>
              <a:t>(</a:t>
            </a:r>
            <a:r>
              <a:rPr lang="en-GB" dirty="0"/>
              <a:t>ii) the sum of the amounts of the opening stock and work in progress and the </a:t>
            </a:r>
            <a:r>
              <a:rPr lang="en-GB" dirty="0" smtClean="0"/>
              <a:t>amount </a:t>
            </a:r>
            <a:r>
              <a:rPr lang="en-GB" dirty="0"/>
              <a:t>of uninsured working expenses</a:t>
            </a:r>
          </a:p>
          <a:p>
            <a:endParaRPr lang="en-GB" dirty="0" smtClean="0"/>
          </a:p>
          <a:p>
            <a:endParaRPr lang="en-GB" dirty="0"/>
          </a:p>
        </p:txBody>
      </p:sp>
      <p:sp>
        <p:nvSpPr>
          <p:cNvPr id="5" name="Shape 2551"/>
          <p:cNvSpPr/>
          <p:nvPr/>
        </p:nvSpPr>
        <p:spPr>
          <a:xfrm>
            <a:off x="8234174" y="4482450"/>
            <a:ext cx="326095" cy="326095"/>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003088"/>
          </a:solidFill>
          <a:ln w="12700">
            <a:miter lim="400000"/>
          </a:ln>
        </p:spPr>
        <p:txBody>
          <a:bodyPr lIns="50787" tIns="50787" rIns="50787" bIns="50787" anchor="ctr"/>
          <a:lstStyle/>
          <a:p>
            <a:pPr defTabSz="60940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a:p>
        </p:txBody>
      </p:sp>
    </p:spTree>
    <p:extLst>
      <p:ext uri="{BB962C8B-B14F-4D97-AF65-F5344CB8AC3E}">
        <p14:creationId xmlns:p14="http://schemas.microsoft.com/office/powerpoint/2010/main" val="1331484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Establishing cover</a:t>
            </a:r>
            <a:endParaRPr lang="en-GB" dirty="0"/>
          </a:p>
        </p:txBody>
      </p:sp>
      <p:sp>
        <p:nvSpPr>
          <p:cNvPr id="3" name="Text Placeholder 2"/>
          <p:cNvSpPr>
            <a:spLocks noGrp="1"/>
          </p:cNvSpPr>
          <p:nvPr>
            <p:ph type="body" sz="quarter" idx="10"/>
          </p:nvPr>
        </p:nvSpPr>
        <p:spPr/>
        <p:txBody>
          <a:bodyPr/>
          <a:lstStyle/>
          <a:p>
            <a:r>
              <a:rPr lang="en-GB" dirty="0" smtClean="0"/>
              <a:t>Uninsured Working Expenses?</a:t>
            </a:r>
            <a:endParaRPr lang="en-GB" dirty="0"/>
          </a:p>
        </p:txBody>
      </p:sp>
      <p:sp>
        <p:nvSpPr>
          <p:cNvPr id="4" name="Text Placeholder 3"/>
          <p:cNvSpPr>
            <a:spLocks noGrp="1"/>
          </p:cNvSpPr>
          <p:nvPr>
            <p:ph type="body" sz="quarter" idx="11"/>
          </p:nvPr>
        </p:nvSpPr>
        <p:spPr/>
        <p:txBody>
          <a:bodyPr/>
          <a:lstStyle/>
          <a:p>
            <a:r>
              <a:rPr lang="en-GB" dirty="0" smtClean="0"/>
              <a:t>What costs might be directly proportional to sales revenue?</a:t>
            </a:r>
          </a:p>
          <a:p>
            <a:pPr lvl="2"/>
            <a:r>
              <a:rPr lang="en-GB" i="1" dirty="0" smtClean="0"/>
              <a:t>Purchases</a:t>
            </a:r>
          </a:p>
          <a:p>
            <a:pPr lvl="2"/>
            <a:r>
              <a:rPr lang="en-GB" i="1" dirty="0" smtClean="0"/>
              <a:t>Labour</a:t>
            </a:r>
          </a:p>
          <a:p>
            <a:pPr lvl="2"/>
            <a:r>
              <a:rPr lang="en-GB" i="1" dirty="0" smtClean="0"/>
              <a:t>Energy</a:t>
            </a:r>
          </a:p>
          <a:p>
            <a:pPr lvl="2"/>
            <a:r>
              <a:rPr lang="en-GB" i="1" dirty="0" smtClean="0"/>
              <a:t>Carriage/Freight</a:t>
            </a:r>
          </a:p>
          <a:p>
            <a:pPr lvl="2"/>
            <a:r>
              <a:rPr lang="en-GB" i="1" dirty="0" smtClean="0"/>
              <a:t>Packaging</a:t>
            </a:r>
          </a:p>
          <a:p>
            <a:pPr lvl="2"/>
            <a:endParaRPr lang="en-GB" i="1" dirty="0"/>
          </a:p>
          <a:p>
            <a:r>
              <a:rPr lang="en-GB" dirty="0" smtClean="0"/>
              <a:t>Care needs to be taken that costs are strictly proportional – be aware of unintended consequences</a:t>
            </a:r>
          </a:p>
          <a:p>
            <a:endParaRPr lang="en-GB" dirty="0"/>
          </a:p>
        </p:txBody>
      </p:sp>
      <p:sp>
        <p:nvSpPr>
          <p:cNvPr id="5" name="Freeform 20"/>
          <p:cNvSpPr>
            <a:spLocks noEditPoints="1"/>
          </p:cNvSpPr>
          <p:nvPr/>
        </p:nvSpPr>
        <p:spPr bwMode="auto">
          <a:xfrm>
            <a:off x="8234174" y="4373724"/>
            <a:ext cx="369905" cy="397548"/>
          </a:xfrm>
          <a:custGeom>
            <a:avLst/>
            <a:gdLst>
              <a:gd name="T0" fmla="*/ 32 w 64"/>
              <a:gd name="T1" fmla="*/ 0 h 69"/>
              <a:gd name="T2" fmla="*/ 32 w 64"/>
              <a:gd name="T3" fmla="*/ 2 h 69"/>
              <a:gd name="T4" fmla="*/ 28 w 64"/>
              <a:gd name="T5" fmla="*/ 6 h 69"/>
              <a:gd name="T6" fmla="*/ 57 w 64"/>
              <a:gd name="T7" fmla="*/ 6 h 69"/>
              <a:gd name="T8" fmla="*/ 50 w 64"/>
              <a:gd name="T9" fmla="*/ 13 h 69"/>
              <a:gd name="T10" fmla="*/ 50 w 64"/>
              <a:gd name="T11" fmla="*/ 10 h 69"/>
              <a:gd name="T12" fmla="*/ 13 w 64"/>
              <a:gd name="T13" fmla="*/ 13 h 69"/>
              <a:gd name="T14" fmla="*/ 6 w 64"/>
              <a:gd name="T15" fmla="*/ 6 h 69"/>
              <a:gd name="T16" fmla="*/ 17 w 64"/>
              <a:gd name="T17" fmla="*/ 6 h 69"/>
              <a:gd name="T18" fmla="*/ 13 w 64"/>
              <a:gd name="T19" fmla="*/ 2 h 69"/>
              <a:gd name="T20" fmla="*/ 59 w 64"/>
              <a:gd name="T21" fmla="*/ 14 h 69"/>
              <a:gd name="T22" fmla="*/ 50 w 64"/>
              <a:gd name="T23" fmla="*/ 18 h 69"/>
              <a:gd name="T24" fmla="*/ 41 w 64"/>
              <a:gd name="T25" fmla="*/ 14 h 69"/>
              <a:gd name="T26" fmla="*/ 37 w 64"/>
              <a:gd name="T27" fmla="*/ 13 h 69"/>
              <a:gd name="T28" fmla="*/ 27 w 64"/>
              <a:gd name="T29" fmla="*/ 13 h 69"/>
              <a:gd name="T30" fmla="*/ 22 w 64"/>
              <a:gd name="T31" fmla="*/ 14 h 69"/>
              <a:gd name="T32" fmla="*/ 17 w 64"/>
              <a:gd name="T33" fmla="*/ 13 h 69"/>
              <a:gd name="T34" fmla="*/ 7 w 64"/>
              <a:gd name="T35" fmla="*/ 13 h 69"/>
              <a:gd name="T36" fmla="*/ 0 w 64"/>
              <a:gd name="T37" fmla="*/ 33 h 69"/>
              <a:gd name="T38" fmla="*/ 0 w 64"/>
              <a:gd name="T39" fmla="*/ 56 h 69"/>
              <a:gd name="T40" fmla="*/ 63 w 64"/>
              <a:gd name="T41" fmla="*/ 57 h 69"/>
              <a:gd name="T42" fmla="*/ 58 w 64"/>
              <a:gd name="T43" fmla="*/ 40 h 69"/>
              <a:gd name="T44" fmla="*/ 2 w 64"/>
              <a:gd name="T45" fmla="*/ 20 h 69"/>
              <a:gd name="T46" fmla="*/ 12 w 64"/>
              <a:gd name="T47" fmla="*/ 21 h 69"/>
              <a:gd name="T48" fmla="*/ 20 w 64"/>
              <a:gd name="T49" fmla="*/ 16 h 69"/>
              <a:gd name="T50" fmla="*/ 8 w 64"/>
              <a:gd name="T51" fmla="*/ 39 h 69"/>
              <a:gd name="T52" fmla="*/ 5 w 64"/>
              <a:gd name="T53" fmla="*/ 22 h 69"/>
              <a:gd name="T54" fmla="*/ 13 w 64"/>
              <a:gd name="T55" fmla="*/ 63 h 69"/>
              <a:gd name="T56" fmla="*/ 14 w 64"/>
              <a:gd name="T57" fmla="*/ 48 h 69"/>
              <a:gd name="T58" fmla="*/ 8 w 64"/>
              <a:gd name="T59" fmla="*/ 42 h 69"/>
              <a:gd name="T60" fmla="*/ 8 w 64"/>
              <a:gd name="T61" fmla="*/ 42 h 69"/>
              <a:gd name="T62" fmla="*/ 16 w 64"/>
              <a:gd name="T63" fmla="*/ 60 h 69"/>
              <a:gd name="T64" fmla="*/ 30 w 64"/>
              <a:gd name="T65" fmla="*/ 66 h 69"/>
              <a:gd name="T66" fmla="*/ 30 w 64"/>
              <a:gd name="T67" fmla="*/ 30 h 69"/>
              <a:gd name="T68" fmla="*/ 31 w 64"/>
              <a:gd name="T69" fmla="*/ 28 h 69"/>
              <a:gd name="T70" fmla="*/ 25 w 64"/>
              <a:gd name="T71" fmla="*/ 21 h 69"/>
              <a:gd name="T72" fmla="*/ 21 w 64"/>
              <a:gd name="T73" fmla="*/ 30 h 69"/>
              <a:gd name="T74" fmla="*/ 26 w 64"/>
              <a:gd name="T75" fmla="*/ 16 h 69"/>
              <a:gd name="T76" fmla="*/ 37 w 64"/>
              <a:gd name="T77" fmla="*/ 16 h 69"/>
              <a:gd name="T78" fmla="*/ 42 w 64"/>
              <a:gd name="T79" fmla="*/ 30 h 69"/>
              <a:gd name="T80" fmla="*/ 38 w 64"/>
              <a:gd name="T81" fmla="*/ 21 h 69"/>
              <a:gd name="T82" fmla="*/ 33 w 64"/>
              <a:gd name="T83" fmla="*/ 28 h 69"/>
              <a:gd name="T84" fmla="*/ 33 w 64"/>
              <a:gd name="T85" fmla="*/ 48 h 69"/>
              <a:gd name="T86" fmla="*/ 47 w 64"/>
              <a:gd name="T87" fmla="*/ 64 h 69"/>
              <a:gd name="T88" fmla="*/ 46 w 64"/>
              <a:gd name="T89" fmla="*/ 49 h 69"/>
              <a:gd name="T90" fmla="*/ 41 w 64"/>
              <a:gd name="T91" fmla="*/ 32 h 69"/>
              <a:gd name="T92" fmla="*/ 41 w 64"/>
              <a:gd name="T93" fmla="*/ 32 h 69"/>
              <a:gd name="T94" fmla="*/ 50 w 64"/>
              <a:gd name="T95" fmla="*/ 60 h 69"/>
              <a:gd name="T96" fmla="*/ 61 w 64"/>
              <a:gd name="T97" fmla="*/ 55 h 69"/>
              <a:gd name="T98" fmla="*/ 56 w 64"/>
              <a:gd name="T99" fmla="*/ 39 h 69"/>
              <a:gd name="T100" fmla="*/ 44 w 64"/>
              <a:gd name="T101" fmla="*/ 16 h 69"/>
              <a:gd name="T102" fmla="*/ 51 w 64"/>
              <a:gd name="T103" fmla="*/ 21 h 69"/>
              <a:gd name="T104" fmla="*/ 61 w 64"/>
              <a:gd name="T105" fmla="*/ 20 h 69"/>
              <a:gd name="T106" fmla="*/ 58 w 64"/>
              <a:gd name="T107"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9">
                <a:moveTo>
                  <a:pt x="32" y="13"/>
                </a:moveTo>
                <a:cubicBezTo>
                  <a:pt x="35" y="13"/>
                  <a:pt x="38" y="10"/>
                  <a:pt x="38" y="6"/>
                </a:cubicBezTo>
                <a:cubicBezTo>
                  <a:pt x="38" y="3"/>
                  <a:pt x="35" y="0"/>
                  <a:pt x="32" y="0"/>
                </a:cubicBezTo>
                <a:cubicBezTo>
                  <a:pt x="28" y="0"/>
                  <a:pt x="25" y="3"/>
                  <a:pt x="25" y="6"/>
                </a:cubicBezTo>
                <a:cubicBezTo>
                  <a:pt x="25" y="10"/>
                  <a:pt x="28" y="13"/>
                  <a:pt x="32" y="13"/>
                </a:cubicBezTo>
                <a:close/>
                <a:moveTo>
                  <a:pt x="32" y="2"/>
                </a:moveTo>
                <a:cubicBezTo>
                  <a:pt x="34" y="2"/>
                  <a:pt x="36" y="4"/>
                  <a:pt x="36" y="6"/>
                </a:cubicBezTo>
                <a:cubicBezTo>
                  <a:pt x="36" y="9"/>
                  <a:pt x="34" y="10"/>
                  <a:pt x="32" y="10"/>
                </a:cubicBezTo>
                <a:cubicBezTo>
                  <a:pt x="29" y="10"/>
                  <a:pt x="28" y="9"/>
                  <a:pt x="28" y="6"/>
                </a:cubicBezTo>
                <a:cubicBezTo>
                  <a:pt x="28" y="4"/>
                  <a:pt x="29" y="2"/>
                  <a:pt x="32" y="2"/>
                </a:cubicBezTo>
                <a:close/>
                <a:moveTo>
                  <a:pt x="50" y="13"/>
                </a:moveTo>
                <a:cubicBezTo>
                  <a:pt x="54" y="13"/>
                  <a:pt x="57" y="10"/>
                  <a:pt x="57" y="6"/>
                </a:cubicBezTo>
                <a:cubicBezTo>
                  <a:pt x="57" y="3"/>
                  <a:pt x="54" y="0"/>
                  <a:pt x="50" y="0"/>
                </a:cubicBezTo>
                <a:cubicBezTo>
                  <a:pt x="47" y="0"/>
                  <a:pt x="44" y="3"/>
                  <a:pt x="44" y="6"/>
                </a:cubicBezTo>
                <a:cubicBezTo>
                  <a:pt x="44" y="10"/>
                  <a:pt x="47" y="13"/>
                  <a:pt x="50" y="13"/>
                </a:cubicBezTo>
                <a:close/>
                <a:moveTo>
                  <a:pt x="50" y="2"/>
                </a:moveTo>
                <a:cubicBezTo>
                  <a:pt x="53" y="2"/>
                  <a:pt x="54" y="4"/>
                  <a:pt x="54" y="6"/>
                </a:cubicBezTo>
                <a:cubicBezTo>
                  <a:pt x="54" y="9"/>
                  <a:pt x="53" y="10"/>
                  <a:pt x="50" y="10"/>
                </a:cubicBezTo>
                <a:cubicBezTo>
                  <a:pt x="48" y="10"/>
                  <a:pt x="46" y="9"/>
                  <a:pt x="46" y="6"/>
                </a:cubicBezTo>
                <a:cubicBezTo>
                  <a:pt x="46" y="4"/>
                  <a:pt x="48" y="2"/>
                  <a:pt x="50" y="2"/>
                </a:cubicBezTo>
                <a:close/>
                <a:moveTo>
                  <a:pt x="13" y="13"/>
                </a:moveTo>
                <a:cubicBezTo>
                  <a:pt x="17" y="13"/>
                  <a:pt x="20" y="10"/>
                  <a:pt x="20" y="6"/>
                </a:cubicBezTo>
                <a:cubicBezTo>
                  <a:pt x="20" y="3"/>
                  <a:pt x="17" y="0"/>
                  <a:pt x="13" y="0"/>
                </a:cubicBezTo>
                <a:cubicBezTo>
                  <a:pt x="9" y="0"/>
                  <a:pt x="6" y="3"/>
                  <a:pt x="6" y="6"/>
                </a:cubicBezTo>
                <a:cubicBezTo>
                  <a:pt x="6" y="10"/>
                  <a:pt x="9" y="13"/>
                  <a:pt x="13" y="13"/>
                </a:cubicBezTo>
                <a:close/>
                <a:moveTo>
                  <a:pt x="13" y="2"/>
                </a:moveTo>
                <a:cubicBezTo>
                  <a:pt x="15" y="2"/>
                  <a:pt x="17" y="4"/>
                  <a:pt x="17" y="6"/>
                </a:cubicBezTo>
                <a:cubicBezTo>
                  <a:pt x="17" y="9"/>
                  <a:pt x="15" y="10"/>
                  <a:pt x="13" y="10"/>
                </a:cubicBezTo>
                <a:cubicBezTo>
                  <a:pt x="11" y="10"/>
                  <a:pt x="9" y="9"/>
                  <a:pt x="9" y="6"/>
                </a:cubicBezTo>
                <a:cubicBezTo>
                  <a:pt x="9" y="4"/>
                  <a:pt x="11" y="2"/>
                  <a:pt x="13" y="2"/>
                </a:cubicBezTo>
                <a:close/>
                <a:moveTo>
                  <a:pt x="64" y="33"/>
                </a:moveTo>
                <a:cubicBezTo>
                  <a:pt x="64" y="20"/>
                  <a:pt x="64" y="20"/>
                  <a:pt x="64" y="20"/>
                </a:cubicBezTo>
                <a:cubicBezTo>
                  <a:pt x="64" y="17"/>
                  <a:pt x="62" y="15"/>
                  <a:pt x="59" y="14"/>
                </a:cubicBezTo>
                <a:cubicBezTo>
                  <a:pt x="56" y="13"/>
                  <a:pt x="56" y="13"/>
                  <a:pt x="56" y="13"/>
                </a:cubicBezTo>
                <a:cubicBezTo>
                  <a:pt x="56" y="13"/>
                  <a:pt x="55" y="13"/>
                  <a:pt x="55" y="13"/>
                </a:cubicBezTo>
                <a:cubicBezTo>
                  <a:pt x="50" y="18"/>
                  <a:pt x="50" y="18"/>
                  <a:pt x="50" y="18"/>
                </a:cubicBezTo>
                <a:cubicBezTo>
                  <a:pt x="46" y="13"/>
                  <a:pt x="46" y="13"/>
                  <a:pt x="46" y="13"/>
                </a:cubicBezTo>
                <a:cubicBezTo>
                  <a:pt x="46" y="13"/>
                  <a:pt x="45" y="13"/>
                  <a:pt x="45" y="13"/>
                </a:cubicBezTo>
                <a:cubicBezTo>
                  <a:pt x="41" y="14"/>
                  <a:pt x="41" y="14"/>
                  <a:pt x="41" y="14"/>
                </a:cubicBezTo>
                <a:cubicBezTo>
                  <a:pt x="41" y="14"/>
                  <a:pt x="41" y="14"/>
                  <a:pt x="41" y="14"/>
                </a:cubicBezTo>
                <a:cubicBezTo>
                  <a:pt x="41" y="14"/>
                  <a:pt x="41" y="14"/>
                  <a:pt x="41" y="14"/>
                </a:cubicBezTo>
                <a:cubicBezTo>
                  <a:pt x="37" y="13"/>
                  <a:pt x="37" y="13"/>
                  <a:pt x="37" y="13"/>
                </a:cubicBezTo>
                <a:cubicBezTo>
                  <a:pt x="37" y="13"/>
                  <a:pt x="36" y="13"/>
                  <a:pt x="36" y="13"/>
                </a:cubicBezTo>
                <a:cubicBezTo>
                  <a:pt x="32" y="18"/>
                  <a:pt x="32" y="18"/>
                  <a:pt x="32" y="18"/>
                </a:cubicBezTo>
                <a:cubicBezTo>
                  <a:pt x="27" y="13"/>
                  <a:pt x="27" y="13"/>
                  <a:pt x="27" y="13"/>
                </a:cubicBezTo>
                <a:cubicBezTo>
                  <a:pt x="27" y="13"/>
                  <a:pt x="26" y="13"/>
                  <a:pt x="26" y="13"/>
                </a:cubicBezTo>
                <a:cubicBezTo>
                  <a:pt x="22" y="14"/>
                  <a:pt x="22" y="14"/>
                  <a:pt x="22" y="14"/>
                </a:cubicBezTo>
                <a:cubicBezTo>
                  <a:pt x="22" y="14"/>
                  <a:pt x="22" y="14"/>
                  <a:pt x="22" y="14"/>
                </a:cubicBezTo>
                <a:cubicBezTo>
                  <a:pt x="22" y="14"/>
                  <a:pt x="22" y="14"/>
                  <a:pt x="22" y="14"/>
                </a:cubicBezTo>
                <a:cubicBezTo>
                  <a:pt x="19" y="13"/>
                  <a:pt x="19" y="13"/>
                  <a:pt x="19" y="13"/>
                </a:cubicBezTo>
                <a:cubicBezTo>
                  <a:pt x="18" y="13"/>
                  <a:pt x="18" y="13"/>
                  <a:pt x="17" y="13"/>
                </a:cubicBezTo>
                <a:cubicBezTo>
                  <a:pt x="13" y="18"/>
                  <a:pt x="13" y="18"/>
                  <a:pt x="13" y="18"/>
                </a:cubicBezTo>
                <a:cubicBezTo>
                  <a:pt x="9" y="13"/>
                  <a:pt x="9" y="13"/>
                  <a:pt x="9" y="13"/>
                </a:cubicBezTo>
                <a:cubicBezTo>
                  <a:pt x="8" y="13"/>
                  <a:pt x="8" y="13"/>
                  <a:pt x="7" y="13"/>
                </a:cubicBezTo>
                <a:cubicBezTo>
                  <a:pt x="4" y="14"/>
                  <a:pt x="4" y="14"/>
                  <a:pt x="4" y="14"/>
                </a:cubicBezTo>
                <a:cubicBezTo>
                  <a:pt x="1" y="15"/>
                  <a:pt x="0" y="17"/>
                  <a:pt x="0" y="20"/>
                </a:cubicBezTo>
                <a:cubicBezTo>
                  <a:pt x="0" y="33"/>
                  <a:pt x="0" y="33"/>
                  <a:pt x="0" y="33"/>
                </a:cubicBezTo>
                <a:cubicBezTo>
                  <a:pt x="0" y="36"/>
                  <a:pt x="2" y="39"/>
                  <a:pt x="5" y="40"/>
                </a:cubicBezTo>
                <a:cubicBezTo>
                  <a:pt x="5" y="42"/>
                  <a:pt x="5" y="42"/>
                  <a:pt x="5" y="42"/>
                </a:cubicBezTo>
                <a:cubicBezTo>
                  <a:pt x="2" y="46"/>
                  <a:pt x="1" y="51"/>
                  <a:pt x="0" y="56"/>
                </a:cubicBezTo>
                <a:cubicBezTo>
                  <a:pt x="0" y="56"/>
                  <a:pt x="0" y="56"/>
                  <a:pt x="0" y="57"/>
                </a:cubicBezTo>
                <a:cubicBezTo>
                  <a:pt x="7" y="64"/>
                  <a:pt x="19" y="69"/>
                  <a:pt x="32" y="69"/>
                </a:cubicBezTo>
                <a:cubicBezTo>
                  <a:pt x="44" y="69"/>
                  <a:pt x="56" y="64"/>
                  <a:pt x="63" y="57"/>
                </a:cubicBezTo>
                <a:cubicBezTo>
                  <a:pt x="63" y="56"/>
                  <a:pt x="63" y="56"/>
                  <a:pt x="63" y="56"/>
                </a:cubicBezTo>
                <a:cubicBezTo>
                  <a:pt x="63" y="51"/>
                  <a:pt x="61" y="46"/>
                  <a:pt x="58" y="42"/>
                </a:cubicBezTo>
                <a:cubicBezTo>
                  <a:pt x="58" y="40"/>
                  <a:pt x="58" y="40"/>
                  <a:pt x="58" y="40"/>
                </a:cubicBezTo>
                <a:cubicBezTo>
                  <a:pt x="61" y="39"/>
                  <a:pt x="64" y="36"/>
                  <a:pt x="64" y="33"/>
                </a:cubicBezTo>
                <a:close/>
                <a:moveTo>
                  <a:pt x="2" y="33"/>
                </a:moveTo>
                <a:cubicBezTo>
                  <a:pt x="2" y="20"/>
                  <a:pt x="2" y="20"/>
                  <a:pt x="2" y="20"/>
                </a:cubicBezTo>
                <a:cubicBezTo>
                  <a:pt x="2" y="18"/>
                  <a:pt x="3" y="17"/>
                  <a:pt x="5" y="17"/>
                </a:cubicBezTo>
                <a:cubicBezTo>
                  <a:pt x="7" y="16"/>
                  <a:pt x="7" y="16"/>
                  <a:pt x="7" y="16"/>
                </a:cubicBezTo>
                <a:cubicBezTo>
                  <a:pt x="12" y="21"/>
                  <a:pt x="12" y="21"/>
                  <a:pt x="12" y="21"/>
                </a:cubicBezTo>
                <a:cubicBezTo>
                  <a:pt x="13" y="21"/>
                  <a:pt x="13" y="21"/>
                  <a:pt x="14" y="21"/>
                </a:cubicBezTo>
                <a:cubicBezTo>
                  <a:pt x="19" y="16"/>
                  <a:pt x="19" y="16"/>
                  <a:pt x="19" y="16"/>
                </a:cubicBezTo>
                <a:cubicBezTo>
                  <a:pt x="20" y="16"/>
                  <a:pt x="20" y="16"/>
                  <a:pt x="20" y="16"/>
                </a:cubicBezTo>
                <a:cubicBezTo>
                  <a:pt x="19" y="17"/>
                  <a:pt x="18" y="18"/>
                  <a:pt x="18" y="20"/>
                </a:cubicBezTo>
                <a:cubicBezTo>
                  <a:pt x="18" y="31"/>
                  <a:pt x="18" y="31"/>
                  <a:pt x="18" y="31"/>
                </a:cubicBezTo>
                <a:cubicBezTo>
                  <a:pt x="14" y="32"/>
                  <a:pt x="11" y="35"/>
                  <a:pt x="8" y="39"/>
                </a:cubicBezTo>
                <a:cubicBezTo>
                  <a:pt x="8" y="22"/>
                  <a:pt x="8" y="22"/>
                  <a:pt x="8" y="22"/>
                </a:cubicBezTo>
                <a:cubicBezTo>
                  <a:pt x="8" y="22"/>
                  <a:pt x="7" y="21"/>
                  <a:pt x="6" y="21"/>
                </a:cubicBezTo>
                <a:cubicBezTo>
                  <a:pt x="6" y="21"/>
                  <a:pt x="5" y="22"/>
                  <a:pt x="5" y="22"/>
                </a:cubicBezTo>
                <a:cubicBezTo>
                  <a:pt x="5" y="37"/>
                  <a:pt x="5" y="37"/>
                  <a:pt x="5" y="37"/>
                </a:cubicBezTo>
                <a:cubicBezTo>
                  <a:pt x="3" y="36"/>
                  <a:pt x="2" y="35"/>
                  <a:pt x="2" y="33"/>
                </a:cubicBezTo>
                <a:close/>
                <a:moveTo>
                  <a:pt x="13" y="63"/>
                </a:moveTo>
                <a:cubicBezTo>
                  <a:pt x="9" y="61"/>
                  <a:pt x="5" y="58"/>
                  <a:pt x="3" y="55"/>
                </a:cubicBezTo>
                <a:cubicBezTo>
                  <a:pt x="3" y="51"/>
                  <a:pt x="5" y="48"/>
                  <a:pt x="7" y="44"/>
                </a:cubicBezTo>
                <a:cubicBezTo>
                  <a:pt x="9" y="46"/>
                  <a:pt x="11" y="47"/>
                  <a:pt x="14" y="48"/>
                </a:cubicBezTo>
                <a:cubicBezTo>
                  <a:pt x="13" y="51"/>
                  <a:pt x="13" y="55"/>
                  <a:pt x="13" y="60"/>
                </a:cubicBezTo>
                <a:cubicBezTo>
                  <a:pt x="13" y="61"/>
                  <a:pt x="13" y="62"/>
                  <a:pt x="13" y="63"/>
                </a:cubicBezTo>
                <a:close/>
                <a:moveTo>
                  <a:pt x="8" y="42"/>
                </a:moveTo>
                <a:cubicBezTo>
                  <a:pt x="12" y="37"/>
                  <a:pt x="17" y="34"/>
                  <a:pt x="22" y="32"/>
                </a:cubicBezTo>
                <a:cubicBezTo>
                  <a:pt x="19" y="35"/>
                  <a:pt x="17" y="40"/>
                  <a:pt x="15" y="45"/>
                </a:cubicBezTo>
                <a:cubicBezTo>
                  <a:pt x="12" y="44"/>
                  <a:pt x="10" y="43"/>
                  <a:pt x="8" y="42"/>
                </a:cubicBezTo>
                <a:close/>
                <a:moveTo>
                  <a:pt x="30" y="66"/>
                </a:moveTo>
                <a:cubicBezTo>
                  <a:pt x="25" y="66"/>
                  <a:pt x="20" y="65"/>
                  <a:pt x="16" y="64"/>
                </a:cubicBezTo>
                <a:cubicBezTo>
                  <a:pt x="16" y="62"/>
                  <a:pt x="16" y="61"/>
                  <a:pt x="16" y="60"/>
                </a:cubicBezTo>
                <a:cubicBezTo>
                  <a:pt x="16" y="56"/>
                  <a:pt x="16" y="52"/>
                  <a:pt x="17" y="49"/>
                </a:cubicBezTo>
                <a:cubicBezTo>
                  <a:pt x="21" y="50"/>
                  <a:pt x="26" y="50"/>
                  <a:pt x="30" y="50"/>
                </a:cubicBezTo>
                <a:lnTo>
                  <a:pt x="30" y="66"/>
                </a:lnTo>
                <a:close/>
                <a:moveTo>
                  <a:pt x="30" y="48"/>
                </a:moveTo>
                <a:cubicBezTo>
                  <a:pt x="26" y="48"/>
                  <a:pt x="21" y="47"/>
                  <a:pt x="18" y="46"/>
                </a:cubicBezTo>
                <a:cubicBezTo>
                  <a:pt x="20" y="37"/>
                  <a:pt x="25" y="31"/>
                  <a:pt x="30" y="30"/>
                </a:cubicBezTo>
                <a:lnTo>
                  <a:pt x="30" y="48"/>
                </a:lnTo>
                <a:close/>
                <a:moveTo>
                  <a:pt x="32" y="28"/>
                </a:moveTo>
                <a:cubicBezTo>
                  <a:pt x="31" y="28"/>
                  <a:pt x="31" y="28"/>
                  <a:pt x="31" y="28"/>
                </a:cubicBezTo>
                <a:cubicBezTo>
                  <a:pt x="29" y="28"/>
                  <a:pt x="28" y="28"/>
                  <a:pt x="26" y="28"/>
                </a:cubicBezTo>
                <a:cubicBezTo>
                  <a:pt x="26" y="22"/>
                  <a:pt x="26" y="22"/>
                  <a:pt x="26" y="22"/>
                </a:cubicBezTo>
                <a:cubicBezTo>
                  <a:pt x="26" y="22"/>
                  <a:pt x="26" y="21"/>
                  <a:pt x="25" y="21"/>
                </a:cubicBezTo>
                <a:cubicBezTo>
                  <a:pt x="24" y="21"/>
                  <a:pt x="24" y="22"/>
                  <a:pt x="24" y="22"/>
                </a:cubicBezTo>
                <a:cubicBezTo>
                  <a:pt x="24" y="29"/>
                  <a:pt x="24" y="29"/>
                  <a:pt x="24" y="29"/>
                </a:cubicBezTo>
                <a:cubicBezTo>
                  <a:pt x="23" y="29"/>
                  <a:pt x="22" y="29"/>
                  <a:pt x="21" y="30"/>
                </a:cubicBezTo>
                <a:cubicBezTo>
                  <a:pt x="21" y="20"/>
                  <a:pt x="21" y="20"/>
                  <a:pt x="21" y="20"/>
                </a:cubicBezTo>
                <a:cubicBezTo>
                  <a:pt x="21" y="18"/>
                  <a:pt x="22" y="17"/>
                  <a:pt x="23" y="17"/>
                </a:cubicBezTo>
                <a:cubicBezTo>
                  <a:pt x="26" y="16"/>
                  <a:pt x="26" y="16"/>
                  <a:pt x="26" y="16"/>
                </a:cubicBezTo>
                <a:cubicBezTo>
                  <a:pt x="31" y="21"/>
                  <a:pt x="31" y="21"/>
                  <a:pt x="31" y="21"/>
                </a:cubicBezTo>
                <a:cubicBezTo>
                  <a:pt x="31" y="21"/>
                  <a:pt x="32" y="21"/>
                  <a:pt x="33" y="21"/>
                </a:cubicBezTo>
                <a:cubicBezTo>
                  <a:pt x="37" y="16"/>
                  <a:pt x="37" y="16"/>
                  <a:pt x="37" y="16"/>
                </a:cubicBezTo>
                <a:cubicBezTo>
                  <a:pt x="40" y="16"/>
                  <a:pt x="40" y="16"/>
                  <a:pt x="40" y="16"/>
                </a:cubicBezTo>
                <a:cubicBezTo>
                  <a:pt x="41" y="17"/>
                  <a:pt x="42" y="18"/>
                  <a:pt x="42" y="20"/>
                </a:cubicBezTo>
                <a:cubicBezTo>
                  <a:pt x="42" y="30"/>
                  <a:pt x="42" y="30"/>
                  <a:pt x="42" y="30"/>
                </a:cubicBezTo>
                <a:cubicBezTo>
                  <a:pt x="41" y="29"/>
                  <a:pt x="41" y="29"/>
                  <a:pt x="40" y="29"/>
                </a:cubicBezTo>
                <a:cubicBezTo>
                  <a:pt x="40" y="22"/>
                  <a:pt x="40" y="22"/>
                  <a:pt x="40" y="22"/>
                </a:cubicBezTo>
                <a:cubicBezTo>
                  <a:pt x="40" y="22"/>
                  <a:pt x="39" y="21"/>
                  <a:pt x="38" y="21"/>
                </a:cubicBezTo>
                <a:cubicBezTo>
                  <a:pt x="38" y="21"/>
                  <a:pt x="37" y="22"/>
                  <a:pt x="37" y="22"/>
                </a:cubicBezTo>
                <a:cubicBezTo>
                  <a:pt x="37" y="28"/>
                  <a:pt x="37" y="28"/>
                  <a:pt x="37" y="28"/>
                </a:cubicBezTo>
                <a:cubicBezTo>
                  <a:pt x="36" y="28"/>
                  <a:pt x="34" y="28"/>
                  <a:pt x="33" y="28"/>
                </a:cubicBezTo>
                <a:cubicBezTo>
                  <a:pt x="32" y="28"/>
                  <a:pt x="32" y="28"/>
                  <a:pt x="32" y="28"/>
                </a:cubicBezTo>
                <a:close/>
                <a:moveTo>
                  <a:pt x="46" y="46"/>
                </a:moveTo>
                <a:cubicBezTo>
                  <a:pt x="42" y="47"/>
                  <a:pt x="38" y="48"/>
                  <a:pt x="33" y="48"/>
                </a:cubicBezTo>
                <a:cubicBezTo>
                  <a:pt x="33" y="30"/>
                  <a:pt x="33" y="30"/>
                  <a:pt x="33" y="30"/>
                </a:cubicBezTo>
                <a:cubicBezTo>
                  <a:pt x="38" y="31"/>
                  <a:pt x="43" y="37"/>
                  <a:pt x="46" y="46"/>
                </a:cubicBezTo>
                <a:close/>
                <a:moveTo>
                  <a:pt x="47" y="64"/>
                </a:moveTo>
                <a:cubicBezTo>
                  <a:pt x="43" y="65"/>
                  <a:pt x="38" y="66"/>
                  <a:pt x="33" y="66"/>
                </a:cubicBezTo>
                <a:cubicBezTo>
                  <a:pt x="33" y="50"/>
                  <a:pt x="33" y="50"/>
                  <a:pt x="33" y="50"/>
                </a:cubicBezTo>
                <a:cubicBezTo>
                  <a:pt x="38" y="50"/>
                  <a:pt x="42" y="50"/>
                  <a:pt x="46" y="49"/>
                </a:cubicBezTo>
                <a:cubicBezTo>
                  <a:pt x="47" y="52"/>
                  <a:pt x="48" y="56"/>
                  <a:pt x="48" y="60"/>
                </a:cubicBezTo>
                <a:cubicBezTo>
                  <a:pt x="48" y="61"/>
                  <a:pt x="48" y="62"/>
                  <a:pt x="47" y="64"/>
                </a:cubicBezTo>
                <a:close/>
                <a:moveTo>
                  <a:pt x="41" y="32"/>
                </a:moveTo>
                <a:cubicBezTo>
                  <a:pt x="47" y="34"/>
                  <a:pt x="52" y="37"/>
                  <a:pt x="55" y="42"/>
                </a:cubicBezTo>
                <a:cubicBezTo>
                  <a:pt x="53" y="43"/>
                  <a:pt x="51" y="44"/>
                  <a:pt x="48" y="45"/>
                </a:cubicBezTo>
                <a:cubicBezTo>
                  <a:pt x="47" y="40"/>
                  <a:pt x="44" y="35"/>
                  <a:pt x="41" y="32"/>
                </a:cubicBezTo>
                <a:close/>
                <a:moveTo>
                  <a:pt x="61" y="55"/>
                </a:moveTo>
                <a:cubicBezTo>
                  <a:pt x="58" y="58"/>
                  <a:pt x="54" y="61"/>
                  <a:pt x="50" y="63"/>
                </a:cubicBezTo>
                <a:cubicBezTo>
                  <a:pt x="50" y="62"/>
                  <a:pt x="50" y="61"/>
                  <a:pt x="50" y="60"/>
                </a:cubicBezTo>
                <a:cubicBezTo>
                  <a:pt x="50" y="55"/>
                  <a:pt x="50" y="51"/>
                  <a:pt x="49" y="48"/>
                </a:cubicBezTo>
                <a:cubicBezTo>
                  <a:pt x="52" y="47"/>
                  <a:pt x="54" y="46"/>
                  <a:pt x="57" y="44"/>
                </a:cubicBezTo>
                <a:cubicBezTo>
                  <a:pt x="59" y="48"/>
                  <a:pt x="60" y="51"/>
                  <a:pt x="61" y="55"/>
                </a:cubicBezTo>
                <a:close/>
                <a:moveTo>
                  <a:pt x="57" y="21"/>
                </a:moveTo>
                <a:cubicBezTo>
                  <a:pt x="56" y="21"/>
                  <a:pt x="56" y="22"/>
                  <a:pt x="56" y="22"/>
                </a:cubicBezTo>
                <a:cubicBezTo>
                  <a:pt x="56" y="39"/>
                  <a:pt x="56" y="39"/>
                  <a:pt x="56" y="39"/>
                </a:cubicBezTo>
                <a:cubicBezTo>
                  <a:pt x="53" y="35"/>
                  <a:pt x="49" y="32"/>
                  <a:pt x="45" y="31"/>
                </a:cubicBezTo>
                <a:cubicBezTo>
                  <a:pt x="45" y="20"/>
                  <a:pt x="45" y="20"/>
                  <a:pt x="45" y="20"/>
                </a:cubicBezTo>
                <a:cubicBezTo>
                  <a:pt x="45" y="18"/>
                  <a:pt x="45" y="17"/>
                  <a:pt x="44" y="16"/>
                </a:cubicBezTo>
                <a:cubicBezTo>
                  <a:pt x="45" y="16"/>
                  <a:pt x="45" y="16"/>
                  <a:pt x="45" y="16"/>
                </a:cubicBezTo>
                <a:cubicBezTo>
                  <a:pt x="49" y="21"/>
                  <a:pt x="49" y="21"/>
                  <a:pt x="49" y="21"/>
                </a:cubicBezTo>
                <a:cubicBezTo>
                  <a:pt x="50" y="21"/>
                  <a:pt x="51" y="21"/>
                  <a:pt x="51" y="21"/>
                </a:cubicBezTo>
                <a:cubicBezTo>
                  <a:pt x="56" y="16"/>
                  <a:pt x="56" y="16"/>
                  <a:pt x="56" y="16"/>
                </a:cubicBezTo>
                <a:cubicBezTo>
                  <a:pt x="59" y="16"/>
                  <a:pt x="59" y="16"/>
                  <a:pt x="59" y="16"/>
                </a:cubicBezTo>
                <a:cubicBezTo>
                  <a:pt x="60" y="17"/>
                  <a:pt x="61" y="18"/>
                  <a:pt x="61" y="20"/>
                </a:cubicBezTo>
                <a:cubicBezTo>
                  <a:pt x="61" y="33"/>
                  <a:pt x="61" y="33"/>
                  <a:pt x="61" y="33"/>
                </a:cubicBezTo>
                <a:cubicBezTo>
                  <a:pt x="61" y="35"/>
                  <a:pt x="60" y="36"/>
                  <a:pt x="58" y="37"/>
                </a:cubicBezTo>
                <a:cubicBezTo>
                  <a:pt x="58" y="22"/>
                  <a:pt x="58" y="22"/>
                  <a:pt x="58" y="22"/>
                </a:cubicBezTo>
                <a:cubicBezTo>
                  <a:pt x="58" y="22"/>
                  <a:pt x="58" y="21"/>
                  <a:pt x="57" y="21"/>
                </a:cubicBezTo>
                <a:close/>
              </a:path>
            </a:pathLst>
          </a:custGeom>
          <a:solidFill>
            <a:srgbClr val="003088"/>
          </a:solidFill>
          <a:ln>
            <a:noFill/>
          </a:ln>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71234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Establishing cover</a:t>
            </a:r>
            <a:endParaRPr lang="en-GB" dirty="0"/>
          </a:p>
        </p:txBody>
      </p:sp>
      <p:sp>
        <p:nvSpPr>
          <p:cNvPr id="3" name="Text Placeholder 2"/>
          <p:cNvSpPr>
            <a:spLocks noGrp="1"/>
          </p:cNvSpPr>
          <p:nvPr>
            <p:ph type="body" sz="quarter" idx="10"/>
          </p:nvPr>
        </p:nvSpPr>
        <p:spPr/>
        <p:txBody>
          <a:bodyPr/>
          <a:lstStyle/>
          <a:p>
            <a:r>
              <a:rPr lang="en-GB" dirty="0" smtClean="0"/>
              <a:t>Increased costs of working</a:t>
            </a:r>
            <a:endParaRPr lang="en-GB" dirty="0"/>
          </a:p>
        </p:txBody>
      </p:sp>
      <p:sp>
        <p:nvSpPr>
          <p:cNvPr id="4" name="Text Placeholder 3"/>
          <p:cNvSpPr>
            <a:spLocks noGrp="1"/>
          </p:cNvSpPr>
          <p:nvPr>
            <p:ph type="body" sz="quarter" idx="11"/>
          </p:nvPr>
        </p:nvSpPr>
        <p:spPr/>
        <p:txBody>
          <a:bodyPr/>
          <a:lstStyle/>
          <a:p>
            <a:r>
              <a:rPr lang="en-GB" dirty="0" smtClean="0"/>
              <a:t>Assists with Insured’s </a:t>
            </a:r>
            <a:r>
              <a:rPr lang="en-GB" dirty="0"/>
              <a:t>obligation to mitigate </a:t>
            </a:r>
            <a:r>
              <a:rPr lang="en-GB" dirty="0" smtClean="0"/>
              <a:t>loss</a:t>
            </a:r>
          </a:p>
          <a:p>
            <a:r>
              <a:rPr lang="en-GB" dirty="0" smtClean="0"/>
              <a:t>Spent in the expectation that Insurer’s liability will be reduced</a:t>
            </a:r>
            <a:endParaRPr lang="en-GB" dirty="0"/>
          </a:p>
          <a:p>
            <a:r>
              <a:rPr lang="en-GB" dirty="0" smtClean="0"/>
              <a:t>Need to consider residual </a:t>
            </a:r>
            <a:r>
              <a:rPr lang="en-GB" dirty="0"/>
              <a:t>values of </a:t>
            </a:r>
            <a:r>
              <a:rPr lang="en-GB" dirty="0" smtClean="0"/>
              <a:t>ICW where temporary replacements are purchased</a:t>
            </a:r>
            <a:endParaRPr lang="en-GB" dirty="0"/>
          </a:p>
          <a:p>
            <a:r>
              <a:rPr lang="en-GB" dirty="0" smtClean="0"/>
              <a:t>Requirement that ICW expenditure is “Economic”</a:t>
            </a:r>
          </a:p>
          <a:p>
            <a:r>
              <a:rPr lang="en-GB" dirty="0" smtClean="0"/>
              <a:t>Gross Profit cover – does not include increased costs in relation to purchases or other uninsured working expenses</a:t>
            </a:r>
            <a:endParaRPr lang="en-GB" dirty="0"/>
          </a:p>
          <a:p>
            <a:r>
              <a:rPr lang="en-GB" dirty="0"/>
              <a:t>Additional Increased Costs of </a:t>
            </a:r>
            <a:r>
              <a:rPr lang="en-GB" dirty="0" smtClean="0"/>
              <a:t>Working</a:t>
            </a:r>
          </a:p>
          <a:p>
            <a:pPr lvl="2"/>
            <a:r>
              <a:rPr lang="en-GB" i="1" dirty="0"/>
              <a:t>“further additional expenditure…as the insured shall reasonably incur during the indemnity period in consequence of the damage for the purpose of avoiding or diminishing the reduction in turnover”</a:t>
            </a:r>
          </a:p>
          <a:p>
            <a:endParaRPr lang="en-GB" dirty="0"/>
          </a:p>
          <a:p>
            <a:endParaRPr lang="en-GB" dirty="0" smtClean="0"/>
          </a:p>
          <a:p>
            <a:endParaRPr lang="en-GB" dirty="0"/>
          </a:p>
        </p:txBody>
      </p:sp>
      <p:grpSp>
        <p:nvGrpSpPr>
          <p:cNvPr id="5" name="Group 4">
            <a:extLst>
              <a:ext uri="{FF2B5EF4-FFF2-40B4-BE49-F238E27FC236}">
                <a16:creationId xmlns="" xmlns:a16="http://schemas.microsoft.com/office/drawing/2014/main" id="{7F6DDAB5-7FDA-4511-98B3-19CAA437F482}"/>
              </a:ext>
            </a:extLst>
          </p:cNvPr>
          <p:cNvGrpSpPr/>
          <p:nvPr/>
        </p:nvGrpSpPr>
        <p:grpSpPr>
          <a:xfrm>
            <a:off x="8234174" y="4373724"/>
            <a:ext cx="322464" cy="393689"/>
            <a:chOff x="2080028" y="587352"/>
            <a:chExt cx="1444625" cy="1763713"/>
          </a:xfrm>
          <a:solidFill>
            <a:srgbClr val="032F88"/>
          </a:solidFill>
        </p:grpSpPr>
        <p:sp>
          <p:nvSpPr>
            <p:cNvPr id="6" name="Freeform 48">
              <a:extLst>
                <a:ext uri="{FF2B5EF4-FFF2-40B4-BE49-F238E27FC236}">
                  <a16:creationId xmlns="" xmlns:a16="http://schemas.microsoft.com/office/drawing/2014/main" id="{9DDFA6E4-B85C-4993-8C5D-242BC66FE4CF}"/>
                </a:ext>
              </a:extLst>
            </p:cNvPr>
            <p:cNvSpPr>
              <a:spLocks noEditPoints="1"/>
            </p:cNvSpPr>
            <p:nvPr/>
          </p:nvSpPr>
          <p:spPr bwMode="auto">
            <a:xfrm>
              <a:off x="2349903" y="587352"/>
              <a:ext cx="904875" cy="1012825"/>
            </a:xfrm>
            <a:custGeom>
              <a:avLst/>
              <a:gdLst>
                <a:gd name="T0" fmla="*/ 3 w 117"/>
                <a:gd name="T1" fmla="*/ 68 h 131"/>
                <a:gd name="T2" fmla="*/ 15 w 117"/>
                <a:gd name="T3" fmla="*/ 72 h 131"/>
                <a:gd name="T4" fmla="*/ 15 w 117"/>
                <a:gd name="T5" fmla="*/ 75 h 131"/>
                <a:gd name="T6" fmla="*/ 59 w 117"/>
                <a:gd name="T7" fmla="*/ 131 h 131"/>
                <a:gd name="T8" fmla="*/ 102 w 117"/>
                <a:gd name="T9" fmla="*/ 75 h 131"/>
                <a:gd name="T10" fmla="*/ 102 w 117"/>
                <a:gd name="T11" fmla="*/ 72 h 131"/>
                <a:gd name="T12" fmla="*/ 114 w 117"/>
                <a:gd name="T13" fmla="*/ 68 h 131"/>
                <a:gd name="T14" fmla="*/ 116 w 117"/>
                <a:gd name="T15" fmla="*/ 63 h 131"/>
                <a:gd name="T16" fmla="*/ 111 w 117"/>
                <a:gd name="T17" fmla="*/ 61 h 131"/>
                <a:gd name="T18" fmla="*/ 108 w 117"/>
                <a:gd name="T19" fmla="*/ 62 h 131"/>
                <a:gd name="T20" fmla="*/ 105 w 117"/>
                <a:gd name="T21" fmla="*/ 54 h 131"/>
                <a:gd name="T22" fmla="*/ 72 w 117"/>
                <a:gd name="T23" fmla="*/ 7 h 131"/>
                <a:gd name="T24" fmla="*/ 72 w 117"/>
                <a:gd name="T25" fmla="*/ 3 h 131"/>
                <a:gd name="T26" fmla="*/ 69 w 117"/>
                <a:gd name="T27" fmla="*/ 0 h 131"/>
                <a:gd name="T28" fmla="*/ 48 w 117"/>
                <a:gd name="T29" fmla="*/ 0 h 131"/>
                <a:gd name="T30" fmla="*/ 45 w 117"/>
                <a:gd name="T31" fmla="*/ 3 h 131"/>
                <a:gd name="T32" fmla="*/ 45 w 117"/>
                <a:gd name="T33" fmla="*/ 7 h 131"/>
                <a:gd name="T34" fmla="*/ 12 w 117"/>
                <a:gd name="T35" fmla="*/ 54 h 131"/>
                <a:gd name="T36" fmla="*/ 9 w 117"/>
                <a:gd name="T37" fmla="*/ 62 h 131"/>
                <a:gd name="T38" fmla="*/ 6 w 117"/>
                <a:gd name="T39" fmla="*/ 61 h 131"/>
                <a:gd name="T40" fmla="*/ 1 w 117"/>
                <a:gd name="T41" fmla="*/ 63 h 131"/>
                <a:gd name="T42" fmla="*/ 3 w 117"/>
                <a:gd name="T43" fmla="*/ 68 h 131"/>
                <a:gd name="T44" fmla="*/ 95 w 117"/>
                <a:gd name="T45" fmla="*/ 75 h 131"/>
                <a:gd name="T46" fmla="*/ 59 w 117"/>
                <a:gd name="T47" fmla="*/ 124 h 131"/>
                <a:gd name="T48" fmla="*/ 22 w 117"/>
                <a:gd name="T49" fmla="*/ 75 h 131"/>
                <a:gd name="T50" fmla="*/ 22 w 117"/>
                <a:gd name="T51" fmla="*/ 74 h 131"/>
                <a:gd name="T52" fmla="*/ 59 w 117"/>
                <a:gd name="T53" fmla="*/ 78 h 131"/>
                <a:gd name="T54" fmla="*/ 95 w 117"/>
                <a:gd name="T55" fmla="*/ 74 h 131"/>
                <a:gd name="T56" fmla="*/ 95 w 117"/>
                <a:gd name="T57" fmla="*/ 75 h 131"/>
                <a:gd name="T58" fmla="*/ 19 w 117"/>
                <a:gd name="T59" fmla="*/ 54 h 131"/>
                <a:gd name="T60" fmla="*/ 44 w 117"/>
                <a:gd name="T61" fmla="*/ 14 h 131"/>
                <a:gd name="T62" fmla="*/ 42 w 117"/>
                <a:gd name="T63" fmla="*/ 54 h 131"/>
                <a:gd name="T64" fmla="*/ 49 w 117"/>
                <a:gd name="T65" fmla="*/ 55 h 131"/>
                <a:gd name="T66" fmla="*/ 52 w 117"/>
                <a:gd name="T67" fmla="*/ 7 h 131"/>
                <a:gd name="T68" fmla="*/ 65 w 117"/>
                <a:gd name="T69" fmla="*/ 7 h 131"/>
                <a:gd name="T70" fmla="*/ 68 w 117"/>
                <a:gd name="T71" fmla="*/ 55 h 131"/>
                <a:gd name="T72" fmla="*/ 75 w 117"/>
                <a:gd name="T73" fmla="*/ 54 h 131"/>
                <a:gd name="T74" fmla="*/ 73 w 117"/>
                <a:gd name="T75" fmla="*/ 14 h 131"/>
                <a:gd name="T76" fmla="*/ 98 w 117"/>
                <a:gd name="T77" fmla="*/ 54 h 131"/>
                <a:gd name="T78" fmla="*/ 101 w 117"/>
                <a:gd name="T79" fmla="*/ 65 h 131"/>
                <a:gd name="T80" fmla="*/ 59 w 117"/>
                <a:gd name="T81" fmla="*/ 71 h 131"/>
                <a:gd name="T82" fmla="*/ 16 w 117"/>
                <a:gd name="T83" fmla="*/ 65 h 131"/>
                <a:gd name="T84" fmla="*/ 19 w 117"/>
                <a:gd name="T85" fmla="*/ 5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31">
                  <a:moveTo>
                    <a:pt x="3" y="68"/>
                  </a:moveTo>
                  <a:cubicBezTo>
                    <a:pt x="7" y="69"/>
                    <a:pt x="11" y="71"/>
                    <a:pt x="15" y="72"/>
                  </a:cubicBezTo>
                  <a:cubicBezTo>
                    <a:pt x="15" y="73"/>
                    <a:pt x="15" y="74"/>
                    <a:pt x="15" y="75"/>
                  </a:cubicBezTo>
                  <a:cubicBezTo>
                    <a:pt x="15" y="105"/>
                    <a:pt x="36" y="131"/>
                    <a:pt x="59" y="131"/>
                  </a:cubicBezTo>
                  <a:cubicBezTo>
                    <a:pt x="81" y="131"/>
                    <a:pt x="102" y="105"/>
                    <a:pt x="102" y="75"/>
                  </a:cubicBezTo>
                  <a:cubicBezTo>
                    <a:pt x="102" y="74"/>
                    <a:pt x="102" y="73"/>
                    <a:pt x="102" y="72"/>
                  </a:cubicBezTo>
                  <a:cubicBezTo>
                    <a:pt x="106" y="71"/>
                    <a:pt x="110" y="69"/>
                    <a:pt x="114" y="68"/>
                  </a:cubicBezTo>
                  <a:cubicBezTo>
                    <a:pt x="116" y="67"/>
                    <a:pt x="117" y="65"/>
                    <a:pt x="116" y="63"/>
                  </a:cubicBezTo>
                  <a:cubicBezTo>
                    <a:pt x="115" y="61"/>
                    <a:pt x="113" y="60"/>
                    <a:pt x="111" y="61"/>
                  </a:cubicBezTo>
                  <a:cubicBezTo>
                    <a:pt x="110" y="61"/>
                    <a:pt x="109" y="62"/>
                    <a:pt x="108" y="62"/>
                  </a:cubicBezTo>
                  <a:cubicBezTo>
                    <a:pt x="106" y="61"/>
                    <a:pt x="105" y="58"/>
                    <a:pt x="105" y="54"/>
                  </a:cubicBezTo>
                  <a:cubicBezTo>
                    <a:pt x="105" y="21"/>
                    <a:pt x="85" y="10"/>
                    <a:pt x="72" y="7"/>
                  </a:cubicBezTo>
                  <a:cubicBezTo>
                    <a:pt x="72" y="3"/>
                    <a:pt x="72" y="3"/>
                    <a:pt x="72" y="3"/>
                  </a:cubicBezTo>
                  <a:cubicBezTo>
                    <a:pt x="72" y="1"/>
                    <a:pt x="71" y="0"/>
                    <a:pt x="69" y="0"/>
                  </a:cubicBezTo>
                  <a:cubicBezTo>
                    <a:pt x="48" y="0"/>
                    <a:pt x="48" y="0"/>
                    <a:pt x="48" y="0"/>
                  </a:cubicBezTo>
                  <a:cubicBezTo>
                    <a:pt x="46" y="0"/>
                    <a:pt x="45" y="1"/>
                    <a:pt x="45" y="3"/>
                  </a:cubicBezTo>
                  <a:cubicBezTo>
                    <a:pt x="45" y="7"/>
                    <a:pt x="45" y="7"/>
                    <a:pt x="45" y="7"/>
                  </a:cubicBezTo>
                  <a:cubicBezTo>
                    <a:pt x="32" y="10"/>
                    <a:pt x="12" y="21"/>
                    <a:pt x="12" y="54"/>
                  </a:cubicBezTo>
                  <a:cubicBezTo>
                    <a:pt x="12" y="58"/>
                    <a:pt x="11" y="61"/>
                    <a:pt x="9" y="62"/>
                  </a:cubicBezTo>
                  <a:cubicBezTo>
                    <a:pt x="8" y="62"/>
                    <a:pt x="7" y="61"/>
                    <a:pt x="6" y="61"/>
                  </a:cubicBezTo>
                  <a:cubicBezTo>
                    <a:pt x="4" y="60"/>
                    <a:pt x="2" y="61"/>
                    <a:pt x="1" y="63"/>
                  </a:cubicBezTo>
                  <a:cubicBezTo>
                    <a:pt x="0" y="65"/>
                    <a:pt x="1" y="67"/>
                    <a:pt x="3" y="68"/>
                  </a:cubicBezTo>
                  <a:close/>
                  <a:moveTo>
                    <a:pt x="95" y="75"/>
                  </a:moveTo>
                  <a:cubicBezTo>
                    <a:pt x="95" y="100"/>
                    <a:pt x="77" y="124"/>
                    <a:pt x="59" y="124"/>
                  </a:cubicBezTo>
                  <a:cubicBezTo>
                    <a:pt x="40" y="124"/>
                    <a:pt x="22" y="100"/>
                    <a:pt x="22" y="75"/>
                  </a:cubicBezTo>
                  <a:cubicBezTo>
                    <a:pt x="22" y="75"/>
                    <a:pt x="22" y="74"/>
                    <a:pt x="22" y="74"/>
                  </a:cubicBezTo>
                  <a:cubicBezTo>
                    <a:pt x="33" y="76"/>
                    <a:pt x="46" y="78"/>
                    <a:pt x="59" y="78"/>
                  </a:cubicBezTo>
                  <a:cubicBezTo>
                    <a:pt x="72" y="78"/>
                    <a:pt x="84" y="76"/>
                    <a:pt x="95" y="74"/>
                  </a:cubicBezTo>
                  <a:cubicBezTo>
                    <a:pt x="95" y="74"/>
                    <a:pt x="95" y="75"/>
                    <a:pt x="95" y="75"/>
                  </a:cubicBezTo>
                  <a:close/>
                  <a:moveTo>
                    <a:pt x="19" y="54"/>
                  </a:moveTo>
                  <a:cubicBezTo>
                    <a:pt x="19" y="29"/>
                    <a:pt x="32" y="18"/>
                    <a:pt x="44" y="14"/>
                  </a:cubicBezTo>
                  <a:cubicBezTo>
                    <a:pt x="42" y="54"/>
                    <a:pt x="42" y="54"/>
                    <a:pt x="42" y="54"/>
                  </a:cubicBezTo>
                  <a:cubicBezTo>
                    <a:pt x="49" y="55"/>
                    <a:pt x="49" y="55"/>
                    <a:pt x="49" y="55"/>
                  </a:cubicBezTo>
                  <a:cubicBezTo>
                    <a:pt x="52" y="7"/>
                    <a:pt x="52" y="7"/>
                    <a:pt x="52" y="7"/>
                  </a:cubicBezTo>
                  <a:cubicBezTo>
                    <a:pt x="65" y="7"/>
                    <a:pt x="65" y="7"/>
                    <a:pt x="65" y="7"/>
                  </a:cubicBezTo>
                  <a:cubicBezTo>
                    <a:pt x="68" y="55"/>
                    <a:pt x="68" y="55"/>
                    <a:pt x="68" y="55"/>
                  </a:cubicBezTo>
                  <a:cubicBezTo>
                    <a:pt x="75" y="54"/>
                    <a:pt x="75" y="54"/>
                    <a:pt x="75" y="54"/>
                  </a:cubicBezTo>
                  <a:cubicBezTo>
                    <a:pt x="73" y="14"/>
                    <a:pt x="73" y="14"/>
                    <a:pt x="73" y="14"/>
                  </a:cubicBezTo>
                  <a:cubicBezTo>
                    <a:pt x="85" y="18"/>
                    <a:pt x="98" y="29"/>
                    <a:pt x="98" y="54"/>
                  </a:cubicBezTo>
                  <a:cubicBezTo>
                    <a:pt x="98" y="56"/>
                    <a:pt x="98" y="61"/>
                    <a:pt x="101" y="65"/>
                  </a:cubicBezTo>
                  <a:cubicBezTo>
                    <a:pt x="88" y="69"/>
                    <a:pt x="74" y="71"/>
                    <a:pt x="59" y="71"/>
                  </a:cubicBezTo>
                  <a:cubicBezTo>
                    <a:pt x="43" y="71"/>
                    <a:pt x="29" y="69"/>
                    <a:pt x="16" y="65"/>
                  </a:cubicBezTo>
                  <a:cubicBezTo>
                    <a:pt x="19" y="61"/>
                    <a:pt x="19" y="56"/>
                    <a:pt x="19" y="54"/>
                  </a:cubicBezTo>
                  <a:close/>
                </a:path>
              </a:pathLst>
            </a:custGeom>
            <a:grpFill/>
            <a:ln>
              <a:noFill/>
            </a:ln>
            <a:extLst/>
          </p:spPr>
          <p:txBody>
            <a:bodyPr/>
            <a:lstStyle/>
            <a:p>
              <a:pPr eaLnBrk="1" hangingPunct="1">
                <a:defRPr/>
              </a:pPr>
              <a:endParaRPr lang="en-US" sz="2400"/>
            </a:p>
          </p:txBody>
        </p:sp>
        <p:sp>
          <p:nvSpPr>
            <p:cNvPr id="7" name="Freeform 49">
              <a:extLst>
                <a:ext uri="{FF2B5EF4-FFF2-40B4-BE49-F238E27FC236}">
                  <a16:creationId xmlns="" xmlns:a16="http://schemas.microsoft.com/office/drawing/2014/main" id="{39D39F44-C812-4CF8-89E0-96F73FCBF112}"/>
                </a:ext>
              </a:extLst>
            </p:cNvPr>
            <p:cNvSpPr>
              <a:spLocks noEditPoints="1"/>
            </p:cNvSpPr>
            <p:nvPr/>
          </p:nvSpPr>
          <p:spPr bwMode="auto">
            <a:xfrm>
              <a:off x="2080028" y="1631927"/>
              <a:ext cx="1444625" cy="719138"/>
            </a:xfrm>
            <a:custGeom>
              <a:avLst/>
              <a:gdLst>
                <a:gd name="T0" fmla="*/ 153 w 187"/>
                <a:gd name="T1" fmla="*/ 6 h 93"/>
                <a:gd name="T2" fmla="*/ 139 w 187"/>
                <a:gd name="T3" fmla="*/ 4 h 93"/>
                <a:gd name="T4" fmla="*/ 120 w 187"/>
                <a:gd name="T5" fmla="*/ 0 h 93"/>
                <a:gd name="T6" fmla="*/ 117 w 187"/>
                <a:gd name="T7" fmla="*/ 1 h 93"/>
                <a:gd name="T8" fmla="*/ 115 w 187"/>
                <a:gd name="T9" fmla="*/ 4 h 93"/>
                <a:gd name="T10" fmla="*/ 115 w 187"/>
                <a:gd name="T11" fmla="*/ 18 h 93"/>
                <a:gd name="T12" fmla="*/ 72 w 187"/>
                <a:gd name="T13" fmla="*/ 18 h 93"/>
                <a:gd name="T14" fmla="*/ 72 w 187"/>
                <a:gd name="T15" fmla="*/ 4 h 93"/>
                <a:gd name="T16" fmla="*/ 70 w 187"/>
                <a:gd name="T17" fmla="*/ 1 h 93"/>
                <a:gd name="T18" fmla="*/ 67 w 187"/>
                <a:gd name="T19" fmla="*/ 0 h 93"/>
                <a:gd name="T20" fmla="*/ 48 w 187"/>
                <a:gd name="T21" fmla="*/ 4 h 93"/>
                <a:gd name="T22" fmla="*/ 34 w 187"/>
                <a:gd name="T23" fmla="*/ 6 h 93"/>
                <a:gd name="T24" fmla="*/ 0 w 187"/>
                <a:gd name="T25" fmla="*/ 47 h 93"/>
                <a:gd name="T26" fmla="*/ 0 w 187"/>
                <a:gd name="T27" fmla="*/ 93 h 93"/>
                <a:gd name="T28" fmla="*/ 7 w 187"/>
                <a:gd name="T29" fmla="*/ 93 h 93"/>
                <a:gd name="T30" fmla="*/ 7 w 187"/>
                <a:gd name="T31" fmla="*/ 47 h 93"/>
                <a:gd name="T32" fmla="*/ 35 w 187"/>
                <a:gd name="T33" fmla="*/ 13 h 93"/>
                <a:gd name="T34" fmla="*/ 45 w 187"/>
                <a:gd name="T35" fmla="*/ 11 h 93"/>
                <a:gd name="T36" fmla="*/ 45 w 187"/>
                <a:gd name="T37" fmla="*/ 52 h 93"/>
                <a:gd name="T38" fmla="*/ 34 w 187"/>
                <a:gd name="T39" fmla="*/ 52 h 93"/>
                <a:gd name="T40" fmla="*/ 34 w 187"/>
                <a:gd name="T41" fmla="*/ 93 h 93"/>
                <a:gd name="T42" fmla="*/ 41 w 187"/>
                <a:gd name="T43" fmla="*/ 93 h 93"/>
                <a:gd name="T44" fmla="*/ 41 w 187"/>
                <a:gd name="T45" fmla="*/ 60 h 93"/>
                <a:gd name="T46" fmla="*/ 53 w 187"/>
                <a:gd name="T47" fmla="*/ 60 h 93"/>
                <a:gd name="T48" fmla="*/ 53 w 187"/>
                <a:gd name="T49" fmla="*/ 10 h 93"/>
                <a:gd name="T50" fmla="*/ 64 w 187"/>
                <a:gd name="T51" fmla="*/ 8 h 93"/>
                <a:gd name="T52" fmla="*/ 64 w 187"/>
                <a:gd name="T53" fmla="*/ 56 h 93"/>
                <a:gd name="T54" fmla="*/ 68 w 187"/>
                <a:gd name="T55" fmla="*/ 59 h 93"/>
                <a:gd name="T56" fmla="*/ 119 w 187"/>
                <a:gd name="T57" fmla="*/ 59 h 93"/>
                <a:gd name="T58" fmla="*/ 123 w 187"/>
                <a:gd name="T59" fmla="*/ 56 h 93"/>
                <a:gd name="T60" fmla="*/ 123 w 187"/>
                <a:gd name="T61" fmla="*/ 8 h 93"/>
                <a:gd name="T62" fmla="*/ 134 w 187"/>
                <a:gd name="T63" fmla="*/ 10 h 93"/>
                <a:gd name="T64" fmla="*/ 134 w 187"/>
                <a:gd name="T65" fmla="*/ 60 h 93"/>
                <a:gd name="T66" fmla="*/ 146 w 187"/>
                <a:gd name="T67" fmla="*/ 60 h 93"/>
                <a:gd name="T68" fmla="*/ 146 w 187"/>
                <a:gd name="T69" fmla="*/ 93 h 93"/>
                <a:gd name="T70" fmla="*/ 153 w 187"/>
                <a:gd name="T71" fmla="*/ 93 h 93"/>
                <a:gd name="T72" fmla="*/ 153 w 187"/>
                <a:gd name="T73" fmla="*/ 52 h 93"/>
                <a:gd name="T74" fmla="*/ 142 w 187"/>
                <a:gd name="T75" fmla="*/ 52 h 93"/>
                <a:gd name="T76" fmla="*/ 142 w 187"/>
                <a:gd name="T77" fmla="*/ 11 h 93"/>
                <a:gd name="T78" fmla="*/ 152 w 187"/>
                <a:gd name="T79" fmla="*/ 13 h 93"/>
                <a:gd name="T80" fmla="*/ 180 w 187"/>
                <a:gd name="T81" fmla="*/ 47 h 93"/>
                <a:gd name="T82" fmla="*/ 180 w 187"/>
                <a:gd name="T83" fmla="*/ 93 h 93"/>
                <a:gd name="T84" fmla="*/ 187 w 187"/>
                <a:gd name="T85" fmla="*/ 93 h 93"/>
                <a:gd name="T86" fmla="*/ 187 w 187"/>
                <a:gd name="T87" fmla="*/ 47 h 93"/>
                <a:gd name="T88" fmla="*/ 153 w 187"/>
                <a:gd name="T89" fmla="*/ 6 h 93"/>
                <a:gd name="T90" fmla="*/ 72 w 187"/>
                <a:gd name="T91" fmla="*/ 52 h 93"/>
                <a:gd name="T92" fmla="*/ 72 w 187"/>
                <a:gd name="T93" fmla="*/ 25 h 93"/>
                <a:gd name="T94" fmla="*/ 92 w 187"/>
                <a:gd name="T95" fmla="*/ 28 h 93"/>
                <a:gd name="T96" fmla="*/ 115 w 187"/>
                <a:gd name="T97" fmla="*/ 25 h 93"/>
                <a:gd name="T98" fmla="*/ 115 w 187"/>
                <a:gd name="T99" fmla="*/ 52 h 93"/>
                <a:gd name="T100" fmla="*/ 72 w 187"/>
                <a:gd name="T101" fmla="*/ 5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 h="93">
                  <a:moveTo>
                    <a:pt x="153" y="6"/>
                  </a:moveTo>
                  <a:cubicBezTo>
                    <a:pt x="139" y="4"/>
                    <a:pt x="139" y="4"/>
                    <a:pt x="139" y="4"/>
                  </a:cubicBezTo>
                  <a:cubicBezTo>
                    <a:pt x="120" y="0"/>
                    <a:pt x="120" y="0"/>
                    <a:pt x="120" y="0"/>
                  </a:cubicBezTo>
                  <a:cubicBezTo>
                    <a:pt x="119" y="0"/>
                    <a:pt x="118" y="1"/>
                    <a:pt x="117" y="1"/>
                  </a:cubicBezTo>
                  <a:cubicBezTo>
                    <a:pt x="116" y="2"/>
                    <a:pt x="115" y="3"/>
                    <a:pt x="115" y="4"/>
                  </a:cubicBezTo>
                  <a:cubicBezTo>
                    <a:pt x="115" y="18"/>
                    <a:pt x="115" y="18"/>
                    <a:pt x="115" y="18"/>
                  </a:cubicBezTo>
                  <a:cubicBezTo>
                    <a:pt x="90" y="25"/>
                    <a:pt x="74" y="19"/>
                    <a:pt x="72" y="18"/>
                  </a:cubicBezTo>
                  <a:cubicBezTo>
                    <a:pt x="72" y="4"/>
                    <a:pt x="72" y="4"/>
                    <a:pt x="72" y="4"/>
                  </a:cubicBezTo>
                  <a:cubicBezTo>
                    <a:pt x="72" y="3"/>
                    <a:pt x="71" y="2"/>
                    <a:pt x="70" y="1"/>
                  </a:cubicBezTo>
                  <a:cubicBezTo>
                    <a:pt x="69" y="1"/>
                    <a:pt x="68" y="0"/>
                    <a:pt x="67" y="0"/>
                  </a:cubicBezTo>
                  <a:cubicBezTo>
                    <a:pt x="48" y="4"/>
                    <a:pt x="48" y="4"/>
                    <a:pt x="48" y="4"/>
                  </a:cubicBezTo>
                  <a:cubicBezTo>
                    <a:pt x="34" y="6"/>
                    <a:pt x="34" y="6"/>
                    <a:pt x="34" y="6"/>
                  </a:cubicBezTo>
                  <a:cubicBezTo>
                    <a:pt x="34" y="6"/>
                    <a:pt x="0" y="13"/>
                    <a:pt x="0" y="47"/>
                  </a:cubicBezTo>
                  <a:cubicBezTo>
                    <a:pt x="0" y="93"/>
                    <a:pt x="0" y="93"/>
                    <a:pt x="0" y="93"/>
                  </a:cubicBezTo>
                  <a:cubicBezTo>
                    <a:pt x="7" y="93"/>
                    <a:pt x="7" y="93"/>
                    <a:pt x="7" y="93"/>
                  </a:cubicBezTo>
                  <a:cubicBezTo>
                    <a:pt x="7" y="47"/>
                    <a:pt x="7" y="47"/>
                    <a:pt x="7" y="47"/>
                  </a:cubicBezTo>
                  <a:cubicBezTo>
                    <a:pt x="7" y="19"/>
                    <a:pt x="34" y="14"/>
                    <a:pt x="35" y="13"/>
                  </a:cubicBezTo>
                  <a:cubicBezTo>
                    <a:pt x="45" y="11"/>
                    <a:pt x="45" y="11"/>
                    <a:pt x="45" y="11"/>
                  </a:cubicBezTo>
                  <a:cubicBezTo>
                    <a:pt x="45" y="52"/>
                    <a:pt x="45" y="52"/>
                    <a:pt x="45" y="52"/>
                  </a:cubicBezTo>
                  <a:cubicBezTo>
                    <a:pt x="34" y="52"/>
                    <a:pt x="34" y="52"/>
                    <a:pt x="34" y="52"/>
                  </a:cubicBezTo>
                  <a:cubicBezTo>
                    <a:pt x="34" y="93"/>
                    <a:pt x="34" y="93"/>
                    <a:pt x="34" y="93"/>
                  </a:cubicBezTo>
                  <a:cubicBezTo>
                    <a:pt x="41" y="93"/>
                    <a:pt x="41" y="93"/>
                    <a:pt x="41" y="93"/>
                  </a:cubicBezTo>
                  <a:cubicBezTo>
                    <a:pt x="41" y="60"/>
                    <a:pt x="41" y="60"/>
                    <a:pt x="41" y="60"/>
                  </a:cubicBezTo>
                  <a:cubicBezTo>
                    <a:pt x="53" y="60"/>
                    <a:pt x="53" y="60"/>
                    <a:pt x="53" y="60"/>
                  </a:cubicBezTo>
                  <a:cubicBezTo>
                    <a:pt x="53" y="10"/>
                    <a:pt x="53" y="10"/>
                    <a:pt x="53" y="10"/>
                  </a:cubicBezTo>
                  <a:cubicBezTo>
                    <a:pt x="64" y="8"/>
                    <a:pt x="64" y="8"/>
                    <a:pt x="64" y="8"/>
                  </a:cubicBezTo>
                  <a:cubicBezTo>
                    <a:pt x="64" y="56"/>
                    <a:pt x="64" y="56"/>
                    <a:pt x="64" y="56"/>
                  </a:cubicBezTo>
                  <a:cubicBezTo>
                    <a:pt x="64" y="58"/>
                    <a:pt x="66" y="59"/>
                    <a:pt x="68" y="59"/>
                  </a:cubicBezTo>
                  <a:cubicBezTo>
                    <a:pt x="119" y="59"/>
                    <a:pt x="119" y="59"/>
                    <a:pt x="119" y="59"/>
                  </a:cubicBezTo>
                  <a:cubicBezTo>
                    <a:pt x="121" y="59"/>
                    <a:pt x="123" y="58"/>
                    <a:pt x="123" y="56"/>
                  </a:cubicBezTo>
                  <a:cubicBezTo>
                    <a:pt x="123" y="8"/>
                    <a:pt x="123" y="8"/>
                    <a:pt x="123" y="8"/>
                  </a:cubicBezTo>
                  <a:cubicBezTo>
                    <a:pt x="134" y="10"/>
                    <a:pt x="134" y="10"/>
                    <a:pt x="134" y="10"/>
                  </a:cubicBezTo>
                  <a:cubicBezTo>
                    <a:pt x="134" y="60"/>
                    <a:pt x="134" y="60"/>
                    <a:pt x="134" y="60"/>
                  </a:cubicBezTo>
                  <a:cubicBezTo>
                    <a:pt x="146" y="60"/>
                    <a:pt x="146" y="60"/>
                    <a:pt x="146" y="60"/>
                  </a:cubicBezTo>
                  <a:cubicBezTo>
                    <a:pt x="146" y="93"/>
                    <a:pt x="146" y="93"/>
                    <a:pt x="146" y="93"/>
                  </a:cubicBezTo>
                  <a:cubicBezTo>
                    <a:pt x="153" y="93"/>
                    <a:pt x="153" y="93"/>
                    <a:pt x="153" y="93"/>
                  </a:cubicBezTo>
                  <a:cubicBezTo>
                    <a:pt x="153" y="52"/>
                    <a:pt x="153" y="52"/>
                    <a:pt x="153" y="52"/>
                  </a:cubicBezTo>
                  <a:cubicBezTo>
                    <a:pt x="142" y="52"/>
                    <a:pt x="142" y="52"/>
                    <a:pt x="142" y="52"/>
                  </a:cubicBezTo>
                  <a:cubicBezTo>
                    <a:pt x="142" y="11"/>
                    <a:pt x="142" y="11"/>
                    <a:pt x="142" y="11"/>
                  </a:cubicBezTo>
                  <a:cubicBezTo>
                    <a:pt x="152" y="13"/>
                    <a:pt x="152" y="13"/>
                    <a:pt x="152" y="13"/>
                  </a:cubicBezTo>
                  <a:cubicBezTo>
                    <a:pt x="153" y="14"/>
                    <a:pt x="180" y="19"/>
                    <a:pt x="180" y="47"/>
                  </a:cubicBezTo>
                  <a:cubicBezTo>
                    <a:pt x="180" y="93"/>
                    <a:pt x="180" y="93"/>
                    <a:pt x="180" y="93"/>
                  </a:cubicBezTo>
                  <a:cubicBezTo>
                    <a:pt x="187" y="93"/>
                    <a:pt x="187" y="93"/>
                    <a:pt x="187" y="93"/>
                  </a:cubicBezTo>
                  <a:cubicBezTo>
                    <a:pt x="187" y="47"/>
                    <a:pt x="187" y="47"/>
                    <a:pt x="187" y="47"/>
                  </a:cubicBezTo>
                  <a:cubicBezTo>
                    <a:pt x="187" y="13"/>
                    <a:pt x="153" y="6"/>
                    <a:pt x="153" y="6"/>
                  </a:cubicBezTo>
                  <a:close/>
                  <a:moveTo>
                    <a:pt x="72" y="52"/>
                  </a:moveTo>
                  <a:cubicBezTo>
                    <a:pt x="72" y="25"/>
                    <a:pt x="72" y="25"/>
                    <a:pt x="72" y="25"/>
                  </a:cubicBezTo>
                  <a:cubicBezTo>
                    <a:pt x="75" y="27"/>
                    <a:pt x="82" y="28"/>
                    <a:pt x="92" y="28"/>
                  </a:cubicBezTo>
                  <a:cubicBezTo>
                    <a:pt x="98" y="28"/>
                    <a:pt x="106" y="27"/>
                    <a:pt x="115" y="25"/>
                  </a:cubicBezTo>
                  <a:cubicBezTo>
                    <a:pt x="115" y="52"/>
                    <a:pt x="115" y="52"/>
                    <a:pt x="115" y="52"/>
                  </a:cubicBezTo>
                  <a:lnTo>
                    <a:pt x="72" y="52"/>
                  </a:lnTo>
                  <a:close/>
                </a:path>
              </a:pathLst>
            </a:custGeom>
            <a:grpFill/>
            <a:ln>
              <a:noFill/>
            </a:ln>
            <a:extLst/>
          </p:spPr>
          <p:txBody>
            <a:bodyPr/>
            <a:lstStyle/>
            <a:p>
              <a:pPr eaLnBrk="1" hangingPunct="1">
                <a:defRPr/>
              </a:pPr>
              <a:endParaRPr lang="en-US" sz="2400"/>
            </a:p>
          </p:txBody>
        </p:sp>
      </p:grpSp>
    </p:spTree>
    <p:extLst>
      <p:ext uri="{BB962C8B-B14F-4D97-AF65-F5344CB8AC3E}">
        <p14:creationId xmlns:p14="http://schemas.microsoft.com/office/powerpoint/2010/main" val="2955800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Global HomeHero_2000x1050_NoOverlay.jpg">
            <a:extLst>
              <a:ext uri="{FF2B5EF4-FFF2-40B4-BE49-F238E27FC236}">
                <a16:creationId xmlns="" xmlns:a16="http://schemas.microsoft.com/office/drawing/2014/main" id="{EDF9FD79-03A5-44C5-BAE3-7227902773E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97" b="397"/>
          <a:stretch>
            <a:fillRect/>
          </a:stretch>
        </p:blipFill>
        <p:spPr/>
      </p:pic>
      <p:sp>
        <p:nvSpPr>
          <p:cNvPr id="14339" name="Title 7">
            <a:extLst>
              <a:ext uri="{FF2B5EF4-FFF2-40B4-BE49-F238E27FC236}">
                <a16:creationId xmlns="" xmlns:a16="http://schemas.microsoft.com/office/drawing/2014/main" id="{359C1494-2A1A-45A3-A8A4-2E55BFDD615F}"/>
              </a:ext>
            </a:extLst>
          </p:cNvPr>
          <p:cNvSpPr>
            <a:spLocks noGrp="1"/>
          </p:cNvSpPr>
          <p:nvPr>
            <p:ph type="title"/>
          </p:nvPr>
        </p:nvSpPr>
        <p:spPr/>
        <p:txBody>
          <a:bodyPr/>
          <a:lstStyle/>
          <a:p>
            <a:r>
              <a:rPr lang="en-US" altLang="en-US" dirty="0" smtClean="0"/>
              <a:t>Business Interruption</a:t>
            </a:r>
            <a:endParaRPr lang="en-US" altLang="en-US" dirty="0"/>
          </a:p>
        </p:txBody>
      </p:sp>
      <p:sp>
        <p:nvSpPr>
          <p:cNvPr id="15363" name="Content Placeholder 8">
            <a:extLst>
              <a:ext uri="{FF2B5EF4-FFF2-40B4-BE49-F238E27FC236}">
                <a16:creationId xmlns="" xmlns:a16="http://schemas.microsoft.com/office/drawing/2014/main" id="{6A4D732B-BD32-47ED-AFEE-4A76991EF01D}"/>
              </a:ext>
            </a:extLst>
          </p:cNvPr>
          <p:cNvSpPr>
            <a:spLocks noGrp="1"/>
          </p:cNvSpPr>
          <p:nvPr>
            <p:ph idx="1"/>
          </p:nvPr>
        </p:nvSpPr>
        <p:spPr/>
        <p:txBody>
          <a:bodyPr/>
          <a:lstStyle/>
          <a:p>
            <a:r>
              <a:rPr lang="en-US" altLang="en-US" dirty="0" smtClean="0"/>
              <a:t>How to calculate BI from an account executive and claim perspective</a:t>
            </a:r>
            <a:endParaRPr lang="en-US" altLang="en-US" dirty="0"/>
          </a:p>
        </p:txBody>
      </p:sp>
      <p:sp>
        <p:nvSpPr>
          <p:cNvPr id="2" name="Rectangle 1">
            <a:extLst>
              <a:ext uri="{FF2B5EF4-FFF2-40B4-BE49-F238E27FC236}">
                <a16:creationId xmlns="" xmlns:a16="http://schemas.microsoft.com/office/drawing/2014/main" id="{C18A3E80-69FE-4079-93BC-6B271FD30C4C}"/>
              </a:ext>
            </a:extLst>
          </p:cNvPr>
          <p:cNvSpPr/>
          <p:nvPr/>
        </p:nvSpPr>
        <p:spPr>
          <a:xfrm>
            <a:off x="22226" y="4727576"/>
            <a:ext cx="1784351" cy="4048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 xmlns:a16="http://schemas.microsoft.com/office/drawing/2014/main" id="{5CC5C418-208F-45E9-81A9-00DA54C17804}"/>
              </a:ext>
            </a:extLst>
          </p:cNvPr>
          <p:cNvSpPr/>
          <p:nvPr/>
        </p:nvSpPr>
        <p:spPr>
          <a:xfrm>
            <a:off x="7696200" y="4727578"/>
            <a:ext cx="1447800" cy="4048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489" y="195633"/>
            <a:ext cx="1146132" cy="396461"/>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Establishing cover</a:t>
            </a:r>
            <a:endParaRPr lang="en-GB" dirty="0"/>
          </a:p>
        </p:txBody>
      </p:sp>
      <p:sp>
        <p:nvSpPr>
          <p:cNvPr id="3" name="Text Placeholder 2"/>
          <p:cNvSpPr>
            <a:spLocks noGrp="1"/>
          </p:cNvSpPr>
          <p:nvPr>
            <p:ph type="body" sz="quarter" idx="10"/>
          </p:nvPr>
        </p:nvSpPr>
        <p:spPr/>
        <p:txBody>
          <a:bodyPr/>
          <a:lstStyle/>
          <a:p>
            <a:r>
              <a:rPr lang="en-GB" dirty="0" smtClean="0"/>
              <a:t>Increased costs of working – in practice</a:t>
            </a:r>
            <a:endParaRPr lang="en-GB" dirty="0"/>
          </a:p>
        </p:txBody>
      </p:sp>
      <p:sp>
        <p:nvSpPr>
          <p:cNvPr id="4" name="Text Placeholder 3"/>
          <p:cNvSpPr>
            <a:spLocks noGrp="1"/>
          </p:cNvSpPr>
          <p:nvPr>
            <p:ph type="body" sz="quarter" idx="11"/>
          </p:nvPr>
        </p:nvSpPr>
        <p:spPr/>
        <p:txBody>
          <a:bodyPr/>
          <a:lstStyle/>
          <a:p>
            <a:r>
              <a:rPr lang="en-GB" dirty="0"/>
              <a:t>Increased Costs of Working</a:t>
            </a:r>
          </a:p>
          <a:p>
            <a:pPr lvl="2"/>
            <a:r>
              <a:rPr lang="en-GB" dirty="0"/>
              <a:t>Temporary kitchens in the run up to Christmas are likely to save loss equal to or greater than their </a:t>
            </a:r>
            <a:r>
              <a:rPr lang="en-GB" dirty="0" smtClean="0"/>
              <a:t>cost</a:t>
            </a:r>
          </a:p>
          <a:p>
            <a:pPr lvl="2"/>
            <a:endParaRPr lang="en-GB" dirty="0"/>
          </a:p>
          <a:p>
            <a:r>
              <a:rPr lang="en-GB" dirty="0"/>
              <a:t>Additional Increased Costs of Working</a:t>
            </a:r>
          </a:p>
          <a:p>
            <a:pPr lvl="2"/>
            <a:r>
              <a:rPr lang="en-GB" dirty="0"/>
              <a:t>For a loss in the first week of January, this might not be the case</a:t>
            </a:r>
          </a:p>
          <a:p>
            <a:pPr lvl="2"/>
            <a:r>
              <a:rPr lang="en-GB" dirty="0"/>
              <a:t>Consider scenario where purchases and wages are specified uninsured working expenses</a:t>
            </a:r>
          </a:p>
          <a:p>
            <a:endParaRPr lang="en-GB" dirty="0"/>
          </a:p>
          <a:p>
            <a:r>
              <a:rPr lang="en-GB" dirty="0"/>
              <a:t>In this scenario, ICW is “topped up” by the AICOW </a:t>
            </a:r>
            <a:r>
              <a:rPr lang="en-GB" dirty="0" smtClean="0"/>
              <a:t>cover</a:t>
            </a:r>
            <a:endParaRPr lang="en-GB" dirty="0"/>
          </a:p>
          <a:p>
            <a:endParaRPr lang="en-GB" dirty="0" smtClean="0"/>
          </a:p>
          <a:p>
            <a:endParaRPr lang="en-GB" dirty="0"/>
          </a:p>
        </p:txBody>
      </p:sp>
      <p:sp>
        <p:nvSpPr>
          <p:cNvPr id="5" name="Freeform 14"/>
          <p:cNvSpPr>
            <a:spLocks noEditPoints="1"/>
          </p:cNvSpPr>
          <p:nvPr/>
        </p:nvSpPr>
        <p:spPr bwMode="auto">
          <a:xfrm>
            <a:off x="8234174" y="4373724"/>
            <a:ext cx="398360" cy="398360"/>
          </a:xfrm>
          <a:custGeom>
            <a:avLst/>
            <a:gdLst>
              <a:gd name="T0" fmla="*/ 35 w 69"/>
              <a:gd name="T1" fmla="*/ 0 h 69"/>
              <a:gd name="T2" fmla="*/ 35 w 69"/>
              <a:gd name="T3" fmla="*/ 2 h 69"/>
              <a:gd name="T4" fmla="*/ 29 w 69"/>
              <a:gd name="T5" fmla="*/ 8 h 69"/>
              <a:gd name="T6" fmla="*/ 23 w 69"/>
              <a:gd name="T7" fmla="*/ 8 h 69"/>
              <a:gd name="T8" fmla="*/ 15 w 69"/>
              <a:gd name="T9" fmla="*/ 16 h 69"/>
              <a:gd name="T10" fmla="*/ 15 w 69"/>
              <a:gd name="T11" fmla="*/ 13 h 69"/>
              <a:gd name="T12" fmla="*/ 55 w 69"/>
              <a:gd name="T13" fmla="*/ 16 h 69"/>
              <a:gd name="T14" fmla="*/ 47 w 69"/>
              <a:gd name="T15" fmla="*/ 8 h 69"/>
              <a:gd name="T16" fmla="*/ 60 w 69"/>
              <a:gd name="T17" fmla="*/ 8 h 69"/>
              <a:gd name="T18" fmla="*/ 55 w 69"/>
              <a:gd name="T19" fmla="*/ 2 h 69"/>
              <a:gd name="T20" fmla="*/ 60 w 69"/>
              <a:gd name="T21" fmla="*/ 16 h 69"/>
              <a:gd name="T22" fmla="*/ 48 w 69"/>
              <a:gd name="T23" fmla="*/ 16 h 69"/>
              <a:gd name="T24" fmla="*/ 41 w 69"/>
              <a:gd name="T25" fmla="*/ 16 h 69"/>
              <a:gd name="T26" fmla="*/ 29 w 69"/>
              <a:gd name="T27" fmla="*/ 16 h 69"/>
              <a:gd name="T28" fmla="*/ 24 w 69"/>
              <a:gd name="T29" fmla="*/ 17 h 69"/>
              <a:gd name="T30" fmla="*/ 15 w 69"/>
              <a:gd name="T31" fmla="*/ 22 h 69"/>
              <a:gd name="T32" fmla="*/ 4 w 69"/>
              <a:gd name="T33" fmla="*/ 17 h 69"/>
              <a:gd name="T34" fmla="*/ 5 w 69"/>
              <a:gd name="T35" fmla="*/ 45 h 69"/>
              <a:gd name="T36" fmla="*/ 21 w 69"/>
              <a:gd name="T37" fmla="*/ 66 h 69"/>
              <a:gd name="T38" fmla="*/ 27 w 69"/>
              <a:gd name="T39" fmla="*/ 50 h 69"/>
              <a:gd name="T40" fmla="*/ 40 w 69"/>
              <a:gd name="T41" fmla="*/ 69 h 69"/>
              <a:gd name="T42" fmla="*/ 45 w 69"/>
              <a:gd name="T43" fmla="*/ 50 h 69"/>
              <a:gd name="T44" fmla="*/ 61 w 69"/>
              <a:gd name="T45" fmla="*/ 66 h 69"/>
              <a:gd name="T46" fmla="*/ 69 w 69"/>
              <a:gd name="T47" fmla="*/ 38 h 69"/>
              <a:gd name="T48" fmla="*/ 21 w 69"/>
              <a:gd name="T49" fmla="*/ 64 h 69"/>
              <a:gd name="T50" fmla="*/ 15 w 69"/>
              <a:gd name="T51" fmla="*/ 42 h 69"/>
              <a:gd name="T52" fmla="*/ 8 w 69"/>
              <a:gd name="T53" fmla="*/ 64 h 69"/>
              <a:gd name="T54" fmla="*/ 5 w 69"/>
              <a:gd name="T55" fmla="*/ 28 h 69"/>
              <a:gd name="T56" fmla="*/ 3 w 69"/>
              <a:gd name="T57" fmla="*/ 23 h 69"/>
              <a:gd name="T58" fmla="*/ 14 w 69"/>
              <a:gd name="T59" fmla="*/ 25 h 69"/>
              <a:gd name="T60" fmla="*/ 22 w 69"/>
              <a:gd name="T61" fmla="*/ 19 h 69"/>
              <a:gd name="T62" fmla="*/ 18 w 69"/>
              <a:gd name="T63" fmla="*/ 40 h 69"/>
              <a:gd name="T64" fmla="*/ 20 w 69"/>
              <a:gd name="T65" fmla="*/ 49 h 69"/>
              <a:gd name="T66" fmla="*/ 48 w 69"/>
              <a:gd name="T67" fmla="*/ 40 h 69"/>
              <a:gd name="T68" fmla="*/ 41 w 69"/>
              <a:gd name="T69" fmla="*/ 25 h 69"/>
              <a:gd name="T70" fmla="*/ 40 w 69"/>
              <a:gd name="T71" fmla="*/ 49 h 69"/>
              <a:gd name="T72" fmla="*/ 36 w 69"/>
              <a:gd name="T73" fmla="*/ 49 h 69"/>
              <a:gd name="T74" fmla="*/ 33 w 69"/>
              <a:gd name="T75" fmla="*/ 66 h 69"/>
              <a:gd name="T76" fmla="*/ 28 w 69"/>
              <a:gd name="T77" fmla="*/ 48 h 69"/>
              <a:gd name="T78" fmla="*/ 27 w 69"/>
              <a:gd name="T79" fmla="*/ 24 h 69"/>
              <a:gd name="T80" fmla="*/ 21 w 69"/>
              <a:gd name="T81" fmla="*/ 38 h 69"/>
              <a:gd name="T82" fmla="*/ 27 w 69"/>
              <a:gd name="T83" fmla="*/ 18 h 69"/>
              <a:gd name="T84" fmla="*/ 42 w 69"/>
              <a:gd name="T85" fmla="*/ 18 h 69"/>
              <a:gd name="T86" fmla="*/ 49 w 69"/>
              <a:gd name="T87" fmla="*/ 38 h 69"/>
              <a:gd name="T88" fmla="*/ 64 w 69"/>
              <a:gd name="T89" fmla="*/ 42 h 69"/>
              <a:gd name="T90" fmla="*/ 61 w 69"/>
              <a:gd name="T91" fmla="*/ 28 h 69"/>
              <a:gd name="T92" fmla="*/ 56 w 69"/>
              <a:gd name="T93" fmla="*/ 44 h 69"/>
              <a:gd name="T94" fmla="*/ 53 w 69"/>
              <a:gd name="T95" fmla="*/ 64 h 69"/>
              <a:gd name="T96" fmla="*/ 49 w 69"/>
              <a:gd name="T97" fmla="*/ 49 h 69"/>
              <a:gd name="T98" fmla="*/ 51 w 69"/>
              <a:gd name="T99" fmla="*/ 40 h 69"/>
              <a:gd name="T100" fmla="*/ 47 w 69"/>
              <a:gd name="T101" fmla="*/ 19 h 69"/>
              <a:gd name="T102" fmla="*/ 56 w 69"/>
              <a:gd name="T103" fmla="*/ 25 h 69"/>
              <a:gd name="T104" fmla="*/ 67 w 69"/>
              <a:gd name="T105"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69">
                <a:moveTo>
                  <a:pt x="35" y="16"/>
                </a:moveTo>
                <a:cubicBezTo>
                  <a:pt x="39" y="16"/>
                  <a:pt x="43" y="12"/>
                  <a:pt x="43" y="8"/>
                </a:cubicBezTo>
                <a:cubicBezTo>
                  <a:pt x="43" y="3"/>
                  <a:pt x="39" y="0"/>
                  <a:pt x="35" y="0"/>
                </a:cubicBezTo>
                <a:cubicBezTo>
                  <a:pt x="30" y="0"/>
                  <a:pt x="27" y="3"/>
                  <a:pt x="27" y="8"/>
                </a:cubicBezTo>
                <a:cubicBezTo>
                  <a:pt x="27" y="12"/>
                  <a:pt x="30" y="16"/>
                  <a:pt x="35" y="16"/>
                </a:cubicBezTo>
                <a:close/>
                <a:moveTo>
                  <a:pt x="35" y="2"/>
                </a:moveTo>
                <a:cubicBezTo>
                  <a:pt x="38" y="2"/>
                  <a:pt x="40" y="5"/>
                  <a:pt x="40" y="8"/>
                </a:cubicBezTo>
                <a:cubicBezTo>
                  <a:pt x="40" y="11"/>
                  <a:pt x="38" y="13"/>
                  <a:pt x="35" y="13"/>
                </a:cubicBezTo>
                <a:cubicBezTo>
                  <a:pt x="32" y="13"/>
                  <a:pt x="29" y="11"/>
                  <a:pt x="29" y="8"/>
                </a:cubicBezTo>
                <a:cubicBezTo>
                  <a:pt x="29" y="5"/>
                  <a:pt x="32" y="2"/>
                  <a:pt x="35" y="2"/>
                </a:cubicBezTo>
                <a:close/>
                <a:moveTo>
                  <a:pt x="15" y="16"/>
                </a:moveTo>
                <a:cubicBezTo>
                  <a:pt x="19" y="16"/>
                  <a:pt x="23" y="12"/>
                  <a:pt x="23" y="8"/>
                </a:cubicBezTo>
                <a:cubicBezTo>
                  <a:pt x="23" y="3"/>
                  <a:pt x="19" y="0"/>
                  <a:pt x="15" y="0"/>
                </a:cubicBezTo>
                <a:cubicBezTo>
                  <a:pt x="10" y="0"/>
                  <a:pt x="7" y="3"/>
                  <a:pt x="7" y="8"/>
                </a:cubicBezTo>
                <a:cubicBezTo>
                  <a:pt x="7" y="12"/>
                  <a:pt x="10" y="16"/>
                  <a:pt x="15" y="16"/>
                </a:cubicBezTo>
                <a:close/>
                <a:moveTo>
                  <a:pt x="15" y="2"/>
                </a:moveTo>
                <a:cubicBezTo>
                  <a:pt x="18" y="2"/>
                  <a:pt x="20" y="5"/>
                  <a:pt x="20" y="8"/>
                </a:cubicBezTo>
                <a:cubicBezTo>
                  <a:pt x="20" y="11"/>
                  <a:pt x="18" y="13"/>
                  <a:pt x="15" y="13"/>
                </a:cubicBezTo>
                <a:cubicBezTo>
                  <a:pt x="12" y="13"/>
                  <a:pt x="9" y="11"/>
                  <a:pt x="9" y="8"/>
                </a:cubicBezTo>
                <a:cubicBezTo>
                  <a:pt x="9" y="5"/>
                  <a:pt x="12" y="2"/>
                  <a:pt x="15" y="2"/>
                </a:cubicBezTo>
                <a:close/>
                <a:moveTo>
                  <a:pt x="55" y="16"/>
                </a:moveTo>
                <a:cubicBezTo>
                  <a:pt x="59" y="16"/>
                  <a:pt x="63" y="12"/>
                  <a:pt x="63" y="8"/>
                </a:cubicBezTo>
                <a:cubicBezTo>
                  <a:pt x="63" y="3"/>
                  <a:pt x="59" y="0"/>
                  <a:pt x="55" y="0"/>
                </a:cubicBezTo>
                <a:cubicBezTo>
                  <a:pt x="50" y="0"/>
                  <a:pt x="47" y="3"/>
                  <a:pt x="47" y="8"/>
                </a:cubicBezTo>
                <a:cubicBezTo>
                  <a:pt x="47" y="12"/>
                  <a:pt x="50" y="16"/>
                  <a:pt x="55" y="16"/>
                </a:cubicBezTo>
                <a:close/>
                <a:moveTo>
                  <a:pt x="55" y="2"/>
                </a:moveTo>
                <a:cubicBezTo>
                  <a:pt x="58" y="2"/>
                  <a:pt x="60" y="5"/>
                  <a:pt x="60" y="8"/>
                </a:cubicBezTo>
                <a:cubicBezTo>
                  <a:pt x="60" y="11"/>
                  <a:pt x="58" y="13"/>
                  <a:pt x="55" y="13"/>
                </a:cubicBezTo>
                <a:cubicBezTo>
                  <a:pt x="52" y="13"/>
                  <a:pt x="49" y="11"/>
                  <a:pt x="49" y="8"/>
                </a:cubicBezTo>
                <a:cubicBezTo>
                  <a:pt x="49" y="5"/>
                  <a:pt x="52" y="2"/>
                  <a:pt x="55" y="2"/>
                </a:cubicBezTo>
                <a:close/>
                <a:moveTo>
                  <a:pt x="65" y="17"/>
                </a:moveTo>
                <a:cubicBezTo>
                  <a:pt x="62" y="16"/>
                  <a:pt x="62" y="16"/>
                  <a:pt x="62" y="16"/>
                </a:cubicBezTo>
                <a:cubicBezTo>
                  <a:pt x="61" y="16"/>
                  <a:pt x="61" y="16"/>
                  <a:pt x="60" y="16"/>
                </a:cubicBezTo>
                <a:cubicBezTo>
                  <a:pt x="55" y="22"/>
                  <a:pt x="55" y="22"/>
                  <a:pt x="55" y="22"/>
                </a:cubicBezTo>
                <a:cubicBezTo>
                  <a:pt x="49" y="16"/>
                  <a:pt x="49" y="16"/>
                  <a:pt x="49" y="16"/>
                </a:cubicBezTo>
                <a:cubicBezTo>
                  <a:pt x="49" y="16"/>
                  <a:pt x="48" y="16"/>
                  <a:pt x="48" y="16"/>
                </a:cubicBezTo>
                <a:cubicBezTo>
                  <a:pt x="45" y="17"/>
                  <a:pt x="45" y="17"/>
                  <a:pt x="45" y="17"/>
                </a:cubicBezTo>
                <a:cubicBezTo>
                  <a:pt x="44" y="16"/>
                  <a:pt x="43" y="16"/>
                  <a:pt x="42" y="16"/>
                </a:cubicBezTo>
                <a:cubicBezTo>
                  <a:pt x="41" y="16"/>
                  <a:pt x="41" y="16"/>
                  <a:pt x="41" y="16"/>
                </a:cubicBezTo>
                <a:cubicBezTo>
                  <a:pt x="41" y="16"/>
                  <a:pt x="41" y="16"/>
                  <a:pt x="40" y="16"/>
                </a:cubicBezTo>
                <a:cubicBezTo>
                  <a:pt x="35" y="22"/>
                  <a:pt x="35" y="22"/>
                  <a:pt x="35" y="22"/>
                </a:cubicBezTo>
                <a:cubicBezTo>
                  <a:pt x="29" y="16"/>
                  <a:pt x="29" y="16"/>
                  <a:pt x="29" y="16"/>
                </a:cubicBezTo>
                <a:cubicBezTo>
                  <a:pt x="29" y="16"/>
                  <a:pt x="28" y="16"/>
                  <a:pt x="28" y="16"/>
                </a:cubicBezTo>
                <a:cubicBezTo>
                  <a:pt x="28" y="16"/>
                  <a:pt x="28" y="16"/>
                  <a:pt x="28" y="16"/>
                </a:cubicBezTo>
                <a:cubicBezTo>
                  <a:pt x="26" y="16"/>
                  <a:pt x="25" y="16"/>
                  <a:pt x="24" y="17"/>
                </a:cubicBezTo>
                <a:cubicBezTo>
                  <a:pt x="22" y="16"/>
                  <a:pt x="22" y="16"/>
                  <a:pt x="22" y="16"/>
                </a:cubicBezTo>
                <a:cubicBezTo>
                  <a:pt x="21" y="16"/>
                  <a:pt x="21" y="16"/>
                  <a:pt x="20" y="16"/>
                </a:cubicBezTo>
                <a:cubicBezTo>
                  <a:pt x="15" y="22"/>
                  <a:pt x="15" y="22"/>
                  <a:pt x="15" y="22"/>
                </a:cubicBezTo>
                <a:cubicBezTo>
                  <a:pt x="9" y="16"/>
                  <a:pt x="9" y="16"/>
                  <a:pt x="9" y="16"/>
                </a:cubicBezTo>
                <a:cubicBezTo>
                  <a:pt x="9" y="16"/>
                  <a:pt x="8" y="16"/>
                  <a:pt x="8" y="16"/>
                </a:cubicBezTo>
                <a:cubicBezTo>
                  <a:pt x="4" y="17"/>
                  <a:pt x="4" y="17"/>
                  <a:pt x="4" y="17"/>
                </a:cubicBezTo>
                <a:cubicBezTo>
                  <a:pt x="2" y="18"/>
                  <a:pt x="0" y="21"/>
                  <a:pt x="0" y="23"/>
                </a:cubicBezTo>
                <a:cubicBezTo>
                  <a:pt x="0" y="38"/>
                  <a:pt x="0" y="38"/>
                  <a:pt x="0" y="38"/>
                </a:cubicBezTo>
                <a:cubicBezTo>
                  <a:pt x="0" y="42"/>
                  <a:pt x="2" y="44"/>
                  <a:pt x="5" y="45"/>
                </a:cubicBezTo>
                <a:cubicBezTo>
                  <a:pt x="5" y="64"/>
                  <a:pt x="5" y="64"/>
                  <a:pt x="5" y="64"/>
                </a:cubicBezTo>
                <a:cubicBezTo>
                  <a:pt x="5" y="65"/>
                  <a:pt x="7" y="66"/>
                  <a:pt x="8" y="66"/>
                </a:cubicBezTo>
                <a:cubicBezTo>
                  <a:pt x="21" y="66"/>
                  <a:pt x="21" y="66"/>
                  <a:pt x="21" y="66"/>
                </a:cubicBezTo>
                <a:cubicBezTo>
                  <a:pt x="23" y="66"/>
                  <a:pt x="24" y="65"/>
                  <a:pt x="24" y="64"/>
                </a:cubicBezTo>
                <a:cubicBezTo>
                  <a:pt x="24" y="50"/>
                  <a:pt x="24" y="50"/>
                  <a:pt x="24" y="50"/>
                </a:cubicBezTo>
                <a:cubicBezTo>
                  <a:pt x="27" y="50"/>
                  <a:pt x="27" y="50"/>
                  <a:pt x="27" y="50"/>
                </a:cubicBezTo>
                <a:cubicBezTo>
                  <a:pt x="27" y="66"/>
                  <a:pt x="27" y="66"/>
                  <a:pt x="27" y="66"/>
                </a:cubicBezTo>
                <a:cubicBezTo>
                  <a:pt x="27" y="68"/>
                  <a:pt x="28" y="69"/>
                  <a:pt x="29" y="69"/>
                </a:cubicBezTo>
                <a:cubicBezTo>
                  <a:pt x="40" y="69"/>
                  <a:pt x="40" y="69"/>
                  <a:pt x="40" y="69"/>
                </a:cubicBezTo>
                <a:cubicBezTo>
                  <a:pt x="41" y="69"/>
                  <a:pt x="43" y="68"/>
                  <a:pt x="43" y="66"/>
                </a:cubicBezTo>
                <a:cubicBezTo>
                  <a:pt x="43" y="50"/>
                  <a:pt x="43" y="50"/>
                  <a:pt x="43" y="50"/>
                </a:cubicBezTo>
                <a:cubicBezTo>
                  <a:pt x="45" y="50"/>
                  <a:pt x="45" y="50"/>
                  <a:pt x="45" y="50"/>
                </a:cubicBezTo>
                <a:cubicBezTo>
                  <a:pt x="45" y="64"/>
                  <a:pt x="45" y="64"/>
                  <a:pt x="45" y="64"/>
                </a:cubicBezTo>
                <a:cubicBezTo>
                  <a:pt x="45" y="65"/>
                  <a:pt x="47" y="66"/>
                  <a:pt x="48" y="66"/>
                </a:cubicBezTo>
                <a:cubicBezTo>
                  <a:pt x="61" y="66"/>
                  <a:pt x="61" y="66"/>
                  <a:pt x="61" y="66"/>
                </a:cubicBezTo>
                <a:cubicBezTo>
                  <a:pt x="63" y="66"/>
                  <a:pt x="64" y="65"/>
                  <a:pt x="64" y="64"/>
                </a:cubicBezTo>
                <a:cubicBezTo>
                  <a:pt x="64" y="45"/>
                  <a:pt x="64" y="45"/>
                  <a:pt x="64" y="45"/>
                </a:cubicBezTo>
                <a:cubicBezTo>
                  <a:pt x="67" y="44"/>
                  <a:pt x="69" y="42"/>
                  <a:pt x="69" y="38"/>
                </a:cubicBezTo>
                <a:cubicBezTo>
                  <a:pt x="69" y="23"/>
                  <a:pt x="69" y="23"/>
                  <a:pt x="69" y="23"/>
                </a:cubicBezTo>
                <a:cubicBezTo>
                  <a:pt x="69" y="21"/>
                  <a:pt x="68" y="18"/>
                  <a:pt x="65" y="17"/>
                </a:cubicBezTo>
                <a:close/>
                <a:moveTo>
                  <a:pt x="21" y="64"/>
                </a:moveTo>
                <a:cubicBezTo>
                  <a:pt x="16" y="64"/>
                  <a:pt x="16" y="64"/>
                  <a:pt x="16" y="64"/>
                </a:cubicBezTo>
                <a:cubicBezTo>
                  <a:pt x="16" y="44"/>
                  <a:pt x="16" y="44"/>
                  <a:pt x="16" y="44"/>
                </a:cubicBezTo>
                <a:cubicBezTo>
                  <a:pt x="16" y="43"/>
                  <a:pt x="15" y="42"/>
                  <a:pt x="15" y="42"/>
                </a:cubicBezTo>
                <a:cubicBezTo>
                  <a:pt x="14" y="42"/>
                  <a:pt x="13" y="43"/>
                  <a:pt x="13" y="44"/>
                </a:cubicBezTo>
                <a:cubicBezTo>
                  <a:pt x="13" y="64"/>
                  <a:pt x="13" y="64"/>
                  <a:pt x="13" y="64"/>
                </a:cubicBezTo>
                <a:cubicBezTo>
                  <a:pt x="8" y="64"/>
                  <a:pt x="8" y="64"/>
                  <a:pt x="8" y="64"/>
                </a:cubicBezTo>
                <a:cubicBezTo>
                  <a:pt x="8" y="28"/>
                  <a:pt x="8" y="28"/>
                  <a:pt x="8" y="28"/>
                </a:cubicBezTo>
                <a:cubicBezTo>
                  <a:pt x="8" y="27"/>
                  <a:pt x="7" y="26"/>
                  <a:pt x="7" y="26"/>
                </a:cubicBezTo>
                <a:cubicBezTo>
                  <a:pt x="6" y="26"/>
                  <a:pt x="5" y="27"/>
                  <a:pt x="5" y="28"/>
                </a:cubicBezTo>
                <a:cubicBezTo>
                  <a:pt x="5" y="42"/>
                  <a:pt x="5" y="42"/>
                  <a:pt x="5" y="42"/>
                </a:cubicBezTo>
                <a:cubicBezTo>
                  <a:pt x="4" y="42"/>
                  <a:pt x="3" y="40"/>
                  <a:pt x="3" y="38"/>
                </a:cubicBezTo>
                <a:cubicBezTo>
                  <a:pt x="3" y="23"/>
                  <a:pt x="3" y="23"/>
                  <a:pt x="3" y="23"/>
                </a:cubicBezTo>
                <a:cubicBezTo>
                  <a:pt x="3" y="22"/>
                  <a:pt x="4" y="20"/>
                  <a:pt x="5" y="20"/>
                </a:cubicBezTo>
                <a:cubicBezTo>
                  <a:pt x="8" y="19"/>
                  <a:pt x="8" y="19"/>
                  <a:pt x="8" y="19"/>
                </a:cubicBezTo>
                <a:cubicBezTo>
                  <a:pt x="14" y="25"/>
                  <a:pt x="14" y="25"/>
                  <a:pt x="14" y="25"/>
                </a:cubicBezTo>
                <a:cubicBezTo>
                  <a:pt x="14" y="25"/>
                  <a:pt x="15" y="25"/>
                  <a:pt x="16" y="25"/>
                </a:cubicBezTo>
                <a:cubicBezTo>
                  <a:pt x="22" y="19"/>
                  <a:pt x="22" y="19"/>
                  <a:pt x="22" y="19"/>
                </a:cubicBezTo>
                <a:cubicBezTo>
                  <a:pt x="22" y="19"/>
                  <a:pt x="22" y="19"/>
                  <a:pt x="22" y="19"/>
                </a:cubicBezTo>
                <a:cubicBezTo>
                  <a:pt x="22" y="19"/>
                  <a:pt x="22" y="20"/>
                  <a:pt x="21" y="21"/>
                </a:cubicBezTo>
                <a:cubicBezTo>
                  <a:pt x="18" y="35"/>
                  <a:pt x="18" y="35"/>
                  <a:pt x="18" y="35"/>
                </a:cubicBezTo>
                <a:cubicBezTo>
                  <a:pt x="17" y="36"/>
                  <a:pt x="17" y="38"/>
                  <a:pt x="18" y="40"/>
                </a:cubicBezTo>
                <a:cubicBezTo>
                  <a:pt x="19" y="41"/>
                  <a:pt x="20" y="42"/>
                  <a:pt x="21" y="42"/>
                </a:cubicBezTo>
                <a:cubicBezTo>
                  <a:pt x="20" y="47"/>
                  <a:pt x="20" y="47"/>
                  <a:pt x="20" y="47"/>
                </a:cubicBezTo>
                <a:cubicBezTo>
                  <a:pt x="20" y="48"/>
                  <a:pt x="20" y="49"/>
                  <a:pt x="20" y="49"/>
                </a:cubicBezTo>
                <a:cubicBezTo>
                  <a:pt x="21" y="50"/>
                  <a:pt x="21" y="50"/>
                  <a:pt x="21" y="50"/>
                </a:cubicBezTo>
                <a:lnTo>
                  <a:pt x="21" y="64"/>
                </a:lnTo>
                <a:close/>
                <a:moveTo>
                  <a:pt x="48" y="40"/>
                </a:moveTo>
                <a:cubicBezTo>
                  <a:pt x="44" y="25"/>
                  <a:pt x="44" y="25"/>
                  <a:pt x="44" y="25"/>
                </a:cubicBezTo>
                <a:cubicBezTo>
                  <a:pt x="43" y="24"/>
                  <a:pt x="43" y="24"/>
                  <a:pt x="42" y="24"/>
                </a:cubicBezTo>
                <a:cubicBezTo>
                  <a:pt x="41" y="24"/>
                  <a:pt x="41" y="25"/>
                  <a:pt x="41" y="25"/>
                </a:cubicBezTo>
                <a:cubicBezTo>
                  <a:pt x="47" y="48"/>
                  <a:pt x="47" y="48"/>
                  <a:pt x="47" y="48"/>
                </a:cubicBezTo>
                <a:cubicBezTo>
                  <a:pt x="41" y="48"/>
                  <a:pt x="41" y="48"/>
                  <a:pt x="41" y="48"/>
                </a:cubicBezTo>
                <a:cubicBezTo>
                  <a:pt x="41" y="48"/>
                  <a:pt x="40" y="48"/>
                  <a:pt x="40" y="49"/>
                </a:cubicBezTo>
                <a:cubicBezTo>
                  <a:pt x="40" y="66"/>
                  <a:pt x="40" y="66"/>
                  <a:pt x="40" y="66"/>
                </a:cubicBezTo>
                <a:cubicBezTo>
                  <a:pt x="36" y="66"/>
                  <a:pt x="36" y="66"/>
                  <a:pt x="36" y="66"/>
                </a:cubicBezTo>
                <a:cubicBezTo>
                  <a:pt x="36" y="49"/>
                  <a:pt x="36" y="49"/>
                  <a:pt x="36" y="49"/>
                </a:cubicBezTo>
                <a:cubicBezTo>
                  <a:pt x="36" y="48"/>
                  <a:pt x="35" y="48"/>
                  <a:pt x="35" y="48"/>
                </a:cubicBezTo>
                <a:cubicBezTo>
                  <a:pt x="34" y="48"/>
                  <a:pt x="33" y="48"/>
                  <a:pt x="33" y="49"/>
                </a:cubicBezTo>
                <a:cubicBezTo>
                  <a:pt x="33" y="66"/>
                  <a:pt x="33" y="66"/>
                  <a:pt x="33" y="66"/>
                </a:cubicBezTo>
                <a:cubicBezTo>
                  <a:pt x="29" y="66"/>
                  <a:pt x="29" y="66"/>
                  <a:pt x="29" y="66"/>
                </a:cubicBezTo>
                <a:cubicBezTo>
                  <a:pt x="29" y="49"/>
                  <a:pt x="29" y="49"/>
                  <a:pt x="29" y="49"/>
                </a:cubicBezTo>
                <a:cubicBezTo>
                  <a:pt x="29" y="48"/>
                  <a:pt x="29" y="48"/>
                  <a:pt x="28" y="48"/>
                </a:cubicBezTo>
                <a:cubicBezTo>
                  <a:pt x="22" y="48"/>
                  <a:pt x="22" y="48"/>
                  <a:pt x="22" y="48"/>
                </a:cubicBezTo>
                <a:cubicBezTo>
                  <a:pt x="28" y="25"/>
                  <a:pt x="28" y="25"/>
                  <a:pt x="28" y="25"/>
                </a:cubicBezTo>
                <a:cubicBezTo>
                  <a:pt x="29" y="25"/>
                  <a:pt x="28" y="24"/>
                  <a:pt x="27" y="24"/>
                </a:cubicBezTo>
                <a:cubicBezTo>
                  <a:pt x="27" y="24"/>
                  <a:pt x="26" y="24"/>
                  <a:pt x="26" y="25"/>
                </a:cubicBezTo>
                <a:cubicBezTo>
                  <a:pt x="22" y="40"/>
                  <a:pt x="22" y="40"/>
                  <a:pt x="22" y="40"/>
                </a:cubicBezTo>
                <a:cubicBezTo>
                  <a:pt x="21" y="39"/>
                  <a:pt x="21" y="39"/>
                  <a:pt x="21" y="38"/>
                </a:cubicBezTo>
                <a:cubicBezTo>
                  <a:pt x="20" y="37"/>
                  <a:pt x="20" y="36"/>
                  <a:pt x="20" y="35"/>
                </a:cubicBezTo>
                <a:cubicBezTo>
                  <a:pt x="24" y="21"/>
                  <a:pt x="24" y="21"/>
                  <a:pt x="24" y="21"/>
                </a:cubicBezTo>
                <a:cubicBezTo>
                  <a:pt x="24" y="20"/>
                  <a:pt x="26" y="18"/>
                  <a:pt x="27" y="18"/>
                </a:cubicBezTo>
                <a:cubicBezTo>
                  <a:pt x="34" y="25"/>
                  <a:pt x="34" y="25"/>
                  <a:pt x="34" y="25"/>
                </a:cubicBezTo>
                <a:cubicBezTo>
                  <a:pt x="34" y="25"/>
                  <a:pt x="35" y="25"/>
                  <a:pt x="36" y="25"/>
                </a:cubicBezTo>
                <a:cubicBezTo>
                  <a:pt x="42" y="18"/>
                  <a:pt x="42" y="18"/>
                  <a:pt x="42" y="18"/>
                </a:cubicBezTo>
                <a:cubicBezTo>
                  <a:pt x="44" y="18"/>
                  <a:pt x="45" y="20"/>
                  <a:pt x="45" y="21"/>
                </a:cubicBezTo>
                <a:cubicBezTo>
                  <a:pt x="49" y="35"/>
                  <a:pt x="49" y="35"/>
                  <a:pt x="49" y="35"/>
                </a:cubicBezTo>
                <a:cubicBezTo>
                  <a:pt x="49" y="36"/>
                  <a:pt x="49" y="37"/>
                  <a:pt x="49" y="38"/>
                </a:cubicBezTo>
                <a:cubicBezTo>
                  <a:pt x="48" y="39"/>
                  <a:pt x="48" y="39"/>
                  <a:pt x="48" y="40"/>
                </a:cubicBezTo>
                <a:close/>
                <a:moveTo>
                  <a:pt x="67" y="38"/>
                </a:moveTo>
                <a:cubicBezTo>
                  <a:pt x="67" y="40"/>
                  <a:pt x="66" y="42"/>
                  <a:pt x="64" y="42"/>
                </a:cubicBezTo>
                <a:cubicBezTo>
                  <a:pt x="64" y="28"/>
                  <a:pt x="64" y="28"/>
                  <a:pt x="64" y="28"/>
                </a:cubicBezTo>
                <a:cubicBezTo>
                  <a:pt x="64" y="27"/>
                  <a:pt x="63" y="26"/>
                  <a:pt x="63" y="26"/>
                </a:cubicBezTo>
                <a:cubicBezTo>
                  <a:pt x="62" y="26"/>
                  <a:pt x="61" y="27"/>
                  <a:pt x="61" y="28"/>
                </a:cubicBezTo>
                <a:cubicBezTo>
                  <a:pt x="61" y="64"/>
                  <a:pt x="61" y="64"/>
                  <a:pt x="61" y="64"/>
                </a:cubicBezTo>
                <a:cubicBezTo>
                  <a:pt x="56" y="64"/>
                  <a:pt x="56" y="64"/>
                  <a:pt x="56" y="64"/>
                </a:cubicBezTo>
                <a:cubicBezTo>
                  <a:pt x="56" y="44"/>
                  <a:pt x="56" y="44"/>
                  <a:pt x="56" y="44"/>
                </a:cubicBezTo>
                <a:cubicBezTo>
                  <a:pt x="56" y="43"/>
                  <a:pt x="55" y="42"/>
                  <a:pt x="55" y="42"/>
                </a:cubicBezTo>
                <a:cubicBezTo>
                  <a:pt x="54" y="42"/>
                  <a:pt x="53" y="43"/>
                  <a:pt x="53" y="44"/>
                </a:cubicBezTo>
                <a:cubicBezTo>
                  <a:pt x="53" y="64"/>
                  <a:pt x="53" y="64"/>
                  <a:pt x="53" y="64"/>
                </a:cubicBezTo>
                <a:cubicBezTo>
                  <a:pt x="48" y="64"/>
                  <a:pt x="48" y="64"/>
                  <a:pt x="48" y="64"/>
                </a:cubicBezTo>
                <a:cubicBezTo>
                  <a:pt x="48" y="50"/>
                  <a:pt x="48" y="50"/>
                  <a:pt x="48" y="50"/>
                </a:cubicBezTo>
                <a:cubicBezTo>
                  <a:pt x="48" y="50"/>
                  <a:pt x="49" y="50"/>
                  <a:pt x="49" y="49"/>
                </a:cubicBezTo>
                <a:cubicBezTo>
                  <a:pt x="50" y="49"/>
                  <a:pt x="50" y="48"/>
                  <a:pt x="50" y="47"/>
                </a:cubicBezTo>
                <a:cubicBezTo>
                  <a:pt x="48" y="42"/>
                  <a:pt x="48" y="42"/>
                  <a:pt x="48" y="42"/>
                </a:cubicBezTo>
                <a:cubicBezTo>
                  <a:pt x="49" y="42"/>
                  <a:pt x="50" y="41"/>
                  <a:pt x="51" y="40"/>
                </a:cubicBezTo>
                <a:cubicBezTo>
                  <a:pt x="52" y="38"/>
                  <a:pt x="52" y="36"/>
                  <a:pt x="52" y="35"/>
                </a:cubicBezTo>
                <a:cubicBezTo>
                  <a:pt x="48" y="21"/>
                  <a:pt x="48" y="21"/>
                  <a:pt x="48" y="21"/>
                </a:cubicBezTo>
                <a:cubicBezTo>
                  <a:pt x="48" y="20"/>
                  <a:pt x="48" y="19"/>
                  <a:pt x="47" y="19"/>
                </a:cubicBezTo>
                <a:cubicBezTo>
                  <a:pt x="48" y="19"/>
                  <a:pt x="48" y="19"/>
                  <a:pt x="48" y="19"/>
                </a:cubicBezTo>
                <a:cubicBezTo>
                  <a:pt x="54" y="25"/>
                  <a:pt x="54" y="25"/>
                  <a:pt x="54" y="25"/>
                </a:cubicBezTo>
                <a:cubicBezTo>
                  <a:pt x="54" y="25"/>
                  <a:pt x="55" y="25"/>
                  <a:pt x="56" y="25"/>
                </a:cubicBezTo>
                <a:cubicBezTo>
                  <a:pt x="62" y="19"/>
                  <a:pt x="62" y="19"/>
                  <a:pt x="62" y="19"/>
                </a:cubicBezTo>
                <a:cubicBezTo>
                  <a:pt x="64" y="20"/>
                  <a:pt x="64" y="20"/>
                  <a:pt x="64" y="20"/>
                </a:cubicBezTo>
                <a:cubicBezTo>
                  <a:pt x="66" y="20"/>
                  <a:pt x="67" y="22"/>
                  <a:pt x="67" y="23"/>
                </a:cubicBezTo>
                <a:lnTo>
                  <a:pt x="67" y="38"/>
                </a:lnTo>
                <a:close/>
              </a:path>
            </a:pathLst>
          </a:custGeom>
          <a:solidFill>
            <a:srgbClr val="003088"/>
          </a:solidFill>
          <a:ln>
            <a:noFill/>
          </a:ln>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9903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Establishing cover</a:t>
            </a:r>
            <a:endParaRPr lang="en-GB" dirty="0"/>
          </a:p>
        </p:txBody>
      </p:sp>
      <p:sp>
        <p:nvSpPr>
          <p:cNvPr id="3" name="Text Placeholder 2"/>
          <p:cNvSpPr>
            <a:spLocks noGrp="1"/>
          </p:cNvSpPr>
          <p:nvPr>
            <p:ph type="body" sz="quarter" idx="10"/>
          </p:nvPr>
        </p:nvSpPr>
        <p:spPr/>
        <p:txBody>
          <a:bodyPr/>
          <a:lstStyle/>
          <a:p>
            <a:r>
              <a:rPr lang="en-GB" dirty="0" smtClean="0"/>
              <a:t>Declaration Linked Coverage</a:t>
            </a:r>
            <a:endParaRPr lang="en-GB" dirty="0"/>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605" y="1209042"/>
            <a:ext cx="6485916" cy="346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5207" y="1722310"/>
            <a:ext cx="4865623" cy="18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5209" y="2283453"/>
            <a:ext cx="1611033" cy="46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04810" y="2435169"/>
            <a:ext cx="502249" cy="44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513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Establishing cover</a:t>
            </a:r>
            <a:endParaRPr lang="en-GB" dirty="0"/>
          </a:p>
        </p:txBody>
      </p:sp>
      <p:sp>
        <p:nvSpPr>
          <p:cNvPr id="3" name="Text Placeholder 2"/>
          <p:cNvSpPr>
            <a:spLocks noGrp="1"/>
          </p:cNvSpPr>
          <p:nvPr>
            <p:ph type="body" sz="quarter" idx="10"/>
          </p:nvPr>
        </p:nvSpPr>
        <p:spPr/>
        <p:txBody>
          <a:bodyPr/>
          <a:lstStyle/>
          <a:p>
            <a:r>
              <a:rPr lang="en-GB" dirty="0" smtClean="0"/>
              <a:t>The risk of trends</a:t>
            </a:r>
            <a:endParaRPr lang="en-GB" dirty="0"/>
          </a:p>
        </p:txBody>
      </p:sp>
    </p:spTree>
    <p:extLst>
      <p:ext uri="{BB962C8B-B14F-4D97-AF65-F5344CB8AC3E}">
        <p14:creationId xmlns:p14="http://schemas.microsoft.com/office/powerpoint/2010/main" val="2851037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p:txBody>
          <a:bodyPr/>
          <a:lstStyle/>
          <a:p>
            <a:r>
              <a:rPr lang="en-GB" altLang="en-US" smtClean="0"/>
              <a:t>Trend – the Risk</a:t>
            </a:r>
          </a:p>
        </p:txBody>
      </p:sp>
      <p:sp>
        <p:nvSpPr>
          <p:cNvPr id="63491" name="Content Placeholder 3"/>
          <p:cNvSpPr>
            <a:spLocks noGrp="1"/>
          </p:cNvSpPr>
          <p:nvPr>
            <p:ph type="body" sz="quarter" idx="10"/>
          </p:nvPr>
        </p:nvSpPr>
        <p:spPr/>
        <p:txBody>
          <a:bodyPr/>
          <a:lstStyle/>
          <a:p>
            <a:r>
              <a:rPr lang="en-GB" altLang="en-US" smtClean="0"/>
              <a:t>Annual Turnover – “</a:t>
            </a:r>
            <a:r>
              <a:rPr lang="en-GB" altLang="en-US" i="1" smtClean="0"/>
              <a:t>The turnover during the twelve months immediately before the date of the damage</a:t>
            </a:r>
            <a:r>
              <a:rPr lang="en-GB" altLang="en-US" smtClean="0"/>
              <a:t>”</a:t>
            </a:r>
          </a:p>
        </p:txBody>
      </p:sp>
      <p:sp>
        <p:nvSpPr>
          <p:cNvPr id="63492" name="Slide Number Placeholder 1"/>
          <p:cNvSpPr>
            <a:spLocks noGrp="1"/>
          </p:cNvSpPr>
          <p:nvPr>
            <p:ph type="sldNum" sz="quarter" idx="4294967295"/>
          </p:nvPr>
        </p:nvSpPr>
        <p:spPr bwMode="auto">
          <a:xfrm>
            <a:off x="0" y="4767264"/>
            <a:ext cx="21336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199" indent="-214308">
              <a:defRPr>
                <a:solidFill>
                  <a:schemeClr val="tx1"/>
                </a:solidFill>
                <a:latin typeface="Arial" panose="020B0604020202020204" pitchFamily="34" charset="0"/>
                <a:ea typeface="MS PGothic" panose="020B0600070205080204" pitchFamily="34" charset="-128"/>
              </a:defRPr>
            </a:lvl2pPr>
            <a:lvl3pPr marL="857229" indent="-171446">
              <a:defRPr>
                <a:solidFill>
                  <a:schemeClr val="tx1"/>
                </a:solidFill>
                <a:latin typeface="Arial" panose="020B0604020202020204" pitchFamily="34" charset="0"/>
                <a:ea typeface="MS PGothic" panose="020B0600070205080204" pitchFamily="34" charset="-128"/>
              </a:defRPr>
            </a:lvl3pPr>
            <a:lvl4pPr marL="1200121" indent="-171446">
              <a:defRPr>
                <a:solidFill>
                  <a:schemeClr val="tx1"/>
                </a:solidFill>
                <a:latin typeface="Arial" panose="020B0604020202020204" pitchFamily="34" charset="0"/>
                <a:ea typeface="MS PGothic" panose="020B0600070205080204" pitchFamily="34" charset="-128"/>
              </a:defRPr>
            </a:lvl4pPr>
            <a:lvl5pPr marL="1543012" indent="-171446">
              <a:defRPr>
                <a:solidFill>
                  <a:schemeClr val="tx1"/>
                </a:solidFill>
                <a:latin typeface="Arial" panose="020B0604020202020204" pitchFamily="34" charset="0"/>
                <a:ea typeface="MS PGothic" panose="020B0600070205080204" pitchFamily="34" charset="-128"/>
              </a:defRPr>
            </a:lvl5pPr>
            <a:lvl6pPr marL="1885904"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28795"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1686"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4578"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A7E44E3-545E-4E77-8CD2-20B873A0EDBE}" type="slidenum">
              <a:rPr lang="en-US" altLang="en-US" smtClean="0">
                <a:solidFill>
                  <a:srgbClr val="ACACAC"/>
                </a:solidFill>
              </a:rPr>
              <a:pPr/>
              <a:t>23</a:t>
            </a:fld>
            <a:endParaRPr lang="en-US" altLang="en-US" smtClean="0">
              <a:solidFill>
                <a:srgbClr val="ACACAC"/>
              </a:solidFill>
            </a:endParaRPr>
          </a:p>
        </p:txBody>
      </p:sp>
      <p:cxnSp>
        <p:nvCxnSpPr>
          <p:cNvPr id="6" name="Straight Connector 5"/>
          <p:cNvCxnSpPr/>
          <p:nvPr/>
        </p:nvCxnSpPr>
        <p:spPr>
          <a:xfrm>
            <a:off x="2286000" y="3886201"/>
            <a:ext cx="497205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00251" y="3963592"/>
            <a:ext cx="571500" cy="254044"/>
          </a:xfrm>
          <a:prstGeom prst="rect">
            <a:avLst/>
          </a:prstGeom>
          <a:noFill/>
        </p:spPr>
        <p:txBody>
          <a:bodyPr>
            <a:spAutoFit/>
          </a:bodyPr>
          <a:lstStyle/>
          <a:p>
            <a:pPr>
              <a:defRPr/>
            </a:pPr>
            <a:r>
              <a:rPr lang="en-GB" sz="1051" dirty="0">
                <a:solidFill>
                  <a:schemeClr val="accent5">
                    <a:lumMod val="50000"/>
                  </a:schemeClr>
                </a:solidFill>
              </a:rPr>
              <a:t>2016</a:t>
            </a:r>
          </a:p>
        </p:txBody>
      </p:sp>
      <p:sp>
        <p:nvSpPr>
          <p:cNvPr id="8" name="TextBox 7"/>
          <p:cNvSpPr txBox="1"/>
          <p:nvPr/>
        </p:nvSpPr>
        <p:spPr>
          <a:xfrm>
            <a:off x="3086101" y="3963592"/>
            <a:ext cx="571500" cy="254044"/>
          </a:xfrm>
          <a:prstGeom prst="rect">
            <a:avLst/>
          </a:prstGeom>
          <a:noFill/>
        </p:spPr>
        <p:txBody>
          <a:bodyPr>
            <a:spAutoFit/>
          </a:bodyPr>
          <a:lstStyle/>
          <a:p>
            <a:pPr>
              <a:defRPr/>
            </a:pPr>
            <a:r>
              <a:rPr lang="en-GB" sz="1051" dirty="0">
                <a:solidFill>
                  <a:schemeClr val="accent5">
                    <a:lumMod val="50000"/>
                  </a:schemeClr>
                </a:solidFill>
              </a:rPr>
              <a:t>2017</a:t>
            </a:r>
          </a:p>
        </p:txBody>
      </p:sp>
      <p:sp>
        <p:nvSpPr>
          <p:cNvPr id="9" name="TextBox 8"/>
          <p:cNvSpPr txBox="1"/>
          <p:nvPr/>
        </p:nvSpPr>
        <p:spPr>
          <a:xfrm>
            <a:off x="4286251" y="3963592"/>
            <a:ext cx="571500" cy="254044"/>
          </a:xfrm>
          <a:prstGeom prst="rect">
            <a:avLst/>
          </a:prstGeom>
          <a:noFill/>
        </p:spPr>
        <p:txBody>
          <a:bodyPr>
            <a:spAutoFit/>
          </a:bodyPr>
          <a:lstStyle/>
          <a:p>
            <a:pPr>
              <a:defRPr/>
            </a:pPr>
            <a:r>
              <a:rPr lang="en-GB" sz="1051" dirty="0">
                <a:solidFill>
                  <a:schemeClr val="accent5">
                    <a:lumMod val="50000"/>
                  </a:schemeClr>
                </a:solidFill>
              </a:rPr>
              <a:t>2018</a:t>
            </a:r>
          </a:p>
        </p:txBody>
      </p:sp>
      <p:sp>
        <p:nvSpPr>
          <p:cNvPr id="10" name="TextBox 9"/>
          <p:cNvSpPr txBox="1"/>
          <p:nvPr/>
        </p:nvSpPr>
        <p:spPr>
          <a:xfrm>
            <a:off x="5686426" y="3963592"/>
            <a:ext cx="571500" cy="254044"/>
          </a:xfrm>
          <a:prstGeom prst="rect">
            <a:avLst/>
          </a:prstGeom>
          <a:noFill/>
        </p:spPr>
        <p:txBody>
          <a:bodyPr>
            <a:spAutoFit/>
          </a:bodyPr>
          <a:lstStyle/>
          <a:p>
            <a:pPr>
              <a:defRPr/>
            </a:pPr>
            <a:r>
              <a:rPr lang="en-GB" sz="1051" dirty="0">
                <a:solidFill>
                  <a:schemeClr val="accent5">
                    <a:lumMod val="50000"/>
                  </a:schemeClr>
                </a:solidFill>
              </a:rPr>
              <a:t>2019</a:t>
            </a:r>
          </a:p>
        </p:txBody>
      </p:sp>
      <p:sp>
        <p:nvSpPr>
          <p:cNvPr id="12" name="TextBox 11"/>
          <p:cNvSpPr txBox="1"/>
          <p:nvPr/>
        </p:nvSpPr>
        <p:spPr>
          <a:xfrm>
            <a:off x="6972301" y="3963592"/>
            <a:ext cx="571500" cy="254044"/>
          </a:xfrm>
          <a:prstGeom prst="rect">
            <a:avLst/>
          </a:prstGeom>
          <a:noFill/>
        </p:spPr>
        <p:txBody>
          <a:bodyPr>
            <a:spAutoFit/>
          </a:bodyPr>
          <a:lstStyle/>
          <a:p>
            <a:pPr>
              <a:defRPr/>
            </a:pPr>
            <a:r>
              <a:rPr lang="en-GB" sz="1051" dirty="0">
                <a:solidFill>
                  <a:schemeClr val="accent5">
                    <a:lumMod val="50000"/>
                  </a:schemeClr>
                </a:solidFill>
              </a:rPr>
              <a:t>2020</a:t>
            </a:r>
          </a:p>
        </p:txBody>
      </p:sp>
      <p:sp>
        <p:nvSpPr>
          <p:cNvPr id="13" name="TextBox 12"/>
          <p:cNvSpPr txBox="1"/>
          <p:nvPr/>
        </p:nvSpPr>
        <p:spPr>
          <a:xfrm>
            <a:off x="3714749" y="4310064"/>
            <a:ext cx="857251" cy="254044"/>
          </a:xfrm>
          <a:prstGeom prst="rect">
            <a:avLst/>
          </a:prstGeom>
          <a:noFill/>
        </p:spPr>
        <p:txBody>
          <a:bodyPr>
            <a:spAutoFit/>
          </a:bodyPr>
          <a:lstStyle/>
          <a:p>
            <a:pPr>
              <a:defRPr/>
            </a:pPr>
            <a:r>
              <a:rPr lang="en-GB" sz="1051" dirty="0">
                <a:solidFill>
                  <a:schemeClr val="accent5">
                    <a:lumMod val="50000"/>
                  </a:schemeClr>
                </a:solidFill>
              </a:rPr>
              <a:t>Inception</a:t>
            </a:r>
          </a:p>
        </p:txBody>
      </p:sp>
      <p:cxnSp>
        <p:nvCxnSpPr>
          <p:cNvPr id="15" name="Straight Connector 14"/>
          <p:cNvCxnSpPr/>
          <p:nvPr/>
        </p:nvCxnSpPr>
        <p:spPr>
          <a:xfrm flipV="1">
            <a:off x="4114800" y="1943103"/>
            <a:ext cx="0" cy="202049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539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p:cNvSpPr>
          <p:nvPr>
            <p:ph type="title"/>
          </p:nvPr>
        </p:nvSpPr>
        <p:spPr/>
        <p:txBody>
          <a:bodyPr/>
          <a:lstStyle/>
          <a:p>
            <a:r>
              <a:rPr lang="en-GB" altLang="en-US" smtClean="0"/>
              <a:t>Trend – the Risk</a:t>
            </a:r>
          </a:p>
        </p:txBody>
      </p:sp>
      <p:sp>
        <p:nvSpPr>
          <p:cNvPr id="64515" name="Content Placeholder 3"/>
          <p:cNvSpPr>
            <a:spLocks noGrp="1"/>
          </p:cNvSpPr>
          <p:nvPr>
            <p:ph type="body" sz="quarter" idx="10"/>
          </p:nvPr>
        </p:nvSpPr>
        <p:spPr/>
        <p:txBody>
          <a:bodyPr/>
          <a:lstStyle/>
          <a:p>
            <a:r>
              <a:rPr lang="en-GB" altLang="en-US" smtClean="0"/>
              <a:t>Annual Turnover – “</a:t>
            </a:r>
            <a:r>
              <a:rPr lang="en-GB" altLang="en-US" i="1" smtClean="0"/>
              <a:t>The turnover during the twelve months immediately before the date of the damage</a:t>
            </a:r>
            <a:r>
              <a:rPr lang="en-GB" altLang="en-US" smtClean="0"/>
              <a:t>”</a:t>
            </a:r>
          </a:p>
        </p:txBody>
      </p:sp>
      <p:sp>
        <p:nvSpPr>
          <p:cNvPr id="64516" name="Slide Number Placeholder 1"/>
          <p:cNvSpPr>
            <a:spLocks noGrp="1"/>
          </p:cNvSpPr>
          <p:nvPr>
            <p:ph type="sldNum" sz="quarter" idx="4294967295"/>
          </p:nvPr>
        </p:nvSpPr>
        <p:spPr bwMode="auto">
          <a:xfrm>
            <a:off x="0" y="4767264"/>
            <a:ext cx="21336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199" indent="-214308">
              <a:defRPr>
                <a:solidFill>
                  <a:schemeClr val="tx1"/>
                </a:solidFill>
                <a:latin typeface="Arial" panose="020B0604020202020204" pitchFamily="34" charset="0"/>
                <a:ea typeface="MS PGothic" panose="020B0600070205080204" pitchFamily="34" charset="-128"/>
              </a:defRPr>
            </a:lvl2pPr>
            <a:lvl3pPr marL="857229" indent="-171446">
              <a:defRPr>
                <a:solidFill>
                  <a:schemeClr val="tx1"/>
                </a:solidFill>
                <a:latin typeface="Arial" panose="020B0604020202020204" pitchFamily="34" charset="0"/>
                <a:ea typeface="MS PGothic" panose="020B0600070205080204" pitchFamily="34" charset="-128"/>
              </a:defRPr>
            </a:lvl3pPr>
            <a:lvl4pPr marL="1200121" indent="-171446">
              <a:defRPr>
                <a:solidFill>
                  <a:schemeClr val="tx1"/>
                </a:solidFill>
                <a:latin typeface="Arial" panose="020B0604020202020204" pitchFamily="34" charset="0"/>
                <a:ea typeface="MS PGothic" panose="020B0600070205080204" pitchFamily="34" charset="-128"/>
              </a:defRPr>
            </a:lvl4pPr>
            <a:lvl5pPr marL="1543012" indent="-171446">
              <a:defRPr>
                <a:solidFill>
                  <a:schemeClr val="tx1"/>
                </a:solidFill>
                <a:latin typeface="Arial" panose="020B0604020202020204" pitchFamily="34" charset="0"/>
                <a:ea typeface="MS PGothic" panose="020B0600070205080204" pitchFamily="34" charset="-128"/>
              </a:defRPr>
            </a:lvl5pPr>
            <a:lvl6pPr marL="1885904"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28795"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1686"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4578"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35E48A4-D0D9-463E-A01E-4D68FF7BAD1B}" type="slidenum">
              <a:rPr lang="en-US" altLang="en-US" smtClean="0">
                <a:solidFill>
                  <a:srgbClr val="ACACAC"/>
                </a:solidFill>
              </a:rPr>
              <a:pPr/>
              <a:t>24</a:t>
            </a:fld>
            <a:endParaRPr lang="en-US" altLang="en-US" smtClean="0">
              <a:solidFill>
                <a:srgbClr val="ACACAC"/>
              </a:solidFill>
            </a:endParaRPr>
          </a:p>
        </p:txBody>
      </p:sp>
      <p:cxnSp>
        <p:nvCxnSpPr>
          <p:cNvPr id="6" name="Straight Connector 5"/>
          <p:cNvCxnSpPr/>
          <p:nvPr/>
        </p:nvCxnSpPr>
        <p:spPr>
          <a:xfrm>
            <a:off x="2286000" y="3886201"/>
            <a:ext cx="497205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00251" y="3963592"/>
            <a:ext cx="571500" cy="254044"/>
          </a:xfrm>
          <a:prstGeom prst="rect">
            <a:avLst/>
          </a:prstGeom>
          <a:noFill/>
        </p:spPr>
        <p:txBody>
          <a:bodyPr>
            <a:spAutoFit/>
          </a:bodyPr>
          <a:lstStyle/>
          <a:p>
            <a:pPr>
              <a:defRPr/>
            </a:pPr>
            <a:r>
              <a:rPr lang="en-GB" sz="1051" dirty="0">
                <a:solidFill>
                  <a:schemeClr val="accent5">
                    <a:lumMod val="50000"/>
                  </a:schemeClr>
                </a:solidFill>
              </a:rPr>
              <a:t>2016</a:t>
            </a:r>
          </a:p>
        </p:txBody>
      </p:sp>
      <p:sp>
        <p:nvSpPr>
          <p:cNvPr id="8" name="TextBox 7"/>
          <p:cNvSpPr txBox="1"/>
          <p:nvPr/>
        </p:nvSpPr>
        <p:spPr>
          <a:xfrm>
            <a:off x="3086101" y="3963592"/>
            <a:ext cx="571500" cy="254044"/>
          </a:xfrm>
          <a:prstGeom prst="rect">
            <a:avLst/>
          </a:prstGeom>
          <a:noFill/>
        </p:spPr>
        <p:txBody>
          <a:bodyPr>
            <a:spAutoFit/>
          </a:bodyPr>
          <a:lstStyle/>
          <a:p>
            <a:pPr>
              <a:defRPr/>
            </a:pPr>
            <a:r>
              <a:rPr lang="en-GB" sz="1051" dirty="0">
                <a:solidFill>
                  <a:schemeClr val="accent5">
                    <a:lumMod val="50000"/>
                  </a:schemeClr>
                </a:solidFill>
              </a:rPr>
              <a:t>2017</a:t>
            </a:r>
          </a:p>
        </p:txBody>
      </p:sp>
      <p:sp>
        <p:nvSpPr>
          <p:cNvPr id="9" name="TextBox 8"/>
          <p:cNvSpPr txBox="1"/>
          <p:nvPr/>
        </p:nvSpPr>
        <p:spPr>
          <a:xfrm>
            <a:off x="4286251" y="3963592"/>
            <a:ext cx="571500" cy="254044"/>
          </a:xfrm>
          <a:prstGeom prst="rect">
            <a:avLst/>
          </a:prstGeom>
          <a:noFill/>
        </p:spPr>
        <p:txBody>
          <a:bodyPr>
            <a:spAutoFit/>
          </a:bodyPr>
          <a:lstStyle/>
          <a:p>
            <a:pPr>
              <a:defRPr/>
            </a:pPr>
            <a:r>
              <a:rPr lang="en-GB" sz="1051" dirty="0">
                <a:solidFill>
                  <a:schemeClr val="accent5">
                    <a:lumMod val="50000"/>
                  </a:schemeClr>
                </a:solidFill>
              </a:rPr>
              <a:t>2018</a:t>
            </a:r>
          </a:p>
        </p:txBody>
      </p:sp>
      <p:sp>
        <p:nvSpPr>
          <p:cNvPr id="10" name="TextBox 9"/>
          <p:cNvSpPr txBox="1"/>
          <p:nvPr/>
        </p:nvSpPr>
        <p:spPr>
          <a:xfrm>
            <a:off x="5686426" y="3963592"/>
            <a:ext cx="571500" cy="254044"/>
          </a:xfrm>
          <a:prstGeom prst="rect">
            <a:avLst/>
          </a:prstGeom>
          <a:noFill/>
        </p:spPr>
        <p:txBody>
          <a:bodyPr>
            <a:spAutoFit/>
          </a:bodyPr>
          <a:lstStyle/>
          <a:p>
            <a:pPr>
              <a:defRPr/>
            </a:pPr>
            <a:r>
              <a:rPr lang="en-GB" sz="1051" dirty="0">
                <a:solidFill>
                  <a:schemeClr val="accent5">
                    <a:lumMod val="50000"/>
                  </a:schemeClr>
                </a:solidFill>
              </a:rPr>
              <a:t>2019</a:t>
            </a:r>
          </a:p>
        </p:txBody>
      </p:sp>
      <p:sp>
        <p:nvSpPr>
          <p:cNvPr id="12" name="TextBox 11"/>
          <p:cNvSpPr txBox="1"/>
          <p:nvPr/>
        </p:nvSpPr>
        <p:spPr>
          <a:xfrm>
            <a:off x="6972301" y="3963592"/>
            <a:ext cx="571500" cy="254044"/>
          </a:xfrm>
          <a:prstGeom prst="rect">
            <a:avLst/>
          </a:prstGeom>
          <a:noFill/>
        </p:spPr>
        <p:txBody>
          <a:bodyPr>
            <a:spAutoFit/>
          </a:bodyPr>
          <a:lstStyle/>
          <a:p>
            <a:pPr>
              <a:defRPr/>
            </a:pPr>
            <a:r>
              <a:rPr lang="en-GB" sz="1051" dirty="0">
                <a:solidFill>
                  <a:schemeClr val="accent5">
                    <a:lumMod val="50000"/>
                  </a:schemeClr>
                </a:solidFill>
              </a:rPr>
              <a:t>2020</a:t>
            </a:r>
          </a:p>
        </p:txBody>
      </p:sp>
      <p:sp>
        <p:nvSpPr>
          <p:cNvPr id="13" name="TextBox 12"/>
          <p:cNvSpPr txBox="1"/>
          <p:nvPr/>
        </p:nvSpPr>
        <p:spPr>
          <a:xfrm>
            <a:off x="3629026" y="4144567"/>
            <a:ext cx="971551" cy="415755"/>
          </a:xfrm>
          <a:prstGeom prst="rect">
            <a:avLst/>
          </a:prstGeom>
          <a:noFill/>
        </p:spPr>
        <p:txBody>
          <a:bodyPr>
            <a:spAutoFit/>
          </a:bodyPr>
          <a:lstStyle/>
          <a:p>
            <a:pPr algn="ctr">
              <a:defRPr/>
            </a:pPr>
            <a:r>
              <a:rPr lang="en-GB" sz="1051" dirty="0">
                <a:solidFill>
                  <a:schemeClr val="accent5">
                    <a:lumMod val="50000"/>
                  </a:schemeClr>
                </a:solidFill>
              </a:rPr>
              <a:t>Inception</a:t>
            </a:r>
          </a:p>
          <a:p>
            <a:pPr algn="ctr">
              <a:defRPr/>
            </a:pPr>
            <a:r>
              <a:rPr lang="en-GB" sz="1051" dirty="0">
                <a:solidFill>
                  <a:schemeClr val="accent5">
                    <a:lumMod val="50000"/>
                  </a:schemeClr>
                </a:solidFill>
              </a:rPr>
              <a:t>August 17</a:t>
            </a:r>
          </a:p>
        </p:txBody>
      </p:sp>
      <p:cxnSp>
        <p:nvCxnSpPr>
          <p:cNvPr id="15" name="Straight Connector 14"/>
          <p:cNvCxnSpPr/>
          <p:nvPr/>
        </p:nvCxnSpPr>
        <p:spPr>
          <a:xfrm flipV="1">
            <a:off x="4114800" y="1943103"/>
            <a:ext cx="0" cy="202049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086100" y="1943103"/>
            <a:ext cx="0" cy="2366963"/>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14617" y="4387455"/>
            <a:ext cx="942975" cy="415755"/>
          </a:xfrm>
          <a:prstGeom prst="rect">
            <a:avLst/>
          </a:prstGeom>
          <a:noFill/>
        </p:spPr>
        <p:txBody>
          <a:bodyPr>
            <a:spAutoFit/>
          </a:bodyPr>
          <a:lstStyle/>
          <a:p>
            <a:pPr algn="ctr">
              <a:defRPr/>
            </a:pPr>
            <a:r>
              <a:rPr lang="en-GB" sz="1051" dirty="0">
                <a:solidFill>
                  <a:schemeClr val="accent5">
                    <a:lumMod val="50000"/>
                  </a:schemeClr>
                </a:solidFill>
              </a:rPr>
              <a:t>Accounts</a:t>
            </a:r>
          </a:p>
          <a:p>
            <a:pPr algn="ctr">
              <a:defRPr/>
            </a:pPr>
            <a:r>
              <a:rPr lang="en-GB" sz="1051" dirty="0">
                <a:solidFill>
                  <a:schemeClr val="accent5">
                    <a:lumMod val="50000"/>
                  </a:schemeClr>
                </a:solidFill>
              </a:rPr>
              <a:t>30 Nov 16</a:t>
            </a:r>
          </a:p>
        </p:txBody>
      </p:sp>
      <p:sp>
        <p:nvSpPr>
          <p:cNvPr id="14" name="Freeform 13"/>
          <p:cNvSpPr/>
          <p:nvPr/>
        </p:nvSpPr>
        <p:spPr>
          <a:xfrm>
            <a:off x="2307431" y="3265887"/>
            <a:ext cx="762000" cy="239315"/>
          </a:xfrm>
          <a:custGeom>
            <a:avLst/>
            <a:gdLst>
              <a:gd name="connsiteX0" fmla="*/ 0 w 1016000"/>
              <a:gd name="connsiteY0" fmla="*/ 319314 h 319314"/>
              <a:gd name="connsiteX1" fmla="*/ 72571 w 1016000"/>
              <a:gd name="connsiteY1" fmla="*/ 275771 h 319314"/>
              <a:gd name="connsiteX2" fmla="*/ 101600 w 1016000"/>
              <a:gd name="connsiteY2" fmla="*/ 232228 h 319314"/>
              <a:gd name="connsiteX3" fmla="*/ 188685 w 1016000"/>
              <a:gd name="connsiteY3" fmla="*/ 203200 h 319314"/>
              <a:gd name="connsiteX4" fmla="*/ 261257 w 1016000"/>
              <a:gd name="connsiteY4" fmla="*/ 217714 h 319314"/>
              <a:gd name="connsiteX5" fmla="*/ 304800 w 1016000"/>
              <a:gd name="connsiteY5" fmla="*/ 246743 h 319314"/>
              <a:gd name="connsiteX6" fmla="*/ 420914 w 1016000"/>
              <a:gd name="connsiteY6" fmla="*/ 232228 h 319314"/>
              <a:gd name="connsiteX7" fmla="*/ 464457 w 1016000"/>
              <a:gd name="connsiteY7" fmla="*/ 217714 h 319314"/>
              <a:gd name="connsiteX8" fmla="*/ 551542 w 1016000"/>
              <a:gd name="connsiteY8" fmla="*/ 159657 h 319314"/>
              <a:gd name="connsiteX9" fmla="*/ 595085 w 1016000"/>
              <a:gd name="connsiteY9" fmla="*/ 130628 h 319314"/>
              <a:gd name="connsiteX10" fmla="*/ 653142 w 1016000"/>
              <a:gd name="connsiteY10" fmla="*/ 87085 h 319314"/>
              <a:gd name="connsiteX11" fmla="*/ 711200 w 1016000"/>
              <a:gd name="connsiteY11" fmla="*/ 72571 h 319314"/>
              <a:gd name="connsiteX12" fmla="*/ 812800 w 1016000"/>
              <a:gd name="connsiteY12" fmla="*/ 87085 h 319314"/>
              <a:gd name="connsiteX13" fmla="*/ 870857 w 1016000"/>
              <a:gd name="connsiteY13" fmla="*/ 101600 h 319314"/>
              <a:gd name="connsiteX14" fmla="*/ 957942 w 1016000"/>
              <a:gd name="connsiteY14" fmla="*/ 58057 h 319314"/>
              <a:gd name="connsiteX15" fmla="*/ 1016000 w 1016000"/>
              <a:gd name="connsiteY15" fmla="*/ 0 h 31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6000" h="319314">
                <a:moveTo>
                  <a:pt x="0" y="319314"/>
                </a:moveTo>
                <a:cubicBezTo>
                  <a:pt x="24190" y="304800"/>
                  <a:pt x="51152" y="294130"/>
                  <a:pt x="72571" y="275771"/>
                </a:cubicBezTo>
                <a:cubicBezTo>
                  <a:pt x="85816" y="264418"/>
                  <a:pt x="86807" y="241473"/>
                  <a:pt x="101600" y="232228"/>
                </a:cubicBezTo>
                <a:cubicBezTo>
                  <a:pt x="127548" y="216011"/>
                  <a:pt x="188685" y="203200"/>
                  <a:pt x="188685" y="203200"/>
                </a:cubicBezTo>
                <a:cubicBezTo>
                  <a:pt x="212876" y="208038"/>
                  <a:pt x="238158" y="209052"/>
                  <a:pt x="261257" y="217714"/>
                </a:cubicBezTo>
                <a:cubicBezTo>
                  <a:pt x="277590" y="223839"/>
                  <a:pt x="287428" y="245164"/>
                  <a:pt x="304800" y="246743"/>
                </a:cubicBezTo>
                <a:cubicBezTo>
                  <a:pt x="343646" y="250274"/>
                  <a:pt x="382209" y="237066"/>
                  <a:pt x="420914" y="232228"/>
                </a:cubicBezTo>
                <a:cubicBezTo>
                  <a:pt x="435428" y="227390"/>
                  <a:pt x="451083" y="225144"/>
                  <a:pt x="464457" y="217714"/>
                </a:cubicBezTo>
                <a:cubicBezTo>
                  <a:pt x="494954" y="200771"/>
                  <a:pt x="522514" y="179009"/>
                  <a:pt x="551542" y="159657"/>
                </a:cubicBezTo>
                <a:cubicBezTo>
                  <a:pt x="566056" y="149981"/>
                  <a:pt x="581130" y="141095"/>
                  <a:pt x="595085" y="130628"/>
                </a:cubicBezTo>
                <a:cubicBezTo>
                  <a:pt x="614437" y="116114"/>
                  <a:pt x="631505" y="97903"/>
                  <a:pt x="653142" y="87085"/>
                </a:cubicBezTo>
                <a:cubicBezTo>
                  <a:pt x="670984" y="78164"/>
                  <a:pt x="691847" y="77409"/>
                  <a:pt x="711200" y="72571"/>
                </a:cubicBezTo>
                <a:cubicBezTo>
                  <a:pt x="745067" y="77409"/>
                  <a:pt x="779141" y="80965"/>
                  <a:pt x="812800" y="87085"/>
                </a:cubicBezTo>
                <a:cubicBezTo>
                  <a:pt x="832426" y="90653"/>
                  <a:pt x="850909" y="101600"/>
                  <a:pt x="870857" y="101600"/>
                </a:cubicBezTo>
                <a:cubicBezTo>
                  <a:pt x="900901" y="101600"/>
                  <a:pt x="935928" y="72733"/>
                  <a:pt x="957942" y="58057"/>
                </a:cubicBezTo>
                <a:cubicBezTo>
                  <a:pt x="992972" y="5513"/>
                  <a:pt x="971368" y="22315"/>
                  <a:pt x="10160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1"/>
          </a:p>
        </p:txBody>
      </p:sp>
      <p:cxnSp>
        <p:nvCxnSpPr>
          <p:cNvPr id="18" name="Straight Connector 17"/>
          <p:cNvCxnSpPr/>
          <p:nvPr/>
        </p:nvCxnSpPr>
        <p:spPr>
          <a:xfrm>
            <a:off x="2105025" y="3257550"/>
            <a:ext cx="5257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882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p:nvPr>
        </p:nvSpPr>
        <p:spPr/>
        <p:txBody>
          <a:bodyPr/>
          <a:lstStyle/>
          <a:p>
            <a:r>
              <a:rPr lang="en-GB" altLang="en-US" smtClean="0"/>
              <a:t>Trend – the Risk</a:t>
            </a:r>
          </a:p>
        </p:txBody>
      </p:sp>
      <p:sp>
        <p:nvSpPr>
          <p:cNvPr id="65539" name="Content Placeholder 3"/>
          <p:cNvSpPr>
            <a:spLocks noGrp="1"/>
          </p:cNvSpPr>
          <p:nvPr>
            <p:ph type="body" sz="quarter" idx="10"/>
          </p:nvPr>
        </p:nvSpPr>
        <p:spPr/>
        <p:txBody>
          <a:bodyPr/>
          <a:lstStyle/>
          <a:p>
            <a:r>
              <a:rPr lang="en-GB" altLang="en-US" smtClean="0"/>
              <a:t>Annual Turnover – “</a:t>
            </a:r>
            <a:r>
              <a:rPr lang="en-GB" altLang="en-US" i="1" smtClean="0"/>
              <a:t>The turnover during the twelve months immediately before the date of the damage</a:t>
            </a:r>
            <a:r>
              <a:rPr lang="en-GB" altLang="en-US" smtClean="0"/>
              <a:t>”</a:t>
            </a:r>
          </a:p>
        </p:txBody>
      </p:sp>
      <p:sp>
        <p:nvSpPr>
          <p:cNvPr id="65540" name="Slide Number Placeholder 1"/>
          <p:cNvSpPr>
            <a:spLocks noGrp="1"/>
          </p:cNvSpPr>
          <p:nvPr>
            <p:ph type="sldNum" sz="quarter" idx="4294967295"/>
          </p:nvPr>
        </p:nvSpPr>
        <p:spPr bwMode="auto">
          <a:xfrm>
            <a:off x="0" y="4767264"/>
            <a:ext cx="21336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199" indent="-214308">
              <a:defRPr>
                <a:solidFill>
                  <a:schemeClr val="tx1"/>
                </a:solidFill>
                <a:latin typeface="Arial" panose="020B0604020202020204" pitchFamily="34" charset="0"/>
                <a:ea typeface="MS PGothic" panose="020B0600070205080204" pitchFamily="34" charset="-128"/>
              </a:defRPr>
            </a:lvl2pPr>
            <a:lvl3pPr marL="857229" indent="-171446">
              <a:defRPr>
                <a:solidFill>
                  <a:schemeClr val="tx1"/>
                </a:solidFill>
                <a:latin typeface="Arial" panose="020B0604020202020204" pitchFamily="34" charset="0"/>
                <a:ea typeface="MS PGothic" panose="020B0600070205080204" pitchFamily="34" charset="-128"/>
              </a:defRPr>
            </a:lvl3pPr>
            <a:lvl4pPr marL="1200121" indent="-171446">
              <a:defRPr>
                <a:solidFill>
                  <a:schemeClr val="tx1"/>
                </a:solidFill>
                <a:latin typeface="Arial" panose="020B0604020202020204" pitchFamily="34" charset="0"/>
                <a:ea typeface="MS PGothic" panose="020B0600070205080204" pitchFamily="34" charset="-128"/>
              </a:defRPr>
            </a:lvl4pPr>
            <a:lvl5pPr marL="1543012" indent="-171446">
              <a:defRPr>
                <a:solidFill>
                  <a:schemeClr val="tx1"/>
                </a:solidFill>
                <a:latin typeface="Arial" panose="020B0604020202020204" pitchFamily="34" charset="0"/>
                <a:ea typeface="MS PGothic" panose="020B0600070205080204" pitchFamily="34" charset="-128"/>
              </a:defRPr>
            </a:lvl5pPr>
            <a:lvl6pPr marL="1885904"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28795"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1686"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4578"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56993DA-FE31-4B69-8C48-7D92BADD12B9}" type="slidenum">
              <a:rPr lang="en-US" altLang="en-US" smtClean="0">
                <a:solidFill>
                  <a:srgbClr val="ACACAC"/>
                </a:solidFill>
              </a:rPr>
              <a:pPr/>
              <a:t>25</a:t>
            </a:fld>
            <a:endParaRPr lang="en-US" altLang="en-US" smtClean="0">
              <a:solidFill>
                <a:srgbClr val="ACACAC"/>
              </a:solidFill>
            </a:endParaRPr>
          </a:p>
        </p:txBody>
      </p:sp>
      <p:cxnSp>
        <p:nvCxnSpPr>
          <p:cNvPr id="6" name="Straight Connector 5"/>
          <p:cNvCxnSpPr/>
          <p:nvPr/>
        </p:nvCxnSpPr>
        <p:spPr>
          <a:xfrm>
            <a:off x="2286000" y="3886201"/>
            <a:ext cx="497205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00251" y="3963592"/>
            <a:ext cx="571500" cy="254044"/>
          </a:xfrm>
          <a:prstGeom prst="rect">
            <a:avLst/>
          </a:prstGeom>
          <a:noFill/>
        </p:spPr>
        <p:txBody>
          <a:bodyPr>
            <a:spAutoFit/>
          </a:bodyPr>
          <a:lstStyle/>
          <a:p>
            <a:pPr>
              <a:defRPr/>
            </a:pPr>
            <a:r>
              <a:rPr lang="en-GB" sz="1051" dirty="0">
                <a:solidFill>
                  <a:schemeClr val="accent5">
                    <a:lumMod val="50000"/>
                  </a:schemeClr>
                </a:solidFill>
              </a:rPr>
              <a:t>2016</a:t>
            </a:r>
          </a:p>
        </p:txBody>
      </p:sp>
      <p:sp>
        <p:nvSpPr>
          <p:cNvPr id="8" name="TextBox 7"/>
          <p:cNvSpPr txBox="1"/>
          <p:nvPr/>
        </p:nvSpPr>
        <p:spPr>
          <a:xfrm>
            <a:off x="3086101" y="3963592"/>
            <a:ext cx="571500" cy="254044"/>
          </a:xfrm>
          <a:prstGeom prst="rect">
            <a:avLst/>
          </a:prstGeom>
          <a:noFill/>
        </p:spPr>
        <p:txBody>
          <a:bodyPr>
            <a:spAutoFit/>
          </a:bodyPr>
          <a:lstStyle/>
          <a:p>
            <a:pPr>
              <a:defRPr/>
            </a:pPr>
            <a:r>
              <a:rPr lang="en-GB" sz="1051" dirty="0">
                <a:solidFill>
                  <a:schemeClr val="accent5">
                    <a:lumMod val="50000"/>
                  </a:schemeClr>
                </a:solidFill>
              </a:rPr>
              <a:t>2017</a:t>
            </a:r>
          </a:p>
        </p:txBody>
      </p:sp>
      <p:sp>
        <p:nvSpPr>
          <p:cNvPr id="9" name="TextBox 8"/>
          <p:cNvSpPr txBox="1"/>
          <p:nvPr/>
        </p:nvSpPr>
        <p:spPr>
          <a:xfrm>
            <a:off x="4286251" y="3963592"/>
            <a:ext cx="571500" cy="254044"/>
          </a:xfrm>
          <a:prstGeom prst="rect">
            <a:avLst/>
          </a:prstGeom>
          <a:noFill/>
        </p:spPr>
        <p:txBody>
          <a:bodyPr>
            <a:spAutoFit/>
          </a:bodyPr>
          <a:lstStyle/>
          <a:p>
            <a:pPr>
              <a:defRPr/>
            </a:pPr>
            <a:r>
              <a:rPr lang="en-GB" sz="1051" dirty="0">
                <a:solidFill>
                  <a:schemeClr val="accent5">
                    <a:lumMod val="50000"/>
                  </a:schemeClr>
                </a:solidFill>
              </a:rPr>
              <a:t>2018</a:t>
            </a:r>
          </a:p>
        </p:txBody>
      </p:sp>
      <p:sp>
        <p:nvSpPr>
          <p:cNvPr id="10" name="TextBox 9"/>
          <p:cNvSpPr txBox="1"/>
          <p:nvPr/>
        </p:nvSpPr>
        <p:spPr>
          <a:xfrm>
            <a:off x="5686426" y="3963592"/>
            <a:ext cx="571500" cy="254044"/>
          </a:xfrm>
          <a:prstGeom prst="rect">
            <a:avLst/>
          </a:prstGeom>
          <a:noFill/>
        </p:spPr>
        <p:txBody>
          <a:bodyPr>
            <a:spAutoFit/>
          </a:bodyPr>
          <a:lstStyle/>
          <a:p>
            <a:pPr>
              <a:defRPr/>
            </a:pPr>
            <a:r>
              <a:rPr lang="en-GB" sz="1051" dirty="0">
                <a:solidFill>
                  <a:schemeClr val="accent5">
                    <a:lumMod val="50000"/>
                  </a:schemeClr>
                </a:solidFill>
              </a:rPr>
              <a:t>2019</a:t>
            </a:r>
          </a:p>
        </p:txBody>
      </p:sp>
      <p:sp>
        <p:nvSpPr>
          <p:cNvPr id="12" name="TextBox 11"/>
          <p:cNvSpPr txBox="1"/>
          <p:nvPr/>
        </p:nvSpPr>
        <p:spPr>
          <a:xfrm>
            <a:off x="6972301" y="3963592"/>
            <a:ext cx="571500" cy="254044"/>
          </a:xfrm>
          <a:prstGeom prst="rect">
            <a:avLst/>
          </a:prstGeom>
          <a:noFill/>
        </p:spPr>
        <p:txBody>
          <a:bodyPr>
            <a:spAutoFit/>
          </a:bodyPr>
          <a:lstStyle/>
          <a:p>
            <a:pPr>
              <a:defRPr/>
            </a:pPr>
            <a:r>
              <a:rPr lang="en-GB" sz="1051" dirty="0">
                <a:solidFill>
                  <a:schemeClr val="accent5">
                    <a:lumMod val="50000"/>
                  </a:schemeClr>
                </a:solidFill>
              </a:rPr>
              <a:t>2020</a:t>
            </a:r>
          </a:p>
        </p:txBody>
      </p:sp>
      <p:sp>
        <p:nvSpPr>
          <p:cNvPr id="13" name="TextBox 12"/>
          <p:cNvSpPr txBox="1"/>
          <p:nvPr/>
        </p:nvSpPr>
        <p:spPr>
          <a:xfrm>
            <a:off x="3629026" y="4144567"/>
            <a:ext cx="971551" cy="415755"/>
          </a:xfrm>
          <a:prstGeom prst="rect">
            <a:avLst/>
          </a:prstGeom>
          <a:noFill/>
        </p:spPr>
        <p:txBody>
          <a:bodyPr>
            <a:spAutoFit/>
          </a:bodyPr>
          <a:lstStyle/>
          <a:p>
            <a:pPr algn="ctr">
              <a:defRPr/>
            </a:pPr>
            <a:r>
              <a:rPr lang="en-GB" sz="1051" dirty="0">
                <a:solidFill>
                  <a:schemeClr val="accent5">
                    <a:lumMod val="50000"/>
                  </a:schemeClr>
                </a:solidFill>
              </a:rPr>
              <a:t>Inception</a:t>
            </a:r>
          </a:p>
          <a:p>
            <a:pPr algn="ctr">
              <a:defRPr/>
            </a:pPr>
            <a:r>
              <a:rPr lang="en-GB" sz="1051" dirty="0">
                <a:solidFill>
                  <a:schemeClr val="accent5">
                    <a:lumMod val="50000"/>
                  </a:schemeClr>
                </a:solidFill>
              </a:rPr>
              <a:t>August 17</a:t>
            </a:r>
          </a:p>
        </p:txBody>
      </p:sp>
      <p:cxnSp>
        <p:nvCxnSpPr>
          <p:cNvPr id="15" name="Straight Connector 14"/>
          <p:cNvCxnSpPr/>
          <p:nvPr/>
        </p:nvCxnSpPr>
        <p:spPr>
          <a:xfrm flipV="1">
            <a:off x="4114800" y="1943103"/>
            <a:ext cx="0" cy="202049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086100" y="1943103"/>
            <a:ext cx="0" cy="2366963"/>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14617" y="4387455"/>
            <a:ext cx="942975" cy="415755"/>
          </a:xfrm>
          <a:prstGeom prst="rect">
            <a:avLst/>
          </a:prstGeom>
          <a:noFill/>
        </p:spPr>
        <p:txBody>
          <a:bodyPr>
            <a:spAutoFit/>
          </a:bodyPr>
          <a:lstStyle/>
          <a:p>
            <a:pPr algn="ctr">
              <a:defRPr/>
            </a:pPr>
            <a:r>
              <a:rPr lang="en-GB" sz="1051" dirty="0">
                <a:solidFill>
                  <a:schemeClr val="accent5">
                    <a:lumMod val="50000"/>
                  </a:schemeClr>
                </a:solidFill>
              </a:rPr>
              <a:t>Accounts</a:t>
            </a:r>
          </a:p>
          <a:p>
            <a:pPr algn="ctr">
              <a:defRPr/>
            </a:pPr>
            <a:r>
              <a:rPr lang="en-GB" sz="1051" dirty="0">
                <a:solidFill>
                  <a:schemeClr val="accent5">
                    <a:lumMod val="50000"/>
                  </a:schemeClr>
                </a:solidFill>
              </a:rPr>
              <a:t>30 Nov 16</a:t>
            </a:r>
          </a:p>
        </p:txBody>
      </p:sp>
      <p:sp>
        <p:nvSpPr>
          <p:cNvPr id="14" name="Freeform 13"/>
          <p:cNvSpPr/>
          <p:nvPr/>
        </p:nvSpPr>
        <p:spPr>
          <a:xfrm>
            <a:off x="2307431" y="3265887"/>
            <a:ext cx="762000" cy="239315"/>
          </a:xfrm>
          <a:custGeom>
            <a:avLst/>
            <a:gdLst>
              <a:gd name="connsiteX0" fmla="*/ 0 w 1016000"/>
              <a:gd name="connsiteY0" fmla="*/ 319314 h 319314"/>
              <a:gd name="connsiteX1" fmla="*/ 72571 w 1016000"/>
              <a:gd name="connsiteY1" fmla="*/ 275771 h 319314"/>
              <a:gd name="connsiteX2" fmla="*/ 101600 w 1016000"/>
              <a:gd name="connsiteY2" fmla="*/ 232228 h 319314"/>
              <a:gd name="connsiteX3" fmla="*/ 188685 w 1016000"/>
              <a:gd name="connsiteY3" fmla="*/ 203200 h 319314"/>
              <a:gd name="connsiteX4" fmla="*/ 261257 w 1016000"/>
              <a:gd name="connsiteY4" fmla="*/ 217714 h 319314"/>
              <a:gd name="connsiteX5" fmla="*/ 304800 w 1016000"/>
              <a:gd name="connsiteY5" fmla="*/ 246743 h 319314"/>
              <a:gd name="connsiteX6" fmla="*/ 420914 w 1016000"/>
              <a:gd name="connsiteY6" fmla="*/ 232228 h 319314"/>
              <a:gd name="connsiteX7" fmla="*/ 464457 w 1016000"/>
              <a:gd name="connsiteY7" fmla="*/ 217714 h 319314"/>
              <a:gd name="connsiteX8" fmla="*/ 551542 w 1016000"/>
              <a:gd name="connsiteY8" fmla="*/ 159657 h 319314"/>
              <a:gd name="connsiteX9" fmla="*/ 595085 w 1016000"/>
              <a:gd name="connsiteY9" fmla="*/ 130628 h 319314"/>
              <a:gd name="connsiteX10" fmla="*/ 653142 w 1016000"/>
              <a:gd name="connsiteY10" fmla="*/ 87085 h 319314"/>
              <a:gd name="connsiteX11" fmla="*/ 711200 w 1016000"/>
              <a:gd name="connsiteY11" fmla="*/ 72571 h 319314"/>
              <a:gd name="connsiteX12" fmla="*/ 812800 w 1016000"/>
              <a:gd name="connsiteY12" fmla="*/ 87085 h 319314"/>
              <a:gd name="connsiteX13" fmla="*/ 870857 w 1016000"/>
              <a:gd name="connsiteY13" fmla="*/ 101600 h 319314"/>
              <a:gd name="connsiteX14" fmla="*/ 957942 w 1016000"/>
              <a:gd name="connsiteY14" fmla="*/ 58057 h 319314"/>
              <a:gd name="connsiteX15" fmla="*/ 1016000 w 1016000"/>
              <a:gd name="connsiteY15" fmla="*/ 0 h 31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6000" h="319314">
                <a:moveTo>
                  <a:pt x="0" y="319314"/>
                </a:moveTo>
                <a:cubicBezTo>
                  <a:pt x="24190" y="304800"/>
                  <a:pt x="51152" y="294130"/>
                  <a:pt x="72571" y="275771"/>
                </a:cubicBezTo>
                <a:cubicBezTo>
                  <a:pt x="85816" y="264418"/>
                  <a:pt x="86807" y="241473"/>
                  <a:pt x="101600" y="232228"/>
                </a:cubicBezTo>
                <a:cubicBezTo>
                  <a:pt x="127548" y="216011"/>
                  <a:pt x="188685" y="203200"/>
                  <a:pt x="188685" y="203200"/>
                </a:cubicBezTo>
                <a:cubicBezTo>
                  <a:pt x="212876" y="208038"/>
                  <a:pt x="238158" y="209052"/>
                  <a:pt x="261257" y="217714"/>
                </a:cubicBezTo>
                <a:cubicBezTo>
                  <a:pt x="277590" y="223839"/>
                  <a:pt x="287428" y="245164"/>
                  <a:pt x="304800" y="246743"/>
                </a:cubicBezTo>
                <a:cubicBezTo>
                  <a:pt x="343646" y="250274"/>
                  <a:pt x="382209" y="237066"/>
                  <a:pt x="420914" y="232228"/>
                </a:cubicBezTo>
                <a:cubicBezTo>
                  <a:pt x="435428" y="227390"/>
                  <a:pt x="451083" y="225144"/>
                  <a:pt x="464457" y="217714"/>
                </a:cubicBezTo>
                <a:cubicBezTo>
                  <a:pt x="494954" y="200771"/>
                  <a:pt x="522514" y="179009"/>
                  <a:pt x="551542" y="159657"/>
                </a:cubicBezTo>
                <a:cubicBezTo>
                  <a:pt x="566056" y="149981"/>
                  <a:pt x="581130" y="141095"/>
                  <a:pt x="595085" y="130628"/>
                </a:cubicBezTo>
                <a:cubicBezTo>
                  <a:pt x="614437" y="116114"/>
                  <a:pt x="631505" y="97903"/>
                  <a:pt x="653142" y="87085"/>
                </a:cubicBezTo>
                <a:cubicBezTo>
                  <a:pt x="670984" y="78164"/>
                  <a:pt x="691847" y="77409"/>
                  <a:pt x="711200" y="72571"/>
                </a:cubicBezTo>
                <a:cubicBezTo>
                  <a:pt x="745067" y="77409"/>
                  <a:pt x="779141" y="80965"/>
                  <a:pt x="812800" y="87085"/>
                </a:cubicBezTo>
                <a:cubicBezTo>
                  <a:pt x="832426" y="90653"/>
                  <a:pt x="850909" y="101600"/>
                  <a:pt x="870857" y="101600"/>
                </a:cubicBezTo>
                <a:cubicBezTo>
                  <a:pt x="900901" y="101600"/>
                  <a:pt x="935928" y="72733"/>
                  <a:pt x="957942" y="58057"/>
                </a:cubicBezTo>
                <a:cubicBezTo>
                  <a:pt x="992972" y="5513"/>
                  <a:pt x="971368" y="22315"/>
                  <a:pt x="10160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1"/>
          </a:p>
        </p:txBody>
      </p:sp>
      <p:cxnSp>
        <p:nvCxnSpPr>
          <p:cNvPr id="18" name="Straight Connector 17"/>
          <p:cNvCxnSpPr/>
          <p:nvPr/>
        </p:nvCxnSpPr>
        <p:spPr>
          <a:xfrm>
            <a:off x="2105025" y="325755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257800" y="1885951"/>
            <a:ext cx="0" cy="235505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72026" y="4323161"/>
            <a:ext cx="971551" cy="415755"/>
          </a:xfrm>
          <a:prstGeom prst="rect">
            <a:avLst/>
          </a:prstGeom>
          <a:noFill/>
        </p:spPr>
        <p:txBody>
          <a:bodyPr>
            <a:spAutoFit/>
          </a:bodyPr>
          <a:lstStyle/>
          <a:p>
            <a:pPr algn="ctr">
              <a:defRPr/>
            </a:pPr>
            <a:r>
              <a:rPr lang="en-GB" sz="1051" dirty="0">
                <a:solidFill>
                  <a:schemeClr val="accent5">
                    <a:lumMod val="50000"/>
                  </a:schemeClr>
                </a:solidFill>
              </a:rPr>
              <a:t>Fire</a:t>
            </a:r>
          </a:p>
          <a:p>
            <a:pPr algn="ctr">
              <a:defRPr/>
            </a:pPr>
            <a:r>
              <a:rPr lang="en-GB" sz="1051" dirty="0">
                <a:solidFill>
                  <a:schemeClr val="accent5">
                    <a:lumMod val="50000"/>
                  </a:schemeClr>
                </a:solidFill>
              </a:rPr>
              <a:t>July 18</a:t>
            </a:r>
          </a:p>
        </p:txBody>
      </p:sp>
    </p:spTree>
    <p:extLst>
      <p:ext uri="{BB962C8B-B14F-4D97-AF65-F5344CB8AC3E}">
        <p14:creationId xmlns:p14="http://schemas.microsoft.com/office/powerpoint/2010/main" val="752717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r>
              <a:rPr lang="en-GB" altLang="en-US" smtClean="0"/>
              <a:t>Trend – the Risk</a:t>
            </a:r>
          </a:p>
        </p:txBody>
      </p:sp>
      <p:sp>
        <p:nvSpPr>
          <p:cNvPr id="66563" name="Content Placeholder 3"/>
          <p:cNvSpPr>
            <a:spLocks noGrp="1"/>
          </p:cNvSpPr>
          <p:nvPr>
            <p:ph type="body" sz="quarter" idx="10"/>
          </p:nvPr>
        </p:nvSpPr>
        <p:spPr/>
        <p:txBody>
          <a:bodyPr/>
          <a:lstStyle/>
          <a:p>
            <a:r>
              <a:rPr lang="en-GB" altLang="en-US" smtClean="0"/>
              <a:t>Annual Turnover – “</a:t>
            </a:r>
            <a:r>
              <a:rPr lang="en-GB" altLang="en-US" i="1" smtClean="0"/>
              <a:t>The turnover during the twelve months immediately before the date of the damage</a:t>
            </a:r>
            <a:r>
              <a:rPr lang="en-GB" altLang="en-US" smtClean="0"/>
              <a:t>”</a:t>
            </a:r>
          </a:p>
        </p:txBody>
      </p:sp>
      <p:sp>
        <p:nvSpPr>
          <p:cNvPr id="66564" name="Slide Number Placeholder 1"/>
          <p:cNvSpPr>
            <a:spLocks noGrp="1"/>
          </p:cNvSpPr>
          <p:nvPr>
            <p:ph type="sldNum" sz="quarter" idx="4294967295"/>
          </p:nvPr>
        </p:nvSpPr>
        <p:spPr bwMode="auto">
          <a:xfrm>
            <a:off x="0" y="4767264"/>
            <a:ext cx="21336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199" indent="-214308">
              <a:defRPr>
                <a:solidFill>
                  <a:schemeClr val="tx1"/>
                </a:solidFill>
                <a:latin typeface="Arial" panose="020B0604020202020204" pitchFamily="34" charset="0"/>
                <a:ea typeface="MS PGothic" panose="020B0600070205080204" pitchFamily="34" charset="-128"/>
              </a:defRPr>
            </a:lvl2pPr>
            <a:lvl3pPr marL="857229" indent="-171446">
              <a:defRPr>
                <a:solidFill>
                  <a:schemeClr val="tx1"/>
                </a:solidFill>
                <a:latin typeface="Arial" panose="020B0604020202020204" pitchFamily="34" charset="0"/>
                <a:ea typeface="MS PGothic" panose="020B0600070205080204" pitchFamily="34" charset="-128"/>
              </a:defRPr>
            </a:lvl3pPr>
            <a:lvl4pPr marL="1200121" indent="-171446">
              <a:defRPr>
                <a:solidFill>
                  <a:schemeClr val="tx1"/>
                </a:solidFill>
                <a:latin typeface="Arial" panose="020B0604020202020204" pitchFamily="34" charset="0"/>
                <a:ea typeface="MS PGothic" panose="020B0600070205080204" pitchFamily="34" charset="-128"/>
              </a:defRPr>
            </a:lvl4pPr>
            <a:lvl5pPr marL="1543012" indent="-171446">
              <a:defRPr>
                <a:solidFill>
                  <a:schemeClr val="tx1"/>
                </a:solidFill>
                <a:latin typeface="Arial" panose="020B0604020202020204" pitchFamily="34" charset="0"/>
                <a:ea typeface="MS PGothic" panose="020B0600070205080204" pitchFamily="34" charset="-128"/>
              </a:defRPr>
            </a:lvl5pPr>
            <a:lvl6pPr marL="1885904"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28795"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1686"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4578"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EED2B8C-EB2F-491F-B303-34984DE69926}" type="slidenum">
              <a:rPr lang="en-US" altLang="en-US" smtClean="0">
                <a:solidFill>
                  <a:srgbClr val="ACACAC"/>
                </a:solidFill>
              </a:rPr>
              <a:pPr/>
              <a:t>26</a:t>
            </a:fld>
            <a:endParaRPr lang="en-US" altLang="en-US" smtClean="0">
              <a:solidFill>
                <a:srgbClr val="ACACAC"/>
              </a:solidFill>
            </a:endParaRPr>
          </a:p>
        </p:txBody>
      </p:sp>
      <p:cxnSp>
        <p:nvCxnSpPr>
          <p:cNvPr id="6" name="Straight Connector 5"/>
          <p:cNvCxnSpPr/>
          <p:nvPr/>
        </p:nvCxnSpPr>
        <p:spPr>
          <a:xfrm>
            <a:off x="2286000" y="3886201"/>
            <a:ext cx="497205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00251" y="3963592"/>
            <a:ext cx="571500" cy="254044"/>
          </a:xfrm>
          <a:prstGeom prst="rect">
            <a:avLst/>
          </a:prstGeom>
          <a:noFill/>
        </p:spPr>
        <p:txBody>
          <a:bodyPr>
            <a:spAutoFit/>
          </a:bodyPr>
          <a:lstStyle/>
          <a:p>
            <a:pPr>
              <a:defRPr/>
            </a:pPr>
            <a:r>
              <a:rPr lang="en-GB" sz="1051" dirty="0">
                <a:solidFill>
                  <a:schemeClr val="accent5">
                    <a:lumMod val="50000"/>
                  </a:schemeClr>
                </a:solidFill>
              </a:rPr>
              <a:t>2016</a:t>
            </a:r>
          </a:p>
        </p:txBody>
      </p:sp>
      <p:sp>
        <p:nvSpPr>
          <p:cNvPr id="8" name="TextBox 7"/>
          <p:cNvSpPr txBox="1"/>
          <p:nvPr/>
        </p:nvSpPr>
        <p:spPr>
          <a:xfrm>
            <a:off x="3086101" y="3963592"/>
            <a:ext cx="571500" cy="254044"/>
          </a:xfrm>
          <a:prstGeom prst="rect">
            <a:avLst/>
          </a:prstGeom>
          <a:noFill/>
        </p:spPr>
        <p:txBody>
          <a:bodyPr>
            <a:spAutoFit/>
          </a:bodyPr>
          <a:lstStyle/>
          <a:p>
            <a:pPr>
              <a:defRPr/>
            </a:pPr>
            <a:r>
              <a:rPr lang="en-GB" sz="1051" dirty="0">
                <a:solidFill>
                  <a:schemeClr val="accent5">
                    <a:lumMod val="50000"/>
                  </a:schemeClr>
                </a:solidFill>
              </a:rPr>
              <a:t>2017</a:t>
            </a:r>
          </a:p>
        </p:txBody>
      </p:sp>
      <p:sp>
        <p:nvSpPr>
          <p:cNvPr id="9" name="TextBox 8"/>
          <p:cNvSpPr txBox="1"/>
          <p:nvPr/>
        </p:nvSpPr>
        <p:spPr>
          <a:xfrm>
            <a:off x="4286251" y="3963592"/>
            <a:ext cx="571500" cy="254044"/>
          </a:xfrm>
          <a:prstGeom prst="rect">
            <a:avLst/>
          </a:prstGeom>
          <a:noFill/>
        </p:spPr>
        <p:txBody>
          <a:bodyPr>
            <a:spAutoFit/>
          </a:bodyPr>
          <a:lstStyle/>
          <a:p>
            <a:pPr>
              <a:defRPr/>
            </a:pPr>
            <a:r>
              <a:rPr lang="en-GB" sz="1051" dirty="0">
                <a:solidFill>
                  <a:schemeClr val="accent5">
                    <a:lumMod val="50000"/>
                  </a:schemeClr>
                </a:solidFill>
              </a:rPr>
              <a:t>2018</a:t>
            </a:r>
          </a:p>
        </p:txBody>
      </p:sp>
      <p:sp>
        <p:nvSpPr>
          <p:cNvPr id="10" name="TextBox 9"/>
          <p:cNvSpPr txBox="1"/>
          <p:nvPr/>
        </p:nvSpPr>
        <p:spPr>
          <a:xfrm>
            <a:off x="5686426" y="3963592"/>
            <a:ext cx="571500" cy="254044"/>
          </a:xfrm>
          <a:prstGeom prst="rect">
            <a:avLst/>
          </a:prstGeom>
          <a:noFill/>
        </p:spPr>
        <p:txBody>
          <a:bodyPr>
            <a:spAutoFit/>
          </a:bodyPr>
          <a:lstStyle/>
          <a:p>
            <a:pPr>
              <a:defRPr/>
            </a:pPr>
            <a:r>
              <a:rPr lang="en-GB" sz="1051" dirty="0">
                <a:solidFill>
                  <a:schemeClr val="accent5">
                    <a:lumMod val="50000"/>
                  </a:schemeClr>
                </a:solidFill>
              </a:rPr>
              <a:t>2019</a:t>
            </a:r>
          </a:p>
        </p:txBody>
      </p:sp>
      <p:sp>
        <p:nvSpPr>
          <p:cNvPr id="12" name="TextBox 11"/>
          <p:cNvSpPr txBox="1"/>
          <p:nvPr/>
        </p:nvSpPr>
        <p:spPr>
          <a:xfrm>
            <a:off x="6972301" y="3963592"/>
            <a:ext cx="571500" cy="254044"/>
          </a:xfrm>
          <a:prstGeom prst="rect">
            <a:avLst/>
          </a:prstGeom>
          <a:noFill/>
        </p:spPr>
        <p:txBody>
          <a:bodyPr>
            <a:spAutoFit/>
          </a:bodyPr>
          <a:lstStyle/>
          <a:p>
            <a:pPr>
              <a:defRPr/>
            </a:pPr>
            <a:r>
              <a:rPr lang="en-GB" sz="1051" dirty="0">
                <a:solidFill>
                  <a:schemeClr val="accent5">
                    <a:lumMod val="50000"/>
                  </a:schemeClr>
                </a:solidFill>
              </a:rPr>
              <a:t>2020</a:t>
            </a:r>
          </a:p>
        </p:txBody>
      </p:sp>
      <p:sp>
        <p:nvSpPr>
          <p:cNvPr id="13" name="TextBox 12"/>
          <p:cNvSpPr txBox="1"/>
          <p:nvPr/>
        </p:nvSpPr>
        <p:spPr>
          <a:xfrm>
            <a:off x="3629026" y="4144567"/>
            <a:ext cx="971551" cy="415755"/>
          </a:xfrm>
          <a:prstGeom prst="rect">
            <a:avLst/>
          </a:prstGeom>
          <a:noFill/>
        </p:spPr>
        <p:txBody>
          <a:bodyPr>
            <a:spAutoFit/>
          </a:bodyPr>
          <a:lstStyle/>
          <a:p>
            <a:pPr algn="ctr">
              <a:defRPr/>
            </a:pPr>
            <a:r>
              <a:rPr lang="en-GB" sz="1051" dirty="0">
                <a:solidFill>
                  <a:schemeClr val="accent5">
                    <a:lumMod val="50000"/>
                  </a:schemeClr>
                </a:solidFill>
              </a:rPr>
              <a:t>Inception</a:t>
            </a:r>
          </a:p>
          <a:p>
            <a:pPr algn="ctr">
              <a:defRPr/>
            </a:pPr>
            <a:r>
              <a:rPr lang="en-GB" sz="1051" dirty="0">
                <a:solidFill>
                  <a:schemeClr val="accent5">
                    <a:lumMod val="50000"/>
                  </a:schemeClr>
                </a:solidFill>
              </a:rPr>
              <a:t>August 17</a:t>
            </a:r>
          </a:p>
        </p:txBody>
      </p:sp>
      <p:cxnSp>
        <p:nvCxnSpPr>
          <p:cNvPr id="15" name="Straight Connector 14"/>
          <p:cNvCxnSpPr/>
          <p:nvPr/>
        </p:nvCxnSpPr>
        <p:spPr>
          <a:xfrm flipV="1">
            <a:off x="4114800" y="1943103"/>
            <a:ext cx="0" cy="202049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086100" y="1943103"/>
            <a:ext cx="0" cy="2366963"/>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14617" y="4387455"/>
            <a:ext cx="942975" cy="415755"/>
          </a:xfrm>
          <a:prstGeom prst="rect">
            <a:avLst/>
          </a:prstGeom>
          <a:noFill/>
        </p:spPr>
        <p:txBody>
          <a:bodyPr>
            <a:spAutoFit/>
          </a:bodyPr>
          <a:lstStyle/>
          <a:p>
            <a:pPr algn="ctr">
              <a:defRPr/>
            </a:pPr>
            <a:r>
              <a:rPr lang="en-GB" sz="1051" dirty="0">
                <a:solidFill>
                  <a:schemeClr val="accent5">
                    <a:lumMod val="50000"/>
                  </a:schemeClr>
                </a:solidFill>
              </a:rPr>
              <a:t>Accounts</a:t>
            </a:r>
          </a:p>
          <a:p>
            <a:pPr algn="ctr">
              <a:defRPr/>
            </a:pPr>
            <a:r>
              <a:rPr lang="en-GB" sz="1051" dirty="0">
                <a:solidFill>
                  <a:schemeClr val="accent5">
                    <a:lumMod val="50000"/>
                  </a:schemeClr>
                </a:solidFill>
              </a:rPr>
              <a:t>30 Nov 16</a:t>
            </a:r>
          </a:p>
        </p:txBody>
      </p:sp>
      <p:sp>
        <p:nvSpPr>
          <p:cNvPr id="14" name="Freeform 13"/>
          <p:cNvSpPr/>
          <p:nvPr/>
        </p:nvSpPr>
        <p:spPr>
          <a:xfrm>
            <a:off x="2307431" y="3265887"/>
            <a:ext cx="762000" cy="239315"/>
          </a:xfrm>
          <a:custGeom>
            <a:avLst/>
            <a:gdLst>
              <a:gd name="connsiteX0" fmla="*/ 0 w 1016000"/>
              <a:gd name="connsiteY0" fmla="*/ 319314 h 319314"/>
              <a:gd name="connsiteX1" fmla="*/ 72571 w 1016000"/>
              <a:gd name="connsiteY1" fmla="*/ 275771 h 319314"/>
              <a:gd name="connsiteX2" fmla="*/ 101600 w 1016000"/>
              <a:gd name="connsiteY2" fmla="*/ 232228 h 319314"/>
              <a:gd name="connsiteX3" fmla="*/ 188685 w 1016000"/>
              <a:gd name="connsiteY3" fmla="*/ 203200 h 319314"/>
              <a:gd name="connsiteX4" fmla="*/ 261257 w 1016000"/>
              <a:gd name="connsiteY4" fmla="*/ 217714 h 319314"/>
              <a:gd name="connsiteX5" fmla="*/ 304800 w 1016000"/>
              <a:gd name="connsiteY5" fmla="*/ 246743 h 319314"/>
              <a:gd name="connsiteX6" fmla="*/ 420914 w 1016000"/>
              <a:gd name="connsiteY6" fmla="*/ 232228 h 319314"/>
              <a:gd name="connsiteX7" fmla="*/ 464457 w 1016000"/>
              <a:gd name="connsiteY7" fmla="*/ 217714 h 319314"/>
              <a:gd name="connsiteX8" fmla="*/ 551542 w 1016000"/>
              <a:gd name="connsiteY8" fmla="*/ 159657 h 319314"/>
              <a:gd name="connsiteX9" fmla="*/ 595085 w 1016000"/>
              <a:gd name="connsiteY9" fmla="*/ 130628 h 319314"/>
              <a:gd name="connsiteX10" fmla="*/ 653142 w 1016000"/>
              <a:gd name="connsiteY10" fmla="*/ 87085 h 319314"/>
              <a:gd name="connsiteX11" fmla="*/ 711200 w 1016000"/>
              <a:gd name="connsiteY11" fmla="*/ 72571 h 319314"/>
              <a:gd name="connsiteX12" fmla="*/ 812800 w 1016000"/>
              <a:gd name="connsiteY12" fmla="*/ 87085 h 319314"/>
              <a:gd name="connsiteX13" fmla="*/ 870857 w 1016000"/>
              <a:gd name="connsiteY13" fmla="*/ 101600 h 319314"/>
              <a:gd name="connsiteX14" fmla="*/ 957942 w 1016000"/>
              <a:gd name="connsiteY14" fmla="*/ 58057 h 319314"/>
              <a:gd name="connsiteX15" fmla="*/ 1016000 w 1016000"/>
              <a:gd name="connsiteY15" fmla="*/ 0 h 31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6000" h="319314">
                <a:moveTo>
                  <a:pt x="0" y="319314"/>
                </a:moveTo>
                <a:cubicBezTo>
                  <a:pt x="24190" y="304800"/>
                  <a:pt x="51152" y="294130"/>
                  <a:pt x="72571" y="275771"/>
                </a:cubicBezTo>
                <a:cubicBezTo>
                  <a:pt x="85816" y="264418"/>
                  <a:pt x="86807" y="241473"/>
                  <a:pt x="101600" y="232228"/>
                </a:cubicBezTo>
                <a:cubicBezTo>
                  <a:pt x="127548" y="216011"/>
                  <a:pt x="188685" y="203200"/>
                  <a:pt x="188685" y="203200"/>
                </a:cubicBezTo>
                <a:cubicBezTo>
                  <a:pt x="212876" y="208038"/>
                  <a:pt x="238158" y="209052"/>
                  <a:pt x="261257" y="217714"/>
                </a:cubicBezTo>
                <a:cubicBezTo>
                  <a:pt x="277590" y="223839"/>
                  <a:pt x="287428" y="245164"/>
                  <a:pt x="304800" y="246743"/>
                </a:cubicBezTo>
                <a:cubicBezTo>
                  <a:pt x="343646" y="250274"/>
                  <a:pt x="382209" y="237066"/>
                  <a:pt x="420914" y="232228"/>
                </a:cubicBezTo>
                <a:cubicBezTo>
                  <a:pt x="435428" y="227390"/>
                  <a:pt x="451083" y="225144"/>
                  <a:pt x="464457" y="217714"/>
                </a:cubicBezTo>
                <a:cubicBezTo>
                  <a:pt x="494954" y="200771"/>
                  <a:pt x="522514" y="179009"/>
                  <a:pt x="551542" y="159657"/>
                </a:cubicBezTo>
                <a:cubicBezTo>
                  <a:pt x="566056" y="149981"/>
                  <a:pt x="581130" y="141095"/>
                  <a:pt x="595085" y="130628"/>
                </a:cubicBezTo>
                <a:cubicBezTo>
                  <a:pt x="614437" y="116114"/>
                  <a:pt x="631505" y="97903"/>
                  <a:pt x="653142" y="87085"/>
                </a:cubicBezTo>
                <a:cubicBezTo>
                  <a:pt x="670984" y="78164"/>
                  <a:pt x="691847" y="77409"/>
                  <a:pt x="711200" y="72571"/>
                </a:cubicBezTo>
                <a:cubicBezTo>
                  <a:pt x="745067" y="77409"/>
                  <a:pt x="779141" y="80965"/>
                  <a:pt x="812800" y="87085"/>
                </a:cubicBezTo>
                <a:cubicBezTo>
                  <a:pt x="832426" y="90653"/>
                  <a:pt x="850909" y="101600"/>
                  <a:pt x="870857" y="101600"/>
                </a:cubicBezTo>
                <a:cubicBezTo>
                  <a:pt x="900901" y="101600"/>
                  <a:pt x="935928" y="72733"/>
                  <a:pt x="957942" y="58057"/>
                </a:cubicBezTo>
                <a:cubicBezTo>
                  <a:pt x="992972" y="5513"/>
                  <a:pt x="971368" y="22315"/>
                  <a:pt x="10160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1"/>
          </a:p>
        </p:txBody>
      </p:sp>
      <p:cxnSp>
        <p:nvCxnSpPr>
          <p:cNvPr id="18" name="Straight Connector 17"/>
          <p:cNvCxnSpPr/>
          <p:nvPr/>
        </p:nvCxnSpPr>
        <p:spPr>
          <a:xfrm>
            <a:off x="2105025" y="325755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257800" y="1885951"/>
            <a:ext cx="0" cy="235505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72026" y="4323161"/>
            <a:ext cx="971551" cy="415755"/>
          </a:xfrm>
          <a:prstGeom prst="rect">
            <a:avLst/>
          </a:prstGeom>
          <a:noFill/>
        </p:spPr>
        <p:txBody>
          <a:bodyPr>
            <a:spAutoFit/>
          </a:bodyPr>
          <a:lstStyle/>
          <a:p>
            <a:pPr algn="ctr">
              <a:defRPr/>
            </a:pPr>
            <a:r>
              <a:rPr lang="en-GB" sz="1051" dirty="0">
                <a:solidFill>
                  <a:schemeClr val="accent5">
                    <a:lumMod val="50000"/>
                  </a:schemeClr>
                </a:solidFill>
              </a:rPr>
              <a:t>Fire</a:t>
            </a:r>
          </a:p>
          <a:p>
            <a:pPr algn="ctr">
              <a:defRPr/>
            </a:pPr>
            <a:r>
              <a:rPr lang="en-GB" sz="1051" dirty="0">
                <a:solidFill>
                  <a:schemeClr val="accent5">
                    <a:lumMod val="50000"/>
                  </a:schemeClr>
                </a:solidFill>
              </a:rPr>
              <a:t>July 18</a:t>
            </a:r>
          </a:p>
        </p:txBody>
      </p:sp>
      <p:sp>
        <p:nvSpPr>
          <p:cNvPr id="5" name="Freeform 4"/>
          <p:cNvSpPr/>
          <p:nvPr/>
        </p:nvSpPr>
        <p:spPr>
          <a:xfrm>
            <a:off x="3080151" y="3058718"/>
            <a:ext cx="1034653" cy="196453"/>
          </a:xfrm>
          <a:custGeom>
            <a:avLst/>
            <a:gdLst>
              <a:gd name="connsiteX0" fmla="*/ 0 w 1378857"/>
              <a:gd name="connsiteY0" fmla="*/ 261257 h 261257"/>
              <a:gd name="connsiteX1" fmla="*/ 72571 w 1378857"/>
              <a:gd name="connsiteY1" fmla="*/ 203200 h 261257"/>
              <a:gd name="connsiteX2" fmla="*/ 145143 w 1378857"/>
              <a:gd name="connsiteY2" fmla="*/ 130629 h 261257"/>
              <a:gd name="connsiteX3" fmla="*/ 188686 w 1378857"/>
              <a:gd name="connsiteY3" fmla="*/ 101600 h 261257"/>
              <a:gd name="connsiteX4" fmla="*/ 406400 w 1378857"/>
              <a:gd name="connsiteY4" fmla="*/ 101600 h 261257"/>
              <a:gd name="connsiteX5" fmla="*/ 449943 w 1378857"/>
              <a:gd name="connsiteY5" fmla="*/ 116115 h 261257"/>
              <a:gd name="connsiteX6" fmla="*/ 508000 w 1378857"/>
              <a:gd name="connsiteY6" fmla="*/ 130629 h 261257"/>
              <a:gd name="connsiteX7" fmla="*/ 551543 w 1378857"/>
              <a:gd name="connsiteY7" fmla="*/ 159657 h 261257"/>
              <a:gd name="connsiteX8" fmla="*/ 595086 w 1378857"/>
              <a:gd name="connsiteY8" fmla="*/ 174172 h 261257"/>
              <a:gd name="connsiteX9" fmla="*/ 769257 w 1378857"/>
              <a:gd name="connsiteY9" fmla="*/ 145143 h 261257"/>
              <a:gd name="connsiteX10" fmla="*/ 812800 w 1378857"/>
              <a:gd name="connsiteY10" fmla="*/ 130629 h 261257"/>
              <a:gd name="connsiteX11" fmla="*/ 899886 w 1378857"/>
              <a:gd name="connsiteY11" fmla="*/ 72572 h 261257"/>
              <a:gd name="connsiteX12" fmla="*/ 1001486 w 1378857"/>
              <a:gd name="connsiteY12" fmla="*/ 29029 h 261257"/>
              <a:gd name="connsiteX13" fmla="*/ 1306286 w 1378857"/>
              <a:gd name="connsiteY13" fmla="*/ 43543 h 261257"/>
              <a:gd name="connsiteX14" fmla="*/ 1364343 w 1378857"/>
              <a:gd name="connsiteY14" fmla="*/ 14515 h 261257"/>
              <a:gd name="connsiteX15" fmla="*/ 1378857 w 1378857"/>
              <a:gd name="connsiteY15" fmla="*/ 0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8857" h="261257">
                <a:moveTo>
                  <a:pt x="0" y="261257"/>
                </a:moveTo>
                <a:cubicBezTo>
                  <a:pt x="24190" y="241905"/>
                  <a:pt x="52171" y="226514"/>
                  <a:pt x="72571" y="203200"/>
                </a:cubicBezTo>
                <a:cubicBezTo>
                  <a:pt x="146422" y="118799"/>
                  <a:pt x="54218" y="160937"/>
                  <a:pt x="145143" y="130629"/>
                </a:cubicBezTo>
                <a:cubicBezTo>
                  <a:pt x="159657" y="120953"/>
                  <a:pt x="173084" y="109401"/>
                  <a:pt x="188686" y="101600"/>
                </a:cubicBezTo>
                <a:cubicBezTo>
                  <a:pt x="259264" y="66310"/>
                  <a:pt x="324490" y="94774"/>
                  <a:pt x="406400" y="101600"/>
                </a:cubicBezTo>
                <a:cubicBezTo>
                  <a:pt x="420914" y="106438"/>
                  <a:pt x="435232" y="111912"/>
                  <a:pt x="449943" y="116115"/>
                </a:cubicBezTo>
                <a:cubicBezTo>
                  <a:pt x="469123" y="121595"/>
                  <a:pt x="489665" y="122771"/>
                  <a:pt x="508000" y="130629"/>
                </a:cubicBezTo>
                <a:cubicBezTo>
                  <a:pt x="524034" y="137500"/>
                  <a:pt x="535941" y="151856"/>
                  <a:pt x="551543" y="159657"/>
                </a:cubicBezTo>
                <a:cubicBezTo>
                  <a:pt x="565227" y="166499"/>
                  <a:pt x="580572" y="169334"/>
                  <a:pt x="595086" y="174172"/>
                </a:cubicBezTo>
                <a:cubicBezTo>
                  <a:pt x="653143" y="164496"/>
                  <a:pt x="711542" y="156686"/>
                  <a:pt x="769257" y="145143"/>
                </a:cubicBezTo>
                <a:cubicBezTo>
                  <a:pt x="784259" y="142143"/>
                  <a:pt x="799426" y="138059"/>
                  <a:pt x="812800" y="130629"/>
                </a:cubicBezTo>
                <a:cubicBezTo>
                  <a:pt x="843298" y="113686"/>
                  <a:pt x="868681" y="88175"/>
                  <a:pt x="899886" y="72572"/>
                </a:cubicBezTo>
                <a:cubicBezTo>
                  <a:pt x="971627" y="36701"/>
                  <a:pt x="937417" y="50385"/>
                  <a:pt x="1001486" y="29029"/>
                </a:cubicBezTo>
                <a:cubicBezTo>
                  <a:pt x="1132719" y="47776"/>
                  <a:pt x="1189869" y="75292"/>
                  <a:pt x="1306286" y="43543"/>
                </a:cubicBezTo>
                <a:cubicBezTo>
                  <a:pt x="1327160" y="37850"/>
                  <a:pt x="1345790" y="25647"/>
                  <a:pt x="1364343" y="14515"/>
                </a:cubicBezTo>
                <a:cubicBezTo>
                  <a:pt x="1370210" y="10995"/>
                  <a:pt x="1374019" y="4838"/>
                  <a:pt x="137885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1"/>
          </a:p>
        </p:txBody>
      </p:sp>
      <p:cxnSp>
        <p:nvCxnSpPr>
          <p:cNvPr id="21" name="Straight Connector 20"/>
          <p:cNvCxnSpPr/>
          <p:nvPr/>
        </p:nvCxnSpPr>
        <p:spPr>
          <a:xfrm>
            <a:off x="2114551" y="3028950"/>
            <a:ext cx="52578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131472" y="3044429"/>
            <a:ext cx="1126331" cy="21074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1"/>
          </a:p>
        </p:txBody>
      </p:sp>
    </p:spTree>
    <p:extLst>
      <p:ext uri="{BB962C8B-B14F-4D97-AF65-F5344CB8AC3E}">
        <p14:creationId xmlns:p14="http://schemas.microsoft.com/office/powerpoint/2010/main" val="2459956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p:cNvSpPr>
            <a:spLocks noGrp="1"/>
          </p:cNvSpPr>
          <p:nvPr>
            <p:ph type="title"/>
          </p:nvPr>
        </p:nvSpPr>
        <p:spPr/>
        <p:txBody>
          <a:bodyPr/>
          <a:lstStyle/>
          <a:p>
            <a:r>
              <a:rPr lang="en-GB" altLang="en-US" smtClean="0"/>
              <a:t>Trend – the Risk</a:t>
            </a:r>
          </a:p>
        </p:txBody>
      </p:sp>
      <p:sp>
        <p:nvSpPr>
          <p:cNvPr id="67587" name="Content Placeholder 3"/>
          <p:cNvSpPr>
            <a:spLocks noGrp="1"/>
          </p:cNvSpPr>
          <p:nvPr>
            <p:ph type="body" sz="quarter" idx="10"/>
          </p:nvPr>
        </p:nvSpPr>
        <p:spPr/>
        <p:txBody>
          <a:bodyPr/>
          <a:lstStyle/>
          <a:p>
            <a:r>
              <a:rPr lang="en-GB" altLang="en-US" smtClean="0"/>
              <a:t>Annual Turnover – “</a:t>
            </a:r>
            <a:r>
              <a:rPr lang="en-GB" altLang="en-US" i="1" smtClean="0"/>
              <a:t>The turnover during the twelve months immediately before the date of the damage</a:t>
            </a:r>
            <a:r>
              <a:rPr lang="en-GB" altLang="en-US" smtClean="0"/>
              <a:t>”</a:t>
            </a:r>
          </a:p>
        </p:txBody>
      </p:sp>
      <p:sp>
        <p:nvSpPr>
          <p:cNvPr id="67588" name="Slide Number Placeholder 1"/>
          <p:cNvSpPr>
            <a:spLocks noGrp="1"/>
          </p:cNvSpPr>
          <p:nvPr>
            <p:ph type="sldNum" sz="quarter" idx="4294967295"/>
          </p:nvPr>
        </p:nvSpPr>
        <p:spPr bwMode="auto">
          <a:xfrm>
            <a:off x="0" y="4767264"/>
            <a:ext cx="21336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199" indent="-214308">
              <a:defRPr>
                <a:solidFill>
                  <a:schemeClr val="tx1"/>
                </a:solidFill>
                <a:latin typeface="Arial" panose="020B0604020202020204" pitchFamily="34" charset="0"/>
                <a:ea typeface="MS PGothic" panose="020B0600070205080204" pitchFamily="34" charset="-128"/>
              </a:defRPr>
            </a:lvl2pPr>
            <a:lvl3pPr marL="857229" indent="-171446">
              <a:defRPr>
                <a:solidFill>
                  <a:schemeClr val="tx1"/>
                </a:solidFill>
                <a:latin typeface="Arial" panose="020B0604020202020204" pitchFamily="34" charset="0"/>
                <a:ea typeface="MS PGothic" panose="020B0600070205080204" pitchFamily="34" charset="-128"/>
              </a:defRPr>
            </a:lvl3pPr>
            <a:lvl4pPr marL="1200121" indent="-171446">
              <a:defRPr>
                <a:solidFill>
                  <a:schemeClr val="tx1"/>
                </a:solidFill>
                <a:latin typeface="Arial" panose="020B0604020202020204" pitchFamily="34" charset="0"/>
                <a:ea typeface="MS PGothic" panose="020B0600070205080204" pitchFamily="34" charset="-128"/>
              </a:defRPr>
            </a:lvl4pPr>
            <a:lvl5pPr marL="1543012" indent="-171446">
              <a:defRPr>
                <a:solidFill>
                  <a:schemeClr val="tx1"/>
                </a:solidFill>
                <a:latin typeface="Arial" panose="020B0604020202020204" pitchFamily="34" charset="0"/>
                <a:ea typeface="MS PGothic" panose="020B0600070205080204" pitchFamily="34" charset="-128"/>
              </a:defRPr>
            </a:lvl5pPr>
            <a:lvl6pPr marL="1885904"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28795"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1686"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4578"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49C717B-E0C6-46CC-A74C-276AB9DAE51F}" type="slidenum">
              <a:rPr lang="en-US" altLang="en-US" smtClean="0">
                <a:solidFill>
                  <a:srgbClr val="ACACAC"/>
                </a:solidFill>
              </a:rPr>
              <a:pPr/>
              <a:t>27</a:t>
            </a:fld>
            <a:endParaRPr lang="en-US" altLang="en-US" smtClean="0">
              <a:solidFill>
                <a:srgbClr val="ACACAC"/>
              </a:solidFill>
            </a:endParaRPr>
          </a:p>
        </p:txBody>
      </p:sp>
      <p:cxnSp>
        <p:nvCxnSpPr>
          <p:cNvPr id="6" name="Straight Connector 5"/>
          <p:cNvCxnSpPr/>
          <p:nvPr/>
        </p:nvCxnSpPr>
        <p:spPr>
          <a:xfrm>
            <a:off x="2286000" y="3886201"/>
            <a:ext cx="497205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00251" y="3963592"/>
            <a:ext cx="571500" cy="254044"/>
          </a:xfrm>
          <a:prstGeom prst="rect">
            <a:avLst/>
          </a:prstGeom>
          <a:noFill/>
        </p:spPr>
        <p:txBody>
          <a:bodyPr>
            <a:spAutoFit/>
          </a:bodyPr>
          <a:lstStyle/>
          <a:p>
            <a:pPr>
              <a:defRPr/>
            </a:pPr>
            <a:r>
              <a:rPr lang="en-GB" sz="1051" dirty="0">
                <a:solidFill>
                  <a:schemeClr val="accent5">
                    <a:lumMod val="50000"/>
                  </a:schemeClr>
                </a:solidFill>
              </a:rPr>
              <a:t>2016</a:t>
            </a:r>
          </a:p>
        </p:txBody>
      </p:sp>
      <p:sp>
        <p:nvSpPr>
          <p:cNvPr id="8" name="TextBox 7"/>
          <p:cNvSpPr txBox="1"/>
          <p:nvPr/>
        </p:nvSpPr>
        <p:spPr>
          <a:xfrm>
            <a:off x="3086101" y="3963592"/>
            <a:ext cx="571500" cy="254044"/>
          </a:xfrm>
          <a:prstGeom prst="rect">
            <a:avLst/>
          </a:prstGeom>
          <a:noFill/>
        </p:spPr>
        <p:txBody>
          <a:bodyPr>
            <a:spAutoFit/>
          </a:bodyPr>
          <a:lstStyle/>
          <a:p>
            <a:pPr>
              <a:defRPr/>
            </a:pPr>
            <a:r>
              <a:rPr lang="en-GB" sz="1051" dirty="0">
                <a:solidFill>
                  <a:schemeClr val="accent5">
                    <a:lumMod val="50000"/>
                  </a:schemeClr>
                </a:solidFill>
              </a:rPr>
              <a:t>2017</a:t>
            </a:r>
          </a:p>
        </p:txBody>
      </p:sp>
      <p:sp>
        <p:nvSpPr>
          <p:cNvPr id="9" name="TextBox 8"/>
          <p:cNvSpPr txBox="1"/>
          <p:nvPr/>
        </p:nvSpPr>
        <p:spPr>
          <a:xfrm>
            <a:off x="4286251" y="3963592"/>
            <a:ext cx="571500" cy="254044"/>
          </a:xfrm>
          <a:prstGeom prst="rect">
            <a:avLst/>
          </a:prstGeom>
          <a:noFill/>
        </p:spPr>
        <p:txBody>
          <a:bodyPr>
            <a:spAutoFit/>
          </a:bodyPr>
          <a:lstStyle/>
          <a:p>
            <a:pPr>
              <a:defRPr/>
            </a:pPr>
            <a:r>
              <a:rPr lang="en-GB" sz="1051" dirty="0">
                <a:solidFill>
                  <a:schemeClr val="accent5">
                    <a:lumMod val="50000"/>
                  </a:schemeClr>
                </a:solidFill>
              </a:rPr>
              <a:t>2018</a:t>
            </a:r>
          </a:p>
        </p:txBody>
      </p:sp>
      <p:sp>
        <p:nvSpPr>
          <p:cNvPr id="10" name="TextBox 9"/>
          <p:cNvSpPr txBox="1"/>
          <p:nvPr/>
        </p:nvSpPr>
        <p:spPr>
          <a:xfrm>
            <a:off x="5686426" y="3963592"/>
            <a:ext cx="571500" cy="254044"/>
          </a:xfrm>
          <a:prstGeom prst="rect">
            <a:avLst/>
          </a:prstGeom>
          <a:noFill/>
        </p:spPr>
        <p:txBody>
          <a:bodyPr>
            <a:spAutoFit/>
          </a:bodyPr>
          <a:lstStyle/>
          <a:p>
            <a:pPr>
              <a:defRPr/>
            </a:pPr>
            <a:r>
              <a:rPr lang="en-GB" sz="1051" dirty="0">
                <a:solidFill>
                  <a:schemeClr val="accent5">
                    <a:lumMod val="50000"/>
                  </a:schemeClr>
                </a:solidFill>
              </a:rPr>
              <a:t>2019</a:t>
            </a:r>
          </a:p>
        </p:txBody>
      </p:sp>
      <p:sp>
        <p:nvSpPr>
          <p:cNvPr id="12" name="TextBox 11"/>
          <p:cNvSpPr txBox="1"/>
          <p:nvPr/>
        </p:nvSpPr>
        <p:spPr>
          <a:xfrm>
            <a:off x="6972301" y="3963592"/>
            <a:ext cx="571500" cy="254044"/>
          </a:xfrm>
          <a:prstGeom prst="rect">
            <a:avLst/>
          </a:prstGeom>
          <a:noFill/>
        </p:spPr>
        <p:txBody>
          <a:bodyPr>
            <a:spAutoFit/>
          </a:bodyPr>
          <a:lstStyle/>
          <a:p>
            <a:pPr>
              <a:defRPr/>
            </a:pPr>
            <a:r>
              <a:rPr lang="en-GB" sz="1051" dirty="0">
                <a:solidFill>
                  <a:schemeClr val="accent5">
                    <a:lumMod val="50000"/>
                  </a:schemeClr>
                </a:solidFill>
              </a:rPr>
              <a:t>2020</a:t>
            </a:r>
          </a:p>
        </p:txBody>
      </p:sp>
      <p:sp>
        <p:nvSpPr>
          <p:cNvPr id="13" name="TextBox 12"/>
          <p:cNvSpPr txBox="1"/>
          <p:nvPr/>
        </p:nvSpPr>
        <p:spPr>
          <a:xfrm>
            <a:off x="3629026" y="4144567"/>
            <a:ext cx="971551" cy="415755"/>
          </a:xfrm>
          <a:prstGeom prst="rect">
            <a:avLst/>
          </a:prstGeom>
          <a:noFill/>
        </p:spPr>
        <p:txBody>
          <a:bodyPr>
            <a:spAutoFit/>
          </a:bodyPr>
          <a:lstStyle/>
          <a:p>
            <a:pPr algn="ctr">
              <a:defRPr/>
            </a:pPr>
            <a:r>
              <a:rPr lang="en-GB" sz="1051" dirty="0">
                <a:solidFill>
                  <a:schemeClr val="accent5">
                    <a:lumMod val="50000"/>
                  </a:schemeClr>
                </a:solidFill>
              </a:rPr>
              <a:t>Inception</a:t>
            </a:r>
          </a:p>
          <a:p>
            <a:pPr algn="ctr">
              <a:defRPr/>
            </a:pPr>
            <a:r>
              <a:rPr lang="en-GB" sz="1051" dirty="0">
                <a:solidFill>
                  <a:schemeClr val="accent5">
                    <a:lumMod val="50000"/>
                  </a:schemeClr>
                </a:solidFill>
              </a:rPr>
              <a:t>August 17</a:t>
            </a:r>
          </a:p>
        </p:txBody>
      </p:sp>
      <p:cxnSp>
        <p:nvCxnSpPr>
          <p:cNvPr id="15" name="Straight Connector 14"/>
          <p:cNvCxnSpPr/>
          <p:nvPr/>
        </p:nvCxnSpPr>
        <p:spPr>
          <a:xfrm flipV="1">
            <a:off x="4114800" y="1943103"/>
            <a:ext cx="0" cy="202049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086100" y="1943103"/>
            <a:ext cx="0" cy="2366963"/>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14617" y="4387455"/>
            <a:ext cx="942975" cy="415755"/>
          </a:xfrm>
          <a:prstGeom prst="rect">
            <a:avLst/>
          </a:prstGeom>
          <a:noFill/>
        </p:spPr>
        <p:txBody>
          <a:bodyPr>
            <a:spAutoFit/>
          </a:bodyPr>
          <a:lstStyle/>
          <a:p>
            <a:pPr algn="ctr">
              <a:defRPr/>
            </a:pPr>
            <a:r>
              <a:rPr lang="en-GB" sz="1051" dirty="0">
                <a:solidFill>
                  <a:schemeClr val="accent5">
                    <a:lumMod val="50000"/>
                  </a:schemeClr>
                </a:solidFill>
              </a:rPr>
              <a:t>Accounts</a:t>
            </a:r>
          </a:p>
          <a:p>
            <a:pPr algn="ctr">
              <a:defRPr/>
            </a:pPr>
            <a:r>
              <a:rPr lang="en-GB" sz="1051" dirty="0">
                <a:solidFill>
                  <a:schemeClr val="accent5">
                    <a:lumMod val="50000"/>
                  </a:schemeClr>
                </a:solidFill>
              </a:rPr>
              <a:t>30 Nov 16</a:t>
            </a:r>
          </a:p>
        </p:txBody>
      </p:sp>
      <p:sp>
        <p:nvSpPr>
          <p:cNvPr id="14" name="Freeform 13"/>
          <p:cNvSpPr/>
          <p:nvPr/>
        </p:nvSpPr>
        <p:spPr>
          <a:xfrm>
            <a:off x="2307431" y="3265887"/>
            <a:ext cx="762000" cy="239315"/>
          </a:xfrm>
          <a:custGeom>
            <a:avLst/>
            <a:gdLst>
              <a:gd name="connsiteX0" fmla="*/ 0 w 1016000"/>
              <a:gd name="connsiteY0" fmla="*/ 319314 h 319314"/>
              <a:gd name="connsiteX1" fmla="*/ 72571 w 1016000"/>
              <a:gd name="connsiteY1" fmla="*/ 275771 h 319314"/>
              <a:gd name="connsiteX2" fmla="*/ 101600 w 1016000"/>
              <a:gd name="connsiteY2" fmla="*/ 232228 h 319314"/>
              <a:gd name="connsiteX3" fmla="*/ 188685 w 1016000"/>
              <a:gd name="connsiteY3" fmla="*/ 203200 h 319314"/>
              <a:gd name="connsiteX4" fmla="*/ 261257 w 1016000"/>
              <a:gd name="connsiteY4" fmla="*/ 217714 h 319314"/>
              <a:gd name="connsiteX5" fmla="*/ 304800 w 1016000"/>
              <a:gd name="connsiteY5" fmla="*/ 246743 h 319314"/>
              <a:gd name="connsiteX6" fmla="*/ 420914 w 1016000"/>
              <a:gd name="connsiteY6" fmla="*/ 232228 h 319314"/>
              <a:gd name="connsiteX7" fmla="*/ 464457 w 1016000"/>
              <a:gd name="connsiteY7" fmla="*/ 217714 h 319314"/>
              <a:gd name="connsiteX8" fmla="*/ 551542 w 1016000"/>
              <a:gd name="connsiteY8" fmla="*/ 159657 h 319314"/>
              <a:gd name="connsiteX9" fmla="*/ 595085 w 1016000"/>
              <a:gd name="connsiteY9" fmla="*/ 130628 h 319314"/>
              <a:gd name="connsiteX10" fmla="*/ 653142 w 1016000"/>
              <a:gd name="connsiteY10" fmla="*/ 87085 h 319314"/>
              <a:gd name="connsiteX11" fmla="*/ 711200 w 1016000"/>
              <a:gd name="connsiteY11" fmla="*/ 72571 h 319314"/>
              <a:gd name="connsiteX12" fmla="*/ 812800 w 1016000"/>
              <a:gd name="connsiteY12" fmla="*/ 87085 h 319314"/>
              <a:gd name="connsiteX13" fmla="*/ 870857 w 1016000"/>
              <a:gd name="connsiteY13" fmla="*/ 101600 h 319314"/>
              <a:gd name="connsiteX14" fmla="*/ 957942 w 1016000"/>
              <a:gd name="connsiteY14" fmla="*/ 58057 h 319314"/>
              <a:gd name="connsiteX15" fmla="*/ 1016000 w 1016000"/>
              <a:gd name="connsiteY15" fmla="*/ 0 h 31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6000" h="319314">
                <a:moveTo>
                  <a:pt x="0" y="319314"/>
                </a:moveTo>
                <a:cubicBezTo>
                  <a:pt x="24190" y="304800"/>
                  <a:pt x="51152" y="294130"/>
                  <a:pt x="72571" y="275771"/>
                </a:cubicBezTo>
                <a:cubicBezTo>
                  <a:pt x="85816" y="264418"/>
                  <a:pt x="86807" y="241473"/>
                  <a:pt x="101600" y="232228"/>
                </a:cubicBezTo>
                <a:cubicBezTo>
                  <a:pt x="127548" y="216011"/>
                  <a:pt x="188685" y="203200"/>
                  <a:pt x="188685" y="203200"/>
                </a:cubicBezTo>
                <a:cubicBezTo>
                  <a:pt x="212876" y="208038"/>
                  <a:pt x="238158" y="209052"/>
                  <a:pt x="261257" y="217714"/>
                </a:cubicBezTo>
                <a:cubicBezTo>
                  <a:pt x="277590" y="223839"/>
                  <a:pt x="287428" y="245164"/>
                  <a:pt x="304800" y="246743"/>
                </a:cubicBezTo>
                <a:cubicBezTo>
                  <a:pt x="343646" y="250274"/>
                  <a:pt x="382209" y="237066"/>
                  <a:pt x="420914" y="232228"/>
                </a:cubicBezTo>
                <a:cubicBezTo>
                  <a:pt x="435428" y="227390"/>
                  <a:pt x="451083" y="225144"/>
                  <a:pt x="464457" y="217714"/>
                </a:cubicBezTo>
                <a:cubicBezTo>
                  <a:pt x="494954" y="200771"/>
                  <a:pt x="522514" y="179009"/>
                  <a:pt x="551542" y="159657"/>
                </a:cubicBezTo>
                <a:cubicBezTo>
                  <a:pt x="566056" y="149981"/>
                  <a:pt x="581130" y="141095"/>
                  <a:pt x="595085" y="130628"/>
                </a:cubicBezTo>
                <a:cubicBezTo>
                  <a:pt x="614437" y="116114"/>
                  <a:pt x="631505" y="97903"/>
                  <a:pt x="653142" y="87085"/>
                </a:cubicBezTo>
                <a:cubicBezTo>
                  <a:pt x="670984" y="78164"/>
                  <a:pt x="691847" y="77409"/>
                  <a:pt x="711200" y="72571"/>
                </a:cubicBezTo>
                <a:cubicBezTo>
                  <a:pt x="745067" y="77409"/>
                  <a:pt x="779141" y="80965"/>
                  <a:pt x="812800" y="87085"/>
                </a:cubicBezTo>
                <a:cubicBezTo>
                  <a:pt x="832426" y="90653"/>
                  <a:pt x="850909" y="101600"/>
                  <a:pt x="870857" y="101600"/>
                </a:cubicBezTo>
                <a:cubicBezTo>
                  <a:pt x="900901" y="101600"/>
                  <a:pt x="935928" y="72733"/>
                  <a:pt x="957942" y="58057"/>
                </a:cubicBezTo>
                <a:cubicBezTo>
                  <a:pt x="992972" y="5513"/>
                  <a:pt x="971368" y="22315"/>
                  <a:pt x="10160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1"/>
          </a:p>
        </p:txBody>
      </p:sp>
      <p:cxnSp>
        <p:nvCxnSpPr>
          <p:cNvPr id="18" name="Straight Connector 17"/>
          <p:cNvCxnSpPr/>
          <p:nvPr/>
        </p:nvCxnSpPr>
        <p:spPr>
          <a:xfrm>
            <a:off x="2105025" y="325755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257800" y="1885951"/>
            <a:ext cx="0" cy="235505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72026" y="4323161"/>
            <a:ext cx="971551" cy="415755"/>
          </a:xfrm>
          <a:prstGeom prst="rect">
            <a:avLst/>
          </a:prstGeom>
          <a:noFill/>
        </p:spPr>
        <p:txBody>
          <a:bodyPr>
            <a:spAutoFit/>
          </a:bodyPr>
          <a:lstStyle/>
          <a:p>
            <a:pPr algn="ctr">
              <a:defRPr/>
            </a:pPr>
            <a:r>
              <a:rPr lang="en-GB" sz="1051" dirty="0">
                <a:solidFill>
                  <a:schemeClr val="accent5">
                    <a:lumMod val="50000"/>
                  </a:schemeClr>
                </a:solidFill>
              </a:rPr>
              <a:t>Fire</a:t>
            </a:r>
          </a:p>
          <a:p>
            <a:pPr algn="ctr">
              <a:defRPr/>
            </a:pPr>
            <a:r>
              <a:rPr lang="en-GB" sz="1051" dirty="0">
                <a:solidFill>
                  <a:schemeClr val="accent5">
                    <a:lumMod val="50000"/>
                  </a:schemeClr>
                </a:solidFill>
              </a:rPr>
              <a:t>July 18</a:t>
            </a:r>
          </a:p>
        </p:txBody>
      </p:sp>
      <p:sp>
        <p:nvSpPr>
          <p:cNvPr id="5" name="Freeform 4"/>
          <p:cNvSpPr/>
          <p:nvPr/>
        </p:nvSpPr>
        <p:spPr>
          <a:xfrm>
            <a:off x="3080151" y="3058718"/>
            <a:ext cx="1034653" cy="196453"/>
          </a:xfrm>
          <a:custGeom>
            <a:avLst/>
            <a:gdLst>
              <a:gd name="connsiteX0" fmla="*/ 0 w 1378857"/>
              <a:gd name="connsiteY0" fmla="*/ 261257 h 261257"/>
              <a:gd name="connsiteX1" fmla="*/ 72571 w 1378857"/>
              <a:gd name="connsiteY1" fmla="*/ 203200 h 261257"/>
              <a:gd name="connsiteX2" fmla="*/ 145143 w 1378857"/>
              <a:gd name="connsiteY2" fmla="*/ 130629 h 261257"/>
              <a:gd name="connsiteX3" fmla="*/ 188686 w 1378857"/>
              <a:gd name="connsiteY3" fmla="*/ 101600 h 261257"/>
              <a:gd name="connsiteX4" fmla="*/ 406400 w 1378857"/>
              <a:gd name="connsiteY4" fmla="*/ 101600 h 261257"/>
              <a:gd name="connsiteX5" fmla="*/ 449943 w 1378857"/>
              <a:gd name="connsiteY5" fmla="*/ 116115 h 261257"/>
              <a:gd name="connsiteX6" fmla="*/ 508000 w 1378857"/>
              <a:gd name="connsiteY6" fmla="*/ 130629 h 261257"/>
              <a:gd name="connsiteX7" fmla="*/ 551543 w 1378857"/>
              <a:gd name="connsiteY7" fmla="*/ 159657 h 261257"/>
              <a:gd name="connsiteX8" fmla="*/ 595086 w 1378857"/>
              <a:gd name="connsiteY8" fmla="*/ 174172 h 261257"/>
              <a:gd name="connsiteX9" fmla="*/ 769257 w 1378857"/>
              <a:gd name="connsiteY9" fmla="*/ 145143 h 261257"/>
              <a:gd name="connsiteX10" fmla="*/ 812800 w 1378857"/>
              <a:gd name="connsiteY10" fmla="*/ 130629 h 261257"/>
              <a:gd name="connsiteX11" fmla="*/ 899886 w 1378857"/>
              <a:gd name="connsiteY11" fmla="*/ 72572 h 261257"/>
              <a:gd name="connsiteX12" fmla="*/ 1001486 w 1378857"/>
              <a:gd name="connsiteY12" fmla="*/ 29029 h 261257"/>
              <a:gd name="connsiteX13" fmla="*/ 1306286 w 1378857"/>
              <a:gd name="connsiteY13" fmla="*/ 43543 h 261257"/>
              <a:gd name="connsiteX14" fmla="*/ 1364343 w 1378857"/>
              <a:gd name="connsiteY14" fmla="*/ 14515 h 261257"/>
              <a:gd name="connsiteX15" fmla="*/ 1378857 w 1378857"/>
              <a:gd name="connsiteY15" fmla="*/ 0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8857" h="261257">
                <a:moveTo>
                  <a:pt x="0" y="261257"/>
                </a:moveTo>
                <a:cubicBezTo>
                  <a:pt x="24190" y="241905"/>
                  <a:pt x="52171" y="226514"/>
                  <a:pt x="72571" y="203200"/>
                </a:cubicBezTo>
                <a:cubicBezTo>
                  <a:pt x="146422" y="118799"/>
                  <a:pt x="54218" y="160937"/>
                  <a:pt x="145143" y="130629"/>
                </a:cubicBezTo>
                <a:cubicBezTo>
                  <a:pt x="159657" y="120953"/>
                  <a:pt x="173084" y="109401"/>
                  <a:pt x="188686" y="101600"/>
                </a:cubicBezTo>
                <a:cubicBezTo>
                  <a:pt x="259264" y="66310"/>
                  <a:pt x="324490" y="94774"/>
                  <a:pt x="406400" y="101600"/>
                </a:cubicBezTo>
                <a:cubicBezTo>
                  <a:pt x="420914" y="106438"/>
                  <a:pt x="435232" y="111912"/>
                  <a:pt x="449943" y="116115"/>
                </a:cubicBezTo>
                <a:cubicBezTo>
                  <a:pt x="469123" y="121595"/>
                  <a:pt x="489665" y="122771"/>
                  <a:pt x="508000" y="130629"/>
                </a:cubicBezTo>
                <a:cubicBezTo>
                  <a:pt x="524034" y="137500"/>
                  <a:pt x="535941" y="151856"/>
                  <a:pt x="551543" y="159657"/>
                </a:cubicBezTo>
                <a:cubicBezTo>
                  <a:pt x="565227" y="166499"/>
                  <a:pt x="580572" y="169334"/>
                  <a:pt x="595086" y="174172"/>
                </a:cubicBezTo>
                <a:cubicBezTo>
                  <a:pt x="653143" y="164496"/>
                  <a:pt x="711542" y="156686"/>
                  <a:pt x="769257" y="145143"/>
                </a:cubicBezTo>
                <a:cubicBezTo>
                  <a:pt x="784259" y="142143"/>
                  <a:pt x="799426" y="138059"/>
                  <a:pt x="812800" y="130629"/>
                </a:cubicBezTo>
                <a:cubicBezTo>
                  <a:pt x="843298" y="113686"/>
                  <a:pt x="868681" y="88175"/>
                  <a:pt x="899886" y="72572"/>
                </a:cubicBezTo>
                <a:cubicBezTo>
                  <a:pt x="971627" y="36701"/>
                  <a:pt x="937417" y="50385"/>
                  <a:pt x="1001486" y="29029"/>
                </a:cubicBezTo>
                <a:cubicBezTo>
                  <a:pt x="1132719" y="47776"/>
                  <a:pt x="1189869" y="75292"/>
                  <a:pt x="1306286" y="43543"/>
                </a:cubicBezTo>
                <a:cubicBezTo>
                  <a:pt x="1327160" y="37850"/>
                  <a:pt x="1345790" y="25647"/>
                  <a:pt x="1364343" y="14515"/>
                </a:cubicBezTo>
                <a:cubicBezTo>
                  <a:pt x="1370210" y="10995"/>
                  <a:pt x="1374019" y="4838"/>
                  <a:pt x="137885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1"/>
          </a:p>
        </p:txBody>
      </p:sp>
      <p:cxnSp>
        <p:nvCxnSpPr>
          <p:cNvPr id="21" name="Straight Connector 20"/>
          <p:cNvCxnSpPr/>
          <p:nvPr/>
        </p:nvCxnSpPr>
        <p:spPr>
          <a:xfrm>
            <a:off x="2114551" y="3028950"/>
            <a:ext cx="52578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131472" y="3044429"/>
            <a:ext cx="1126331" cy="21074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1"/>
          </a:p>
        </p:txBody>
      </p:sp>
      <p:sp>
        <p:nvSpPr>
          <p:cNvPr id="19" name="Freeform 18"/>
          <p:cNvSpPr/>
          <p:nvPr/>
        </p:nvSpPr>
        <p:spPr>
          <a:xfrm>
            <a:off x="4136235" y="2731297"/>
            <a:ext cx="1132285" cy="305991"/>
          </a:xfrm>
          <a:custGeom>
            <a:avLst/>
            <a:gdLst>
              <a:gd name="connsiteX0" fmla="*/ 0 w 1509485"/>
              <a:gd name="connsiteY0" fmla="*/ 407845 h 407845"/>
              <a:gd name="connsiteX1" fmla="*/ 72571 w 1509485"/>
              <a:gd name="connsiteY1" fmla="*/ 378816 h 407845"/>
              <a:gd name="connsiteX2" fmla="*/ 101600 w 1509485"/>
              <a:gd name="connsiteY2" fmla="*/ 335273 h 407845"/>
              <a:gd name="connsiteX3" fmla="*/ 188685 w 1509485"/>
              <a:gd name="connsiteY3" fmla="*/ 277216 h 407845"/>
              <a:gd name="connsiteX4" fmla="*/ 232228 w 1509485"/>
              <a:gd name="connsiteY4" fmla="*/ 248188 h 407845"/>
              <a:gd name="connsiteX5" fmla="*/ 275771 w 1509485"/>
              <a:gd name="connsiteY5" fmla="*/ 219159 h 407845"/>
              <a:gd name="connsiteX6" fmla="*/ 580571 w 1509485"/>
              <a:gd name="connsiteY6" fmla="*/ 204645 h 407845"/>
              <a:gd name="connsiteX7" fmla="*/ 696685 w 1509485"/>
              <a:gd name="connsiteY7" fmla="*/ 175616 h 407845"/>
              <a:gd name="connsiteX8" fmla="*/ 783771 w 1509485"/>
              <a:gd name="connsiteY8" fmla="*/ 146588 h 407845"/>
              <a:gd name="connsiteX9" fmla="*/ 827314 w 1509485"/>
              <a:gd name="connsiteY9" fmla="*/ 117559 h 407845"/>
              <a:gd name="connsiteX10" fmla="*/ 1132114 w 1509485"/>
              <a:gd name="connsiteY10" fmla="*/ 88530 h 407845"/>
              <a:gd name="connsiteX11" fmla="*/ 1248228 w 1509485"/>
              <a:gd name="connsiteY11" fmla="*/ 74016 h 407845"/>
              <a:gd name="connsiteX12" fmla="*/ 1349828 w 1509485"/>
              <a:gd name="connsiteY12" fmla="*/ 15959 h 407845"/>
              <a:gd name="connsiteX13" fmla="*/ 1509485 w 1509485"/>
              <a:gd name="connsiteY13" fmla="*/ 1445 h 40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9485" h="407845">
                <a:moveTo>
                  <a:pt x="0" y="407845"/>
                </a:moveTo>
                <a:cubicBezTo>
                  <a:pt x="24190" y="398169"/>
                  <a:pt x="51370" y="393960"/>
                  <a:pt x="72571" y="378816"/>
                </a:cubicBezTo>
                <a:cubicBezTo>
                  <a:pt x="86766" y="368677"/>
                  <a:pt x="88472" y="346760"/>
                  <a:pt x="101600" y="335273"/>
                </a:cubicBezTo>
                <a:cubicBezTo>
                  <a:pt x="127856" y="312299"/>
                  <a:pt x="159657" y="296568"/>
                  <a:pt x="188685" y="277216"/>
                </a:cubicBezTo>
                <a:lnTo>
                  <a:pt x="232228" y="248188"/>
                </a:lnTo>
                <a:cubicBezTo>
                  <a:pt x="246742" y="238512"/>
                  <a:pt x="258347" y="219989"/>
                  <a:pt x="275771" y="219159"/>
                </a:cubicBezTo>
                <a:lnTo>
                  <a:pt x="580571" y="204645"/>
                </a:lnTo>
                <a:cubicBezTo>
                  <a:pt x="619276" y="194969"/>
                  <a:pt x="658836" y="188232"/>
                  <a:pt x="696685" y="175616"/>
                </a:cubicBezTo>
                <a:lnTo>
                  <a:pt x="783771" y="146588"/>
                </a:lnTo>
                <a:cubicBezTo>
                  <a:pt x="798285" y="136912"/>
                  <a:pt x="811712" y="125360"/>
                  <a:pt x="827314" y="117559"/>
                </a:cubicBezTo>
                <a:cubicBezTo>
                  <a:pt x="906241" y="78095"/>
                  <a:pt x="1125576" y="88893"/>
                  <a:pt x="1132114" y="88530"/>
                </a:cubicBezTo>
                <a:cubicBezTo>
                  <a:pt x="1170819" y="83692"/>
                  <a:pt x="1210387" y="83476"/>
                  <a:pt x="1248228" y="74016"/>
                </a:cubicBezTo>
                <a:cubicBezTo>
                  <a:pt x="1320551" y="55935"/>
                  <a:pt x="1289360" y="41874"/>
                  <a:pt x="1349828" y="15959"/>
                </a:cubicBezTo>
                <a:cubicBezTo>
                  <a:pt x="1402859" y="-6769"/>
                  <a:pt x="1452250" y="1445"/>
                  <a:pt x="1509485" y="14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1"/>
          </a:p>
        </p:txBody>
      </p:sp>
      <p:cxnSp>
        <p:nvCxnSpPr>
          <p:cNvPr id="23" name="Straight Connector 22"/>
          <p:cNvCxnSpPr/>
          <p:nvPr/>
        </p:nvCxnSpPr>
        <p:spPr>
          <a:xfrm flipV="1">
            <a:off x="6572251" y="1885951"/>
            <a:ext cx="0" cy="235505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86475" y="4295776"/>
            <a:ext cx="971551" cy="254044"/>
          </a:xfrm>
          <a:prstGeom prst="rect">
            <a:avLst/>
          </a:prstGeom>
          <a:noFill/>
        </p:spPr>
        <p:txBody>
          <a:bodyPr>
            <a:spAutoFit/>
          </a:bodyPr>
          <a:lstStyle/>
          <a:p>
            <a:pPr algn="ctr">
              <a:defRPr/>
            </a:pPr>
            <a:r>
              <a:rPr lang="en-GB" sz="1051" dirty="0">
                <a:solidFill>
                  <a:schemeClr val="accent5">
                    <a:lumMod val="50000"/>
                  </a:schemeClr>
                </a:solidFill>
              </a:rPr>
              <a:t>July 19</a:t>
            </a:r>
          </a:p>
        </p:txBody>
      </p:sp>
      <p:cxnSp>
        <p:nvCxnSpPr>
          <p:cNvPr id="25" name="Straight Connector 24"/>
          <p:cNvCxnSpPr/>
          <p:nvPr/>
        </p:nvCxnSpPr>
        <p:spPr>
          <a:xfrm>
            <a:off x="2114551" y="2743201"/>
            <a:ext cx="525780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268517" y="2755109"/>
            <a:ext cx="1303735" cy="5000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1"/>
          </a:p>
        </p:txBody>
      </p:sp>
      <p:sp>
        <p:nvSpPr>
          <p:cNvPr id="67611" name="TextBox 26"/>
          <p:cNvSpPr txBox="1">
            <a:spLocks noChangeArrowheads="1"/>
          </p:cNvSpPr>
          <p:nvPr/>
        </p:nvSpPr>
        <p:spPr bwMode="auto">
          <a:xfrm>
            <a:off x="5314953" y="2857501"/>
            <a:ext cx="1246585" cy="25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051"/>
              <a:t>Underinsured</a:t>
            </a:r>
          </a:p>
        </p:txBody>
      </p:sp>
    </p:spTree>
    <p:extLst>
      <p:ext uri="{BB962C8B-B14F-4D97-AF65-F5344CB8AC3E}">
        <p14:creationId xmlns:p14="http://schemas.microsoft.com/office/powerpoint/2010/main" val="2791519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p:cNvSpPr>
            <a:spLocks noGrp="1"/>
          </p:cNvSpPr>
          <p:nvPr>
            <p:ph type="title"/>
          </p:nvPr>
        </p:nvSpPr>
        <p:spPr/>
        <p:txBody>
          <a:bodyPr/>
          <a:lstStyle/>
          <a:p>
            <a:r>
              <a:rPr lang="en-GB" altLang="en-US" smtClean="0"/>
              <a:t>Trend – the Risk</a:t>
            </a:r>
          </a:p>
        </p:txBody>
      </p:sp>
      <p:sp>
        <p:nvSpPr>
          <p:cNvPr id="68611" name="Content Placeholder 3"/>
          <p:cNvSpPr>
            <a:spLocks noGrp="1"/>
          </p:cNvSpPr>
          <p:nvPr>
            <p:ph type="body" sz="quarter" idx="10"/>
          </p:nvPr>
        </p:nvSpPr>
        <p:spPr/>
        <p:txBody>
          <a:bodyPr/>
          <a:lstStyle/>
          <a:p>
            <a:r>
              <a:rPr lang="en-GB" altLang="en-US" smtClean="0"/>
              <a:t>Annual Turnover – “</a:t>
            </a:r>
            <a:r>
              <a:rPr lang="en-GB" altLang="en-US" i="1" smtClean="0"/>
              <a:t>The turnover during the twelve months immediately before the date of the damage</a:t>
            </a:r>
            <a:r>
              <a:rPr lang="en-GB" altLang="en-US" smtClean="0"/>
              <a:t>”</a:t>
            </a:r>
          </a:p>
        </p:txBody>
      </p:sp>
      <p:sp>
        <p:nvSpPr>
          <p:cNvPr id="68612" name="Slide Number Placeholder 1"/>
          <p:cNvSpPr>
            <a:spLocks noGrp="1"/>
          </p:cNvSpPr>
          <p:nvPr>
            <p:ph type="sldNum" sz="quarter" idx="4294967295"/>
          </p:nvPr>
        </p:nvSpPr>
        <p:spPr bwMode="auto">
          <a:xfrm>
            <a:off x="0" y="4767264"/>
            <a:ext cx="2133600"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557199" indent="-214308">
              <a:defRPr>
                <a:solidFill>
                  <a:schemeClr val="tx1"/>
                </a:solidFill>
                <a:latin typeface="Arial" panose="020B0604020202020204" pitchFamily="34" charset="0"/>
                <a:ea typeface="MS PGothic" panose="020B0600070205080204" pitchFamily="34" charset="-128"/>
              </a:defRPr>
            </a:lvl2pPr>
            <a:lvl3pPr marL="857229" indent="-171446">
              <a:defRPr>
                <a:solidFill>
                  <a:schemeClr val="tx1"/>
                </a:solidFill>
                <a:latin typeface="Arial" panose="020B0604020202020204" pitchFamily="34" charset="0"/>
                <a:ea typeface="MS PGothic" panose="020B0600070205080204" pitchFamily="34" charset="-128"/>
              </a:defRPr>
            </a:lvl3pPr>
            <a:lvl4pPr marL="1200121" indent="-171446">
              <a:defRPr>
                <a:solidFill>
                  <a:schemeClr val="tx1"/>
                </a:solidFill>
                <a:latin typeface="Arial" panose="020B0604020202020204" pitchFamily="34" charset="0"/>
                <a:ea typeface="MS PGothic" panose="020B0600070205080204" pitchFamily="34" charset="-128"/>
              </a:defRPr>
            </a:lvl4pPr>
            <a:lvl5pPr marL="1543012" indent="-171446">
              <a:defRPr>
                <a:solidFill>
                  <a:schemeClr val="tx1"/>
                </a:solidFill>
                <a:latin typeface="Arial" panose="020B0604020202020204" pitchFamily="34" charset="0"/>
                <a:ea typeface="MS PGothic" panose="020B0600070205080204" pitchFamily="34" charset="-128"/>
              </a:defRPr>
            </a:lvl5pPr>
            <a:lvl6pPr marL="1885904"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228795"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571686"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914578" indent="-17144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1E1316B-BC2B-4406-86B8-3962856CBC60}" type="slidenum">
              <a:rPr lang="en-US" altLang="en-US" smtClean="0">
                <a:solidFill>
                  <a:srgbClr val="ACACAC"/>
                </a:solidFill>
              </a:rPr>
              <a:pPr/>
              <a:t>28</a:t>
            </a:fld>
            <a:endParaRPr lang="en-US" altLang="en-US" smtClean="0">
              <a:solidFill>
                <a:srgbClr val="ACACAC"/>
              </a:solidFill>
            </a:endParaRPr>
          </a:p>
        </p:txBody>
      </p:sp>
      <p:cxnSp>
        <p:nvCxnSpPr>
          <p:cNvPr id="6" name="Straight Connector 5"/>
          <p:cNvCxnSpPr/>
          <p:nvPr/>
        </p:nvCxnSpPr>
        <p:spPr>
          <a:xfrm>
            <a:off x="2286000" y="3886201"/>
            <a:ext cx="497205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00251" y="3963592"/>
            <a:ext cx="571500" cy="254044"/>
          </a:xfrm>
          <a:prstGeom prst="rect">
            <a:avLst/>
          </a:prstGeom>
          <a:noFill/>
        </p:spPr>
        <p:txBody>
          <a:bodyPr>
            <a:spAutoFit/>
          </a:bodyPr>
          <a:lstStyle/>
          <a:p>
            <a:pPr>
              <a:defRPr/>
            </a:pPr>
            <a:r>
              <a:rPr lang="en-GB" sz="1051" dirty="0">
                <a:solidFill>
                  <a:schemeClr val="accent5">
                    <a:lumMod val="50000"/>
                  </a:schemeClr>
                </a:solidFill>
              </a:rPr>
              <a:t>2016</a:t>
            </a:r>
          </a:p>
        </p:txBody>
      </p:sp>
      <p:sp>
        <p:nvSpPr>
          <p:cNvPr id="8" name="TextBox 7"/>
          <p:cNvSpPr txBox="1"/>
          <p:nvPr/>
        </p:nvSpPr>
        <p:spPr>
          <a:xfrm>
            <a:off x="3086101" y="3963592"/>
            <a:ext cx="571500" cy="254044"/>
          </a:xfrm>
          <a:prstGeom prst="rect">
            <a:avLst/>
          </a:prstGeom>
          <a:noFill/>
        </p:spPr>
        <p:txBody>
          <a:bodyPr>
            <a:spAutoFit/>
          </a:bodyPr>
          <a:lstStyle/>
          <a:p>
            <a:pPr>
              <a:defRPr/>
            </a:pPr>
            <a:r>
              <a:rPr lang="en-GB" sz="1051" dirty="0">
                <a:solidFill>
                  <a:schemeClr val="accent5">
                    <a:lumMod val="50000"/>
                  </a:schemeClr>
                </a:solidFill>
              </a:rPr>
              <a:t>2017</a:t>
            </a:r>
          </a:p>
        </p:txBody>
      </p:sp>
      <p:sp>
        <p:nvSpPr>
          <p:cNvPr id="9" name="TextBox 8"/>
          <p:cNvSpPr txBox="1"/>
          <p:nvPr/>
        </p:nvSpPr>
        <p:spPr>
          <a:xfrm>
            <a:off x="4286251" y="3963592"/>
            <a:ext cx="571500" cy="254044"/>
          </a:xfrm>
          <a:prstGeom prst="rect">
            <a:avLst/>
          </a:prstGeom>
          <a:noFill/>
        </p:spPr>
        <p:txBody>
          <a:bodyPr>
            <a:spAutoFit/>
          </a:bodyPr>
          <a:lstStyle/>
          <a:p>
            <a:pPr>
              <a:defRPr/>
            </a:pPr>
            <a:r>
              <a:rPr lang="en-GB" sz="1051" dirty="0">
                <a:solidFill>
                  <a:schemeClr val="accent5">
                    <a:lumMod val="50000"/>
                  </a:schemeClr>
                </a:solidFill>
              </a:rPr>
              <a:t>2018</a:t>
            </a:r>
          </a:p>
        </p:txBody>
      </p:sp>
      <p:sp>
        <p:nvSpPr>
          <p:cNvPr id="10" name="TextBox 9"/>
          <p:cNvSpPr txBox="1"/>
          <p:nvPr/>
        </p:nvSpPr>
        <p:spPr>
          <a:xfrm>
            <a:off x="5686426" y="3963592"/>
            <a:ext cx="571500" cy="254044"/>
          </a:xfrm>
          <a:prstGeom prst="rect">
            <a:avLst/>
          </a:prstGeom>
          <a:noFill/>
        </p:spPr>
        <p:txBody>
          <a:bodyPr>
            <a:spAutoFit/>
          </a:bodyPr>
          <a:lstStyle/>
          <a:p>
            <a:pPr>
              <a:defRPr/>
            </a:pPr>
            <a:r>
              <a:rPr lang="en-GB" sz="1051" dirty="0">
                <a:solidFill>
                  <a:schemeClr val="accent5">
                    <a:lumMod val="50000"/>
                  </a:schemeClr>
                </a:solidFill>
              </a:rPr>
              <a:t>2019</a:t>
            </a:r>
          </a:p>
        </p:txBody>
      </p:sp>
      <p:sp>
        <p:nvSpPr>
          <p:cNvPr id="12" name="TextBox 11"/>
          <p:cNvSpPr txBox="1"/>
          <p:nvPr/>
        </p:nvSpPr>
        <p:spPr>
          <a:xfrm>
            <a:off x="6972301" y="3963592"/>
            <a:ext cx="571500" cy="254044"/>
          </a:xfrm>
          <a:prstGeom prst="rect">
            <a:avLst/>
          </a:prstGeom>
          <a:noFill/>
        </p:spPr>
        <p:txBody>
          <a:bodyPr>
            <a:spAutoFit/>
          </a:bodyPr>
          <a:lstStyle/>
          <a:p>
            <a:pPr>
              <a:defRPr/>
            </a:pPr>
            <a:r>
              <a:rPr lang="en-GB" sz="1051" dirty="0">
                <a:solidFill>
                  <a:schemeClr val="accent5">
                    <a:lumMod val="50000"/>
                  </a:schemeClr>
                </a:solidFill>
              </a:rPr>
              <a:t>2020</a:t>
            </a:r>
          </a:p>
        </p:txBody>
      </p:sp>
      <p:sp>
        <p:nvSpPr>
          <p:cNvPr id="13" name="TextBox 12"/>
          <p:cNvSpPr txBox="1"/>
          <p:nvPr/>
        </p:nvSpPr>
        <p:spPr>
          <a:xfrm>
            <a:off x="3629026" y="4144567"/>
            <a:ext cx="971551" cy="415755"/>
          </a:xfrm>
          <a:prstGeom prst="rect">
            <a:avLst/>
          </a:prstGeom>
          <a:noFill/>
        </p:spPr>
        <p:txBody>
          <a:bodyPr>
            <a:spAutoFit/>
          </a:bodyPr>
          <a:lstStyle/>
          <a:p>
            <a:pPr algn="ctr">
              <a:defRPr/>
            </a:pPr>
            <a:r>
              <a:rPr lang="en-GB" sz="1051" dirty="0">
                <a:solidFill>
                  <a:schemeClr val="accent5">
                    <a:lumMod val="50000"/>
                  </a:schemeClr>
                </a:solidFill>
              </a:rPr>
              <a:t>Inception</a:t>
            </a:r>
          </a:p>
          <a:p>
            <a:pPr algn="ctr">
              <a:defRPr/>
            </a:pPr>
            <a:r>
              <a:rPr lang="en-GB" sz="1051" dirty="0">
                <a:solidFill>
                  <a:schemeClr val="accent5">
                    <a:lumMod val="50000"/>
                  </a:schemeClr>
                </a:solidFill>
              </a:rPr>
              <a:t>August 17</a:t>
            </a:r>
          </a:p>
        </p:txBody>
      </p:sp>
      <p:cxnSp>
        <p:nvCxnSpPr>
          <p:cNvPr id="15" name="Straight Connector 14"/>
          <p:cNvCxnSpPr/>
          <p:nvPr/>
        </p:nvCxnSpPr>
        <p:spPr>
          <a:xfrm flipV="1">
            <a:off x="4114800" y="1943103"/>
            <a:ext cx="0" cy="202049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086100" y="1943103"/>
            <a:ext cx="0" cy="2366963"/>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14617" y="4387455"/>
            <a:ext cx="942975" cy="415755"/>
          </a:xfrm>
          <a:prstGeom prst="rect">
            <a:avLst/>
          </a:prstGeom>
          <a:noFill/>
        </p:spPr>
        <p:txBody>
          <a:bodyPr>
            <a:spAutoFit/>
          </a:bodyPr>
          <a:lstStyle/>
          <a:p>
            <a:pPr algn="ctr">
              <a:defRPr/>
            </a:pPr>
            <a:r>
              <a:rPr lang="en-GB" sz="1051" dirty="0">
                <a:solidFill>
                  <a:schemeClr val="accent5">
                    <a:lumMod val="50000"/>
                  </a:schemeClr>
                </a:solidFill>
              </a:rPr>
              <a:t>Accounts</a:t>
            </a:r>
          </a:p>
          <a:p>
            <a:pPr algn="ctr">
              <a:defRPr/>
            </a:pPr>
            <a:r>
              <a:rPr lang="en-GB" sz="1051" dirty="0">
                <a:solidFill>
                  <a:schemeClr val="accent5">
                    <a:lumMod val="50000"/>
                  </a:schemeClr>
                </a:solidFill>
              </a:rPr>
              <a:t>30 Nov 16</a:t>
            </a:r>
          </a:p>
        </p:txBody>
      </p:sp>
      <p:sp>
        <p:nvSpPr>
          <p:cNvPr id="14" name="Freeform 13"/>
          <p:cNvSpPr/>
          <p:nvPr/>
        </p:nvSpPr>
        <p:spPr>
          <a:xfrm>
            <a:off x="2307431" y="3265887"/>
            <a:ext cx="762000" cy="239315"/>
          </a:xfrm>
          <a:custGeom>
            <a:avLst/>
            <a:gdLst>
              <a:gd name="connsiteX0" fmla="*/ 0 w 1016000"/>
              <a:gd name="connsiteY0" fmla="*/ 319314 h 319314"/>
              <a:gd name="connsiteX1" fmla="*/ 72571 w 1016000"/>
              <a:gd name="connsiteY1" fmla="*/ 275771 h 319314"/>
              <a:gd name="connsiteX2" fmla="*/ 101600 w 1016000"/>
              <a:gd name="connsiteY2" fmla="*/ 232228 h 319314"/>
              <a:gd name="connsiteX3" fmla="*/ 188685 w 1016000"/>
              <a:gd name="connsiteY3" fmla="*/ 203200 h 319314"/>
              <a:gd name="connsiteX4" fmla="*/ 261257 w 1016000"/>
              <a:gd name="connsiteY4" fmla="*/ 217714 h 319314"/>
              <a:gd name="connsiteX5" fmla="*/ 304800 w 1016000"/>
              <a:gd name="connsiteY5" fmla="*/ 246743 h 319314"/>
              <a:gd name="connsiteX6" fmla="*/ 420914 w 1016000"/>
              <a:gd name="connsiteY6" fmla="*/ 232228 h 319314"/>
              <a:gd name="connsiteX7" fmla="*/ 464457 w 1016000"/>
              <a:gd name="connsiteY7" fmla="*/ 217714 h 319314"/>
              <a:gd name="connsiteX8" fmla="*/ 551542 w 1016000"/>
              <a:gd name="connsiteY8" fmla="*/ 159657 h 319314"/>
              <a:gd name="connsiteX9" fmla="*/ 595085 w 1016000"/>
              <a:gd name="connsiteY9" fmla="*/ 130628 h 319314"/>
              <a:gd name="connsiteX10" fmla="*/ 653142 w 1016000"/>
              <a:gd name="connsiteY10" fmla="*/ 87085 h 319314"/>
              <a:gd name="connsiteX11" fmla="*/ 711200 w 1016000"/>
              <a:gd name="connsiteY11" fmla="*/ 72571 h 319314"/>
              <a:gd name="connsiteX12" fmla="*/ 812800 w 1016000"/>
              <a:gd name="connsiteY12" fmla="*/ 87085 h 319314"/>
              <a:gd name="connsiteX13" fmla="*/ 870857 w 1016000"/>
              <a:gd name="connsiteY13" fmla="*/ 101600 h 319314"/>
              <a:gd name="connsiteX14" fmla="*/ 957942 w 1016000"/>
              <a:gd name="connsiteY14" fmla="*/ 58057 h 319314"/>
              <a:gd name="connsiteX15" fmla="*/ 1016000 w 1016000"/>
              <a:gd name="connsiteY15" fmla="*/ 0 h 31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6000" h="319314">
                <a:moveTo>
                  <a:pt x="0" y="319314"/>
                </a:moveTo>
                <a:cubicBezTo>
                  <a:pt x="24190" y="304800"/>
                  <a:pt x="51152" y="294130"/>
                  <a:pt x="72571" y="275771"/>
                </a:cubicBezTo>
                <a:cubicBezTo>
                  <a:pt x="85816" y="264418"/>
                  <a:pt x="86807" y="241473"/>
                  <a:pt x="101600" y="232228"/>
                </a:cubicBezTo>
                <a:cubicBezTo>
                  <a:pt x="127548" y="216011"/>
                  <a:pt x="188685" y="203200"/>
                  <a:pt x="188685" y="203200"/>
                </a:cubicBezTo>
                <a:cubicBezTo>
                  <a:pt x="212876" y="208038"/>
                  <a:pt x="238158" y="209052"/>
                  <a:pt x="261257" y="217714"/>
                </a:cubicBezTo>
                <a:cubicBezTo>
                  <a:pt x="277590" y="223839"/>
                  <a:pt x="287428" y="245164"/>
                  <a:pt x="304800" y="246743"/>
                </a:cubicBezTo>
                <a:cubicBezTo>
                  <a:pt x="343646" y="250274"/>
                  <a:pt x="382209" y="237066"/>
                  <a:pt x="420914" y="232228"/>
                </a:cubicBezTo>
                <a:cubicBezTo>
                  <a:pt x="435428" y="227390"/>
                  <a:pt x="451083" y="225144"/>
                  <a:pt x="464457" y="217714"/>
                </a:cubicBezTo>
                <a:cubicBezTo>
                  <a:pt x="494954" y="200771"/>
                  <a:pt x="522514" y="179009"/>
                  <a:pt x="551542" y="159657"/>
                </a:cubicBezTo>
                <a:cubicBezTo>
                  <a:pt x="566056" y="149981"/>
                  <a:pt x="581130" y="141095"/>
                  <a:pt x="595085" y="130628"/>
                </a:cubicBezTo>
                <a:cubicBezTo>
                  <a:pt x="614437" y="116114"/>
                  <a:pt x="631505" y="97903"/>
                  <a:pt x="653142" y="87085"/>
                </a:cubicBezTo>
                <a:cubicBezTo>
                  <a:pt x="670984" y="78164"/>
                  <a:pt x="691847" y="77409"/>
                  <a:pt x="711200" y="72571"/>
                </a:cubicBezTo>
                <a:cubicBezTo>
                  <a:pt x="745067" y="77409"/>
                  <a:pt x="779141" y="80965"/>
                  <a:pt x="812800" y="87085"/>
                </a:cubicBezTo>
                <a:cubicBezTo>
                  <a:pt x="832426" y="90653"/>
                  <a:pt x="850909" y="101600"/>
                  <a:pt x="870857" y="101600"/>
                </a:cubicBezTo>
                <a:cubicBezTo>
                  <a:pt x="900901" y="101600"/>
                  <a:pt x="935928" y="72733"/>
                  <a:pt x="957942" y="58057"/>
                </a:cubicBezTo>
                <a:cubicBezTo>
                  <a:pt x="992972" y="5513"/>
                  <a:pt x="971368" y="22315"/>
                  <a:pt x="10160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1"/>
          </a:p>
        </p:txBody>
      </p:sp>
      <p:cxnSp>
        <p:nvCxnSpPr>
          <p:cNvPr id="18" name="Straight Connector 17"/>
          <p:cNvCxnSpPr/>
          <p:nvPr/>
        </p:nvCxnSpPr>
        <p:spPr>
          <a:xfrm>
            <a:off x="2105025" y="3257550"/>
            <a:ext cx="525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257800" y="1885951"/>
            <a:ext cx="0" cy="235505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72026" y="4323161"/>
            <a:ext cx="971551" cy="415755"/>
          </a:xfrm>
          <a:prstGeom prst="rect">
            <a:avLst/>
          </a:prstGeom>
          <a:noFill/>
        </p:spPr>
        <p:txBody>
          <a:bodyPr>
            <a:spAutoFit/>
          </a:bodyPr>
          <a:lstStyle/>
          <a:p>
            <a:pPr algn="ctr">
              <a:defRPr/>
            </a:pPr>
            <a:r>
              <a:rPr lang="en-GB" sz="1051" dirty="0">
                <a:solidFill>
                  <a:schemeClr val="accent5">
                    <a:lumMod val="50000"/>
                  </a:schemeClr>
                </a:solidFill>
              </a:rPr>
              <a:t>Fire</a:t>
            </a:r>
          </a:p>
          <a:p>
            <a:pPr algn="ctr">
              <a:defRPr/>
            </a:pPr>
            <a:r>
              <a:rPr lang="en-GB" sz="1051" dirty="0">
                <a:solidFill>
                  <a:schemeClr val="accent5">
                    <a:lumMod val="50000"/>
                  </a:schemeClr>
                </a:solidFill>
              </a:rPr>
              <a:t>July 18</a:t>
            </a:r>
          </a:p>
        </p:txBody>
      </p:sp>
      <p:sp>
        <p:nvSpPr>
          <p:cNvPr id="5" name="Freeform 4"/>
          <p:cNvSpPr/>
          <p:nvPr/>
        </p:nvSpPr>
        <p:spPr>
          <a:xfrm>
            <a:off x="3080151" y="3058718"/>
            <a:ext cx="1034653" cy="196453"/>
          </a:xfrm>
          <a:custGeom>
            <a:avLst/>
            <a:gdLst>
              <a:gd name="connsiteX0" fmla="*/ 0 w 1378857"/>
              <a:gd name="connsiteY0" fmla="*/ 261257 h 261257"/>
              <a:gd name="connsiteX1" fmla="*/ 72571 w 1378857"/>
              <a:gd name="connsiteY1" fmla="*/ 203200 h 261257"/>
              <a:gd name="connsiteX2" fmla="*/ 145143 w 1378857"/>
              <a:gd name="connsiteY2" fmla="*/ 130629 h 261257"/>
              <a:gd name="connsiteX3" fmla="*/ 188686 w 1378857"/>
              <a:gd name="connsiteY3" fmla="*/ 101600 h 261257"/>
              <a:gd name="connsiteX4" fmla="*/ 406400 w 1378857"/>
              <a:gd name="connsiteY4" fmla="*/ 101600 h 261257"/>
              <a:gd name="connsiteX5" fmla="*/ 449943 w 1378857"/>
              <a:gd name="connsiteY5" fmla="*/ 116115 h 261257"/>
              <a:gd name="connsiteX6" fmla="*/ 508000 w 1378857"/>
              <a:gd name="connsiteY6" fmla="*/ 130629 h 261257"/>
              <a:gd name="connsiteX7" fmla="*/ 551543 w 1378857"/>
              <a:gd name="connsiteY7" fmla="*/ 159657 h 261257"/>
              <a:gd name="connsiteX8" fmla="*/ 595086 w 1378857"/>
              <a:gd name="connsiteY8" fmla="*/ 174172 h 261257"/>
              <a:gd name="connsiteX9" fmla="*/ 769257 w 1378857"/>
              <a:gd name="connsiteY9" fmla="*/ 145143 h 261257"/>
              <a:gd name="connsiteX10" fmla="*/ 812800 w 1378857"/>
              <a:gd name="connsiteY10" fmla="*/ 130629 h 261257"/>
              <a:gd name="connsiteX11" fmla="*/ 899886 w 1378857"/>
              <a:gd name="connsiteY11" fmla="*/ 72572 h 261257"/>
              <a:gd name="connsiteX12" fmla="*/ 1001486 w 1378857"/>
              <a:gd name="connsiteY12" fmla="*/ 29029 h 261257"/>
              <a:gd name="connsiteX13" fmla="*/ 1306286 w 1378857"/>
              <a:gd name="connsiteY13" fmla="*/ 43543 h 261257"/>
              <a:gd name="connsiteX14" fmla="*/ 1364343 w 1378857"/>
              <a:gd name="connsiteY14" fmla="*/ 14515 h 261257"/>
              <a:gd name="connsiteX15" fmla="*/ 1378857 w 1378857"/>
              <a:gd name="connsiteY15" fmla="*/ 0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8857" h="261257">
                <a:moveTo>
                  <a:pt x="0" y="261257"/>
                </a:moveTo>
                <a:cubicBezTo>
                  <a:pt x="24190" y="241905"/>
                  <a:pt x="52171" y="226514"/>
                  <a:pt x="72571" y="203200"/>
                </a:cubicBezTo>
                <a:cubicBezTo>
                  <a:pt x="146422" y="118799"/>
                  <a:pt x="54218" y="160937"/>
                  <a:pt x="145143" y="130629"/>
                </a:cubicBezTo>
                <a:cubicBezTo>
                  <a:pt x="159657" y="120953"/>
                  <a:pt x="173084" y="109401"/>
                  <a:pt x="188686" y="101600"/>
                </a:cubicBezTo>
                <a:cubicBezTo>
                  <a:pt x="259264" y="66310"/>
                  <a:pt x="324490" y="94774"/>
                  <a:pt x="406400" y="101600"/>
                </a:cubicBezTo>
                <a:cubicBezTo>
                  <a:pt x="420914" y="106438"/>
                  <a:pt x="435232" y="111912"/>
                  <a:pt x="449943" y="116115"/>
                </a:cubicBezTo>
                <a:cubicBezTo>
                  <a:pt x="469123" y="121595"/>
                  <a:pt x="489665" y="122771"/>
                  <a:pt x="508000" y="130629"/>
                </a:cubicBezTo>
                <a:cubicBezTo>
                  <a:pt x="524034" y="137500"/>
                  <a:pt x="535941" y="151856"/>
                  <a:pt x="551543" y="159657"/>
                </a:cubicBezTo>
                <a:cubicBezTo>
                  <a:pt x="565227" y="166499"/>
                  <a:pt x="580572" y="169334"/>
                  <a:pt x="595086" y="174172"/>
                </a:cubicBezTo>
                <a:cubicBezTo>
                  <a:pt x="653143" y="164496"/>
                  <a:pt x="711542" y="156686"/>
                  <a:pt x="769257" y="145143"/>
                </a:cubicBezTo>
                <a:cubicBezTo>
                  <a:pt x="784259" y="142143"/>
                  <a:pt x="799426" y="138059"/>
                  <a:pt x="812800" y="130629"/>
                </a:cubicBezTo>
                <a:cubicBezTo>
                  <a:pt x="843298" y="113686"/>
                  <a:pt x="868681" y="88175"/>
                  <a:pt x="899886" y="72572"/>
                </a:cubicBezTo>
                <a:cubicBezTo>
                  <a:pt x="971627" y="36701"/>
                  <a:pt x="937417" y="50385"/>
                  <a:pt x="1001486" y="29029"/>
                </a:cubicBezTo>
                <a:cubicBezTo>
                  <a:pt x="1132719" y="47776"/>
                  <a:pt x="1189869" y="75292"/>
                  <a:pt x="1306286" y="43543"/>
                </a:cubicBezTo>
                <a:cubicBezTo>
                  <a:pt x="1327160" y="37850"/>
                  <a:pt x="1345790" y="25647"/>
                  <a:pt x="1364343" y="14515"/>
                </a:cubicBezTo>
                <a:cubicBezTo>
                  <a:pt x="1370210" y="10995"/>
                  <a:pt x="1374019" y="4838"/>
                  <a:pt x="137885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1"/>
          </a:p>
        </p:txBody>
      </p:sp>
      <p:cxnSp>
        <p:nvCxnSpPr>
          <p:cNvPr id="21" name="Straight Connector 20"/>
          <p:cNvCxnSpPr/>
          <p:nvPr/>
        </p:nvCxnSpPr>
        <p:spPr>
          <a:xfrm>
            <a:off x="2114551" y="3028950"/>
            <a:ext cx="52578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131472" y="3044429"/>
            <a:ext cx="1126331" cy="21074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1"/>
          </a:p>
        </p:txBody>
      </p:sp>
      <p:sp>
        <p:nvSpPr>
          <p:cNvPr id="19" name="Freeform 18"/>
          <p:cNvSpPr/>
          <p:nvPr/>
        </p:nvSpPr>
        <p:spPr>
          <a:xfrm>
            <a:off x="4136235" y="2731297"/>
            <a:ext cx="1132285" cy="305991"/>
          </a:xfrm>
          <a:custGeom>
            <a:avLst/>
            <a:gdLst>
              <a:gd name="connsiteX0" fmla="*/ 0 w 1509485"/>
              <a:gd name="connsiteY0" fmla="*/ 407845 h 407845"/>
              <a:gd name="connsiteX1" fmla="*/ 72571 w 1509485"/>
              <a:gd name="connsiteY1" fmla="*/ 378816 h 407845"/>
              <a:gd name="connsiteX2" fmla="*/ 101600 w 1509485"/>
              <a:gd name="connsiteY2" fmla="*/ 335273 h 407845"/>
              <a:gd name="connsiteX3" fmla="*/ 188685 w 1509485"/>
              <a:gd name="connsiteY3" fmla="*/ 277216 h 407845"/>
              <a:gd name="connsiteX4" fmla="*/ 232228 w 1509485"/>
              <a:gd name="connsiteY4" fmla="*/ 248188 h 407845"/>
              <a:gd name="connsiteX5" fmla="*/ 275771 w 1509485"/>
              <a:gd name="connsiteY5" fmla="*/ 219159 h 407845"/>
              <a:gd name="connsiteX6" fmla="*/ 580571 w 1509485"/>
              <a:gd name="connsiteY6" fmla="*/ 204645 h 407845"/>
              <a:gd name="connsiteX7" fmla="*/ 696685 w 1509485"/>
              <a:gd name="connsiteY7" fmla="*/ 175616 h 407845"/>
              <a:gd name="connsiteX8" fmla="*/ 783771 w 1509485"/>
              <a:gd name="connsiteY8" fmla="*/ 146588 h 407845"/>
              <a:gd name="connsiteX9" fmla="*/ 827314 w 1509485"/>
              <a:gd name="connsiteY9" fmla="*/ 117559 h 407845"/>
              <a:gd name="connsiteX10" fmla="*/ 1132114 w 1509485"/>
              <a:gd name="connsiteY10" fmla="*/ 88530 h 407845"/>
              <a:gd name="connsiteX11" fmla="*/ 1248228 w 1509485"/>
              <a:gd name="connsiteY11" fmla="*/ 74016 h 407845"/>
              <a:gd name="connsiteX12" fmla="*/ 1349828 w 1509485"/>
              <a:gd name="connsiteY12" fmla="*/ 15959 h 407845"/>
              <a:gd name="connsiteX13" fmla="*/ 1509485 w 1509485"/>
              <a:gd name="connsiteY13" fmla="*/ 1445 h 40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9485" h="407845">
                <a:moveTo>
                  <a:pt x="0" y="407845"/>
                </a:moveTo>
                <a:cubicBezTo>
                  <a:pt x="24190" y="398169"/>
                  <a:pt x="51370" y="393960"/>
                  <a:pt x="72571" y="378816"/>
                </a:cubicBezTo>
                <a:cubicBezTo>
                  <a:pt x="86766" y="368677"/>
                  <a:pt x="88472" y="346760"/>
                  <a:pt x="101600" y="335273"/>
                </a:cubicBezTo>
                <a:cubicBezTo>
                  <a:pt x="127856" y="312299"/>
                  <a:pt x="159657" y="296568"/>
                  <a:pt x="188685" y="277216"/>
                </a:cubicBezTo>
                <a:lnTo>
                  <a:pt x="232228" y="248188"/>
                </a:lnTo>
                <a:cubicBezTo>
                  <a:pt x="246742" y="238512"/>
                  <a:pt x="258347" y="219989"/>
                  <a:pt x="275771" y="219159"/>
                </a:cubicBezTo>
                <a:lnTo>
                  <a:pt x="580571" y="204645"/>
                </a:lnTo>
                <a:cubicBezTo>
                  <a:pt x="619276" y="194969"/>
                  <a:pt x="658836" y="188232"/>
                  <a:pt x="696685" y="175616"/>
                </a:cubicBezTo>
                <a:lnTo>
                  <a:pt x="783771" y="146588"/>
                </a:lnTo>
                <a:cubicBezTo>
                  <a:pt x="798285" y="136912"/>
                  <a:pt x="811712" y="125360"/>
                  <a:pt x="827314" y="117559"/>
                </a:cubicBezTo>
                <a:cubicBezTo>
                  <a:pt x="906241" y="78095"/>
                  <a:pt x="1125576" y="88893"/>
                  <a:pt x="1132114" y="88530"/>
                </a:cubicBezTo>
                <a:cubicBezTo>
                  <a:pt x="1170819" y="83692"/>
                  <a:pt x="1210387" y="83476"/>
                  <a:pt x="1248228" y="74016"/>
                </a:cubicBezTo>
                <a:cubicBezTo>
                  <a:pt x="1320551" y="55935"/>
                  <a:pt x="1289360" y="41874"/>
                  <a:pt x="1349828" y="15959"/>
                </a:cubicBezTo>
                <a:cubicBezTo>
                  <a:pt x="1402859" y="-6769"/>
                  <a:pt x="1452250" y="1445"/>
                  <a:pt x="1509485" y="14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1"/>
          </a:p>
        </p:txBody>
      </p:sp>
      <p:cxnSp>
        <p:nvCxnSpPr>
          <p:cNvPr id="23" name="Straight Connector 22"/>
          <p:cNvCxnSpPr/>
          <p:nvPr/>
        </p:nvCxnSpPr>
        <p:spPr>
          <a:xfrm flipV="1">
            <a:off x="6572251" y="1885951"/>
            <a:ext cx="0" cy="235505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86475" y="4295776"/>
            <a:ext cx="971551" cy="254044"/>
          </a:xfrm>
          <a:prstGeom prst="rect">
            <a:avLst/>
          </a:prstGeom>
          <a:noFill/>
        </p:spPr>
        <p:txBody>
          <a:bodyPr>
            <a:spAutoFit/>
          </a:bodyPr>
          <a:lstStyle/>
          <a:p>
            <a:pPr algn="ctr">
              <a:defRPr/>
            </a:pPr>
            <a:r>
              <a:rPr lang="en-GB" sz="1051" dirty="0">
                <a:solidFill>
                  <a:schemeClr val="accent5">
                    <a:lumMod val="50000"/>
                  </a:schemeClr>
                </a:solidFill>
              </a:rPr>
              <a:t>July 19</a:t>
            </a:r>
          </a:p>
        </p:txBody>
      </p:sp>
      <p:cxnSp>
        <p:nvCxnSpPr>
          <p:cNvPr id="25" name="Straight Connector 24"/>
          <p:cNvCxnSpPr/>
          <p:nvPr/>
        </p:nvCxnSpPr>
        <p:spPr>
          <a:xfrm>
            <a:off x="2114551" y="2743201"/>
            <a:ext cx="525780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268517" y="2525318"/>
            <a:ext cx="1303735" cy="72985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1"/>
          </a:p>
        </p:txBody>
      </p:sp>
      <p:sp>
        <p:nvSpPr>
          <p:cNvPr id="27" name="Freeform 26"/>
          <p:cNvSpPr/>
          <p:nvPr/>
        </p:nvSpPr>
        <p:spPr>
          <a:xfrm>
            <a:off x="5247088" y="2503885"/>
            <a:ext cx="1327547" cy="228600"/>
          </a:xfrm>
          <a:custGeom>
            <a:avLst/>
            <a:gdLst>
              <a:gd name="connsiteX0" fmla="*/ 0 w 1770743"/>
              <a:gd name="connsiteY0" fmla="*/ 304821 h 304821"/>
              <a:gd name="connsiteX1" fmla="*/ 232228 w 1770743"/>
              <a:gd name="connsiteY1" fmla="*/ 275792 h 304821"/>
              <a:gd name="connsiteX2" fmla="*/ 275771 w 1770743"/>
              <a:gd name="connsiteY2" fmla="*/ 246764 h 304821"/>
              <a:gd name="connsiteX3" fmla="*/ 319314 w 1770743"/>
              <a:gd name="connsiteY3" fmla="*/ 232249 h 304821"/>
              <a:gd name="connsiteX4" fmla="*/ 362857 w 1770743"/>
              <a:gd name="connsiteY4" fmla="*/ 203221 h 304821"/>
              <a:gd name="connsiteX5" fmla="*/ 420914 w 1770743"/>
              <a:gd name="connsiteY5" fmla="*/ 188706 h 304821"/>
              <a:gd name="connsiteX6" fmla="*/ 522514 w 1770743"/>
              <a:gd name="connsiteY6" fmla="*/ 145164 h 304821"/>
              <a:gd name="connsiteX7" fmla="*/ 1146628 w 1770743"/>
              <a:gd name="connsiteY7" fmla="*/ 145164 h 304821"/>
              <a:gd name="connsiteX8" fmla="*/ 1219200 w 1770743"/>
              <a:gd name="connsiteY8" fmla="*/ 130649 h 304821"/>
              <a:gd name="connsiteX9" fmla="*/ 1262743 w 1770743"/>
              <a:gd name="connsiteY9" fmla="*/ 116135 h 304821"/>
              <a:gd name="connsiteX10" fmla="*/ 1320800 w 1770743"/>
              <a:gd name="connsiteY10" fmla="*/ 101621 h 304821"/>
              <a:gd name="connsiteX11" fmla="*/ 1378857 w 1770743"/>
              <a:gd name="connsiteY11" fmla="*/ 72592 h 304821"/>
              <a:gd name="connsiteX12" fmla="*/ 1436914 w 1770743"/>
              <a:gd name="connsiteY12" fmla="*/ 29049 h 304821"/>
              <a:gd name="connsiteX13" fmla="*/ 1553028 w 1770743"/>
              <a:gd name="connsiteY13" fmla="*/ 14535 h 304821"/>
              <a:gd name="connsiteX14" fmla="*/ 1770743 w 1770743"/>
              <a:gd name="connsiteY14" fmla="*/ 21 h 30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0743" h="304821">
                <a:moveTo>
                  <a:pt x="0" y="304821"/>
                </a:moveTo>
                <a:cubicBezTo>
                  <a:pt x="10173" y="303691"/>
                  <a:pt x="207868" y="283100"/>
                  <a:pt x="232228" y="275792"/>
                </a:cubicBezTo>
                <a:cubicBezTo>
                  <a:pt x="248936" y="270780"/>
                  <a:pt x="260169" y="254565"/>
                  <a:pt x="275771" y="246764"/>
                </a:cubicBezTo>
                <a:cubicBezTo>
                  <a:pt x="289455" y="239922"/>
                  <a:pt x="305630" y="239091"/>
                  <a:pt x="319314" y="232249"/>
                </a:cubicBezTo>
                <a:cubicBezTo>
                  <a:pt x="334916" y="224448"/>
                  <a:pt x="346824" y="210093"/>
                  <a:pt x="362857" y="203221"/>
                </a:cubicBezTo>
                <a:cubicBezTo>
                  <a:pt x="381192" y="195363"/>
                  <a:pt x="401734" y="194186"/>
                  <a:pt x="420914" y="188706"/>
                </a:cubicBezTo>
                <a:cubicBezTo>
                  <a:pt x="470748" y="174467"/>
                  <a:pt x="470904" y="170969"/>
                  <a:pt x="522514" y="145164"/>
                </a:cubicBezTo>
                <a:cubicBezTo>
                  <a:pt x="904368" y="187591"/>
                  <a:pt x="696428" y="181179"/>
                  <a:pt x="1146628" y="145164"/>
                </a:cubicBezTo>
                <a:cubicBezTo>
                  <a:pt x="1170819" y="140326"/>
                  <a:pt x="1195267" y="136632"/>
                  <a:pt x="1219200" y="130649"/>
                </a:cubicBezTo>
                <a:cubicBezTo>
                  <a:pt x="1234043" y="126938"/>
                  <a:pt x="1248032" y="120338"/>
                  <a:pt x="1262743" y="116135"/>
                </a:cubicBezTo>
                <a:cubicBezTo>
                  <a:pt x="1281923" y="110655"/>
                  <a:pt x="1301448" y="106459"/>
                  <a:pt x="1320800" y="101621"/>
                </a:cubicBezTo>
                <a:cubicBezTo>
                  <a:pt x="1340152" y="91945"/>
                  <a:pt x="1360509" y="84059"/>
                  <a:pt x="1378857" y="72592"/>
                </a:cubicBezTo>
                <a:cubicBezTo>
                  <a:pt x="1399370" y="59771"/>
                  <a:pt x="1413965" y="36699"/>
                  <a:pt x="1436914" y="29049"/>
                </a:cubicBezTo>
                <a:cubicBezTo>
                  <a:pt x="1473918" y="16714"/>
                  <a:pt x="1514216" y="18416"/>
                  <a:pt x="1553028" y="14535"/>
                </a:cubicBezTo>
                <a:cubicBezTo>
                  <a:pt x="1710224" y="-1184"/>
                  <a:pt x="1676774" y="21"/>
                  <a:pt x="1770743" y="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51"/>
          </a:p>
        </p:txBody>
      </p:sp>
      <p:cxnSp>
        <p:nvCxnSpPr>
          <p:cNvPr id="28" name="Straight Connector 27"/>
          <p:cNvCxnSpPr/>
          <p:nvPr/>
        </p:nvCxnSpPr>
        <p:spPr>
          <a:xfrm>
            <a:off x="2114551" y="2514601"/>
            <a:ext cx="5257800" cy="0"/>
          </a:xfrm>
          <a:prstGeom prst="line">
            <a:avLst/>
          </a:prstGeom>
        </p:spPr>
        <p:style>
          <a:lnRef idx="1">
            <a:schemeClr val="accent1"/>
          </a:lnRef>
          <a:fillRef idx="0">
            <a:schemeClr val="accent1"/>
          </a:fillRef>
          <a:effectRef idx="0">
            <a:schemeClr val="accent1"/>
          </a:effectRef>
          <a:fontRef idx="minor">
            <a:schemeClr val="tx1"/>
          </a:fontRef>
        </p:style>
      </p:cxnSp>
      <p:sp>
        <p:nvSpPr>
          <p:cNvPr id="68637" name="TextBox 28"/>
          <p:cNvSpPr txBox="1">
            <a:spLocks noChangeArrowheads="1"/>
          </p:cNvSpPr>
          <p:nvPr/>
        </p:nvSpPr>
        <p:spPr bwMode="auto">
          <a:xfrm>
            <a:off x="5750719" y="2651527"/>
            <a:ext cx="40005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2700" b="1"/>
              <a:t>?</a:t>
            </a:r>
          </a:p>
        </p:txBody>
      </p:sp>
    </p:spTree>
    <p:extLst>
      <p:ext uri="{BB962C8B-B14F-4D97-AF65-F5344CB8AC3E}">
        <p14:creationId xmlns:p14="http://schemas.microsoft.com/office/powerpoint/2010/main" val="4125945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Establishing cover</a:t>
            </a:r>
            <a:endParaRPr lang="en-GB" dirty="0"/>
          </a:p>
        </p:txBody>
      </p:sp>
      <p:sp>
        <p:nvSpPr>
          <p:cNvPr id="3" name="Text Placeholder 2"/>
          <p:cNvSpPr>
            <a:spLocks noGrp="1"/>
          </p:cNvSpPr>
          <p:nvPr>
            <p:ph type="body" sz="quarter" idx="10"/>
          </p:nvPr>
        </p:nvSpPr>
        <p:spPr/>
        <p:txBody>
          <a:bodyPr/>
          <a:lstStyle/>
          <a:p>
            <a:r>
              <a:rPr lang="en-GB" dirty="0" smtClean="0"/>
              <a:t>Upside Risk</a:t>
            </a:r>
            <a:endParaRPr lang="en-GB" dirty="0"/>
          </a:p>
        </p:txBody>
      </p:sp>
      <p:sp>
        <p:nvSpPr>
          <p:cNvPr id="4" name="Text Placeholder 3"/>
          <p:cNvSpPr>
            <a:spLocks noGrp="1"/>
          </p:cNvSpPr>
          <p:nvPr>
            <p:ph type="body" sz="quarter" idx="11"/>
          </p:nvPr>
        </p:nvSpPr>
        <p:spPr/>
        <p:txBody>
          <a:bodyPr/>
          <a:lstStyle/>
          <a:p>
            <a:r>
              <a:rPr lang="en-GB" dirty="0" smtClean="0"/>
              <a:t>If Insured benefits from positive risks materialising and financial performance exceeds expectations…</a:t>
            </a:r>
          </a:p>
          <a:p>
            <a:endParaRPr lang="en-GB" dirty="0"/>
          </a:p>
          <a:p>
            <a:r>
              <a:rPr lang="en-GB" dirty="0" smtClean="0"/>
              <a:t>					….make sure that they let their broker know!</a:t>
            </a:r>
            <a:endParaRPr lang="en-GB" dirty="0"/>
          </a:p>
        </p:txBody>
      </p:sp>
      <p:grpSp>
        <p:nvGrpSpPr>
          <p:cNvPr id="5" name="Group 4"/>
          <p:cNvGrpSpPr/>
          <p:nvPr/>
        </p:nvGrpSpPr>
        <p:grpSpPr>
          <a:xfrm>
            <a:off x="8234174" y="4336168"/>
            <a:ext cx="517596" cy="377105"/>
            <a:chOff x="7297738" y="1482725"/>
            <a:chExt cx="666750" cy="485776"/>
          </a:xfrm>
          <a:solidFill>
            <a:srgbClr val="003088"/>
          </a:solidFill>
        </p:grpSpPr>
        <p:sp>
          <p:nvSpPr>
            <p:cNvPr id="6" name="Freeform 192"/>
            <p:cNvSpPr>
              <a:spLocks noEditPoints="1"/>
            </p:cNvSpPr>
            <p:nvPr/>
          </p:nvSpPr>
          <p:spPr bwMode="auto">
            <a:xfrm>
              <a:off x="7377113" y="1482725"/>
              <a:ext cx="327025" cy="327025"/>
            </a:xfrm>
            <a:custGeom>
              <a:avLst/>
              <a:gdLst>
                <a:gd name="T0" fmla="*/ 43 w 206"/>
                <a:gd name="T1" fmla="*/ 206 h 206"/>
                <a:gd name="T2" fmla="*/ 0 w 206"/>
                <a:gd name="T3" fmla="*/ 164 h 206"/>
                <a:gd name="T4" fmla="*/ 142 w 206"/>
                <a:gd name="T5" fmla="*/ 29 h 206"/>
                <a:gd name="T6" fmla="*/ 121 w 206"/>
                <a:gd name="T7" fmla="*/ 0 h 206"/>
                <a:gd name="T8" fmla="*/ 206 w 206"/>
                <a:gd name="T9" fmla="*/ 0 h 206"/>
                <a:gd name="T10" fmla="*/ 206 w 206"/>
                <a:gd name="T11" fmla="*/ 92 h 206"/>
                <a:gd name="T12" fmla="*/ 185 w 206"/>
                <a:gd name="T13" fmla="*/ 64 h 206"/>
                <a:gd name="T14" fmla="*/ 43 w 206"/>
                <a:gd name="T15" fmla="*/ 206 h 206"/>
                <a:gd name="T16" fmla="*/ 14 w 206"/>
                <a:gd name="T17" fmla="*/ 164 h 206"/>
                <a:gd name="T18" fmla="*/ 43 w 206"/>
                <a:gd name="T19" fmla="*/ 192 h 206"/>
                <a:gd name="T20" fmla="*/ 185 w 206"/>
                <a:gd name="T21" fmla="*/ 50 h 206"/>
                <a:gd name="T22" fmla="*/ 199 w 206"/>
                <a:gd name="T23" fmla="*/ 64 h 206"/>
                <a:gd name="T24" fmla="*/ 199 w 206"/>
                <a:gd name="T25" fmla="*/ 14 h 206"/>
                <a:gd name="T26" fmla="*/ 142 w 206"/>
                <a:gd name="T27" fmla="*/ 14 h 206"/>
                <a:gd name="T28" fmla="*/ 156 w 206"/>
                <a:gd name="T29" fmla="*/ 29 h 206"/>
                <a:gd name="T30" fmla="*/ 14 w 206"/>
                <a:gd name="T31" fmla="*/ 16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206">
                  <a:moveTo>
                    <a:pt x="43" y="206"/>
                  </a:moveTo>
                  <a:lnTo>
                    <a:pt x="0" y="164"/>
                  </a:lnTo>
                  <a:lnTo>
                    <a:pt x="142" y="29"/>
                  </a:lnTo>
                  <a:lnTo>
                    <a:pt x="121" y="0"/>
                  </a:lnTo>
                  <a:lnTo>
                    <a:pt x="206" y="0"/>
                  </a:lnTo>
                  <a:lnTo>
                    <a:pt x="206" y="92"/>
                  </a:lnTo>
                  <a:lnTo>
                    <a:pt x="185" y="64"/>
                  </a:lnTo>
                  <a:lnTo>
                    <a:pt x="43" y="206"/>
                  </a:lnTo>
                  <a:close/>
                  <a:moveTo>
                    <a:pt x="14" y="164"/>
                  </a:moveTo>
                  <a:lnTo>
                    <a:pt x="43" y="192"/>
                  </a:lnTo>
                  <a:lnTo>
                    <a:pt x="185" y="50"/>
                  </a:lnTo>
                  <a:lnTo>
                    <a:pt x="199" y="64"/>
                  </a:lnTo>
                  <a:lnTo>
                    <a:pt x="199" y="14"/>
                  </a:lnTo>
                  <a:lnTo>
                    <a:pt x="142" y="14"/>
                  </a:lnTo>
                  <a:lnTo>
                    <a:pt x="156" y="29"/>
                  </a:lnTo>
                  <a:lnTo>
                    <a:pt x="14"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 name="Freeform 193"/>
            <p:cNvSpPr>
              <a:spLocks noEditPoints="1"/>
            </p:cNvSpPr>
            <p:nvPr/>
          </p:nvSpPr>
          <p:spPr bwMode="auto">
            <a:xfrm>
              <a:off x="7388225" y="1866900"/>
              <a:ext cx="101600" cy="101600"/>
            </a:xfrm>
            <a:custGeom>
              <a:avLst/>
              <a:gdLst>
                <a:gd name="T0" fmla="*/ 64 w 64"/>
                <a:gd name="T1" fmla="*/ 64 h 64"/>
                <a:gd name="T2" fmla="*/ 0 w 64"/>
                <a:gd name="T3" fmla="*/ 64 h 64"/>
                <a:gd name="T4" fmla="*/ 0 w 64"/>
                <a:gd name="T5" fmla="*/ 0 h 64"/>
                <a:gd name="T6" fmla="*/ 64 w 64"/>
                <a:gd name="T7" fmla="*/ 0 h 64"/>
                <a:gd name="T8" fmla="*/ 64 w 64"/>
                <a:gd name="T9" fmla="*/ 64 h 64"/>
                <a:gd name="T10" fmla="*/ 7 w 64"/>
                <a:gd name="T11" fmla="*/ 57 h 64"/>
                <a:gd name="T12" fmla="*/ 50 w 64"/>
                <a:gd name="T13" fmla="*/ 57 h 64"/>
                <a:gd name="T14" fmla="*/ 50 w 64"/>
                <a:gd name="T15" fmla="*/ 7 h 64"/>
                <a:gd name="T16" fmla="*/ 7 w 64"/>
                <a:gd name="T17" fmla="*/ 7 h 64"/>
                <a:gd name="T18" fmla="*/ 7 w 64"/>
                <a:gd name="T19"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64" y="64"/>
                  </a:moveTo>
                  <a:lnTo>
                    <a:pt x="0" y="64"/>
                  </a:lnTo>
                  <a:lnTo>
                    <a:pt x="0" y="0"/>
                  </a:lnTo>
                  <a:lnTo>
                    <a:pt x="64" y="0"/>
                  </a:lnTo>
                  <a:lnTo>
                    <a:pt x="64" y="64"/>
                  </a:lnTo>
                  <a:close/>
                  <a:moveTo>
                    <a:pt x="7" y="57"/>
                  </a:moveTo>
                  <a:lnTo>
                    <a:pt x="50" y="57"/>
                  </a:lnTo>
                  <a:lnTo>
                    <a:pt x="50" y="7"/>
                  </a:lnTo>
                  <a:lnTo>
                    <a:pt x="7" y="7"/>
                  </a:lnTo>
                  <a:lnTo>
                    <a:pt x="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 name="Freeform 194"/>
            <p:cNvSpPr>
              <a:spLocks noEditPoints="1"/>
            </p:cNvSpPr>
            <p:nvPr/>
          </p:nvSpPr>
          <p:spPr bwMode="auto">
            <a:xfrm>
              <a:off x="7512050" y="1776413"/>
              <a:ext cx="101600" cy="192088"/>
            </a:xfrm>
            <a:custGeom>
              <a:avLst/>
              <a:gdLst>
                <a:gd name="T0" fmla="*/ 64 w 64"/>
                <a:gd name="T1" fmla="*/ 121 h 121"/>
                <a:gd name="T2" fmla="*/ 0 w 64"/>
                <a:gd name="T3" fmla="*/ 121 h 121"/>
                <a:gd name="T4" fmla="*/ 0 w 64"/>
                <a:gd name="T5" fmla="*/ 0 h 121"/>
                <a:gd name="T6" fmla="*/ 64 w 64"/>
                <a:gd name="T7" fmla="*/ 0 h 121"/>
                <a:gd name="T8" fmla="*/ 64 w 64"/>
                <a:gd name="T9" fmla="*/ 121 h 121"/>
                <a:gd name="T10" fmla="*/ 7 w 64"/>
                <a:gd name="T11" fmla="*/ 114 h 121"/>
                <a:gd name="T12" fmla="*/ 57 w 64"/>
                <a:gd name="T13" fmla="*/ 114 h 121"/>
                <a:gd name="T14" fmla="*/ 57 w 64"/>
                <a:gd name="T15" fmla="*/ 14 h 121"/>
                <a:gd name="T16" fmla="*/ 7 w 64"/>
                <a:gd name="T17" fmla="*/ 14 h 121"/>
                <a:gd name="T18" fmla="*/ 7 w 64"/>
                <a:gd name="T19" fmla="*/ 1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21">
                  <a:moveTo>
                    <a:pt x="64" y="121"/>
                  </a:moveTo>
                  <a:lnTo>
                    <a:pt x="0" y="121"/>
                  </a:lnTo>
                  <a:lnTo>
                    <a:pt x="0" y="0"/>
                  </a:lnTo>
                  <a:lnTo>
                    <a:pt x="64" y="0"/>
                  </a:lnTo>
                  <a:lnTo>
                    <a:pt x="64" y="121"/>
                  </a:lnTo>
                  <a:close/>
                  <a:moveTo>
                    <a:pt x="7" y="114"/>
                  </a:moveTo>
                  <a:lnTo>
                    <a:pt x="57" y="114"/>
                  </a:lnTo>
                  <a:lnTo>
                    <a:pt x="57" y="14"/>
                  </a:lnTo>
                  <a:lnTo>
                    <a:pt x="7" y="14"/>
                  </a:lnTo>
                  <a:lnTo>
                    <a:pt x="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 name="Freeform 195"/>
            <p:cNvSpPr>
              <a:spLocks noEditPoints="1"/>
            </p:cNvSpPr>
            <p:nvPr/>
          </p:nvSpPr>
          <p:spPr bwMode="auto">
            <a:xfrm>
              <a:off x="7648575" y="1674813"/>
              <a:ext cx="101600" cy="293688"/>
            </a:xfrm>
            <a:custGeom>
              <a:avLst/>
              <a:gdLst>
                <a:gd name="T0" fmla="*/ 64 w 64"/>
                <a:gd name="T1" fmla="*/ 185 h 185"/>
                <a:gd name="T2" fmla="*/ 0 w 64"/>
                <a:gd name="T3" fmla="*/ 185 h 185"/>
                <a:gd name="T4" fmla="*/ 0 w 64"/>
                <a:gd name="T5" fmla="*/ 0 h 185"/>
                <a:gd name="T6" fmla="*/ 64 w 64"/>
                <a:gd name="T7" fmla="*/ 0 h 185"/>
                <a:gd name="T8" fmla="*/ 64 w 64"/>
                <a:gd name="T9" fmla="*/ 185 h 185"/>
                <a:gd name="T10" fmla="*/ 7 w 64"/>
                <a:gd name="T11" fmla="*/ 178 h 185"/>
                <a:gd name="T12" fmla="*/ 56 w 64"/>
                <a:gd name="T13" fmla="*/ 178 h 185"/>
                <a:gd name="T14" fmla="*/ 56 w 64"/>
                <a:gd name="T15" fmla="*/ 7 h 185"/>
                <a:gd name="T16" fmla="*/ 7 w 64"/>
                <a:gd name="T17" fmla="*/ 7 h 185"/>
                <a:gd name="T18" fmla="*/ 7 w 64"/>
                <a:gd name="T19" fmla="*/ 17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185">
                  <a:moveTo>
                    <a:pt x="64" y="185"/>
                  </a:moveTo>
                  <a:lnTo>
                    <a:pt x="0" y="185"/>
                  </a:lnTo>
                  <a:lnTo>
                    <a:pt x="0" y="0"/>
                  </a:lnTo>
                  <a:lnTo>
                    <a:pt x="64" y="0"/>
                  </a:lnTo>
                  <a:lnTo>
                    <a:pt x="64" y="185"/>
                  </a:lnTo>
                  <a:close/>
                  <a:moveTo>
                    <a:pt x="7" y="178"/>
                  </a:moveTo>
                  <a:lnTo>
                    <a:pt x="56" y="178"/>
                  </a:lnTo>
                  <a:lnTo>
                    <a:pt x="56" y="7"/>
                  </a:lnTo>
                  <a:lnTo>
                    <a:pt x="7" y="7"/>
                  </a:lnTo>
                  <a:lnTo>
                    <a:pt x="7"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0" name="Freeform 196"/>
            <p:cNvSpPr>
              <a:spLocks noEditPoints="1"/>
            </p:cNvSpPr>
            <p:nvPr/>
          </p:nvSpPr>
          <p:spPr bwMode="auto">
            <a:xfrm>
              <a:off x="7772400" y="1550988"/>
              <a:ext cx="112713" cy="417513"/>
            </a:xfrm>
            <a:custGeom>
              <a:avLst/>
              <a:gdLst>
                <a:gd name="T0" fmla="*/ 71 w 71"/>
                <a:gd name="T1" fmla="*/ 263 h 263"/>
                <a:gd name="T2" fmla="*/ 0 w 71"/>
                <a:gd name="T3" fmla="*/ 263 h 263"/>
                <a:gd name="T4" fmla="*/ 0 w 71"/>
                <a:gd name="T5" fmla="*/ 0 h 263"/>
                <a:gd name="T6" fmla="*/ 71 w 71"/>
                <a:gd name="T7" fmla="*/ 0 h 263"/>
                <a:gd name="T8" fmla="*/ 71 w 71"/>
                <a:gd name="T9" fmla="*/ 263 h 263"/>
                <a:gd name="T10" fmla="*/ 14 w 71"/>
                <a:gd name="T11" fmla="*/ 256 h 263"/>
                <a:gd name="T12" fmla="*/ 57 w 71"/>
                <a:gd name="T13" fmla="*/ 256 h 263"/>
                <a:gd name="T14" fmla="*/ 57 w 71"/>
                <a:gd name="T15" fmla="*/ 14 h 263"/>
                <a:gd name="T16" fmla="*/ 14 w 71"/>
                <a:gd name="T17" fmla="*/ 14 h 263"/>
                <a:gd name="T18" fmla="*/ 14 w 71"/>
                <a:gd name="T19" fmla="*/ 25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263">
                  <a:moveTo>
                    <a:pt x="71" y="263"/>
                  </a:moveTo>
                  <a:lnTo>
                    <a:pt x="0" y="263"/>
                  </a:lnTo>
                  <a:lnTo>
                    <a:pt x="0" y="0"/>
                  </a:lnTo>
                  <a:lnTo>
                    <a:pt x="71" y="0"/>
                  </a:lnTo>
                  <a:lnTo>
                    <a:pt x="71" y="263"/>
                  </a:lnTo>
                  <a:close/>
                  <a:moveTo>
                    <a:pt x="14" y="256"/>
                  </a:moveTo>
                  <a:lnTo>
                    <a:pt x="57" y="256"/>
                  </a:lnTo>
                  <a:lnTo>
                    <a:pt x="57" y="14"/>
                  </a:lnTo>
                  <a:lnTo>
                    <a:pt x="14" y="14"/>
                  </a:lnTo>
                  <a:lnTo>
                    <a:pt x="14"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1" name="Rectangle 197"/>
            <p:cNvSpPr>
              <a:spLocks noChangeArrowheads="1"/>
            </p:cNvSpPr>
            <p:nvPr/>
          </p:nvSpPr>
          <p:spPr bwMode="auto">
            <a:xfrm>
              <a:off x="7332663" y="1957388"/>
              <a:ext cx="596900"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2" name="Rectangle 198"/>
            <p:cNvSpPr>
              <a:spLocks noChangeArrowheads="1"/>
            </p:cNvSpPr>
            <p:nvPr/>
          </p:nvSpPr>
          <p:spPr bwMode="auto">
            <a:xfrm>
              <a:off x="7297738" y="1957388"/>
              <a:ext cx="11113"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3" name="Rectangle 199"/>
            <p:cNvSpPr>
              <a:spLocks noChangeArrowheads="1"/>
            </p:cNvSpPr>
            <p:nvPr/>
          </p:nvSpPr>
          <p:spPr bwMode="auto">
            <a:xfrm>
              <a:off x="7953375" y="1957388"/>
              <a:ext cx="11113"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96235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Angus Osborne-White</a:t>
            </a:r>
            <a:endParaRPr lang="en-US" dirty="0"/>
          </a:p>
        </p:txBody>
      </p:sp>
      <p:sp>
        <p:nvSpPr>
          <p:cNvPr id="3" name="Text Placeholder 2"/>
          <p:cNvSpPr>
            <a:spLocks noGrp="1"/>
          </p:cNvSpPr>
          <p:nvPr>
            <p:ph type="body" sz="quarter" idx="10"/>
          </p:nvPr>
        </p:nvSpPr>
        <p:spPr>
          <a:xfrm>
            <a:off x="347473" y="711887"/>
            <a:ext cx="3636164" cy="914400"/>
          </a:xfrm>
        </p:spPr>
        <p:txBody>
          <a:bodyPr/>
          <a:lstStyle/>
          <a:p>
            <a:pPr>
              <a:lnSpc>
                <a:spcPct val="120000"/>
              </a:lnSpc>
            </a:pPr>
            <a:r>
              <a:rPr lang="nl-NL" dirty="0"/>
              <a:t>BEng (Hons) ACMA CGMA MIET MCMI Adv Dip CILA</a:t>
            </a:r>
            <a:endParaRPr lang="en-US" dirty="0"/>
          </a:p>
        </p:txBody>
      </p:sp>
      <p:graphicFrame>
        <p:nvGraphicFramePr>
          <p:cNvPr id="5" name="Table 4">
            <a:extLst>
              <a:ext uri="{FF2B5EF4-FFF2-40B4-BE49-F238E27FC236}">
                <a16:creationId xmlns="" xmlns:a16="http://schemas.microsoft.com/office/drawing/2014/main" id="{79D6BD74-AEAF-447C-B15E-0B545336A317}"/>
              </a:ext>
            </a:extLst>
          </p:cNvPr>
          <p:cNvGraphicFramePr>
            <a:graphicFrameLocks noGrp="1"/>
          </p:cNvGraphicFramePr>
          <p:nvPr/>
        </p:nvGraphicFramePr>
        <p:xfrm>
          <a:off x="347472" y="1708451"/>
          <a:ext cx="1812925" cy="2650050"/>
        </p:xfrm>
        <a:graphic>
          <a:graphicData uri="http://schemas.openxmlformats.org/drawingml/2006/table">
            <a:tbl>
              <a:tblPr firstRow="1" bandRow="1">
                <a:tableStyleId>{5C22544A-7EE6-4342-B048-85BDC9FD1C3A}</a:tableStyleId>
              </a:tblPr>
              <a:tblGrid>
                <a:gridCol w="1812925">
                  <a:extLst>
                    <a:ext uri="{9D8B030D-6E8A-4147-A177-3AD203B41FA5}">
                      <a16:colId xmlns="" xmlns:a16="http://schemas.microsoft.com/office/drawing/2014/main" val="20000"/>
                    </a:ext>
                  </a:extLst>
                </a:gridCol>
              </a:tblGrid>
              <a:tr h="613515">
                <a:tc>
                  <a:txBody>
                    <a:bodyPr/>
                    <a:lstStyle/>
                    <a:p>
                      <a:pPr marL="0" marR="0" lvl="0" indent="0" algn="ctr" defTabSz="684213" rtl="0" eaLnBrk="0" fontAlgn="base" latinLnBrk="0" hangingPunct="0">
                        <a:lnSpc>
                          <a:spcPct val="8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mn-lt"/>
                          <a:ea typeface="MS PGothic" panose="020B0600070205080204" pitchFamily="34" charset="-128"/>
                          <a:cs typeface="Calibri"/>
                        </a:rPr>
                        <a:t>Insurance and commercial risk management since 2004</a:t>
                      </a:r>
                      <a:endParaRPr kumimoji="0" lang="en-US" sz="1200" b="0" i="0" u="none" strike="noStrike" kern="1200" cap="none" spc="0" normalizeH="0" baseline="0" noProof="0" dirty="0">
                        <a:ln>
                          <a:noFill/>
                        </a:ln>
                        <a:solidFill>
                          <a:schemeClr val="bg1"/>
                        </a:solidFill>
                        <a:effectLst/>
                        <a:uLnTx/>
                        <a:uFillTx/>
                        <a:latin typeface="+mn-lt"/>
                        <a:ea typeface="MS PGothic" panose="020B0600070205080204" pitchFamily="34" charset="-128"/>
                        <a:cs typeface="Calibri"/>
                      </a:endParaRPr>
                    </a:p>
                  </a:txBody>
                  <a:tcPr marL="91455" marR="91455" marT="45699" marB="45699" anchor="ctr">
                    <a:lnL w="12700" cmpd="sng">
                      <a:noFill/>
                    </a:lnL>
                    <a:lnR w="12700" cmpd="sng">
                      <a:noFill/>
                    </a:lnR>
                    <a:lnT w="12700" cmpd="sng">
                      <a:noFill/>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r>
              <a:tr h="604967">
                <a:tc>
                  <a:txBody>
                    <a:bodyPr/>
                    <a:lstStyle/>
                    <a:p>
                      <a:pPr marL="0" marR="0" lvl="0" indent="0" algn="ctr" defTabSz="684213" rtl="0" eaLnBrk="0" fontAlgn="base" latinLnBrk="0" hangingPunct="0">
                        <a:lnSpc>
                          <a:spcPct val="8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mn-lt"/>
                          <a:ea typeface="MS PGothic" panose="020B0600070205080204" pitchFamily="34" charset="-128"/>
                          <a:cs typeface="Calibri"/>
                        </a:rPr>
                        <a:t>Qualified Accountant and Loss Adjuster</a:t>
                      </a:r>
                      <a:endParaRPr kumimoji="0" lang="en-US" sz="1200" b="0" i="0" u="none" strike="noStrike" kern="1200" cap="none" spc="0" normalizeH="0" baseline="0" noProof="0" dirty="0">
                        <a:ln>
                          <a:noFill/>
                        </a:ln>
                        <a:solidFill>
                          <a:schemeClr val="bg1"/>
                        </a:solidFill>
                        <a:effectLst/>
                        <a:uLnTx/>
                        <a:uFillTx/>
                        <a:latin typeface="+mn-lt"/>
                        <a:ea typeface="MS PGothic" panose="020B0600070205080204" pitchFamily="34" charset="-128"/>
                        <a:cs typeface="Calibri"/>
                      </a:endParaRPr>
                    </a:p>
                  </a:txBody>
                  <a:tcPr marL="91455" marR="91455" marT="45699" marB="45699" anchor="ctr">
                    <a:lnL w="12700" cmpd="sng">
                      <a:noFill/>
                    </a:lnL>
                    <a:lnR w="12700" cmpd="sng">
                      <a:noFill/>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tr>
              <a:tr h="604967">
                <a:tc>
                  <a:txBody>
                    <a:bodyPr/>
                    <a:lstStyle/>
                    <a:p>
                      <a:pPr marL="0" marR="0" lvl="0" indent="0" algn="ctr" defTabSz="684213" rtl="0" eaLnBrk="0" fontAlgn="base" latinLnBrk="0" hangingPunct="0">
                        <a:lnSpc>
                          <a:spcPct val="8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mn-lt"/>
                          <a:ea typeface="MS PGothic" panose="020B0600070205080204" pitchFamily="34" charset="-128"/>
                          <a:cs typeface="Calibri"/>
                        </a:rPr>
                        <a:t>Business Interruption specialist:</a:t>
                      </a:r>
                      <a:endParaRPr kumimoji="0" lang="en-US" sz="1200" b="0" i="0" u="none" strike="noStrike" kern="1200" cap="none" spc="0" normalizeH="0" baseline="0" noProof="0" dirty="0">
                        <a:ln>
                          <a:noFill/>
                        </a:ln>
                        <a:solidFill>
                          <a:schemeClr val="bg1"/>
                        </a:solidFill>
                        <a:effectLst/>
                        <a:uLnTx/>
                        <a:uFillTx/>
                        <a:latin typeface="+mn-lt"/>
                        <a:ea typeface="MS PGothic" panose="020B0600070205080204" pitchFamily="34" charset="-128"/>
                        <a:cs typeface="Calibri"/>
                      </a:endParaRPr>
                    </a:p>
                  </a:txBody>
                  <a:tcPr marL="91455" marR="91455" marT="45699" marB="45699" anchor="ctr">
                    <a:lnL w="12700" cmpd="sng">
                      <a:noFill/>
                    </a:lnL>
                    <a:lnR w="12700" cmpd="sng">
                      <a:noFill/>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826601">
                <a:tc>
                  <a:txBody>
                    <a:bodyPr/>
                    <a:lstStyle/>
                    <a:p>
                      <a:pPr marL="0" marR="0" lvl="0" indent="0" algn="ctr" defTabSz="684213" rtl="0" eaLnBrk="0" fontAlgn="base" latinLnBrk="0" hangingPunct="0">
                        <a:lnSpc>
                          <a:spcPct val="8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S PGothic" panose="020B0600070205080204" pitchFamily="34" charset="-128"/>
                          <a:cs typeface="Calibri"/>
                        </a:rPr>
                        <a:t>- Agriculture</a:t>
                      </a:r>
                    </a:p>
                    <a:p>
                      <a:pPr marL="171450" marR="0" lvl="0" indent="-171450" algn="ctr" defTabSz="684213" rtl="0" eaLnBrk="0" fontAlgn="base" latinLnBrk="0" hangingPunct="0">
                        <a:lnSpc>
                          <a:spcPct val="80000"/>
                        </a:lnSpc>
                        <a:spcBef>
                          <a:spcPct val="0"/>
                        </a:spcBef>
                        <a:spcAft>
                          <a:spcPct val="0"/>
                        </a:spcAft>
                        <a:buClrTx/>
                        <a:buSzTx/>
                        <a:buFontTx/>
                        <a:buChar char="-"/>
                        <a:tabLst/>
                        <a:defRPr/>
                      </a:pPr>
                      <a:r>
                        <a:rPr kumimoji="0" lang="en-US" sz="1200" b="0" i="0" u="none" strike="noStrike" kern="1200" cap="none" spc="0" normalizeH="0" baseline="0" noProof="0" dirty="0" smtClean="0">
                          <a:ln>
                            <a:noFill/>
                          </a:ln>
                          <a:solidFill>
                            <a:srgbClr val="FFFFFF"/>
                          </a:solidFill>
                          <a:effectLst/>
                          <a:uLnTx/>
                          <a:uFillTx/>
                          <a:latin typeface="+mn-lt"/>
                          <a:ea typeface="MS PGothic" panose="020B0600070205080204" pitchFamily="34" charset="-128"/>
                          <a:cs typeface="Calibri"/>
                        </a:rPr>
                        <a:t>Engineering and renewables</a:t>
                      </a:r>
                    </a:p>
                    <a:p>
                      <a:pPr marL="171450" marR="0" lvl="0" indent="-171450" algn="ctr" defTabSz="684213" rtl="0" eaLnBrk="0" fontAlgn="base" latinLnBrk="0" hangingPunct="0">
                        <a:lnSpc>
                          <a:spcPct val="80000"/>
                        </a:lnSpc>
                        <a:spcBef>
                          <a:spcPct val="0"/>
                        </a:spcBef>
                        <a:spcAft>
                          <a:spcPct val="0"/>
                        </a:spcAft>
                        <a:buClrTx/>
                        <a:buSzTx/>
                        <a:buFontTx/>
                        <a:buChar char="-"/>
                        <a:tabLst/>
                        <a:defRPr/>
                      </a:pPr>
                      <a:r>
                        <a:rPr kumimoji="0" lang="en-US" sz="1200" b="0" i="0" u="none" strike="noStrike" kern="1200" cap="none" spc="0" normalizeH="0" baseline="0" noProof="0" dirty="0" smtClean="0">
                          <a:ln>
                            <a:noFill/>
                          </a:ln>
                          <a:solidFill>
                            <a:srgbClr val="FFFFFF"/>
                          </a:solidFill>
                          <a:effectLst/>
                          <a:uLnTx/>
                          <a:uFillTx/>
                          <a:latin typeface="+mn-lt"/>
                          <a:ea typeface="MS PGothic" panose="020B0600070205080204" pitchFamily="34" charset="-128"/>
                          <a:cs typeface="Calibri"/>
                        </a:rPr>
                        <a:t>Large / Complex</a:t>
                      </a:r>
                    </a:p>
                    <a:p>
                      <a:pPr marL="171450" marR="0" lvl="0" indent="-171450" algn="ctr" defTabSz="684213" rtl="0" eaLnBrk="0" fontAlgn="base" latinLnBrk="0" hangingPunct="0">
                        <a:lnSpc>
                          <a:spcPct val="80000"/>
                        </a:lnSpc>
                        <a:spcBef>
                          <a:spcPct val="0"/>
                        </a:spcBef>
                        <a:spcAft>
                          <a:spcPct val="0"/>
                        </a:spcAft>
                        <a:buClrTx/>
                        <a:buSzTx/>
                        <a:buFontTx/>
                        <a:buChar char="-"/>
                        <a:tabLst/>
                        <a:defRPr/>
                      </a:pPr>
                      <a:r>
                        <a:rPr kumimoji="0" lang="en-US" sz="1200" b="0" i="0" u="none" strike="noStrike" kern="1200" cap="none" spc="0" normalizeH="0" baseline="0" noProof="0" dirty="0" smtClean="0">
                          <a:ln>
                            <a:noFill/>
                          </a:ln>
                          <a:solidFill>
                            <a:srgbClr val="FFFFFF"/>
                          </a:solidFill>
                          <a:effectLst/>
                          <a:uLnTx/>
                          <a:uFillTx/>
                          <a:latin typeface="+mn-lt"/>
                          <a:ea typeface="MS PGothic" panose="020B0600070205080204" pitchFamily="34" charset="-128"/>
                          <a:cs typeface="Calibri"/>
                        </a:rPr>
                        <a:t>Cyber</a:t>
                      </a:r>
                      <a:endParaRPr kumimoji="0" lang="en-US" sz="1200" b="0" i="0" u="none" strike="noStrike" kern="1200" cap="none" spc="0" normalizeH="0" baseline="0" noProof="0" dirty="0">
                        <a:ln>
                          <a:noFill/>
                        </a:ln>
                        <a:solidFill>
                          <a:srgbClr val="FFFFFF"/>
                        </a:solidFill>
                        <a:effectLst/>
                        <a:uLnTx/>
                        <a:uFillTx/>
                        <a:latin typeface="+mn-lt"/>
                        <a:ea typeface="MS PGothic" panose="020B0600070205080204" pitchFamily="34" charset="-128"/>
                        <a:cs typeface="Calibri"/>
                      </a:endParaRPr>
                    </a:p>
                  </a:txBody>
                  <a:tcPr marL="91455" marR="91455" marT="45699" marB="45699" anchor="ctr">
                    <a:lnL w="12700" cmpd="sng">
                      <a:noFill/>
                    </a:lnL>
                    <a:lnR w="12700" cmpd="sng">
                      <a:noFill/>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1267" y="1133836"/>
            <a:ext cx="1915583" cy="2873375"/>
          </a:xfrm>
          <a:prstGeom prst="rect">
            <a:avLst/>
          </a:prstGeom>
          <a:effectLst>
            <a:softEdge rad="127000"/>
          </a:effectLst>
        </p:spPr>
      </p:pic>
      <p:grpSp>
        <p:nvGrpSpPr>
          <p:cNvPr id="7" name="Group 6"/>
          <p:cNvGrpSpPr/>
          <p:nvPr/>
        </p:nvGrpSpPr>
        <p:grpSpPr>
          <a:xfrm>
            <a:off x="2520824" y="2460506"/>
            <a:ext cx="440075" cy="337241"/>
            <a:chOff x="4216400" y="4608513"/>
            <a:chExt cx="631825" cy="484188"/>
          </a:xfrm>
          <a:solidFill>
            <a:schemeClr val="bg1"/>
          </a:solidFill>
        </p:grpSpPr>
        <p:sp>
          <p:nvSpPr>
            <p:cNvPr id="8" name="Freeform 173"/>
            <p:cNvSpPr>
              <a:spLocks noEditPoints="1"/>
            </p:cNvSpPr>
            <p:nvPr/>
          </p:nvSpPr>
          <p:spPr bwMode="auto">
            <a:xfrm>
              <a:off x="4329113" y="4991100"/>
              <a:ext cx="123825" cy="101600"/>
            </a:xfrm>
            <a:custGeom>
              <a:avLst/>
              <a:gdLst>
                <a:gd name="T0" fmla="*/ 78 w 78"/>
                <a:gd name="T1" fmla="*/ 64 h 64"/>
                <a:gd name="T2" fmla="*/ 0 w 78"/>
                <a:gd name="T3" fmla="*/ 64 h 64"/>
                <a:gd name="T4" fmla="*/ 0 w 78"/>
                <a:gd name="T5" fmla="*/ 0 h 64"/>
                <a:gd name="T6" fmla="*/ 78 w 78"/>
                <a:gd name="T7" fmla="*/ 0 h 64"/>
                <a:gd name="T8" fmla="*/ 78 w 78"/>
                <a:gd name="T9" fmla="*/ 64 h 64"/>
                <a:gd name="T10" fmla="*/ 7 w 78"/>
                <a:gd name="T11" fmla="*/ 57 h 64"/>
                <a:gd name="T12" fmla="*/ 64 w 78"/>
                <a:gd name="T13" fmla="*/ 57 h 64"/>
                <a:gd name="T14" fmla="*/ 64 w 78"/>
                <a:gd name="T15" fmla="*/ 15 h 64"/>
                <a:gd name="T16" fmla="*/ 7 w 78"/>
                <a:gd name="T17" fmla="*/ 15 h 64"/>
                <a:gd name="T18" fmla="*/ 7 w 78"/>
                <a:gd name="T19"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64">
                  <a:moveTo>
                    <a:pt x="78" y="64"/>
                  </a:moveTo>
                  <a:lnTo>
                    <a:pt x="0" y="64"/>
                  </a:lnTo>
                  <a:lnTo>
                    <a:pt x="0" y="0"/>
                  </a:lnTo>
                  <a:lnTo>
                    <a:pt x="78" y="0"/>
                  </a:lnTo>
                  <a:lnTo>
                    <a:pt x="78" y="64"/>
                  </a:lnTo>
                  <a:close/>
                  <a:moveTo>
                    <a:pt x="7" y="57"/>
                  </a:moveTo>
                  <a:lnTo>
                    <a:pt x="64" y="57"/>
                  </a:lnTo>
                  <a:lnTo>
                    <a:pt x="64" y="15"/>
                  </a:lnTo>
                  <a:lnTo>
                    <a:pt x="7" y="15"/>
                  </a:lnTo>
                  <a:lnTo>
                    <a:pt x="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 name="Freeform 174"/>
            <p:cNvSpPr>
              <a:spLocks noEditPoints="1"/>
            </p:cNvSpPr>
            <p:nvPr/>
          </p:nvSpPr>
          <p:spPr bwMode="auto">
            <a:xfrm>
              <a:off x="4487863" y="4935538"/>
              <a:ext cx="123825" cy="157163"/>
            </a:xfrm>
            <a:custGeom>
              <a:avLst/>
              <a:gdLst>
                <a:gd name="T0" fmla="*/ 78 w 78"/>
                <a:gd name="T1" fmla="*/ 99 h 99"/>
                <a:gd name="T2" fmla="*/ 0 w 78"/>
                <a:gd name="T3" fmla="*/ 99 h 99"/>
                <a:gd name="T4" fmla="*/ 0 w 78"/>
                <a:gd name="T5" fmla="*/ 0 h 99"/>
                <a:gd name="T6" fmla="*/ 78 w 78"/>
                <a:gd name="T7" fmla="*/ 0 h 99"/>
                <a:gd name="T8" fmla="*/ 78 w 78"/>
                <a:gd name="T9" fmla="*/ 99 h 99"/>
                <a:gd name="T10" fmla="*/ 7 w 78"/>
                <a:gd name="T11" fmla="*/ 92 h 99"/>
                <a:gd name="T12" fmla="*/ 64 w 78"/>
                <a:gd name="T13" fmla="*/ 92 h 99"/>
                <a:gd name="T14" fmla="*/ 64 w 78"/>
                <a:gd name="T15" fmla="*/ 7 h 99"/>
                <a:gd name="T16" fmla="*/ 7 w 78"/>
                <a:gd name="T17" fmla="*/ 7 h 99"/>
                <a:gd name="T18" fmla="*/ 7 w 78"/>
                <a:gd name="T19" fmla="*/ 9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99">
                  <a:moveTo>
                    <a:pt x="78" y="99"/>
                  </a:moveTo>
                  <a:lnTo>
                    <a:pt x="0" y="99"/>
                  </a:lnTo>
                  <a:lnTo>
                    <a:pt x="0" y="0"/>
                  </a:lnTo>
                  <a:lnTo>
                    <a:pt x="78" y="0"/>
                  </a:lnTo>
                  <a:lnTo>
                    <a:pt x="78" y="99"/>
                  </a:lnTo>
                  <a:close/>
                  <a:moveTo>
                    <a:pt x="7" y="92"/>
                  </a:moveTo>
                  <a:lnTo>
                    <a:pt x="64" y="92"/>
                  </a:lnTo>
                  <a:lnTo>
                    <a:pt x="64" y="7"/>
                  </a:lnTo>
                  <a:lnTo>
                    <a:pt x="7" y="7"/>
                  </a:lnTo>
                  <a:lnTo>
                    <a:pt x="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0" name="Freeform 175"/>
            <p:cNvSpPr>
              <a:spLocks noEditPoints="1"/>
            </p:cNvSpPr>
            <p:nvPr/>
          </p:nvSpPr>
          <p:spPr bwMode="auto">
            <a:xfrm>
              <a:off x="4633913" y="4867275"/>
              <a:ext cx="123825" cy="225425"/>
            </a:xfrm>
            <a:custGeom>
              <a:avLst/>
              <a:gdLst>
                <a:gd name="T0" fmla="*/ 78 w 78"/>
                <a:gd name="T1" fmla="*/ 142 h 142"/>
                <a:gd name="T2" fmla="*/ 0 w 78"/>
                <a:gd name="T3" fmla="*/ 142 h 142"/>
                <a:gd name="T4" fmla="*/ 0 w 78"/>
                <a:gd name="T5" fmla="*/ 0 h 142"/>
                <a:gd name="T6" fmla="*/ 78 w 78"/>
                <a:gd name="T7" fmla="*/ 0 h 142"/>
                <a:gd name="T8" fmla="*/ 78 w 78"/>
                <a:gd name="T9" fmla="*/ 142 h 142"/>
                <a:gd name="T10" fmla="*/ 14 w 78"/>
                <a:gd name="T11" fmla="*/ 135 h 142"/>
                <a:gd name="T12" fmla="*/ 71 w 78"/>
                <a:gd name="T13" fmla="*/ 135 h 142"/>
                <a:gd name="T14" fmla="*/ 71 w 78"/>
                <a:gd name="T15" fmla="*/ 7 h 142"/>
                <a:gd name="T16" fmla="*/ 14 w 78"/>
                <a:gd name="T17" fmla="*/ 7 h 142"/>
                <a:gd name="T18" fmla="*/ 14 w 78"/>
                <a:gd name="T19" fmla="*/ 1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42">
                  <a:moveTo>
                    <a:pt x="78" y="142"/>
                  </a:moveTo>
                  <a:lnTo>
                    <a:pt x="0" y="142"/>
                  </a:lnTo>
                  <a:lnTo>
                    <a:pt x="0" y="0"/>
                  </a:lnTo>
                  <a:lnTo>
                    <a:pt x="78" y="0"/>
                  </a:lnTo>
                  <a:lnTo>
                    <a:pt x="78" y="142"/>
                  </a:lnTo>
                  <a:close/>
                  <a:moveTo>
                    <a:pt x="14" y="135"/>
                  </a:moveTo>
                  <a:lnTo>
                    <a:pt x="71" y="135"/>
                  </a:lnTo>
                  <a:lnTo>
                    <a:pt x="71" y="7"/>
                  </a:lnTo>
                  <a:lnTo>
                    <a:pt x="14" y="7"/>
                  </a:lnTo>
                  <a:lnTo>
                    <a:pt x="14"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1" name="Rectangle 176"/>
            <p:cNvSpPr>
              <a:spLocks noChangeArrowheads="1"/>
            </p:cNvSpPr>
            <p:nvPr/>
          </p:nvSpPr>
          <p:spPr bwMode="auto">
            <a:xfrm>
              <a:off x="4251325" y="5081588"/>
              <a:ext cx="563563"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2" name="Freeform 177"/>
            <p:cNvSpPr>
              <a:spLocks noEditPoints="1"/>
            </p:cNvSpPr>
            <p:nvPr/>
          </p:nvSpPr>
          <p:spPr bwMode="auto">
            <a:xfrm>
              <a:off x="4295775" y="4608513"/>
              <a:ext cx="461963" cy="315913"/>
            </a:xfrm>
            <a:custGeom>
              <a:avLst/>
              <a:gdLst>
                <a:gd name="T0" fmla="*/ 28 w 291"/>
                <a:gd name="T1" fmla="*/ 199 h 199"/>
                <a:gd name="T2" fmla="*/ 0 w 291"/>
                <a:gd name="T3" fmla="*/ 163 h 199"/>
                <a:gd name="T4" fmla="*/ 92 w 291"/>
                <a:gd name="T5" fmla="*/ 71 h 199"/>
                <a:gd name="T6" fmla="*/ 142 w 291"/>
                <a:gd name="T7" fmla="*/ 120 h 199"/>
                <a:gd name="T8" fmla="*/ 242 w 291"/>
                <a:gd name="T9" fmla="*/ 21 h 199"/>
                <a:gd name="T10" fmla="*/ 220 w 291"/>
                <a:gd name="T11" fmla="*/ 0 h 199"/>
                <a:gd name="T12" fmla="*/ 291 w 291"/>
                <a:gd name="T13" fmla="*/ 0 h 199"/>
                <a:gd name="T14" fmla="*/ 291 w 291"/>
                <a:gd name="T15" fmla="*/ 78 h 199"/>
                <a:gd name="T16" fmla="*/ 270 w 291"/>
                <a:gd name="T17" fmla="*/ 57 h 199"/>
                <a:gd name="T18" fmla="*/ 142 w 291"/>
                <a:gd name="T19" fmla="*/ 184 h 199"/>
                <a:gd name="T20" fmla="*/ 92 w 291"/>
                <a:gd name="T21" fmla="*/ 135 h 199"/>
                <a:gd name="T22" fmla="*/ 28 w 291"/>
                <a:gd name="T23" fmla="*/ 199 h 199"/>
                <a:gd name="T24" fmla="*/ 14 w 291"/>
                <a:gd name="T25" fmla="*/ 163 h 199"/>
                <a:gd name="T26" fmla="*/ 28 w 291"/>
                <a:gd name="T27" fmla="*/ 184 h 199"/>
                <a:gd name="T28" fmla="*/ 92 w 291"/>
                <a:gd name="T29" fmla="*/ 120 h 199"/>
                <a:gd name="T30" fmla="*/ 142 w 291"/>
                <a:gd name="T31" fmla="*/ 170 h 199"/>
                <a:gd name="T32" fmla="*/ 270 w 291"/>
                <a:gd name="T33" fmla="*/ 42 h 199"/>
                <a:gd name="T34" fmla="*/ 284 w 291"/>
                <a:gd name="T35" fmla="*/ 49 h 199"/>
                <a:gd name="T36" fmla="*/ 284 w 291"/>
                <a:gd name="T37" fmla="*/ 14 h 199"/>
                <a:gd name="T38" fmla="*/ 242 w 291"/>
                <a:gd name="T39" fmla="*/ 14 h 199"/>
                <a:gd name="T40" fmla="*/ 249 w 291"/>
                <a:gd name="T41" fmla="*/ 21 h 199"/>
                <a:gd name="T42" fmla="*/ 142 w 291"/>
                <a:gd name="T43" fmla="*/ 135 h 199"/>
                <a:gd name="T44" fmla="*/ 92 w 291"/>
                <a:gd name="T45" fmla="*/ 85 h 199"/>
                <a:gd name="T46" fmla="*/ 14 w 291"/>
                <a:gd name="T47" fmla="*/ 16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199">
                  <a:moveTo>
                    <a:pt x="28" y="199"/>
                  </a:moveTo>
                  <a:lnTo>
                    <a:pt x="0" y="163"/>
                  </a:lnTo>
                  <a:lnTo>
                    <a:pt x="92" y="71"/>
                  </a:lnTo>
                  <a:lnTo>
                    <a:pt x="142" y="120"/>
                  </a:lnTo>
                  <a:lnTo>
                    <a:pt x="242" y="21"/>
                  </a:lnTo>
                  <a:lnTo>
                    <a:pt x="220" y="0"/>
                  </a:lnTo>
                  <a:lnTo>
                    <a:pt x="291" y="0"/>
                  </a:lnTo>
                  <a:lnTo>
                    <a:pt x="291" y="78"/>
                  </a:lnTo>
                  <a:lnTo>
                    <a:pt x="270" y="57"/>
                  </a:lnTo>
                  <a:lnTo>
                    <a:pt x="142" y="184"/>
                  </a:lnTo>
                  <a:lnTo>
                    <a:pt x="92" y="135"/>
                  </a:lnTo>
                  <a:lnTo>
                    <a:pt x="28" y="199"/>
                  </a:lnTo>
                  <a:close/>
                  <a:moveTo>
                    <a:pt x="14" y="163"/>
                  </a:moveTo>
                  <a:lnTo>
                    <a:pt x="28" y="184"/>
                  </a:lnTo>
                  <a:lnTo>
                    <a:pt x="92" y="120"/>
                  </a:lnTo>
                  <a:lnTo>
                    <a:pt x="142" y="170"/>
                  </a:lnTo>
                  <a:lnTo>
                    <a:pt x="270" y="42"/>
                  </a:lnTo>
                  <a:lnTo>
                    <a:pt x="284" y="49"/>
                  </a:lnTo>
                  <a:lnTo>
                    <a:pt x="284" y="14"/>
                  </a:lnTo>
                  <a:lnTo>
                    <a:pt x="242" y="14"/>
                  </a:lnTo>
                  <a:lnTo>
                    <a:pt x="249" y="21"/>
                  </a:lnTo>
                  <a:lnTo>
                    <a:pt x="142" y="135"/>
                  </a:lnTo>
                  <a:lnTo>
                    <a:pt x="92" y="85"/>
                  </a:lnTo>
                  <a:lnTo>
                    <a:pt x="14"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3" name="Rectangle 178"/>
            <p:cNvSpPr>
              <a:spLocks noChangeArrowheads="1"/>
            </p:cNvSpPr>
            <p:nvPr/>
          </p:nvSpPr>
          <p:spPr bwMode="auto">
            <a:xfrm>
              <a:off x="4216400" y="5081588"/>
              <a:ext cx="222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4" name="Rectangle 179"/>
            <p:cNvSpPr>
              <a:spLocks noChangeArrowheads="1"/>
            </p:cNvSpPr>
            <p:nvPr/>
          </p:nvSpPr>
          <p:spPr bwMode="auto">
            <a:xfrm>
              <a:off x="4826000" y="5081588"/>
              <a:ext cx="22225"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0" name="Shape 2971"/>
          <p:cNvSpPr/>
          <p:nvPr/>
        </p:nvSpPr>
        <p:spPr>
          <a:xfrm>
            <a:off x="2561076" y="1788386"/>
            <a:ext cx="351829" cy="351829"/>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bg1"/>
          </a:solidFill>
          <a:ln w="12700">
            <a:miter lim="400000"/>
          </a:ln>
        </p:spPr>
        <p:txBody>
          <a:bodyPr lIns="50787" tIns="50787" rIns="50787" bIns="50787" anchor="ctr"/>
          <a:lstStyle/>
          <a:p>
            <a:pPr defTabSz="60938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a:p>
        </p:txBody>
      </p:sp>
      <p:grpSp>
        <p:nvGrpSpPr>
          <p:cNvPr id="21" name="Group 20"/>
          <p:cNvGrpSpPr/>
          <p:nvPr/>
        </p:nvGrpSpPr>
        <p:grpSpPr>
          <a:xfrm>
            <a:off x="2536302" y="3077184"/>
            <a:ext cx="444372" cy="280047"/>
            <a:chOff x="5254625" y="1584325"/>
            <a:chExt cx="609601" cy="384176"/>
          </a:xfrm>
          <a:solidFill>
            <a:schemeClr val="bg1"/>
          </a:solidFill>
        </p:grpSpPr>
        <p:sp>
          <p:nvSpPr>
            <p:cNvPr id="22" name="Freeform 282"/>
            <p:cNvSpPr>
              <a:spLocks/>
            </p:cNvSpPr>
            <p:nvPr/>
          </p:nvSpPr>
          <p:spPr bwMode="auto">
            <a:xfrm>
              <a:off x="5334000" y="1743075"/>
              <a:ext cx="496888" cy="134938"/>
            </a:xfrm>
            <a:custGeom>
              <a:avLst/>
              <a:gdLst>
                <a:gd name="T0" fmla="*/ 164 w 313"/>
                <a:gd name="T1" fmla="*/ 85 h 85"/>
                <a:gd name="T2" fmla="*/ 114 w 313"/>
                <a:gd name="T3" fmla="*/ 85 h 85"/>
                <a:gd name="T4" fmla="*/ 78 w 313"/>
                <a:gd name="T5" fmla="*/ 49 h 85"/>
                <a:gd name="T6" fmla="*/ 50 w 313"/>
                <a:gd name="T7" fmla="*/ 49 h 85"/>
                <a:gd name="T8" fmla="*/ 36 w 313"/>
                <a:gd name="T9" fmla="*/ 64 h 85"/>
                <a:gd name="T10" fmla="*/ 0 w 313"/>
                <a:gd name="T11" fmla="*/ 64 h 85"/>
                <a:gd name="T12" fmla="*/ 0 w 313"/>
                <a:gd name="T13" fmla="*/ 56 h 85"/>
                <a:gd name="T14" fmla="*/ 36 w 313"/>
                <a:gd name="T15" fmla="*/ 56 h 85"/>
                <a:gd name="T16" fmla="*/ 50 w 313"/>
                <a:gd name="T17" fmla="*/ 42 h 85"/>
                <a:gd name="T18" fmla="*/ 85 w 313"/>
                <a:gd name="T19" fmla="*/ 42 h 85"/>
                <a:gd name="T20" fmla="*/ 114 w 313"/>
                <a:gd name="T21" fmla="*/ 71 h 85"/>
                <a:gd name="T22" fmla="*/ 156 w 313"/>
                <a:gd name="T23" fmla="*/ 71 h 85"/>
                <a:gd name="T24" fmla="*/ 213 w 313"/>
                <a:gd name="T25" fmla="*/ 21 h 85"/>
                <a:gd name="T26" fmla="*/ 249 w 313"/>
                <a:gd name="T27" fmla="*/ 21 h 85"/>
                <a:gd name="T28" fmla="*/ 263 w 313"/>
                <a:gd name="T29" fmla="*/ 0 h 85"/>
                <a:gd name="T30" fmla="*/ 313 w 313"/>
                <a:gd name="T31" fmla="*/ 0 h 85"/>
                <a:gd name="T32" fmla="*/ 313 w 313"/>
                <a:gd name="T33" fmla="*/ 14 h 85"/>
                <a:gd name="T34" fmla="*/ 270 w 313"/>
                <a:gd name="T35" fmla="*/ 14 h 85"/>
                <a:gd name="T36" fmla="*/ 256 w 313"/>
                <a:gd name="T37" fmla="*/ 28 h 85"/>
                <a:gd name="T38" fmla="*/ 213 w 313"/>
                <a:gd name="T39" fmla="*/ 28 h 85"/>
                <a:gd name="T40" fmla="*/ 164 w 313"/>
                <a:gd name="T4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3" h="85">
                  <a:moveTo>
                    <a:pt x="164" y="85"/>
                  </a:moveTo>
                  <a:lnTo>
                    <a:pt x="114" y="85"/>
                  </a:lnTo>
                  <a:lnTo>
                    <a:pt x="78" y="49"/>
                  </a:lnTo>
                  <a:lnTo>
                    <a:pt x="50" y="49"/>
                  </a:lnTo>
                  <a:lnTo>
                    <a:pt x="36" y="64"/>
                  </a:lnTo>
                  <a:lnTo>
                    <a:pt x="0" y="64"/>
                  </a:lnTo>
                  <a:lnTo>
                    <a:pt x="0" y="56"/>
                  </a:lnTo>
                  <a:lnTo>
                    <a:pt x="36" y="56"/>
                  </a:lnTo>
                  <a:lnTo>
                    <a:pt x="50" y="42"/>
                  </a:lnTo>
                  <a:lnTo>
                    <a:pt x="85" y="42"/>
                  </a:lnTo>
                  <a:lnTo>
                    <a:pt x="114" y="71"/>
                  </a:lnTo>
                  <a:lnTo>
                    <a:pt x="156" y="71"/>
                  </a:lnTo>
                  <a:lnTo>
                    <a:pt x="213" y="21"/>
                  </a:lnTo>
                  <a:lnTo>
                    <a:pt x="249" y="21"/>
                  </a:lnTo>
                  <a:lnTo>
                    <a:pt x="263" y="0"/>
                  </a:lnTo>
                  <a:lnTo>
                    <a:pt x="313" y="0"/>
                  </a:lnTo>
                  <a:lnTo>
                    <a:pt x="313" y="14"/>
                  </a:lnTo>
                  <a:lnTo>
                    <a:pt x="270" y="14"/>
                  </a:lnTo>
                  <a:lnTo>
                    <a:pt x="256" y="28"/>
                  </a:lnTo>
                  <a:lnTo>
                    <a:pt x="213" y="28"/>
                  </a:lnTo>
                  <a:lnTo>
                    <a:pt x="164"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3" name="Freeform 283"/>
            <p:cNvSpPr>
              <a:spLocks/>
            </p:cNvSpPr>
            <p:nvPr/>
          </p:nvSpPr>
          <p:spPr bwMode="auto">
            <a:xfrm>
              <a:off x="5334000" y="1628775"/>
              <a:ext cx="496888" cy="136525"/>
            </a:xfrm>
            <a:custGeom>
              <a:avLst/>
              <a:gdLst>
                <a:gd name="T0" fmla="*/ 57 w 313"/>
                <a:gd name="T1" fmla="*/ 86 h 86"/>
                <a:gd name="T2" fmla="*/ 29 w 313"/>
                <a:gd name="T3" fmla="*/ 86 h 86"/>
                <a:gd name="T4" fmla="*/ 14 w 313"/>
                <a:gd name="T5" fmla="*/ 79 h 86"/>
                <a:gd name="T6" fmla="*/ 0 w 313"/>
                <a:gd name="T7" fmla="*/ 79 h 86"/>
                <a:gd name="T8" fmla="*/ 0 w 313"/>
                <a:gd name="T9" fmla="*/ 64 h 86"/>
                <a:gd name="T10" fmla="*/ 21 w 313"/>
                <a:gd name="T11" fmla="*/ 64 h 86"/>
                <a:gd name="T12" fmla="*/ 29 w 313"/>
                <a:gd name="T13" fmla="*/ 79 h 86"/>
                <a:gd name="T14" fmla="*/ 57 w 313"/>
                <a:gd name="T15" fmla="*/ 79 h 86"/>
                <a:gd name="T16" fmla="*/ 85 w 313"/>
                <a:gd name="T17" fmla="*/ 50 h 86"/>
                <a:gd name="T18" fmla="*/ 107 w 313"/>
                <a:gd name="T19" fmla="*/ 50 h 86"/>
                <a:gd name="T20" fmla="*/ 135 w 313"/>
                <a:gd name="T21" fmla="*/ 22 h 86"/>
                <a:gd name="T22" fmla="*/ 178 w 313"/>
                <a:gd name="T23" fmla="*/ 22 h 86"/>
                <a:gd name="T24" fmla="*/ 206 w 313"/>
                <a:gd name="T25" fmla="*/ 50 h 86"/>
                <a:gd name="T26" fmla="*/ 220 w 313"/>
                <a:gd name="T27" fmla="*/ 50 h 86"/>
                <a:gd name="T28" fmla="*/ 277 w 313"/>
                <a:gd name="T29" fmla="*/ 0 h 86"/>
                <a:gd name="T30" fmla="*/ 313 w 313"/>
                <a:gd name="T31" fmla="*/ 0 h 86"/>
                <a:gd name="T32" fmla="*/ 313 w 313"/>
                <a:gd name="T33" fmla="*/ 8 h 86"/>
                <a:gd name="T34" fmla="*/ 284 w 313"/>
                <a:gd name="T35" fmla="*/ 8 h 86"/>
                <a:gd name="T36" fmla="*/ 228 w 313"/>
                <a:gd name="T37" fmla="*/ 64 h 86"/>
                <a:gd name="T38" fmla="*/ 206 w 313"/>
                <a:gd name="T39" fmla="*/ 64 h 86"/>
                <a:gd name="T40" fmla="*/ 178 w 313"/>
                <a:gd name="T41" fmla="*/ 29 h 86"/>
                <a:gd name="T42" fmla="*/ 135 w 313"/>
                <a:gd name="T43" fmla="*/ 29 h 86"/>
                <a:gd name="T44" fmla="*/ 114 w 313"/>
                <a:gd name="T45" fmla="*/ 57 h 86"/>
                <a:gd name="T46" fmla="*/ 85 w 313"/>
                <a:gd name="T47" fmla="*/ 57 h 86"/>
                <a:gd name="T48" fmla="*/ 57 w 313"/>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3" h="86">
                  <a:moveTo>
                    <a:pt x="57" y="86"/>
                  </a:moveTo>
                  <a:lnTo>
                    <a:pt x="29" y="86"/>
                  </a:lnTo>
                  <a:lnTo>
                    <a:pt x="14" y="79"/>
                  </a:lnTo>
                  <a:lnTo>
                    <a:pt x="0" y="79"/>
                  </a:lnTo>
                  <a:lnTo>
                    <a:pt x="0" y="64"/>
                  </a:lnTo>
                  <a:lnTo>
                    <a:pt x="21" y="64"/>
                  </a:lnTo>
                  <a:lnTo>
                    <a:pt x="29" y="79"/>
                  </a:lnTo>
                  <a:lnTo>
                    <a:pt x="57" y="79"/>
                  </a:lnTo>
                  <a:lnTo>
                    <a:pt x="85" y="50"/>
                  </a:lnTo>
                  <a:lnTo>
                    <a:pt x="107" y="50"/>
                  </a:lnTo>
                  <a:lnTo>
                    <a:pt x="135" y="22"/>
                  </a:lnTo>
                  <a:lnTo>
                    <a:pt x="178" y="22"/>
                  </a:lnTo>
                  <a:lnTo>
                    <a:pt x="206" y="50"/>
                  </a:lnTo>
                  <a:lnTo>
                    <a:pt x="220" y="50"/>
                  </a:lnTo>
                  <a:lnTo>
                    <a:pt x="277" y="0"/>
                  </a:lnTo>
                  <a:lnTo>
                    <a:pt x="313" y="0"/>
                  </a:lnTo>
                  <a:lnTo>
                    <a:pt x="313" y="8"/>
                  </a:lnTo>
                  <a:lnTo>
                    <a:pt x="284" y="8"/>
                  </a:lnTo>
                  <a:lnTo>
                    <a:pt x="228" y="64"/>
                  </a:lnTo>
                  <a:lnTo>
                    <a:pt x="206" y="64"/>
                  </a:lnTo>
                  <a:lnTo>
                    <a:pt x="178" y="29"/>
                  </a:lnTo>
                  <a:lnTo>
                    <a:pt x="135" y="29"/>
                  </a:lnTo>
                  <a:lnTo>
                    <a:pt x="114" y="57"/>
                  </a:lnTo>
                  <a:lnTo>
                    <a:pt x="85" y="57"/>
                  </a:lnTo>
                  <a:lnTo>
                    <a:pt x="57"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 name="Rectangle 284"/>
            <p:cNvSpPr>
              <a:spLocks noChangeArrowheads="1"/>
            </p:cNvSpPr>
            <p:nvPr/>
          </p:nvSpPr>
          <p:spPr bwMode="auto">
            <a:xfrm>
              <a:off x="5356225" y="1844675"/>
              <a:ext cx="11113"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 name="Rectangle 285"/>
            <p:cNvSpPr>
              <a:spLocks noChangeArrowheads="1"/>
            </p:cNvSpPr>
            <p:nvPr/>
          </p:nvSpPr>
          <p:spPr bwMode="auto">
            <a:xfrm>
              <a:off x="5254625" y="1900238"/>
              <a:ext cx="460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6" name="Rectangle 286"/>
            <p:cNvSpPr>
              <a:spLocks noChangeArrowheads="1"/>
            </p:cNvSpPr>
            <p:nvPr/>
          </p:nvSpPr>
          <p:spPr bwMode="auto">
            <a:xfrm>
              <a:off x="5254625" y="1831975"/>
              <a:ext cx="460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7" name="Rectangle 287"/>
            <p:cNvSpPr>
              <a:spLocks noChangeArrowheads="1"/>
            </p:cNvSpPr>
            <p:nvPr/>
          </p:nvSpPr>
          <p:spPr bwMode="auto">
            <a:xfrm>
              <a:off x="5254625" y="1765300"/>
              <a:ext cx="460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8" name="Rectangle 288"/>
            <p:cNvSpPr>
              <a:spLocks noChangeArrowheads="1"/>
            </p:cNvSpPr>
            <p:nvPr/>
          </p:nvSpPr>
          <p:spPr bwMode="auto">
            <a:xfrm>
              <a:off x="5254625" y="1708150"/>
              <a:ext cx="460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9" name="Rectangle 289"/>
            <p:cNvSpPr>
              <a:spLocks noChangeArrowheads="1"/>
            </p:cNvSpPr>
            <p:nvPr/>
          </p:nvSpPr>
          <p:spPr bwMode="auto">
            <a:xfrm>
              <a:off x="5254625" y="1641475"/>
              <a:ext cx="460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0" name="Rectangle 290"/>
            <p:cNvSpPr>
              <a:spLocks noChangeArrowheads="1"/>
            </p:cNvSpPr>
            <p:nvPr/>
          </p:nvSpPr>
          <p:spPr bwMode="auto">
            <a:xfrm>
              <a:off x="5254625" y="1584325"/>
              <a:ext cx="460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1" name="Rectangle 291"/>
            <p:cNvSpPr>
              <a:spLocks noChangeArrowheads="1"/>
            </p:cNvSpPr>
            <p:nvPr/>
          </p:nvSpPr>
          <p:spPr bwMode="auto">
            <a:xfrm>
              <a:off x="5391150" y="1831975"/>
              <a:ext cx="22225" cy="136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2" name="Rectangle 292"/>
            <p:cNvSpPr>
              <a:spLocks noChangeArrowheads="1"/>
            </p:cNvSpPr>
            <p:nvPr/>
          </p:nvSpPr>
          <p:spPr bwMode="auto">
            <a:xfrm>
              <a:off x="5435600" y="1809750"/>
              <a:ext cx="11113" cy="158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3" name="Rectangle 293"/>
            <p:cNvSpPr>
              <a:spLocks noChangeArrowheads="1"/>
            </p:cNvSpPr>
            <p:nvPr/>
          </p:nvSpPr>
          <p:spPr bwMode="auto">
            <a:xfrm>
              <a:off x="5468938" y="1831975"/>
              <a:ext cx="23813" cy="136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4" name="Rectangle 294"/>
            <p:cNvSpPr>
              <a:spLocks noChangeArrowheads="1"/>
            </p:cNvSpPr>
            <p:nvPr/>
          </p:nvSpPr>
          <p:spPr bwMode="auto">
            <a:xfrm>
              <a:off x="5514975" y="1866900"/>
              <a:ext cx="11113" cy="101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5" name="Rectangle 295"/>
            <p:cNvSpPr>
              <a:spLocks noChangeArrowheads="1"/>
            </p:cNvSpPr>
            <p:nvPr/>
          </p:nvSpPr>
          <p:spPr bwMode="auto">
            <a:xfrm>
              <a:off x="5559425" y="1866900"/>
              <a:ext cx="11113" cy="101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6" name="Rectangle 296"/>
            <p:cNvSpPr>
              <a:spLocks noChangeArrowheads="1"/>
            </p:cNvSpPr>
            <p:nvPr/>
          </p:nvSpPr>
          <p:spPr bwMode="auto">
            <a:xfrm>
              <a:off x="5594350" y="1855788"/>
              <a:ext cx="1111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7" name="Rectangle 297"/>
            <p:cNvSpPr>
              <a:spLocks noChangeArrowheads="1"/>
            </p:cNvSpPr>
            <p:nvPr/>
          </p:nvSpPr>
          <p:spPr bwMode="auto">
            <a:xfrm>
              <a:off x="5638800" y="1809750"/>
              <a:ext cx="11113" cy="158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8" name="Rectangle 298"/>
            <p:cNvSpPr>
              <a:spLocks noChangeArrowheads="1"/>
            </p:cNvSpPr>
            <p:nvPr/>
          </p:nvSpPr>
          <p:spPr bwMode="auto">
            <a:xfrm>
              <a:off x="5672138" y="1776413"/>
              <a:ext cx="23813"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9" name="Rectangle 299"/>
            <p:cNvSpPr>
              <a:spLocks noChangeArrowheads="1"/>
            </p:cNvSpPr>
            <p:nvPr/>
          </p:nvSpPr>
          <p:spPr bwMode="auto">
            <a:xfrm>
              <a:off x="5718175" y="1776413"/>
              <a:ext cx="11113"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0" name="Rectangle 300"/>
            <p:cNvSpPr>
              <a:spLocks noChangeArrowheads="1"/>
            </p:cNvSpPr>
            <p:nvPr/>
          </p:nvSpPr>
          <p:spPr bwMode="auto">
            <a:xfrm>
              <a:off x="5751513" y="1754188"/>
              <a:ext cx="22225" cy="214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1" name="Rectangle 301"/>
            <p:cNvSpPr>
              <a:spLocks noChangeArrowheads="1"/>
            </p:cNvSpPr>
            <p:nvPr/>
          </p:nvSpPr>
          <p:spPr bwMode="auto">
            <a:xfrm>
              <a:off x="5797550" y="1754188"/>
              <a:ext cx="11113" cy="214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2" name="Rectangle 302"/>
            <p:cNvSpPr>
              <a:spLocks noChangeArrowheads="1"/>
            </p:cNvSpPr>
            <p:nvPr/>
          </p:nvSpPr>
          <p:spPr bwMode="auto">
            <a:xfrm>
              <a:off x="5334000" y="1957388"/>
              <a:ext cx="49688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3" name="Rectangle 303"/>
            <p:cNvSpPr>
              <a:spLocks noChangeArrowheads="1"/>
            </p:cNvSpPr>
            <p:nvPr/>
          </p:nvSpPr>
          <p:spPr bwMode="auto">
            <a:xfrm>
              <a:off x="5254625" y="1957388"/>
              <a:ext cx="46038"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4" name="Rectangle 304"/>
            <p:cNvSpPr>
              <a:spLocks noChangeArrowheads="1"/>
            </p:cNvSpPr>
            <p:nvPr/>
          </p:nvSpPr>
          <p:spPr bwMode="auto">
            <a:xfrm>
              <a:off x="5853113" y="1957388"/>
              <a:ext cx="11113"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2521744" y="3772148"/>
            <a:ext cx="460161" cy="305469"/>
            <a:chOff x="2466523" y="4244828"/>
            <a:chExt cx="345121" cy="229102"/>
          </a:xfrm>
          <a:solidFill>
            <a:schemeClr val="bg1"/>
          </a:solidFill>
        </p:grpSpPr>
        <p:sp>
          <p:nvSpPr>
            <p:cNvPr id="46" name="Freeform 91"/>
            <p:cNvSpPr>
              <a:spLocks noEditPoints="1"/>
            </p:cNvSpPr>
            <p:nvPr/>
          </p:nvSpPr>
          <p:spPr bwMode="auto">
            <a:xfrm>
              <a:off x="2594291" y="4310915"/>
              <a:ext cx="69759" cy="74165"/>
            </a:xfrm>
            <a:custGeom>
              <a:avLst/>
              <a:gdLst>
                <a:gd name="T0" fmla="*/ 1 w 18"/>
                <a:gd name="T1" fmla="*/ 19 h 19"/>
                <a:gd name="T2" fmla="*/ 3 w 18"/>
                <a:gd name="T3" fmla="*/ 18 h 19"/>
                <a:gd name="T4" fmla="*/ 5 w 18"/>
                <a:gd name="T5" fmla="*/ 13 h 19"/>
                <a:gd name="T6" fmla="*/ 13 w 18"/>
                <a:gd name="T7" fmla="*/ 13 h 19"/>
                <a:gd name="T8" fmla="*/ 15 w 18"/>
                <a:gd name="T9" fmla="*/ 18 h 19"/>
                <a:gd name="T10" fmla="*/ 16 w 18"/>
                <a:gd name="T11" fmla="*/ 19 h 19"/>
                <a:gd name="T12" fmla="*/ 17 w 18"/>
                <a:gd name="T13" fmla="*/ 19 h 19"/>
                <a:gd name="T14" fmla="*/ 17 w 18"/>
                <a:gd name="T15" fmla="*/ 17 h 19"/>
                <a:gd name="T16" fmla="*/ 10 w 18"/>
                <a:gd name="T17" fmla="*/ 1 h 19"/>
                <a:gd name="T18" fmla="*/ 9 w 18"/>
                <a:gd name="T19" fmla="*/ 0 h 19"/>
                <a:gd name="T20" fmla="*/ 8 w 18"/>
                <a:gd name="T21" fmla="*/ 1 h 19"/>
                <a:gd name="T22" fmla="*/ 0 w 18"/>
                <a:gd name="T23" fmla="*/ 17 h 19"/>
                <a:gd name="T24" fmla="*/ 1 w 18"/>
                <a:gd name="T25" fmla="*/ 19 h 19"/>
                <a:gd name="T26" fmla="*/ 9 w 18"/>
                <a:gd name="T27" fmla="*/ 5 h 19"/>
                <a:gd name="T28" fmla="*/ 11 w 18"/>
                <a:gd name="T29" fmla="*/ 10 h 19"/>
                <a:gd name="T30" fmla="*/ 7 w 18"/>
                <a:gd name="T31" fmla="*/ 10 h 19"/>
                <a:gd name="T32" fmla="*/ 9 w 18"/>
                <a:gd name="T33"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9">
                  <a:moveTo>
                    <a:pt x="1" y="19"/>
                  </a:moveTo>
                  <a:cubicBezTo>
                    <a:pt x="2" y="19"/>
                    <a:pt x="3" y="19"/>
                    <a:pt x="3" y="18"/>
                  </a:cubicBezTo>
                  <a:cubicBezTo>
                    <a:pt x="5" y="13"/>
                    <a:pt x="5" y="13"/>
                    <a:pt x="5" y="13"/>
                  </a:cubicBezTo>
                  <a:cubicBezTo>
                    <a:pt x="13" y="13"/>
                    <a:pt x="13" y="13"/>
                    <a:pt x="13" y="13"/>
                  </a:cubicBezTo>
                  <a:cubicBezTo>
                    <a:pt x="15" y="18"/>
                    <a:pt x="15" y="18"/>
                    <a:pt x="15" y="18"/>
                  </a:cubicBezTo>
                  <a:cubicBezTo>
                    <a:pt x="15" y="19"/>
                    <a:pt x="16" y="19"/>
                    <a:pt x="16" y="19"/>
                  </a:cubicBezTo>
                  <a:cubicBezTo>
                    <a:pt x="16" y="19"/>
                    <a:pt x="17" y="19"/>
                    <a:pt x="17" y="19"/>
                  </a:cubicBezTo>
                  <a:cubicBezTo>
                    <a:pt x="17" y="18"/>
                    <a:pt x="18" y="18"/>
                    <a:pt x="17" y="17"/>
                  </a:cubicBezTo>
                  <a:cubicBezTo>
                    <a:pt x="10" y="1"/>
                    <a:pt x="10" y="1"/>
                    <a:pt x="10" y="1"/>
                  </a:cubicBezTo>
                  <a:cubicBezTo>
                    <a:pt x="10" y="1"/>
                    <a:pt x="9" y="0"/>
                    <a:pt x="9" y="0"/>
                  </a:cubicBezTo>
                  <a:cubicBezTo>
                    <a:pt x="8" y="0"/>
                    <a:pt x="8" y="1"/>
                    <a:pt x="8" y="1"/>
                  </a:cubicBezTo>
                  <a:cubicBezTo>
                    <a:pt x="0" y="17"/>
                    <a:pt x="0" y="17"/>
                    <a:pt x="0" y="17"/>
                  </a:cubicBezTo>
                  <a:cubicBezTo>
                    <a:pt x="0" y="18"/>
                    <a:pt x="0" y="18"/>
                    <a:pt x="1" y="19"/>
                  </a:cubicBezTo>
                  <a:close/>
                  <a:moveTo>
                    <a:pt x="9" y="5"/>
                  </a:moveTo>
                  <a:cubicBezTo>
                    <a:pt x="11" y="10"/>
                    <a:pt x="11" y="10"/>
                    <a:pt x="11" y="10"/>
                  </a:cubicBezTo>
                  <a:cubicBezTo>
                    <a:pt x="7" y="10"/>
                    <a:pt x="7" y="10"/>
                    <a:pt x="7" y="10"/>
                  </a:cubicBezTo>
                  <a:lnTo>
                    <a:pt x="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7" name="Freeform 92"/>
            <p:cNvSpPr>
              <a:spLocks/>
            </p:cNvSpPr>
            <p:nvPr/>
          </p:nvSpPr>
          <p:spPr bwMode="auto">
            <a:xfrm>
              <a:off x="2672127" y="4310915"/>
              <a:ext cx="11015" cy="74165"/>
            </a:xfrm>
            <a:custGeom>
              <a:avLst/>
              <a:gdLst>
                <a:gd name="T0" fmla="*/ 2 w 3"/>
                <a:gd name="T1" fmla="*/ 19 h 19"/>
                <a:gd name="T2" fmla="*/ 3 w 3"/>
                <a:gd name="T3" fmla="*/ 18 h 19"/>
                <a:gd name="T4" fmla="*/ 3 w 3"/>
                <a:gd name="T5" fmla="*/ 2 h 19"/>
                <a:gd name="T6" fmla="*/ 2 w 3"/>
                <a:gd name="T7" fmla="*/ 0 h 19"/>
                <a:gd name="T8" fmla="*/ 0 w 3"/>
                <a:gd name="T9" fmla="*/ 2 h 19"/>
                <a:gd name="T10" fmla="*/ 0 w 3"/>
                <a:gd name="T11" fmla="*/ 18 h 19"/>
                <a:gd name="T12" fmla="*/ 2 w 3"/>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3" h="19">
                  <a:moveTo>
                    <a:pt x="2" y="19"/>
                  </a:moveTo>
                  <a:cubicBezTo>
                    <a:pt x="2" y="19"/>
                    <a:pt x="3" y="18"/>
                    <a:pt x="3" y="18"/>
                  </a:cubicBezTo>
                  <a:cubicBezTo>
                    <a:pt x="3" y="2"/>
                    <a:pt x="3" y="2"/>
                    <a:pt x="3" y="2"/>
                  </a:cubicBezTo>
                  <a:cubicBezTo>
                    <a:pt x="3" y="1"/>
                    <a:pt x="2" y="0"/>
                    <a:pt x="2" y="0"/>
                  </a:cubicBezTo>
                  <a:cubicBezTo>
                    <a:pt x="1" y="0"/>
                    <a:pt x="0" y="1"/>
                    <a:pt x="0" y="2"/>
                  </a:cubicBezTo>
                  <a:cubicBezTo>
                    <a:pt x="0" y="18"/>
                    <a:pt x="0" y="18"/>
                    <a:pt x="0" y="18"/>
                  </a:cubicBezTo>
                  <a:cubicBezTo>
                    <a:pt x="0" y="18"/>
                    <a:pt x="1" y="19"/>
                    <a:pt x="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8" name="Freeform 93"/>
            <p:cNvSpPr>
              <a:spLocks noEditPoints="1"/>
            </p:cNvSpPr>
            <p:nvPr/>
          </p:nvSpPr>
          <p:spPr bwMode="auto">
            <a:xfrm>
              <a:off x="2466523" y="4244828"/>
              <a:ext cx="345121" cy="229102"/>
            </a:xfrm>
            <a:custGeom>
              <a:avLst/>
              <a:gdLst>
                <a:gd name="T0" fmla="*/ 89 w 89"/>
                <a:gd name="T1" fmla="*/ 48 h 59"/>
                <a:gd name="T2" fmla="*/ 88 w 89"/>
                <a:gd name="T3" fmla="*/ 47 h 59"/>
                <a:gd name="T4" fmla="*/ 81 w 89"/>
                <a:gd name="T5" fmla="*/ 47 h 59"/>
                <a:gd name="T6" fmla="*/ 81 w 89"/>
                <a:gd name="T7" fmla="*/ 6 h 59"/>
                <a:gd name="T8" fmla="*/ 74 w 89"/>
                <a:gd name="T9" fmla="*/ 0 h 59"/>
                <a:gd name="T10" fmla="*/ 31 w 89"/>
                <a:gd name="T11" fmla="*/ 0 h 59"/>
                <a:gd name="T12" fmla="*/ 31 w 89"/>
                <a:gd name="T13" fmla="*/ 0 h 59"/>
                <a:gd name="T14" fmla="*/ 15 w 89"/>
                <a:gd name="T15" fmla="*/ 0 h 59"/>
                <a:gd name="T16" fmla="*/ 8 w 89"/>
                <a:gd name="T17" fmla="*/ 6 h 59"/>
                <a:gd name="T18" fmla="*/ 8 w 89"/>
                <a:gd name="T19" fmla="*/ 47 h 59"/>
                <a:gd name="T20" fmla="*/ 2 w 89"/>
                <a:gd name="T21" fmla="*/ 47 h 59"/>
                <a:gd name="T22" fmla="*/ 1 w 89"/>
                <a:gd name="T23" fmla="*/ 48 h 59"/>
                <a:gd name="T24" fmla="*/ 0 w 89"/>
                <a:gd name="T25" fmla="*/ 49 h 59"/>
                <a:gd name="T26" fmla="*/ 14 w 89"/>
                <a:gd name="T27" fmla="*/ 59 h 59"/>
                <a:gd name="T28" fmla="*/ 75 w 89"/>
                <a:gd name="T29" fmla="*/ 59 h 59"/>
                <a:gd name="T30" fmla="*/ 89 w 89"/>
                <a:gd name="T31" fmla="*/ 49 h 59"/>
                <a:gd name="T32" fmla="*/ 89 w 89"/>
                <a:gd name="T33" fmla="*/ 48 h 59"/>
                <a:gd name="T34" fmla="*/ 11 w 89"/>
                <a:gd name="T35" fmla="*/ 6 h 59"/>
                <a:gd name="T36" fmla="*/ 15 w 89"/>
                <a:gd name="T37" fmla="*/ 2 h 59"/>
                <a:gd name="T38" fmla="*/ 31 w 89"/>
                <a:gd name="T39" fmla="*/ 2 h 59"/>
                <a:gd name="T40" fmla="*/ 31 w 89"/>
                <a:gd name="T41" fmla="*/ 2 h 59"/>
                <a:gd name="T42" fmla="*/ 74 w 89"/>
                <a:gd name="T43" fmla="*/ 2 h 59"/>
                <a:gd name="T44" fmla="*/ 78 w 89"/>
                <a:gd name="T45" fmla="*/ 6 h 59"/>
                <a:gd name="T46" fmla="*/ 78 w 89"/>
                <a:gd name="T47" fmla="*/ 47 h 59"/>
                <a:gd name="T48" fmla="*/ 56 w 89"/>
                <a:gd name="T49" fmla="*/ 47 h 59"/>
                <a:gd name="T50" fmla="*/ 55 w 89"/>
                <a:gd name="T51" fmla="*/ 49 h 59"/>
                <a:gd name="T52" fmla="*/ 55 w 89"/>
                <a:gd name="T53" fmla="*/ 51 h 59"/>
                <a:gd name="T54" fmla="*/ 34 w 89"/>
                <a:gd name="T55" fmla="*/ 51 h 59"/>
                <a:gd name="T56" fmla="*/ 34 w 89"/>
                <a:gd name="T57" fmla="*/ 49 h 59"/>
                <a:gd name="T58" fmla="*/ 33 w 89"/>
                <a:gd name="T59" fmla="*/ 47 h 59"/>
                <a:gd name="T60" fmla="*/ 11 w 89"/>
                <a:gd name="T61" fmla="*/ 47 h 59"/>
                <a:gd name="T62" fmla="*/ 11 w 89"/>
                <a:gd name="T63" fmla="*/ 6 h 59"/>
                <a:gd name="T64" fmla="*/ 75 w 89"/>
                <a:gd name="T65" fmla="*/ 56 h 59"/>
                <a:gd name="T66" fmla="*/ 14 w 89"/>
                <a:gd name="T67" fmla="*/ 56 h 59"/>
                <a:gd name="T68" fmla="*/ 4 w 89"/>
                <a:gd name="T69" fmla="*/ 50 h 59"/>
                <a:gd name="T70" fmla="*/ 32 w 89"/>
                <a:gd name="T71" fmla="*/ 50 h 59"/>
                <a:gd name="T72" fmla="*/ 32 w 89"/>
                <a:gd name="T73" fmla="*/ 52 h 59"/>
                <a:gd name="T74" fmla="*/ 33 w 89"/>
                <a:gd name="T75" fmla="*/ 53 h 59"/>
                <a:gd name="T76" fmla="*/ 56 w 89"/>
                <a:gd name="T77" fmla="*/ 53 h 59"/>
                <a:gd name="T78" fmla="*/ 58 w 89"/>
                <a:gd name="T79" fmla="*/ 52 h 59"/>
                <a:gd name="T80" fmla="*/ 58 w 89"/>
                <a:gd name="T81" fmla="*/ 50 h 59"/>
                <a:gd name="T82" fmla="*/ 86 w 89"/>
                <a:gd name="T83" fmla="*/ 50 h 59"/>
                <a:gd name="T84" fmla="*/ 75 w 89"/>
                <a:gd name="T85"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 h="59">
                  <a:moveTo>
                    <a:pt x="89" y="48"/>
                  </a:moveTo>
                  <a:cubicBezTo>
                    <a:pt x="89" y="48"/>
                    <a:pt x="88" y="47"/>
                    <a:pt x="88" y="47"/>
                  </a:cubicBezTo>
                  <a:cubicBezTo>
                    <a:pt x="81" y="47"/>
                    <a:pt x="81" y="47"/>
                    <a:pt x="81" y="47"/>
                  </a:cubicBezTo>
                  <a:cubicBezTo>
                    <a:pt x="81" y="6"/>
                    <a:pt x="81" y="6"/>
                    <a:pt x="81" y="6"/>
                  </a:cubicBezTo>
                  <a:cubicBezTo>
                    <a:pt x="81" y="3"/>
                    <a:pt x="78" y="0"/>
                    <a:pt x="74" y="0"/>
                  </a:cubicBezTo>
                  <a:cubicBezTo>
                    <a:pt x="31" y="0"/>
                    <a:pt x="31" y="0"/>
                    <a:pt x="31" y="0"/>
                  </a:cubicBezTo>
                  <a:cubicBezTo>
                    <a:pt x="31" y="0"/>
                    <a:pt x="31" y="0"/>
                    <a:pt x="31" y="0"/>
                  </a:cubicBezTo>
                  <a:cubicBezTo>
                    <a:pt x="15" y="0"/>
                    <a:pt x="15" y="0"/>
                    <a:pt x="15" y="0"/>
                  </a:cubicBezTo>
                  <a:cubicBezTo>
                    <a:pt x="11" y="0"/>
                    <a:pt x="8" y="3"/>
                    <a:pt x="8" y="6"/>
                  </a:cubicBezTo>
                  <a:cubicBezTo>
                    <a:pt x="8" y="47"/>
                    <a:pt x="8" y="47"/>
                    <a:pt x="8" y="47"/>
                  </a:cubicBezTo>
                  <a:cubicBezTo>
                    <a:pt x="2" y="47"/>
                    <a:pt x="2" y="47"/>
                    <a:pt x="2" y="47"/>
                  </a:cubicBezTo>
                  <a:cubicBezTo>
                    <a:pt x="1" y="47"/>
                    <a:pt x="1" y="48"/>
                    <a:pt x="1" y="48"/>
                  </a:cubicBezTo>
                  <a:cubicBezTo>
                    <a:pt x="0" y="48"/>
                    <a:pt x="0" y="49"/>
                    <a:pt x="0" y="49"/>
                  </a:cubicBezTo>
                  <a:cubicBezTo>
                    <a:pt x="2" y="55"/>
                    <a:pt x="8" y="59"/>
                    <a:pt x="14" y="59"/>
                  </a:cubicBezTo>
                  <a:cubicBezTo>
                    <a:pt x="75" y="59"/>
                    <a:pt x="75" y="59"/>
                    <a:pt x="75" y="59"/>
                  </a:cubicBezTo>
                  <a:cubicBezTo>
                    <a:pt x="82" y="59"/>
                    <a:pt x="87" y="55"/>
                    <a:pt x="89" y="49"/>
                  </a:cubicBezTo>
                  <a:cubicBezTo>
                    <a:pt x="89" y="49"/>
                    <a:pt x="89" y="48"/>
                    <a:pt x="89" y="48"/>
                  </a:cubicBezTo>
                  <a:close/>
                  <a:moveTo>
                    <a:pt x="11" y="6"/>
                  </a:moveTo>
                  <a:cubicBezTo>
                    <a:pt x="11" y="4"/>
                    <a:pt x="13" y="2"/>
                    <a:pt x="15" y="2"/>
                  </a:cubicBezTo>
                  <a:cubicBezTo>
                    <a:pt x="31" y="2"/>
                    <a:pt x="31" y="2"/>
                    <a:pt x="31" y="2"/>
                  </a:cubicBezTo>
                  <a:cubicBezTo>
                    <a:pt x="31" y="2"/>
                    <a:pt x="31" y="2"/>
                    <a:pt x="31" y="2"/>
                  </a:cubicBezTo>
                  <a:cubicBezTo>
                    <a:pt x="74" y="2"/>
                    <a:pt x="74" y="2"/>
                    <a:pt x="74" y="2"/>
                  </a:cubicBezTo>
                  <a:cubicBezTo>
                    <a:pt x="76" y="2"/>
                    <a:pt x="78" y="4"/>
                    <a:pt x="78" y="6"/>
                  </a:cubicBezTo>
                  <a:cubicBezTo>
                    <a:pt x="78" y="47"/>
                    <a:pt x="78" y="47"/>
                    <a:pt x="78" y="47"/>
                  </a:cubicBezTo>
                  <a:cubicBezTo>
                    <a:pt x="56" y="47"/>
                    <a:pt x="56" y="47"/>
                    <a:pt x="56" y="47"/>
                  </a:cubicBezTo>
                  <a:cubicBezTo>
                    <a:pt x="55" y="47"/>
                    <a:pt x="55" y="48"/>
                    <a:pt x="55" y="49"/>
                  </a:cubicBezTo>
                  <a:cubicBezTo>
                    <a:pt x="55" y="51"/>
                    <a:pt x="55" y="51"/>
                    <a:pt x="55" y="51"/>
                  </a:cubicBezTo>
                  <a:cubicBezTo>
                    <a:pt x="34" y="51"/>
                    <a:pt x="34" y="51"/>
                    <a:pt x="34" y="51"/>
                  </a:cubicBezTo>
                  <a:cubicBezTo>
                    <a:pt x="34" y="49"/>
                    <a:pt x="34" y="49"/>
                    <a:pt x="34" y="49"/>
                  </a:cubicBezTo>
                  <a:cubicBezTo>
                    <a:pt x="34" y="48"/>
                    <a:pt x="34" y="47"/>
                    <a:pt x="33" y="47"/>
                  </a:cubicBezTo>
                  <a:cubicBezTo>
                    <a:pt x="11" y="47"/>
                    <a:pt x="11" y="47"/>
                    <a:pt x="11" y="47"/>
                  </a:cubicBezTo>
                  <a:lnTo>
                    <a:pt x="11" y="6"/>
                  </a:lnTo>
                  <a:close/>
                  <a:moveTo>
                    <a:pt x="75" y="56"/>
                  </a:moveTo>
                  <a:cubicBezTo>
                    <a:pt x="14" y="56"/>
                    <a:pt x="14" y="56"/>
                    <a:pt x="14" y="56"/>
                  </a:cubicBezTo>
                  <a:cubicBezTo>
                    <a:pt x="10" y="56"/>
                    <a:pt x="6" y="54"/>
                    <a:pt x="4" y="50"/>
                  </a:cubicBezTo>
                  <a:cubicBezTo>
                    <a:pt x="32" y="50"/>
                    <a:pt x="32" y="50"/>
                    <a:pt x="32" y="50"/>
                  </a:cubicBezTo>
                  <a:cubicBezTo>
                    <a:pt x="32" y="52"/>
                    <a:pt x="32" y="52"/>
                    <a:pt x="32" y="52"/>
                  </a:cubicBezTo>
                  <a:cubicBezTo>
                    <a:pt x="32" y="53"/>
                    <a:pt x="32" y="53"/>
                    <a:pt x="33" y="53"/>
                  </a:cubicBezTo>
                  <a:cubicBezTo>
                    <a:pt x="56" y="53"/>
                    <a:pt x="56" y="53"/>
                    <a:pt x="56" y="53"/>
                  </a:cubicBezTo>
                  <a:cubicBezTo>
                    <a:pt x="57" y="53"/>
                    <a:pt x="58" y="53"/>
                    <a:pt x="58" y="52"/>
                  </a:cubicBezTo>
                  <a:cubicBezTo>
                    <a:pt x="58" y="50"/>
                    <a:pt x="58" y="50"/>
                    <a:pt x="58" y="50"/>
                  </a:cubicBezTo>
                  <a:cubicBezTo>
                    <a:pt x="86" y="50"/>
                    <a:pt x="86" y="50"/>
                    <a:pt x="86" y="50"/>
                  </a:cubicBezTo>
                  <a:cubicBezTo>
                    <a:pt x="84" y="54"/>
                    <a:pt x="80" y="56"/>
                    <a:pt x="75"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3249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Maximum Indemnity Period</a:t>
            </a:r>
            <a:endParaRPr lang="en-GB" dirty="0"/>
          </a:p>
        </p:txBody>
      </p:sp>
      <p:sp>
        <p:nvSpPr>
          <p:cNvPr id="3" name="Text Placeholder 2"/>
          <p:cNvSpPr>
            <a:spLocks noGrp="1"/>
          </p:cNvSpPr>
          <p:nvPr>
            <p:ph type="body" sz="quarter" idx="10"/>
          </p:nvPr>
        </p:nvSpPr>
        <p:spPr/>
        <p:txBody>
          <a:bodyPr/>
          <a:lstStyle/>
          <a:p>
            <a:r>
              <a:rPr lang="en-GB" dirty="0" smtClean="0"/>
              <a:t>How long could the business be impacted for?</a:t>
            </a:r>
            <a:endParaRPr lang="en-GB" dirty="0"/>
          </a:p>
        </p:txBody>
      </p:sp>
      <p:sp>
        <p:nvSpPr>
          <p:cNvPr id="4" name="Text Placeholder 3"/>
          <p:cNvSpPr>
            <a:spLocks noGrp="1"/>
          </p:cNvSpPr>
          <p:nvPr>
            <p:ph type="body" sz="quarter" idx="11"/>
          </p:nvPr>
        </p:nvSpPr>
        <p:spPr/>
        <p:txBody>
          <a:bodyPr/>
          <a:lstStyle/>
          <a:p>
            <a:r>
              <a:rPr lang="en-GB" dirty="0" smtClean="0"/>
              <a:t>Risk planning scenarios – what would delay reinstatement?</a:t>
            </a:r>
          </a:p>
          <a:p>
            <a:pPr lvl="2"/>
            <a:r>
              <a:rPr lang="en-GB" dirty="0" smtClean="0"/>
              <a:t>Could the business operate in alternative premises?</a:t>
            </a:r>
          </a:p>
          <a:p>
            <a:pPr lvl="2"/>
            <a:r>
              <a:rPr lang="en-GB" dirty="0" smtClean="0"/>
              <a:t>What would be required?</a:t>
            </a:r>
          </a:p>
          <a:p>
            <a:pPr lvl="2"/>
            <a:r>
              <a:rPr lang="en-GB" dirty="0" smtClean="0"/>
              <a:t>Could anything required be purchased today?</a:t>
            </a:r>
          </a:p>
          <a:p>
            <a:pPr lvl="2"/>
            <a:r>
              <a:rPr lang="en-GB" i="1" dirty="0" smtClean="0"/>
              <a:t>If not, how long might it take?</a:t>
            </a:r>
          </a:p>
          <a:p>
            <a:pPr lvl="2"/>
            <a:r>
              <a:rPr lang="en-GB" dirty="0" smtClean="0"/>
              <a:t>What redundancy is built into the Policyholder’s key processes?</a:t>
            </a:r>
          </a:p>
          <a:p>
            <a:pPr lvl="2"/>
            <a:r>
              <a:rPr lang="en-GB" dirty="0" smtClean="0"/>
              <a:t>How easy is machinery to repair?</a:t>
            </a:r>
          </a:p>
          <a:p>
            <a:pPr lvl="2"/>
            <a:r>
              <a:rPr lang="en-GB" dirty="0" smtClean="0"/>
              <a:t>If a repair is required, how long would it take, including commissioning and testing?</a:t>
            </a:r>
          </a:p>
        </p:txBody>
      </p:sp>
      <p:sp>
        <p:nvSpPr>
          <p:cNvPr id="5" name="Freeform 16"/>
          <p:cNvSpPr>
            <a:spLocks noEditPoints="1"/>
          </p:cNvSpPr>
          <p:nvPr/>
        </p:nvSpPr>
        <p:spPr bwMode="auto">
          <a:xfrm>
            <a:off x="8234174" y="4373724"/>
            <a:ext cx="369905" cy="398360"/>
          </a:xfrm>
          <a:custGeom>
            <a:avLst/>
            <a:gdLst>
              <a:gd name="T0" fmla="*/ 29 w 64"/>
              <a:gd name="T1" fmla="*/ 23 h 69"/>
              <a:gd name="T2" fmla="*/ 21 w 64"/>
              <a:gd name="T3" fmla="*/ 16 h 69"/>
              <a:gd name="T4" fmla="*/ 14 w 64"/>
              <a:gd name="T5" fmla="*/ 22 h 69"/>
              <a:gd name="T6" fmla="*/ 7 w 64"/>
              <a:gd name="T7" fmla="*/ 16 h 69"/>
              <a:gd name="T8" fmla="*/ 0 w 64"/>
              <a:gd name="T9" fmla="*/ 23 h 69"/>
              <a:gd name="T10" fmla="*/ 5 w 64"/>
              <a:gd name="T11" fmla="*/ 46 h 69"/>
              <a:gd name="T12" fmla="*/ 8 w 64"/>
              <a:gd name="T13" fmla="*/ 69 h 69"/>
              <a:gd name="T14" fmla="*/ 24 w 64"/>
              <a:gd name="T15" fmla="*/ 66 h 69"/>
              <a:gd name="T16" fmla="*/ 29 w 64"/>
              <a:gd name="T17" fmla="*/ 40 h 69"/>
              <a:gd name="T18" fmla="*/ 24 w 64"/>
              <a:gd name="T19" fmla="*/ 43 h 69"/>
              <a:gd name="T20" fmla="*/ 22 w 64"/>
              <a:gd name="T21" fmla="*/ 26 h 69"/>
              <a:gd name="T22" fmla="*/ 21 w 64"/>
              <a:gd name="T23" fmla="*/ 66 h 69"/>
              <a:gd name="T24" fmla="*/ 16 w 64"/>
              <a:gd name="T25" fmla="*/ 44 h 69"/>
              <a:gd name="T26" fmla="*/ 13 w 64"/>
              <a:gd name="T27" fmla="*/ 44 h 69"/>
              <a:gd name="T28" fmla="*/ 8 w 64"/>
              <a:gd name="T29" fmla="*/ 66 h 69"/>
              <a:gd name="T30" fmla="*/ 6 w 64"/>
              <a:gd name="T31" fmla="*/ 26 h 69"/>
              <a:gd name="T32" fmla="*/ 5 w 64"/>
              <a:gd name="T33" fmla="*/ 43 h 69"/>
              <a:gd name="T34" fmla="*/ 2 w 64"/>
              <a:gd name="T35" fmla="*/ 23 h 69"/>
              <a:gd name="T36" fmla="*/ 7 w 64"/>
              <a:gd name="T37" fmla="*/ 19 h 69"/>
              <a:gd name="T38" fmla="*/ 15 w 64"/>
              <a:gd name="T39" fmla="*/ 25 h 69"/>
              <a:gd name="T40" fmla="*/ 24 w 64"/>
              <a:gd name="T41" fmla="*/ 20 h 69"/>
              <a:gd name="T42" fmla="*/ 26 w 64"/>
              <a:gd name="T43" fmla="*/ 40 h 69"/>
              <a:gd name="T44" fmla="*/ 22 w 64"/>
              <a:gd name="T45" fmla="*/ 8 h 69"/>
              <a:gd name="T46" fmla="*/ 6 w 64"/>
              <a:gd name="T47" fmla="*/ 8 h 69"/>
              <a:gd name="T48" fmla="*/ 14 w 64"/>
              <a:gd name="T49" fmla="*/ 2 h 69"/>
              <a:gd name="T50" fmla="*/ 14 w 64"/>
              <a:gd name="T51" fmla="*/ 13 h 69"/>
              <a:gd name="T52" fmla="*/ 14 w 64"/>
              <a:gd name="T53" fmla="*/ 2 h 69"/>
              <a:gd name="T54" fmla="*/ 60 w 64"/>
              <a:gd name="T55" fmla="*/ 49 h 69"/>
              <a:gd name="T56" fmla="*/ 49 w 64"/>
              <a:gd name="T57" fmla="*/ 34 h 69"/>
              <a:gd name="T58" fmla="*/ 60 w 64"/>
              <a:gd name="T59" fmla="*/ 18 h 69"/>
              <a:gd name="T60" fmla="*/ 58 w 64"/>
              <a:gd name="T61" fmla="*/ 8 h 69"/>
              <a:gd name="T62" fmla="*/ 26 w 64"/>
              <a:gd name="T63" fmla="*/ 13 h 69"/>
              <a:gd name="T64" fmla="*/ 30 w 64"/>
              <a:gd name="T65" fmla="*/ 20 h 69"/>
              <a:gd name="T66" fmla="*/ 41 w 64"/>
              <a:gd name="T67" fmla="*/ 35 h 69"/>
              <a:gd name="T68" fmla="*/ 30 w 64"/>
              <a:gd name="T69" fmla="*/ 51 h 69"/>
              <a:gd name="T70" fmla="*/ 32 w 64"/>
              <a:gd name="T71" fmla="*/ 61 h 69"/>
              <a:gd name="T72" fmla="*/ 64 w 64"/>
              <a:gd name="T73" fmla="*/ 56 h 69"/>
              <a:gd name="T74" fmla="*/ 29 w 64"/>
              <a:gd name="T75" fmla="*/ 13 h 69"/>
              <a:gd name="T76" fmla="*/ 58 w 64"/>
              <a:gd name="T77" fmla="*/ 10 h 69"/>
              <a:gd name="T78" fmla="*/ 58 w 64"/>
              <a:gd name="T79" fmla="*/ 16 h 69"/>
              <a:gd name="T80" fmla="*/ 29 w 64"/>
              <a:gd name="T81" fmla="*/ 13 h 69"/>
              <a:gd name="T82" fmla="*/ 43 w 64"/>
              <a:gd name="T83" fmla="*/ 37 h 69"/>
              <a:gd name="T84" fmla="*/ 44 w 64"/>
              <a:gd name="T85" fmla="*/ 33 h 69"/>
              <a:gd name="T86" fmla="*/ 33 w 64"/>
              <a:gd name="T87" fmla="*/ 20 h 69"/>
              <a:gd name="T88" fmla="*/ 57 w 64"/>
              <a:gd name="T89" fmla="*/ 18 h 69"/>
              <a:gd name="T90" fmla="*/ 47 w 64"/>
              <a:gd name="T91" fmla="*/ 31 h 69"/>
              <a:gd name="T92" fmla="*/ 46 w 64"/>
              <a:gd name="T93" fmla="*/ 36 h 69"/>
              <a:gd name="T94" fmla="*/ 57 w 64"/>
              <a:gd name="T95" fmla="*/ 49 h 69"/>
              <a:gd name="T96" fmla="*/ 33 w 64"/>
              <a:gd name="T97" fmla="*/ 50 h 69"/>
              <a:gd name="T98" fmla="*/ 58 w 64"/>
              <a:gd name="T99" fmla="*/ 58 h 69"/>
              <a:gd name="T100" fmla="*/ 29 w 64"/>
              <a:gd name="T101" fmla="*/ 56 h 69"/>
              <a:gd name="T102" fmla="*/ 58 w 64"/>
              <a:gd name="T103" fmla="*/ 53 h 69"/>
              <a:gd name="T104" fmla="*/ 58 w 64"/>
              <a:gd name="T105"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 h="69">
                <a:moveTo>
                  <a:pt x="29" y="40"/>
                </a:moveTo>
                <a:cubicBezTo>
                  <a:pt x="29" y="23"/>
                  <a:pt x="29" y="23"/>
                  <a:pt x="29" y="23"/>
                </a:cubicBezTo>
                <a:cubicBezTo>
                  <a:pt x="29" y="21"/>
                  <a:pt x="27" y="18"/>
                  <a:pt x="25" y="17"/>
                </a:cubicBezTo>
                <a:cubicBezTo>
                  <a:pt x="21" y="16"/>
                  <a:pt x="21" y="16"/>
                  <a:pt x="21" y="16"/>
                </a:cubicBezTo>
                <a:cubicBezTo>
                  <a:pt x="21" y="16"/>
                  <a:pt x="20" y="16"/>
                  <a:pt x="20" y="16"/>
                </a:cubicBezTo>
                <a:cubicBezTo>
                  <a:pt x="14" y="22"/>
                  <a:pt x="14" y="22"/>
                  <a:pt x="14" y="22"/>
                </a:cubicBezTo>
                <a:cubicBezTo>
                  <a:pt x="9" y="16"/>
                  <a:pt x="9" y="16"/>
                  <a:pt x="9" y="16"/>
                </a:cubicBezTo>
                <a:cubicBezTo>
                  <a:pt x="8" y="16"/>
                  <a:pt x="8" y="16"/>
                  <a:pt x="7" y="16"/>
                </a:cubicBezTo>
                <a:cubicBezTo>
                  <a:pt x="4" y="17"/>
                  <a:pt x="4" y="17"/>
                  <a:pt x="4" y="17"/>
                </a:cubicBezTo>
                <a:cubicBezTo>
                  <a:pt x="1" y="18"/>
                  <a:pt x="0" y="21"/>
                  <a:pt x="0" y="23"/>
                </a:cubicBezTo>
                <a:cubicBezTo>
                  <a:pt x="0" y="40"/>
                  <a:pt x="0" y="40"/>
                  <a:pt x="0" y="40"/>
                </a:cubicBezTo>
                <a:cubicBezTo>
                  <a:pt x="0" y="43"/>
                  <a:pt x="2" y="46"/>
                  <a:pt x="5" y="46"/>
                </a:cubicBezTo>
                <a:cubicBezTo>
                  <a:pt x="5" y="66"/>
                  <a:pt x="5" y="66"/>
                  <a:pt x="5" y="66"/>
                </a:cubicBezTo>
                <a:cubicBezTo>
                  <a:pt x="5" y="68"/>
                  <a:pt x="6" y="69"/>
                  <a:pt x="8" y="69"/>
                </a:cubicBezTo>
                <a:cubicBezTo>
                  <a:pt x="21" y="69"/>
                  <a:pt x="21" y="69"/>
                  <a:pt x="21" y="69"/>
                </a:cubicBezTo>
                <a:cubicBezTo>
                  <a:pt x="22" y="69"/>
                  <a:pt x="24" y="68"/>
                  <a:pt x="24" y="66"/>
                </a:cubicBezTo>
                <a:cubicBezTo>
                  <a:pt x="24" y="46"/>
                  <a:pt x="24" y="46"/>
                  <a:pt x="24" y="46"/>
                </a:cubicBezTo>
                <a:cubicBezTo>
                  <a:pt x="27" y="46"/>
                  <a:pt x="29" y="43"/>
                  <a:pt x="29" y="40"/>
                </a:cubicBezTo>
                <a:close/>
                <a:moveTo>
                  <a:pt x="26" y="40"/>
                </a:moveTo>
                <a:cubicBezTo>
                  <a:pt x="26" y="41"/>
                  <a:pt x="25" y="43"/>
                  <a:pt x="24" y="43"/>
                </a:cubicBezTo>
                <a:cubicBezTo>
                  <a:pt x="24" y="28"/>
                  <a:pt x="24" y="28"/>
                  <a:pt x="24" y="28"/>
                </a:cubicBezTo>
                <a:cubicBezTo>
                  <a:pt x="24" y="27"/>
                  <a:pt x="23" y="26"/>
                  <a:pt x="22" y="26"/>
                </a:cubicBezTo>
                <a:cubicBezTo>
                  <a:pt x="22" y="26"/>
                  <a:pt x="21" y="27"/>
                  <a:pt x="21" y="28"/>
                </a:cubicBezTo>
                <a:cubicBezTo>
                  <a:pt x="21" y="66"/>
                  <a:pt x="21" y="66"/>
                  <a:pt x="21" y="66"/>
                </a:cubicBezTo>
                <a:cubicBezTo>
                  <a:pt x="16" y="66"/>
                  <a:pt x="16" y="66"/>
                  <a:pt x="16" y="66"/>
                </a:cubicBezTo>
                <a:cubicBezTo>
                  <a:pt x="16" y="44"/>
                  <a:pt x="16" y="44"/>
                  <a:pt x="16" y="44"/>
                </a:cubicBezTo>
                <a:cubicBezTo>
                  <a:pt x="16" y="43"/>
                  <a:pt x="15" y="42"/>
                  <a:pt x="14" y="42"/>
                </a:cubicBezTo>
                <a:cubicBezTo>
                  <a:pt x="14" y="42"/>
                  <a:pt x="13" y="43"/>
                  <a:pt x="13" y="44"/>
                </a:cubicBezTo>
                <a:cubicBezTo>
                  <a:pt x="13" y="66"/>
                  <a:pt x="13" y="66"/>
                  <a:pt x="13" y="66"/>
                </a:cubicBezTo>
                <a:cubicBezTo>
                  <a:pt x="8" y="66"/>
                  <a:pt x="8" y="66"/>
                  <a:pt x="8" y="66"/>
                </a:cubicBezTo>
                <a:cubicBezTo>
                  <a:pt x="8" y="28"/>
                  <a:pt x="8" y="28"/>
                  <a:pt x="8" y="28"/>
                </a:cubicBezTo>
                <a:cubicBezTo>
                  <a:pt x="8" y="27"/>
                  <a:pt x="7" y="26"/>
                  <a:pt x="6" y="26"/>
                </a:cubicBezTo>
                <a:cubicBezTo>
                  <a:pt x="6" y="26"/>
                  <a:pt x="5" y="27"/>
                  <a:pt x="5" y="28"/>
                </a:cubicBezTo>
                <a:cubicBezTo>
                  <a:pt x="5" y="43"/>
                  <a:pt x="5" y="43"/>
                  <a:pt x="5" y="43"/>
                </a:cubicBezTo>
                <a:cubicBezTo>
                  <a:pt x="3" y="43"/>
                  <a:pt x="2" y="41"/>
                  <a:pt x="2" y="40"/>
                </a:cubicBezTo>
                <a:cubicBezTo>
                  <a:pt x="2" y="23"/>
                  <a:pt x="2" y="23"/>
                  <a:pt x="2" y="23"/>
                </a:cubicBezTo>
                <a:cubicBezTo>
                  <a:pt x="2" y="22"/>
                  <a:pt x="3" y="20"/>
                  <a:pt x="5" y="20"/>
                </a:cubicBezTo>
                <a:cubicBezTo>
                  <a:pt x="7" y="19"/>
                  <a:pt x="7" y="19"/>
                  <a:pt x="7" y="19"/>
                </a:cubicBezTo>
                <a:cubicBezTo>
                  <a:pt x="13" y="25"/>
                  <a:pt x="13" y="25"/>
                  <a:pt x="13" y="25"/>
                </a:cubicBezTo>
                <a:cubicBezTo>
                  <a:pt x="14" y="25"/>
                  <a:pt x="15" y="25"/>
                  <a:pt x="15" y="25"/>
                </a:cubicBezTo>
                <a:cubicBezTo>
                  <a:pt x="21" y="19"/>
                  <a:pt x="21" y="19"/>
                  <a:pt x="21" y="19"/>
                </a:cubicBezTo>
                <a:cubicBezTo>
                  <a:pt x="24" y="20"/>
                  <a:pt x="24" y="20"/>
                  <a:pt x="24" y="20"/>
                </a:cubicBezTo>
                <a:cubicBezTo>
                  <a:pt x="25" y="20"/>
                  <a:pt x="26" y="22"/>
                  <a:pt x="26" y="23"/>
                </a:cubicBezTo>
                <a:lnTo>
                  <a:pt x="26" y="40"/>
                </a:lnTo>
                <a:close/>
                <a:moveTo>
                  <a:pt x="14" y="16"/>
                </a:moveTo>
                <a:cubicBezTo>
                  <a:pt x="19" y="16"/>
                  <a:pt x="22" y="12"/>
                  <a:pt x="22" y="8"/>
                </a:cubicBezTo>
                <a:cubicBezTo>
                  <a:pt x="22" y="3"/>
                  <a:pt x="19" y="0"/>
                  <a:pt x="14" y="0"/>
                </a:cubicBezTo>
                <a:cubicBezTo>
                  <a:pt x="10" y="0"/>
                  <a:pt x="6" y="3"/>
                  <a:pt x="6" y="8"/>
                </a:cubicBezTo>
                <a:cubicBezTo>
                  <a:pt x="6" y="12"/>
                  <a:pt x="10" y="16"/>
                  <a:pt x="14" y="16"/>
                </a:cubicBezTo>
                <a:close/>
                <a:moveTo>
                  <a:pt x="14" y="2"/>
                </a:moveTo>
                <a:cubicBezTo>
                  <a:pt x="17" y="2"/>
                  <a:pt x="20" y="5"/>
                  <a:pt x="20" y="8"/>
                </a:cubicBezTo>
                <a:cubicBezTo>
                  <a:pt x="20" y="11"/>
                  <a:pt x="17" y="13"/>
                  <a:pt x="14" y="13"/>
                </a:cubicBezTo>
                <a:cubicBezTo>
                  <a:pt x="11" y="13"/>
                  <a:pt x="9" y="11"/>
                  <a:pt x="9" y="8"/>
                </a:cubicBezTo>
                <a:cubicBezTo>
                  <a:pt x="9" y="5"/>
                  <a:pt x="11" y="2"/>
                  <a:pt x="14" y="2"/>
                </a:cubicBezTo>
                <a:close/>
                <a:moveTo>
                  <a:pt x="60" y="51"/>
                </a:moveTo>
                <a:cubicBezTo>
                  <a:pt x="60" y="49"/>
                  <a:pt x="60" y="49"/>
                  <a:pt x="60" y="49"/>
                </a:cubicBezTo>
                <a:cubicBezTo>
                  <a:pt x="60" y="42"/>
                  <a:pt x="55" y="37"/>
                  <a:pt x="49" y="35"/>
                </a:cubicBezTo>
                <a:cubicBezTo>
                  <a:pt x="49" y="34"/>
                  <a:pt x="49" y="34"/>
                  <a:pt x="49" y="34"/>
                </a:cubicBezTo>
                <a:cubicBezTo>
                  <a:pt x="55" y="32"/>
                  <a:pt x="60" y="26"/>
                  <a:pt x="60" y="20"/>
                </a:cubicBezTo>
                <a:cubicBezTo>
                  <a:pt x="60" y="18"/>
                  <a:pt x="60" y="18"/>
                  <a:pt x="60" y="18"/>
                </a:cubicBezTo>
                <a:cubicBezTo>
                  <a:pt x="62" y="18"/>
                  <a:pt x="64" y="15"/>
                  <a:pt x="64" y="13"/>
                </a:cubicBezTo>
                <a:cubicBezTo>
                  <a:pt x="64" y="10"/>
                  <a:pt x="61" y="8"/>
                  <a:pt x="58" y="8"/>
                </a:cubicBezTo>
                <a:cubicBezTo>
                  <a:pt x="32" y="8"/>
                  <a:pt x="32" y="8"/>
                  <a:pt x="32" y="8"/>
                </a:cubicBezTo>
                <a:cubicBezTo>
                  <a:pt x="29" y="8"/>
                  <a:pt x="26" y="10"/>
                  <a:pt x="26" y="13"/>
                </a:cubicBezTo>
                <a:cubicBezTo>
                  <a:pt x="26" y="15"/>
                  <a:pt x="28" y="18"/>
                  <a:pt x="30" y="18"/>
                </a:cubicBezTo>
                <a:cubicBezTo>
                  <a:pt x="30" y="20"/>
                  <a:pt x="30" y="20"/>
                  <a:pt x="30" y="20"/>
                </a:cubicBezTo>
                <a:cubicBezTo>
                  <a:pt x="30" y="26"/>
                  <a:pt x="35" y="32"/>
                  <a:pt x="41" y="34"/>
                </a:cubicBezTo>
                <a:cubicBezTo>
                  <a:pt x="41" y="35"/>
                  <a:pt x="41" y="35"/>
                  <a:pt x="41" y="35"/>
                </a:cubicBezTo>
                <a:cubicBezTo>
                  <a:pt x="35" y="37"/>
                  <a:pt x="30" y="42"/>
                  <a:pt x="30" y="49"/>
                </a:cubicBezTo>
                <a:cubicBezTo>
                  <a:pt x="30" y="51"/>
                  <a:pt x="30" y="51"/>
                  <a:pt x="30" y="51"/>
                </a:cubicBezTo>
                <a:cubicBezTo>
                  <a:pt x="28" y="51"/>
                  <a:pt x="26" y="53"/>
                  <a:pt x="26" y="56"/>
                </a:cubicBezTo>
                <a:cubicBezTo>
                  <a:pt x="26" y="59"/>
                  <a:pt x="29" y="61"/>
                  <a:pt x="32" y="61"/>
                </a:cubicBezTo>
                <a:cubicBezTo>
                  <a:pt x="58" y="61"/>
                  <a:pt x="58" y="61"/>
                  <a:pt x="58" y="61"/>
                </a:cubicBezTo>
                <a:cubicBezTo>
                  <a:pt x="61" y="61"/>
                  <a:pt x="64" y="59"/>
                  <a:pt x="64" y="56"/>
                </a:cubicBezTo>
                <a:cubicBezTo>
                  <a:pt x="64" y="53"/>
                  <a:pt x="62" y="51"/>
                  <a:pt x="60" y="51"/>
                </a:cubicBezTo>
                <a:close/>
                <a:moveTo>
                  <a:pt x="29" y="13"/>
                </a:moveTo>
                <a:cubicBezTo>
                  <a:pt x="29" y="12"/>
                  <a:pt x="30" y="10"/>
                  <a:pt x="32" y="10"/>
                </a:cubicBezTo>
                <a:cubicBezTo>
                  <a:pt x="58" y="10"/>
                  <a:pt x="58" y="10"/>
                  <a:pt x="58" y="10"/>
                </a:cubicBezTo>
                <a:cubicBezTo>
                  <a:pt x="60" y="10"/>
                  <a:pt x="61" y="12"/>
                  <a:pt x="61" y="13"/>
                </a:cubicBezTo>
                <a:cubicBezTo>
                  <a:pt x="61" y="14"/>
                  <a:pt x="60" y="16"/>
                  <a:pt x="58" y="16"/>
                </a:cubicBezTo>
                <a:cubicBezTo>
                  <a:pt x="32" y="16"/>
                  <a:pt x="32" y="16"/>
                  <a:pt x="32" y="16"/>
                </a:cubicBezTo>
                <a:cubicBezTo>
                  <a:pt x="30" y="16"/>
                  <a:pt x="29" y="14"/>
                  <a:pt x="29" y="13"/>
                </a:cubicBezTo>
                <a:close/>
                <a:moveTo>
                  <a:pt x="33" y="49"/>
                </a:moveTo>
                <a:cubicBezTo>
                  <a:pt x="33" y="43"/>
                  <a:pt x="37" y="38"/>
                  <a:pt x="43" y="37"/>
                </a:cubicBezTo>
                <a:cubicBezTo>
                  <a:pt x="43" y="37"/>
                  <a:pt x="44" y="37"/>
                  <a:pt x="44" y="36"/>
                </a:cubicBezTo>
                <a:cubicBezTo>
                  <a:pt x="44" y="33"/>
                  <a:pt x="44" y="33"/>
                  <a:pt x="44" y="33"/>
                </a:cubicBezTo>
                <a:cubicBezTo>
                  <a:pt x="44" y="32"/>
                  <a:pt x="43" y="32"/>
                  <a:pt x="43" y="31"/>
                </a:cubicBezTo>
                <a:cubicBezTo>
                  <a:pt x="37" y="30"/>
                  <a:pt x="33" y="25"/>
                  <a:pt x="33" y="20"/>
                </a:cubicBezTo>
                <a:cubicBezTo>
                  <a:pt x="33" y="18"/>
                  <a:pt x="33" y="18"/>
                  <a:pt x="33" y="18"/>
                </a:cubicBezTo>
                <a:cubicBezTo>
                  <a:pt x="57" y="18"/>
                  <a:pt x="57" y="18"/>
                  <a:pt x="57" y="18"/>
                </a:cubicBezTo>
                <a:cubicBezTo>
                  <a:pt x="57" y="20"/>
                  <a:pt x="57" y="20"/>
                  <a:pt x="57" y="20"/>
                </a:cubicBezTo>
                <a:cubicBezTo>
                  <a:pt x="57" y="25"/>
                  <a:pt x="53" y="30"/>
                  <a:pt x="47" y="31"/>
                </a:cubicBezTo>
                <a:cubicBezTo>
                  <a:pt x="47" y="32"/>
                  <a:pt x="46" y="32"/>
                  <a:pt x="46" y="33"/>
                </a:cubicBezTo>
                <a:cubicBezTo>
                  <a:pt x="46" y="36"/>
                  <a:pt x="46" y="36"/>
                  <a:pt x="46" y="36"/>
                </a:cubicBezTo>
                <a:cubicBezTo>
                  <a:pt x="46" y="37"/>
                  <a:pt x="47" y="37"/>
                  <a:pt x="47" y="37"/>
                </a:cubicBezTo>
                <a:cubicBezTo>
                  <a:pt x="53" y="38"/>
                  <a:pt x="57" y="43"/>
                  <a:pt x="57" y="49"/>
                </a:cubicBezTo>
                <a:cubicBezTo>
                  <a:pt x="57" y="50"/>
                  <a:pt x="57" y="50"/>
                  <a:pt x="57" y="50"/>
                </a:cubicBezTo>
                <a:cubicBezTo>
                  <a:pt x="33" y="50"/>
                  <a:pt x="33" y="50"/>
                  <a:pt x="33" y="50"/>
                </a:cubicBezTo>
                <a:lnTo>
                  <a:pt x="33" y="49"/>
                </a:lnTo>
                <a:close/>
                <a:moveTo>
                  <a:pt x="58" y="58"/>
                </a:moveTo>
                <a:cubicBezTo>
                  <a:pt x="32" y="58"/>
                  <a:pt x="32" y="58"/>
                  <a:pt x="32" y="58"/>
                </a:cubicBezTo>
                <a:cubicBezTo>
                  <a:pt x="30" y="58"/>
                  <a:pt x="29" y="57"/>
                  <a:pt x="29" y="56"/>
                </a:cubicBezTo>
                <a:cubicBezTo>
                  <a:pt x="29" y="54"/>
                  <a:pt x="30" y="53"/>
                  <a:pt x="32" y="53"/>
                </a:cubicBezTo>
                <a:cubicBezTo>
                  <a:pt x="58" y="53"/>
                  <a:pt x="58" y="53"/>
                  <a:pt x="58" y="53"/>
                </a:cubicBezTo>
                <a:cubicBezTo>
                  <a:pt x="60" y="53"/>
                  <a:pt x="61" y="54"/>
                  <a:pt x="61" y="56"/>
                </a:cubicBezTo>
                <a:cubicBezTo>
                  <a:pt x="61" y="57"/>
                  <a:pt x="60" y="58"/>
                  <a:pt x="58" y="58"/>
                </a:cubicBezTo>
                <a:close/>
              </a:path>
            </a:pathLst>
          </a:custGeom>
          <a:solidFill>
            <a:srgbClr val="003088"/>
          </a:solidFill>
          <a:ln>
            <a:noFill/>
          </a:ln>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40060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Policy extensions</a:t>
            </a:r>
            <a:endParaRPr lang="en-GB" dirty="0"/>
          </a:p>
        </p:txBody>
      </p:sp>
      <p:sp>
        <p:nvSpPr>
          <p:cNvPr id="6" name="Text Placeholder 5"/>
          <p:cNvSpPr>
            <a:spLocks noGrp="1"/>
          </p:cNvSpPr>
          <p:nvPr>
            <p:ph type="body" sz="quarter" idx="10"/>
          </p:nvPr>
        </p:nvSpPr>
        <p:spPr/>
        <p:txBody>
          <a:bodyPr/>
          <a:lstStyle/>
          <a:p>
            <a:r>
              <a:rPr lang="en-GB" dirty="0" smtClean="0"/>
              <a:t>…optional extras?</a:t>
            </a:r>
            <a:endParaRPr lang="en-GB" dirty="0"/>
          </a:p>
        </p:txBody>
      </p:sp>
      <p:sp>
        <p:nvSpPr>
          <p:cNvPr id="7" name="Text Placeholder 6"/>
          <p:cNvSpPr>
            <a:spLocks noGrp="1"/>
          </p:cNvSpPr>
          <p:nvPr>
            <p:ph type="body" sz="quarter" idx="11"/>
          </p:nvPr>
        </p:nvSpPr>
        <p:spPr/>
        <p:txBody>
          <a:bodyPr/>
          <a:lstStyle/>
          <a:p>
            <a:r>
              <a:rPr lang="en-GB" dirty="0"/>
              <a:t>Suppliers</a:t>
            </a:r>
          </a:p>
          <a:p>
            <a:r>
              <a:rPr lang="en-GB" dirty="0"/>
              <a:t>Customers</a:t>
            </a:r>
          </a:p>
          <a:p>
            <a:r>
              <a:rPr lang="en-GB" dirty="0"/>
              <a:t>Public Utilities</a:t>
            </a:r>
          </a:p>
          <a:p>
            <a:r>
              <a:rPr lang="en-GB" dirty="0"/>
              <a:t>Denial of Access</a:t>
            </a:r>
          </a:p>
          <a:p>
            <a:r>
              <a:rPr lang="en-GB" dirty="0"/>
              <a:t>Loss of Attraction</a:t>
            </a:r>
          </a:p>
          <a:p>
            <a:r>
              <a:rPr lang="en-GB" dirty="0"/>
              <a:t>Transit</a:t>
            </a:r>
          </a:p>
          <a:p>
            <a:r>
              <a:rPr lang="en-GB" dirty="0"/>
              <a:t>Wide Area Damage (Orient-Express Hotels v Generali</a:t>
            </a:r>
            <a:r>
              <a:rPr lang="en-GB" dirty="0" smtClean="0"/>
              <a:t>)</a:t>
            </a:r>
            <a:endParaRPr lang="en-GB" dirty="0"/>
          </a:p>
        </p:txBody>
      </p:sp>
      <p:grpSp>
        <p:nvGrpSpPr>
          <p:cNvPr id="8" name="Group 7"/>
          <p:cNvGrpSpPr/>
          <p:nvPr/>
        </p:nvGrpSpPr>
        <p:grpSpPr>
          <a:xfrm>
            <a:off x="8234174" y="4373724"/>
            <a:ext cx="404251" cy="492680"/>
            <a:chOff x="4729163" y="5024438"/>
            <a:chExt cx="508000" cy="619125"/>
          </a:xfrm>
          <a:solidFill>
            <a:srgbClr val="003088"/>
          </a:solidFill>
        </p:grpSpPr>
        <p:sp>
          <p:nvSpPr>
            <p:cNvPr id="9" name="Freeform 146"/>
            <p:cNvSpPr>
              <a:spLocks/>
            </p:cNvSpPr>
            <p:nvPr/>
          </p:nvSpPr>
          <p:spPr bwMode="auto">
            <a:xfrm>
              <a:off x="4773613" y="5351463"/>
              <a:ext cx="57150" cy="77787"/>
            </a:xfrm>
            <a:custGeom>
              <a:avLst/>
              <a:gdLst>
                <a:gd name="T0" fmla="*/ 7 w 36"/>
                <a:gd name="T1" fmla="*/ 49 h 49"/>
                <a:gd name="T2" fmla="*/ 0 w 36"/>
                <a:gd name="T3" fmla="*/ 42 h 49"/>
                <a:gd name="T4" fmla="*/ 21 w 36"/>
                <a:gd name="T5" fmla="*/ 35 h 49"/>
                <a:gd name="T6" fmla="*/ 21 w 36"/>
                <a:gd name="T7" fmla="*/ 14 h 49"/>
                <a:gd name="T8" fmla="*/ 29 w 36"/>
                <a:gd name="T9" fmla="*/ 0 h 49"/>
                <a:gd name="T10" fmla="*/ 36 w 36"/>
                <a:gd name="T11" fmla="*/ 7 h 49"/>
                <a:gd name="T12" fmla="*/ 29 w 36"/>
                <a:gd name="T13" fmla="*/ 21 h 49"/>
                <a:gd name="T14" fmla="*/ 29 w 36"/>
                <a:gd name="T15" fmla="*/ 35 h 49"/>
                <a:gd name="T16" fmla="*/ 7 w 3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9">
                  <a:moveTo>
                    <a:pt x="7" y="49"/>
                  </a:moveTo>
                  <a:lnTo>
                    <a:pt x="0" y="42"/>
                  </a:lnTo>
                  <a:lnTo>
                    <a:pt x="21" y="35"/>
                  </a:lnTo>
                  <a:lnTo>
                    <a:pt x="21" y="14"/>
                  </a:lnTo>
                  <a:lnTo>
                    <a:pt x="29" y="0"/>
                  </a:lnTo>
                  <a:lnTo>
                    <a:pt x="36" y="7"/>
                  </a:lnTo>
                  <a:lnTo>
                    <a:pt x="29" y="21"/>
                  </a:lnTo>
                  <a:lnTo>
                    <a:pt x="29" y="35"/>
                  </a:lnTo>
                  <a:lnTo>
                    <a:pt x="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0" name="Freeform 147"/>
            <p:cNvSpPr>
              <a:spLocks noEditPoints="1"/>
            </p:cNvSpPr>
            <p:nvPr/>
          </p:nvSpPr>
          <p:spPr bwMode="auto">
            <a:xfrm>
              <a:off x="4965700" y="5373688"/>
              <a:ext cx="158750" cy="168275"/>
            </a:xfrm>
            <a:custGeom>
              <a:avLst/>
              <a:gdLst>
                <a:gd name="T0" fmla="*/ 43 w 100"/>
                <a:gd name="T1" fmla="*/ 106 h 106"/>
                <a:gd name="T2" fmla="*/ 28 w 100"/>
                <a:gd name="T3" fmla="*/ 92 h 106"/>
                <a:gd name="T4" fmla="*/ 36 w 100"/>
                <a:gd name="T5" fmla="*/ 71 h 106"/>
                <a:gd name="T6" fmla="*/ 28 w 100"/>
                <a:gd name="T7" fmla="*/ 57 h 106"/>
                <a:gd name="T8" fmla="*/ 7 w 100"/>
                <a:gd name="T9" fmla="*/ 57 h 106"/>
                <a:gd name="T10" fmla="*/ 0 w 100"/>
                <a:gd name="T11" fmla="*/ 35 h 106"/>
                <a:gd name="T12" fmla="*/ 0 w 100"/>
                <a:gd name="T13" fmla="*/ 21 h 106"/>
                <a:gd name="T14" fmla="*/ 14 w 100"/>
                <a:gd name="T15" fmla="*/ 0 h 106"/>
                <a:gd name="T16" fmla="*/ 36 w 100"/>
                <a:gd name="T17" fmla="*/ 0 h 106"/>
                <a:gd name="T18" fmla="*/ 50 w 100"/>
                <a:gd name="T19" fmla="*/ 0 h 106"/>
                <a:gd name="T20" fmla="*/ 71 w 100"/>
                <a:gd name="T21" fmla="*/ 14 h 106"/>
                <a:gd name="T22" fmla="*/ 92 w 100"/>
                <a:gd name="T23" fmla="*/ 21 h 106"/>
                <a:gd name="T24" fmla="*/ 100 w 100"/>
                <a:gd name="T25" fmla="*/ 35 h 106"/>
                <a:gd name="T26" fmla="*/ 85 w 100"/>
                <a:gd name="T27" fmla="*/ 64 h 106"/>
                <a:gd name="T28" fmla="*/ 78 w 100"/>
                <a:gd name="T29" fmla="*/ 78 h 106"/>
                <a:gd name="T30" fmla="*/ 57 w 100"/>
                <a:gd name="T31" fmla="*/ 106 h 106"/>
                <a:gd name="T32" fmla="*/ 43 w 100"/>
                <a:gd name="T33" fmla="*/ 106 h 106"/>
                <a:gd name="T34" fmla="*/ 43 w 100"/>
                <a:gd name="T35" fmla="*/ 92 h 106"/>
                <a:gd name="T36" fmla="*/ 43 w 100"/>
                <a:gd name="T37" fmla="*/ 99 h 106"/>
                <a:gd name="T38" fmla="*/ 57 w 100"/>
                <a:gd name="T39" fmla="*/ 92 h 106"/>
                <a:gd name="T40" fmla="*/ 71 w 100"/>
                <a:gd name="T41" fmla="*/ 78 h 106"/>
                <a:gd name="T42" fmla="*/ 78 w 100"/>
                <a:gd name="T43" fmla="*/ 57 h 106"/>
                <a:gd name="T44" fmla="*/ 92 w 100"/>
                <a:gd name="T45" fmla="*/ 42 h 106"/>
                <a:gd name="T46" fmla="*/ 85 w 100"/>
                <a:gd name="T47" fmla="*/ 28 h 106"/>
                <a:gd name="T48" fmla="*/ 71 w 100"/>
                <a:gd name="T49" fmla="*/ 21 h 106"/>
                <a:gd name="T50" fmla="*/ 50 w 100"/>
                <a:gd name="T51" fmla="*/ 7 h 106"/>
                <a:gd name="T52" fmla="*/ 36 w 100"/>
                <a:gd name="T53" fmla="*/ 7 h 106"/>
                <a:gd name="T54" fmla="*/ 21 w 100"/>
                <a:gd name="T55" fmla="*/ 14 h 106"/>
                <a:gd name="T56" fmla="*/ 7 w 100"/>
                <a:gd name="T57" fmla="*/ 21 h 106"/>
                <a:gd name="T58" fmla="*/ 7 w 100"/>
                <a:gd name="T59" fmla="*/ 35 h 106"/>
                <a:gd name="T60" fmla="*/ 14 w 100"/>
                <a:gd name="T61" fmla="*/ 50 h 106"/>
                <a:gd name="T62" fmla="*/ 28 w 100"/>
                <a:gd name="T63" fmla="*/ 50 h 106"/>
                <a:gd name="T64" fmla="*/ 43 w 100"/>
                <a:gd name="T65" fmla="*/ 64 h 106"/>
                <a:gd name="T66" fmla="*/ 43 w 100"/>
                <a:gd name="T67" fmla="*/ 9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6">
                  <a:moveTo>
                    <a:pt x="43" y="106"/>
                  </a:moveTo>
                  <a:lnTo>
                    <a:pt x="28" y="92"/>
                  </a:lnTo>
                  <a:lnTo>
                    <a:pt x="36" y="71"/>
                  </a:lnTo>
                  <a:lnTo>
                    <a:pt x="28" y="57"/>
                  </a:lnTo>
                  <a:lnTo>
                    <a:pt x="7" y="57"/>
                  </a:lnTo>
                  <a:lnTo>
                    <a:pt x="0" y="35"/>
                  </a:lnTo>
                  <a:lnTo>
                    <a:pt x="0" y="21"/>
                  </a:lnTo>
                  <a:lnTo>
                    <a:pt x="14" y="0"/>
                  </a:lnTo>
                  <a:lnTo>
                    <a:pt x="36" y="0"/>
                  </a:lnTo>
                  <a:lnTo>
                    <a:pt x="50" y="0"/>
                  </a:lnTo>
                  <a:lnTo>
                    <a:pt x="71" y="14"/>
                  </a:lnTo>
                  <a:lnTo>
                    <a:pt x="92" y="21"/>
                  </a:lnTo>
                  <a:lnTo>
                    <a:pt x="100" y="35"/>
                  </a:lnTo>
                  <a:lnTo>
                    <a:pt x="85" y="64"/>
                  </a:lnTo>
                  <a:lnTo>
                    <a:pt x="78" y="78"/>
                  </a:lnTo>
                  <a:lnTo>
                    <a:pt x="57" y="106"/>
                  </a:lnTo>
                  <a:lnTo>
                    <a:pt x="43" y="106"/>
                  </a:lnTo>
                  <a:close/>
                  <a:moveTo>
                    <a:pt x="43" y="92"/>
                  </a:moveTo>
                  <a:lnTo>
                    <a:pt x="43" y="99"/>
                  </a:lnTo>
                  <a:lnTo>
                    <a:pt x="57" y="92"/>
                  </a:lnTo>
                  <a:lnTo>
                    <a:pt x="71" y="78"/>
                  </a:lnTo>
                  <a:lnTo>
                    <a:pt x="78" y="57"/>
                  </a:lnTo>
                  <a:lnTo>
                    <a:pt x="92" y="42"/>
                  </a:lnTo>
                  <a:lnTo>
                    <a:pt x="85" y="28"/>
                  </a:lnTo>
                  <a:lnTo>
                    <a:pt x="71" y="21"/>
                  </a:lnTo>
                  <a:lnTo>
                    <a:pt x="50" y="7"/>
                  </a:lnTo>
                  <a:lnTo>
                    <a:pt x="36" y="7"/>
                  </a:lnTo>
                  <a:lnTo>
                    <a:pt x="21" y="14"/>
                  </a:lnTo>
                  <a:lnTo>
                    <a:pt x="7" y="21"/>
                  </a:lnTo>
                  <a:lnTo>
                    <a:pt x="7" y="35"/>
                  </a:lnTo>
                  <a:lnTo>
                    <a:pt x="14" y="50"/>
                  </a:lnTo>
                  <a:lnTo>
                    <a:pt x="28" y="50"/>
                  </a:lnTo>
                  <a:lnTo>
                    <a:pt x="43" y="64"/>
                  </a:lnTo>
                  <a:lnTo>
                    <a:pt x="43"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1" name="Freeform 148"/>
            <p:cNvSpPr>
              <a:spLocks/>
            </p:cNvSpPr>
            <p:nvPr/>
          </p:nvSpPr>
          <p:spPr bwMode="auto">
            <a:xfrm>
              <a:off x="4943475" y="5226050"/>
              <a:ext cx="258763" cy="203200"/>
            </a:xfrm>
            <a:custGeom>
              <a:avLst/>
              <a:gdLst>
                <a:gd name="T0" fmla="*/ 22 w 23"/>
                <a:gd name="T1" fmla="*/ 18 h 18"/>
                <a:gd name="T2" fmla="*/ 19 w 23"/>
                <a:gd name="T3" fmla="*/ 14 h 18"/>
                <a:gd name="T4" fmla="*/ 15 w 23"/>
                <a:gd name="T5" fmla="*/ 14 h 18"/>
                <a:gd name="T6" fmla="*/ 10 w 23"/>
                <a:gd name="T7" fmla="*/ 10 h 18"/>
                <a:gd name="T8" fmla="*/ 5 w 23"/>
                <a:gd name="T9" fmla="*/ 11 h 18"/>
                <a:gd name="T10" fmla="*/ 3 w 23"/>
                <a:gd name="T11" fmla="*/ 13 h 18"/>
                <a:gd name="T12" fmla="*/ 0 w 23"/>
                <a:gd name="T13" fmla="*/ 10 h 18"/>
                <a:gd name="T14" fmla="*/ 0 w 23"/>
                <a:gd name="T15" fmla="*/ 10 h 18"/>
                <a:gd name="T16" fmla="*/ 1 w 23"/>
                <a:gd name="T17" fmla="*/ 6 h 18"/>
                <a:gd name="T18" fmla="*/ 5 w 23"/>
                <a:gd name="T19" fmla="*/ 4 h 18"/>
                <a:gd name="T20" fmla="*/ 5 w 23"/>
                <a:gd name="T21" fmla="*/ 4 h 18"/>
                <a:gd name="T22" fmla="*/ 8 w 23"/>
                <a:gd name="T23" fmla="*/ 4 h 18"/>
                <a:gd name="T24" fmla="*/ 10 w 23"/>
                <a:gd name="T25" fmla="*/ 1 h 18"/>
                <a:gd name="T26" fmla="*/ 12 w 23"/>
                <a:gd name="T27" fmla="*/ 0 h 18"/>
                <a:gd name="T28" fmla="*/ 15 w 23"/>
                <a:gd name="T29" fmla="*/ 0 h 18"/>
                <a:gd name="T30" fmla="*/ 16 w 23"/>
                <a:gd name="T31" fmla="*/ 1 h 18"/>
                <a:gd name="T32" fmla="*/ 12 w 23"/>
                <a:gd name="T33" fmla="*/ 2 h 18"/>
                <a:gd name="T34" fmla="*/ 10 w 23"/>
                <a:gd name="T35" fmla="*/ 2 h 18"/>
                <a:gd name="T36" fmla="*/ 9 w 23"/>
                <a:gd name="T37" fmla="*/ 5 h 18"/>
                <a:gd name="T38" fmla="*/ 6 w 23"/>
                <a:gd name="T39" fmla="*/ 5 h 18"/>
                <a:gd name="T40" fmla="*/ 2 w 23"/>
                <a:gd name="T41" fmla="*/ 6 h 18"/>
                <a:gd name="T42" fmla="*/ 2 w 23"/>
                <a:gd name="T43" fmla="*/ 10 h 18"/>
                <a:gd name="T44" fmla="*/ 3 w 23"/>
                <a:gd name="T45" fmla="*/ 11 h 18"/>
                <a:gd name="T46" fmla="*/ 4 w 23"/>
                <a:gd name="T47" fmla="*/ 10 h 18"/>
                <a:gd name="T48" fmla="*/ 10 w 23"/>
                <a:gd name="T49" fmla="*/ 9 h 18"/>
                <a:gd name="T50" fmla="*/ 15 w 23"/>
                <a:gd name="T51" fmla="*/ 12 h 18"/>
                <a:gd name="T52" fmla="*/ 20 w 23"/>
                <a:gd name="T53" fmla="*/ 12 h 18"/>
                <a:gd name="T54" fmla="*/ 23 w 23"/>
                <a:gd name="T55" fmla="*/ 17 h 18"/>
                <a:gd name="T56" fmla="*/ 22 w 23"/>
                <a:gd name="T5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18">
                  <a:moveTo>
                    <a:pt x="22" y="18"/>
                  </a:moveTo>
                  <a:cubicBezTo>
                    <a:pt x="19" y="14"/>
                    <a:pt x="19" y="14"/>
                    <a:pt x="19" y="14"/>
                  </a:cubicBezTo>
                  <a:cubicBezTo>
                    <a:pt x="15" y="14"/>
                    <a:pt x="15" y="14"/>
                    <a:pt x="15" y="14"/>
                  </a:cubicBezTo>
                  <a:cubicBezTo>
                    <a:pt x="10" y="10"/>
                    <a:pt x="10" y="10"/>
                    <a:pt x="10" y="10"/>
                  </a:cubicBezTo>
                  <a:cubicBezTo>
                    <a:pt x="5" y="11"/>
                    <a:pt x="5" y="11"/>
                    <a:pt x="5" y="11"/>
                  </a:cubicBezTo>
                  <a:cubicBezTo>
                    <a:pt x="3" y="13"/>
                    <a:pt x="3" y="13"/>
                    <a:pt x="3" y="13"/>
                  </a:cubicBezTo>
                  <a:cubicBezTo>
                    <a:pt x="0" y="10"/>
                    <a:pt x="0" y="10"/>
                    <a:pt x="0" y="10"/>
                  </a:cubicBezTo>
                  <a:cubicBezTo>
                    <a:pt x="0" y="10"/>
                    <a:pt x="0" y="10"/>
                    <a:pt x="0" y="10"/>
                  </a:cubicBezTo>
                  <a:cubicBezTo>
                    <a:pt x="1" y="8"/>
                    <a:pt x="1" y="6"/>
                    <a:pt x="1" y="6"/>
                  </a:cubicBezTo>
                  <a:cubicBezTo>
                    <a:pt x="1" y="5"/>
                    <a:pt x="1" y="5"/>
                    <a:pt x="5" y="4"/>
                  </a:cubicBezTo>
                  <a:cubicBezTo>
                    <a:pt x="5" y="4"/>
                    <a:pt x="5" y="4"/>
                    <a:pt x="5" y="4"/>
                  </a:cubicBezTo>
                  <a:cubicBezTo>
                    <a:pt x="8" y="4"/>
                    <a:pt x="8" y="4"/>
                    <a:pt x="8" y="4"/>
                  </a:cubicBezTo>
                  <a:cubicBezTo>
                    <a:pt x="10" y="1"/>
                    <a:pt x="10" y="1"/>
                    <a:pt x="10" y="1"/>
                  </a:cubicBezTo>
                  <a:cubicBezTo>
                    <a:pt x="12" y="0"/>
                    <a:pt x="12" y="0"/>
                    <a:pt x="12" y="0"/>
                  </a:cubicBezTo>
                  <a:cubicBezTo>
                    <a:pt x="15" y="0"/>
                    <a:pt x="15" y="0"/>
                    <a:pt x="15" y="0"/>
                  </a:cubicBezTo>
                  <a:cubicBezTo>
                    <a:pt x="16" y="1"/>
                    <a:pt x="16" y="1"/>
                    <a:pt x="16" y="1"/>
                  </a:cubicBezTo>
                  <a:cubicBezTo>
                    <a:pt x="12" y="2"/>
                    <a:pt x="12" y="2"/>
                    <a:pt x="12" y="2"/>
                  </a:cubicBezTo>
                  <a:cubicBezTo>
                    <a:pt x="10" y="2"/>
                    <a:pt x="10" y="2"/>
                    <a:pt x="10" y="2"/>
                  </a:cubicBezTo>
                  <a:cubicBezTo>
                    <a:pt x="9" y="5"/>
                    <a:pt x="9" y="5"/>
                    <a:pt x="9" y="5"/>
                  </a:cubicBezTo>
                  <a:cubicBezTo>
                    <a:pt x="6" y="5"/>
                    <a:pt x="6" y="5"/>
                    <a:pt x="6" y="5"/>
                  </a:cubicBezTo>
                  <a:cubicBezTo>
                    <a:pt x="4" y="5"/>
                    <a:pt x="3" y="6"/>
                    <a:pt x="2" y="6"/>
                  </a:cubicBezTo>
                  <a:cubicBezTo>
                    <a:pt x="2" y="7"/>
                    <a:pt x="2" y="8"/>
                    <a:pt x="2" y="10"/>
                  </a:cubicBezTo>
                  <a:cubicBezTo>
                    <a:pt x="3" y="11"/>
                    <a:pt x="3" y="11"/>
                    <a:pt x="3" y="11"/>
                  </a:cubicBezTo>
                  <a:cubicBezTo>
                    <a:pt x="4" y="10"/>
                    <a:pt x="4" y="10"/>
                    <a:pt x="4" y="10"/>
                  </a:cubicBezTo>
                  <a:cubicBezTo>
                    <a:pt x="10" y="9"/>
                    <a:pt x="10" y="9"/>
                    <a:pt x="10" y="9"/>
                  </a:cubicBezTo>
                  <a:cubicBezTo>
                    <a:pt x="15" y="12"/>
                    <a:pt x="15" y="12"/>
                    <a:pt x="15" y="12"/>
                  </a:cubicBezTo>
                  <a:cubicBezTo>
                    <a:pt x="20" y="12"/>
                    <a:pt x="20" y="12"/>
                    <a:pt x="20" y="12"/>
                  </a:cubicBezTo>
                  <a:cubicBezTo>
                    <a:pt x="23" y="17"/>
                    <a:pt x="23" y="17"/>
                    <a:pt x="23" y="17"/>
                  </a:cubicBezTo>
                  <a:lnTo>
                    <a:pt x="2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2" name="Freeform 149"/>
            <p:cNvSpPr>
              <a:spLocks/>
            </p:cNvSpPr>
            <p:nvPr/>
          </p:nvSpPr>
          <p:spPr bwMode="auto">
            <a:xfrm>
              <a:off x="4773613" y="5170488"/>
              <a:ext cx="428625" cy="428625"/>
            </a:xfrm>
            <a:custGeom>
              <a:avLst/>
              <a:gdLst>
                <a:gd name="T0" fmla="*/ 19 w 38"/>
                <a:gd name="T1" fmla="*/ 38 h 38"/>
                <a:gd name="T2" fmla="*/ 0 w 38"/>
                <a:gd name="T3" fmla="*/ 19 h 38"/>
                <a:gd name="T4" fmla="*/ 1 w 38"/>
                <a:gd name="T5" fmla="*/ 12 h 38"/>
                <a:gd name="T6" fmla="*/ 3 w 38"/>
                <a:gd name="T7" fmla="*/ 13 h 38"/>
                <a:gd name="T8" fmla="*/ 1 w 38"/>
                <a:gd name="T9" fmla="*/ 19 h 38"/>
                <a:gd name="T10" fmla="*/ 19 w 38"/>
                <a:gd name="T11" fmla="*/ 37 h 38"/>
                <a:gd name="T12" fmla="*/ 37 w 38"/>
                <a:gd name="T13" fmla="*/ 19 h 38"/>
                <a:gd name="T14" fmla="*/ 20 w 38"/>
                <a:gd name="T15" fmla="*/ 2 h 38"/>
                <a:gd name="T16" fmla="*/ 20 w 38"/>
                <a:gd name="T17" fmla="*/ 0 h 38"/>
                <a:gd name="T18" fmla="*/ 38 w 38"/>
                <a:gd name="T19" fmla="*/ 19 h 38"/>
                <a:gd name="T20" fmla="*/ 19 w 38"/>
                <a:gd name="T2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8">
                  <a:moveTo>
                    <a:pt x="19" y="38"/>
                  </a:moveTo>
                  <a:cubicBezTo>
                    <a:pt x="8" y="38"/>
                    <a:pt x="0" y="30"/>
                    <a:pt x="0" y="19"/>
                  </a:cubicBezTo>
                  <a:cubicBezTo>
                    <a:pt x="0" y="17"/>
                    <a:pt x="0" y="14"/>
                    <a:pt x="1" y="12"/>
                  </a:cubicBezTo>
                  <a:cubicBezTo>
                    <a:pt x="3" y="13"/>
                    <a:pt x="3" y="13"/>
                    <a:pt x="3" y="13"/>
                  </a:cubicBezTo>
                  <a:cubicBezTo>
                    <a:pt x="2" y="15"/>
                    <a:pt x="1" y="17"/>
                    <a:pt x="1" y="19"/>
                  </a:cubicBezTo>
                  <a:cubicBezTo>
                    <a:pt x="1" y="29"/>
                    <a:pt x="9" y="37"/>
                    <a:pt x="19" y="37"/>
                  </a:cubicBezTo>
                  <a:cubicBezTo>
                    <a:pt x="29" y="37"/>
                    <a:pt x="37" y="29"/>
                    <a:pt x="37" y="19"/>
                  </a:cubicBezTo>
                  <a:cubicBezTo>
                    <a:pt x="37" y="10"/>
                    <a:pt x="29" y="2"/>
                    <a:pt x="20" y="2"/>
                  </a:cubicBezTo>
                  <a:cubicBezTo>
                    <a:pt x="20" y="0"/>
                    <a:pt x="20" y="0"/>
                    <a:pt x="20" y="0"/>
                  </a:cubicBezTo>
                  <a:cubicBezTo>
                    <a:pt x="30" y="1"/>
                    <a:pt x="38" y="9"/>
                    <a:pt x="38" y="19"/>
                  </a:cubicBezTo>
                  <a:cubicBezTo>
                    <a:pt x="38" y="30"/>
                    <a:pt x="29" y="38"/>
                    <a:pt x="19"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3" name="Freeform 150"/>
            <p:cNvSpPr>
              <a:spLocks/>
            </p:cNvSpPr>
            <p:nvPr/>
          </p:nvSpPr>
          <p:spPr bwMode="auto">
            <a:xfrm>
              <a:off x="4784725" y="5440363"/>
              <a:ext cx="112713" cy="125412"/>
            </a:xfrm>
            <a:custGeom>
              <a:avLst/>
              <a:gdLst>
                <a:gd name="T0" fmla="*/ 57 w 71"/>
                <a:gd name="T1" fmla="*/ 79 h 79"/>
                <a:gd name="T2" fmla="*/ 50 w 71"/>
                <a:gd name="T3" fmla="*/ 71 h 79"/>
                <a:gd name="T4" fmla="*/ 57 w 71"/>
                <a:gd name="T5" fmla="*/ 57 h 79"/>
                <a:gd name="T6" fmla="*/ 43 w 71"/>
                <a:gd name="T7" fmla="*/ 43 h 79"/>
                <a:gd name="T8" fmla="*/ 43 w 71"/>
                <a:gd name="T9" fmla="*/ 29 h 79"/>
                <a:gd name="T10" fmla="*/ 50 w 71"/>
                <a:gd name="T11" fmla="*/ 22 h 79"/>
                <a:gd name="T12" fmla="*/ 43 w 71"/>
                <a:gd name="T13" fmla="*/ 15 h 79"/>
                <a:gd name="T14" fmla="*/ 29 w 71"/>
                <a:gd name="T15" fmla="*/ 8 h 79"/>
                <a:gd name="T16" fmla="*/ 22 w 71"/>
                <a:gd name="T17" fmla="*/ 8 h 79"/>
                <a:gd name="T18" fmla="*/ 0 w 71"/>
                <a:gd name="T19" fmla="*/ 15 h 79"/>
                <a:gd name="T20" fmla="*/ 0 w 71"/>
                <a:gd name="T21" fmla="*/ 8 h 79"/>
                <a:gd name="T22" fmla="*/ 22 w 71"/>
                <a:gd name="T23" fmla="*/ 0 h 79"/>
                <a:gd name="T24" fmla="*/ 36 w 71"/>
                <a:gd name="T25" fmla="*/ 0 h 79"/>
                <a:gd name="T26" fmla="*/ 57 w 71"/>
                <a:gd name="T27" fmla="*/ 8 h 79"/>
                <a:gd name="T28" fmla="*/ 57 w 71"/>
                <a:gd name="T29" fmla="*/ 22 h 79"/>
                <a:gd name="T30" fmla="*/ 50 w 71"/>
                <a:gd name="T31" fmla="*/ 29 h 79"/>
                <a:gd name="T32" fmla="*/ 50 w 71"/>
                <a:gd name="T33" fmla="*/ 43 h 79"/>
                <a:gd name="T34" fmla="*/ 71 w 71"/>
                <a:gd name="T35" fmla="*/ 57 h 79"/>
                <a:gd name="T36" fmla="*/ 57 w 71"/>
                <a:gd name="T3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79">
                  <a:moveTo>
                    <a:pt x="57" y="79"/>
                  </a:moveTo>
                  <a:lnTo>
                    <a:pt x="50" y="71"/>
                  </a:lnTo>
                  <a:lnTo>
                    <a:pt x="57" y="57"/>
                  </a:lnTo>
                  <a:lnTo>
                    <a:pt x="43" y="43"/>
                  </a:lnTo>
                  <a:lnTo>
                    <a:pt x="43" y="29"/>
                  </a:lnTo>
                  <a:lnTo>
                    <a:pt x="50" y="22"/>
                  </a:lnTo>
                  <a:lnTo>
                    <a:pt x="43" y="15"/>
                  </a:lnTo>
                  <a:lnTo>
                    <a:pt x="29" y="8"/>
                  </a:lnTo>
                  <a:lnTo>
                    <a:pt x="22" y="8"/>
                  </a:lnTo>
                  <a:lnTo>
                    <a:pt x="0" y="15"/>
                  </a:lnTo>
                  <a:lnTo>
                    <a:pt x="0" y="8"/>
                  </a:lnTo>
                  <a:lnTo>
                    <a:pt x="22" y="0"/>
                  </a:lnTo>
                  <a:lnTo>
                    <a:pt x="36" y="0"/>
                  </a:lnTo>
                  <a:lnTo>
                    <a:pt x="57" y="8"/>
                  </a:lnTo>
                  <a:lnTo>
                    <a:pt x="57" y="22"/>
                  </a:lnTo>
                  <a:lnTo>
                    <a:pt x="50" y="29"/>
                  </a:lnTo>
                  <a:lnTo>
                    <a:pt x="50" y="43"/>
                  </a:lnTo>
                  <a:lnTo>
                    <a:pt x="71" y="57"/>
                  </a:lnTo>
                  <a:lnTo>
                    <a:pt x="57"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4" name="Freeform 151"/>
            <p:cNvSpPr>
              <a:spLocks noEditPoints="1"/>
            </p:cNvSpPr>
            <p:nvPr/>
          </p:nvSpPr>
          <p:spPr bwMode="auto">
            <a:xfrm>
              <a:off x="4729163" y="5024438"/>
              <a:ext cx="258763" cy="360362"/>
            </a:xfrm>
            <a:custGeom>
              <a:avLst/>
              <a:gdLst>
                <a:gd name="T0" fmla="*/ 11 w 23"/>
                <a:gd name="T1" fmla="*/ 32 h 32"/>
                <a:gd name="T2" fmla="*/ 11 w 23"/>
                <a:gd name="T3" fmla="*/ 31 h 32"/>
                <a:gd name="T4" fmla="*/ 5 w 23"/>
                <a:gd name="T5" fmla="*/ 22 h 32"/>
                <a:gd name="T6" fmla="*/ 0 w 23"/>
                <a:gd name="T7" fmla="*/ 12 h 32"/>
                <a:gd name="T8" fmla="*/ 11 w 23"/>
                <a:gd name="T9" fmla="*/ 0 h 32"/>
                <a:gd name="T10" fmla="*/ 23 w 23"/>
                <a:gd name="T11" fmla="*/ 12 h 32"/>
                <a:gd name="T12" fmla="*/ 18 w 23"/>
                <a:gd name="T13" fmla="*/ 22 h 32"/>
                <a:gd name="T14" fmla="*/ 12 w 23"/>
                <a:gd name="T15" fmla="*/ 31 h 32"/>
                <a:gd name="T16" fmla="*/ 11 w 23"/>
                <a:gd name="T17" fmla="*/ 32 h 32"/>
                <a:gd name="T18" fmla="*/ 11 w 23"/>
                <a:gd name="T19" fmla="*/ 1 h 32"/>
                <a:gd name="T20" fmla="*/ 1 w 23"/>
                <a:gd name="T21" fmla="*/ 12 h 32"/>
                <a:gd name="T22" fmla="*/ 6 w 23"/>
                <a:gd name="T23" fmla="*/ 21 h 32"/>
                <a:gd name="T24" fmla="*/ 11 w 23"/>
                <a:gd name="T25" fmla="*/ 28 h 32"/>
                <a:gd name="T26" fmla="*/ 17 w 23"/>
                <a:gd name="T27" fmla="*/ 21 h 32"/>
                <a:gd name="T28" fmla="*/ 21 w 23"/>
                <a:gd name="T29" fmla="*/ 12 h 32"/>
                <a:gd name="T30" fmla="*/ 11 w 23"/>
                <a:gd name="T3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32">
                  <a:moveTo>
                    <a:pt x="11" y="32"/>
                  </a:moveTo>
                  <a:cubicBezTo>
                    <a:pt x="11" y="32"/>
                    <a:pt x="11" y="31"/>
                    <a:pt x="11" y="31"/>
                  </a:cubicBezTo>
                  <a:cubicBezTo>
                    <a:pt x="10" y="27"/>
                    <a:pt x="7" y="24"/>
                    <a:pt x="5" y="22"/>
                  </a:cubicBezTo>
                  <a:cubicBezTo>
                    <a:pt x="2" y="19"/>
                    <a:pt x="0" y="16"/>
                    <a:pt x="0" y="12"/>
                  </a:cubicBezTo>
                  <a:cubicBezTo>
                    <a:pt x="0" y="5"/>
                    <a:pt x="5" y="0"/>
                    <a:pt x="11" y="0"/>
                  </a:cubicBezTo>
                  <a:cubicBezTo>
                    <a:pt x="18" y="0"/>
                    <a:pt x="23" y="5"/>
                    <a:pt x="23" y="12"/>
                  </a:cubicBezTo>
                  <a:cubicBezTo>
                    <a:pt x="23" y="16"/>
                    <a:pt x="20" y="19"/>
                    <a:pt x="18" y="22"/>
                  </a:cubicBezTo>
                  <a:cubicBezTo>
                    <a:pt x="15" y="24"/>
                    <a:pt x="13" y="27"/>
                    <a:pt x="12" y="31"/>
                  </a:cubicBezTo>
                  <a:cubicBezTo>
                    <a:pt x="12" y="31"/>
                    <a:pt x="12" y="32"/>
                    <a:pt x="11" y="32"/>
                  </a:cubicBezTo>
                  <a:close/>
                  <a:moveTo>
                    <a:pt x="11" y="1"/>
                  </a:moveTo>
                  <a:cubicBezTo>
                    <a:pt x="6" y="1"/>
                    <a:pt x="1" y="6"/>
                    <a:pt x="1" y="12"/>
                  </a:cubicBezTo>
                  <a:cubicBezTo>
                    <a:pt x="1" y="16"/>
                    <a:pt x="3" y="18"/>
                    <a:pt x="6" y="21"/>
                  </a:cubicBezTo>
                  <a:cubicBezTo>
                    <a:pt x="8" y="23"/>
                    <a:pt x="10" y="25"/>
                    <a:pt x="11" y="28"/>
                  </a:cubicBezTo>
                  <a:cubicBezTo>
                    <a:pt x="12" y="25"/>
                    <a:pt x="15" y="23"/>
                    <a:pt x="17" y="21"/>
                  </a:cubicBezTo>
                  <a:cubicBezTo>
                    <a:pt x="19" y="18"/>
                    <a:pt x="21" y="16"/>
                    <a:pt x="21" y="12"/>
                  </a:cubicBezTo>
                  <a:cubicBezTo>
                    <a:pt x="21" y="6"/>
                    <a:pt x="17"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5" name="Freeform 152"/>
            <p:cNvSpPr>
              <a:spLocks noEditPoints="1"/>
            </p:cNvSpPr>
            <p:nvPr/>
          </p:nvSpPr>
          <p:spPr bwMode="auto">
            <a:xfrm>
              <a:off x="4806950" y="5102225"/>
              <a:ext cx="101600" cy="101600"/>
            </a:xfrm>
            <a:custGeom>
              <a:avLst/>
              <a:gdLst>
                <a:gd name="T0" fmla="*/ 4 w 9"/>
                <a:gd name="T1" fmla="*/ 9 h 9"/>
                <a:gd name="T2" fmla="*/ 0 w 9"/>
                <a:gd name="T3" fmla="*/ 4 h 9"/>
                <a:gd name="T4" fmla="*/ 4 w 9"/>
                <a:gd name="T5" fmla="*/ 0 h 9"/>
                <a:gd name="T6" fmla="*/ 9 w 9"/>
                <a:gd name="T7" fmla="*/ 4 h 9"/>
                <a:gd name="T8" fmla="*/ 4 w 9"/>
                <a:gd name="T9" fmla="*/ 9 h 9"/>
                <a:gd name="T10" fmla="*/ 4 w 9"/>
                <a:gd name="T11" fmla="*/ 1 h 9"/>
                <a:gd name="T12" fmla="*/ 1 w 9"/>
                <a:gd name="T13" fmla="*/ 4 h 9"/>
                <a:gd name="T14" fmla="*/ 4 w 9"/>
                <a:gd name="T15" fmla="*/ 7 h 9"/>
                <a:gd name="T16" fmla="*/ 7 w 9"/>
                <a:gd name="T17" fmla="*/ 4 h 9"/>
                <a:gd name="T18" fmla="*/ 4 w 9"/>
                <a:gd name="T1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4" y="9"/>
                  </a:moveTo>
                  <a:cubicBezTo>
                    <a:pt x="2" y="9"/>
                    <a:pt x="0" y="7"/>
                    <a:pt x="0" y="4"/>
                  </a:cubicBezTo>
                  <a:cubicBezTo>
                    <a:pt x="0" y="2"/>
                    <a:pt x="2" y="0"/>
                    <a:pt x="4" y="0"/>
                  </a:cubicBezTo>
                  <a:cubicBezTo>
                    <a:pt x="7" y="0"/>
                    <a:pt x="9" y="2"/>
                    <a:pt x="9" y="4"/>
                  </a:cubicBezTo>
                  <a:cubicBezTo>
                    <a:pt x="9" y="7"/>
                    <a:pt x="7" y="9"/>
                    <a:pt x="4" y="9"/>
                  </a:cubicBezTo>
                  <a:close/>
                  <a:moveTo>
                    <a:pt x="4" y="1"/>
                  </a:moveTo>
                  <a:cubicBezTo>
                    <a:pt x="3" y="1"/>
                    <a:pt x="1" y="2"/>
                    <a:pt x="1" y="4"/>
                  </a:cubicBezTo>
                  <a:cubicBezTo>
                    <a:pt x="1" y="6"/>
                    <a:pt x="3" y="7"/>
                    <a:pt x="4" y="7"/>
                  </a:cubicBezTo>
                  <a:cubicBezTo>
                    <a:pt x="6" y="7"/>
                    <a:pt x="7" y="6"/>
                    <a:pt x="7" y="4"/>
                  </a:cubicBezTo>
                  <a:cubicBezTo>
                    <a:pt x="7" y="2"/>
                    <a:pt x="6"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6" name="Freeform 153"/>
            <p:cNvSpPr>
              <a:spLocks noEditPoints="1"/>
            </p:cNvSpPr>
            <p:nvPr/>
          </p:nvSpPr>
          <p:spPr bwMode="auto">
            <a:xfrm>
              <a:off x="4729163" y="5453063"/>
              <a:ext cx="214313" cy="190500"/>
            </a:xfrm>
            <a:custGeom>
              <a:avLst/>
              <a:gdLst>
                <a:gd name="T0" fmla="*/ 18 w 19"/>
                <a:gd name="T1" fmla="*/ 17 h 17"/>
                <a:gd name="T2" fmla="*/ 18 w 19"/>
                <a:gd name="T3" fmla="*/ 16 h 17"/>
                <a:gd name="T4" fmla="*/ 19 w 19"/>
                <a:gd name="T5" fmla="*/ 17 h 17"/>
                <a:gd name="T6" fmla="*/ 15 w 19"/>
                <a:gd name="T7" fmla="*/ 16 h 17"/>
                <a:gd name="T8" fmla="*/ 15 w 19"/>
                <a:gd name="T9" fmla="*/ 15 h 17"/>
                <a:gd name="T10" fmla="*/ 16 w 19"/>
                <a:gd name="T11" fmla="*/ 17 h 17"/>
                <a:gd name="T12" fmla="*/ 12 w 19"/>
                <a:gd name="T13" fmla="*/ 15 h 17"/>
                <a:gd name="T14" fmla="*/ 13 w 19"/>
                <a:gd name="T15" fmla="*/ 14 h 17"/>
                <a:gd name="T16" fmla="*/ 13 w 19"/>
                <a:gd name="T17" fmla="*/ 14 h 17"/>
                <a:gd name="T18" fmla="*/ 13 w 19"/>
                <a:gd name="T19" fmla="*/ 15 h 17"/>
                <a:gd name="T20" fmla="*/ 10 w 19"/>
                <a:gd name="T21" fmla="*/ 14 h 17"/>
                <a:gd name="T22" fmla="*/ 10 w 19"/>
                <a:gd name="T23" fmla="*/ 12 h 17"/>
                <a:gd name="T24" fmla="*/ 10 w 19"/>
                <a:gd name="T25" fmla="*/ 14 h 17"/>
                <a:gd name="T26" fmla="*/ 7 w 19"/>
                <a:gd name="T27" fmla="*/ 12 h 17"/>
                <a:gd name="T28" fmla="*/ 8 w 19"/>
                <a:gd name="T29" fmla="*/ 10 h 17"/>
                <a:gd name="T30" fmla="*/ 8 w 19"/>
                <a:gd name="T31" fmla="*/ 11 h 17"/>
                <a:gd name="T32" fmla="*/ 8 w 19"/>
                <a:gd name="T33" fmla="*/ 12 h 17"/>
                <a:gd name="T34" fmla="*/ 5 w 19"/>
                <a:gd name="T35" fmla="*/ 9 h 17"/>
                <a:gd name="T36" fmla="*/ 5 w 19"/>
                <a:gd name="T37" fmla="*/ 9 h 17"/>
                <a:gd name="T38" fmla="*/ 7 w 19"/>
                <a:gd name="T39" fmla="*/ 9 h 17"/>
                <a:gd name="T40" fmla="*/ 5 w 19"/>
                <a:gd name="T41" fmla="*/ 9 h 17"/>
                <a:gd name="T42" fmla="*/ 3 w 19"/>
                <a:gd name="T43" fmla="*/ 7 h 17"/>
                <a:gd name="T44" fmla="*/ 4 w 19"/>
                <a:gd name="T45" fmla="*/ 6 h 17"/>
                <a:gd name="T46" fmla="*/ 4 w 19"/>
                <a:gd name="T47" fmla="*/ 7 h 17"/>
                <a:gd name="T48" fmla="*/ 2 w 19"/>
                <a:gd name="T49" fmla="*/ 4 h 17"/>
                <a:gd name="T50" fmla="*/ 1 w 19"/>
                <a:gd name="T51" fmla="*/ 3 h 17"/>
                <a:gd name="T52" fmla="*/ 3 w 19"/>
                <a:gd name="T53" fmla="*/ 3 h 17"/>
                <a:gd name="T54" fmla="*/ 3 w 19"/>
                <a:gd name="T55" fmla="*/ 4 h 17"/>
                <a:gd name="T56" fmla="*/ 2 w 19"/>
                <a:gd name="T57" fmla="*/ 4 h 17"/>
                <a:gd name="T58" fmla="*/ 0 w 19"/>
                <a:gd name="T59" fmla="*/ 0 h 17"/>
                <a:gd name="T60" fmla="*/ 2 w 19"/>
                <a:gd name="T61" fmla="*/ 1 h 17"/>
                <a:gd name="T62" fmla="*/ 1 w 19"/>
                <a:gd name="T63"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7">
                  <a:moveTo>
                    <a:pt x="18" y="17"/>
                  </a:moveTo>
                  <a:cubicBezTo>
                    <a:pt x="18" y="17"/>
                    <a:pt x="18" y="17"/>
                    <a:pt x="18" y="17"/>
                  </a:cubicBezTo>
                  <a:cubicBezTo>
                    <a:pt x="18" y="17"/>
                    <a:pt x="18" y="17"/>
                    <a:pt x="18" y="17"/>
                  </a:cubicBezTo>
                  <a:cubicBezTo>
                    <a:pt x="18" y="16"/>
                    <a:pt x="18" y="16"/>
                    <a:pt x="18" y="16"/>
                  </a:cubicBezTo>
                  <a:cubicBezTo>
                    <a:pt x="19" y="16"/>
                    <a:pt x="19" y="16"/>
                    <a:pt x="19" y="16"/>
                  </a:cubicBezTo>
                  <a:cubicBezTo>
                    <a:pt x="19" y="17"/>
                    <a:pt x="19" y="17"/>
                    <a:pt x="19" y="17"/>
                  </a:cubicBezTo>
                  <a:cubicBezTo>
                    <a:pt x="18" y="17"/>
                    <a:pt x="19" y="17"/>
                    <a:pt x="18" y="17"/>
                  </a:cubicBezTo>
                  <a:close/>
                  <a:moveTo>
                    <a:pt x="15" y="16"/>
                  </a:moveTo>
                  <a:cubicBezTo>
                    <a:pt x="15" y="16"/>
                    <a:pt x="15" y="16"/>
                    <a:pt x="15" y="16"/>
                  </a:cubicBezTo>
                  <a:cubicBezTo>
                    <a:pt x="15" y="15"/>
                    <a:pt x="15" y="15"/>
                    <a:pt x="15" y="15"/>
                  </a:cubicBezTo>
                  <a:cubicBezTo>
                    <a:pt x="16" y="15"/>
                    <a:pt x="16" y="15"/>
                    <a:pt x="16" y="15"/>
                  </a:cubicBezTo>
                  <a:cubicBezTo>
                    <a:pt x="16" y="17"/>
                    <a:pt x="16" y="17"/>
                    <a:pt x="16" y="17"/>
                  </a:cubicBezTo>
                  <a:cubicBezTo>
                    <a:pt x="15" y="16"/>
                    <a:pt x="16" y="17"/>
                    <a:pt x="15" y="16"/>
                  </a:cubicBezTo>
                  <a:close/>
                  <a:moveTo>
                    <a:pt x="12" y="15"/>
                  </a:moveTo>
                  <a:cubicBezTo>
                    <a:pt x="12" y="15"/>
                    <a:pt x="12" y="15"/>
                    <a:pt x="12" y="15"/>
                  </a:cubicBezTo>
                  <a:cubicBezTo>
                    <a:pt x="13" y="14"/>
                    <a:pt x="13" y="14"/>
                    <a:pt x="13" y="14"/>
                  </a:cubicBezTo>
                  <a:cubicBezTo>
                    <a:pt x="13" y="14"/>
                    <a:pt x="13" y="14"/>
                    <a:pt x="13" y="14"/>
                  </a:cubicBezTo>
                  <a:cubicBezTo>
                    <a:pt x="13" y="14"/>
                    <a:pt x="13" y="14"/>
                    <a:pt x="13" y="14"/>
                  </a:cubicBezTo>
                  <a:cubicBezTo>
                    <a:pt x="14" y="14"/>
                    <a:pt x="14" y="14"/>
                    <a:pt x="14" y="14"/>
                  </a:cubicBezTo>
                  <a:cubicBezTo>
                    <a:pt x="13" y="15"/>
                    <a:pt x="13" y="15"/>
                    <a:pt x="13" y="15"/>
                  </a:cubicBezTo>
                  <a:cubicBezTo>
                    <a:pt x="12" y="15"/>
                    <a:pt x="13" y="15"/>
                    <a:pt x="12" y="15"/>
                  </a:cubicBezTo>
                  <a:close/>
                  <a:moveTo>
                    <a:pt x="10" y="14"/>
                  </a:moveTo>
                  <a:cubicBezTo>
                    <a:pt x="9" y="13"/>
                    <a:pt x="9" y="13"/>
                    <a:pt x="9" y="13"/>
                  </a:cubicBezTo>
                  <a:cubicBezTo>
                    <a:pt x="10" y="12"/>
                    <a:pt x="10" y="12"/>
                    <a:pt x="10" y="12"/>
                  </a:cubicBezTo>
                  <a:cubicBezTo>
                    <a:pt x="11" y="13"/>
                    <a:pt x="11" y="13"/>
                    <a:pt x="11" y="13"/>
                  </a:cubicBezTo>
                  <a:cubicBezTo>
                    <a:pt x="10" y="14"/>
                    <a:pt x="10" y="14"/>
                    <a:pt x="10" y="14"/>
                  </a:cubicBezTo>
                  <a:cubicBezTo>
                    <a:pt x="10" y="14"/>
                    <a:pt x="10" y="14"/>
                    <a:pt x="10" y="14"/>
                  </a:cubicBezTo>
                  <a:close/>
                  <a:moveTo>
                    <a:pt x="7" y="12"/>
                  </a:moveTo>
                  <a:cubicBezTo>
                    <a:pt x="7" y="11"/>
                    <a:pt x="7" y="11"/>
                    <a:pt x="7" y="11"/>
                  </a:cubicBezTo>
                  <a:cubicBezTo>
                    <a:pt x="8" y="10"/>
                    <a:pt x="8" y="10"/>
                    <a:pt x="8" y="10"/>
                  </a:cubicBezTo>
                  <a:cubicBezTo>
                    <a:pt x="8" y="11"/>
                    <a:pt x="8" y="11"/>
                    <a:pt x="8" y="11"/>
                  </a:cubicBezTo>
                  <a:cubicBezTo>
                    <a:pt x="8" y="11"/>
                    <a:pt x="8" y="11"/>
                    <a:pt x="8" y="11"/>
                  </a:cubicBezTo>
                  <a:cubicBezTo>
                    <a:pt x="9" y="11"/>
                    <a:pt x="9" y="11"/>
                    <a:pt x="9" y="11"/>
                  </a:cubicBezTo>
                  <a:cubicBezTo>
                    <a:pt x="8" y="12"/>
                    <a:pt x="8" y="12"/>
                    <a:pt x="8" y="12"/>
                  </a:cubicBezTo>
                  <a:cubicBezTo>
                    <a:pt x="7" y="12"/>
                    <a:pt x="8" y="12"/>
                    <a:pt x="7" y="12"/>
                  </a:cubicBezTo>
                  <a:close/>
                  <a:moveTo>
                    <a:pt x="5" y="9"/>
                  </a:moveTo>
                  <a:cubicBezTo>
                    <a:pt x="5" y="9"/>
                    <a:pt x="5" y="9"/>
                    <a:pt x="5" y="9"/>
                  </a:cubicBezTo>
                  <a:cubicBezTo>
                    <a:pt x="5" y="9"/>
                    <a:pt x="5" y="9"/>
                    <a:pt x="5" y="9"/>
                  </a:cubicBezTo>
                  <a:cubicBezTo>
                    <a:pt x="6" y="8"/>
                    <a:pt x="6" y="8"/>
                    <a:pt x="6" y="8"/>
                  </a:cubicBezTo>
                  <a:cubicBezTo>
                    <a:pt x="7" y="9"/>
                    <a:pt x="7" y="9"/>
                    <a:pt x="7" y="9"/>
                  </a:cubicBezTo>
                  <a:cubicBezTo>
                    <a:pt x="6" y="10"/>
                    <a:pt x="6" y="10"/>
                    <a:pt x="6" y="10"/>
                  </a:cubicBezTo>
                  <a:cubicBezTo>
                    <a:pt x="5" y="9"/>
                    <a:pt x="6" y="10"/>
                    <a:pt x="5" y="9"/>
                  </a:cubicBezTo>
                  <a:close/>
                  <a:moveTo>
                    <a:pt x="3" y="7"/>
                  </a:moveTo>
                  <a:cubicBezTo>
                    <a:pt x="3" y="7"/>
                    <a:pt x="3" y="7"/>
                    <a:pt x="3" y="7"/>
                  </a:cubicBezTo>
                  <a:cubicBezTo>
                    <a:pt x="3" y="6"/>
                    <a:pt x="3" y="6"/>
                    <a:pt x="3" y="6"/>
                  </a:cubicBezTo>
                  <a:cubicBezTo>
                    <a:pt x="4" y="6"/>
                    <a:pt x="4" y="6"/>
                    <a:pt x="4" y="6"/>
                  </a:cubicBezTo>
                  <a:cubicBezTo>
                    <a:pt x="5" y="7"/>
                    <a:pt x="5" y="7"/>
                    <a:pt x="5" y="7"/>
                  </a:cubicBezTo>
                  <a:cubicBezTo>
                    <a:pt x="4" y="7"/>
                    <a:pt x="4" y="7"/>
                    <a:pt x="4" y="7"/>
                  </a:cubicBezTo>
                  <a:cubicBezTo>
                    <a:pt x="3" y="7"/>
                    <a:pt x="4" y="7"/>
                    <a:pt x="3" y="7"/>
                  </a:cubicBezTo>
                  <a:close/>
                  <a:moveTo>
                    <a:pt x="2" y="4"/>
                  </a:moveTo>
                  <a:cubicBezTo>
                    <a:pt x="2" y="4"/>
                    <a:pt x="2" y="4"/>
                    <a:pt x="2" y="4"/>
                  </a:cubicBezTo>
                  <a:cubicBezTo>
                    <a:pt x="1" y="3"/>
                    <a:pt x="1" y="3"/>
                    <a:pt x="1" y="3"/>
                  </a:cubicBezTo>
                  <a:cubicBezTo>
                    <a:pt x="3" y="3"/>
                    <a:pt x="3" y="3"/>
                    <a:pt x="3" y="3"/>
                  </a:cubicBezTo>
                  <a:cubicBezTo>
                    <a:pt x="3" y="3"/>
                    <a:pt x="3" y="3"/>
                    <a:pt x="3" y="3"/>
                  </a:cubicBezTo>
                  <a:cubicBezTo>
                    <a:pt x="3" y="3"/>
                    <a:pt x="3" y="3"/>
                    <a:pt x="3" y="3"/>
                  </a:cubicBezTo>
                  <a:cubicBezTo>
                    <a:pt x="3" y="4"/>
                    <a:pt x="3" y="4"/>
                    <a:pt x="3" y="4"/>
                  </a:cubicBezTo>
                  <a:cubicBezTo>
                    <a:pt x="2" y="5"/>
                    <a:pt x="2" y="5"/>
                    <a:pt x="2" y="5"/>
                  </a:cubicBezTo>
                  <a:cubicBezTo>
                    <a:pt x="2" y="4"/>
                    <a:pt x="2" y="5"/>
                    <a:pt x="2" y="4"/>
                  </a:cubicBezTo>
                  <a:close/>
                  <a:moveTo>
                    <a:pt x="1" y="1"/>
                  </a:moveTo>
                  <a:cubicBezTo>
                    <a:pt x="0" y="0"/>
                    <a:pt x="0" y="0"/>
                    <a:pt x="0" y="0"/>
                  </a:cubicBezTo>
                  <a:cubicBezTo>
                    <a:pt x="2" y="0"/>
                    <a:pt x="2" y="0"/>
                    <a:pt x="2" y="0"/>
                  </a:cubicBezTo>
                  <a:cubicBezTo>
                    <a:pt x="2" y="1"/>
                    <a:pt x="2" y="1"/>
                    <a:pt x="2" y="1"/>
                  </a:cubicBezTo>
                  <a:cubicBezTo>
                    <a:pt x="1" y="2"/>
                    <a:pt x="1" y="2"/>
                    <a:pt x="1" y="2"/>
                  </a:cubicBezTo>
                  <a:cubicBezTo>
                    <a:pt x="1" y="1"/>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7" name="Freeform 154"/>
            <p:cNvSpPr>
              <a:spLocks noEditPoints="1"/>
            </p:cNvSpPr>
            <p:nvPr/>
          </p:nvSpPr>
          <p:spPr bwMode="auto">
            <a:xfrm>
              <a:off x="5022850" y="5137150"/>
              <a:ext cx="214313" cy="190500"/>
            </a:xfrm>
            <a:custGeom>
              <a:avLst/>
              <a:gdLst>
                <a:gd name="T0" fmla="*/ 18 w 19"/>
                <a:gd name="T1" fmla="*/ 16 h 17"/>
                <a:gd name="T2" fmla="*/ 18 w 19"/>
                <a:gd name="T3" fmla="*/ 16 h 17"/>
                <a:gd name="T4" fmla="*/ 19 w 19"/>
                <a:gd name="T5" fmla="*/ 15 h 17"/>
                <a:gd name="T6" fmla="*/ 19 w 19"/>
                <a:gd name="T7" fmla="*/ 17 h 17"/>
                <a:gd name="T8" fmla="*/ 18 w 19"/>
                <a:gd name="T9" fmla="*/ 17 h 17"/>
                <a:gd name="T10" fmla="*/ 18 w 19"/>
                <a:gd name="T11" fmla="*/ 16 h 17"/>
                <a:gd name="T12" fmla="*/ 17 w 19"/>
                <a:gd name="T13" fmla="*/ 13 h 17"/>
                <a:gd name="T14" fmla="*/ 17 w 19"/>
                <a:gd name="T15" fmla="*/ 13 h 17"/>
                <a:gd name="T16" fmla="*/ 18 w 19"/>
                <a:gd name="T17" fmla="*/ 12 h 17"/>
                <a:gd name="T18" fmla="*/ 18 w 19"/>
                <a:gd name="T19" fmla="*/ 14 h 17"/>
                <a:gd name="T20" fmla="*/ 17 w 19"/>
                <a:gd name="T21" fmla="*/ 14 h 17"/>
                <a:gd name="T22" fmla="*/ 17 w 19"/>
                <a:gd name="T23" fmla="*/ 13 h 17"/>
                <a:gd name="T24" fmla="*/ 15 w 19"/>
                <a:gd name="T25" fmla="*/ 11 h 17"/>
                <a:gd name="T26" fmla="*/ 15 w 19"/>
                <a:gd name="T27" fmla="*/ 10 h 17"/>
                <a:gd name="T28" fmla="*/ 16 w 19"/>
                <a:gd name="T29" fmla="*/ 10 h 17"/>
                <a:gd name="T30" fmla="*/ 17 w 19"/>
                <a:gd name="T31" fmla="*/ 11 h 17"/>
                <a:gd name="T32" fmla="*/ 16 w 19"/>
                <a:gd name="T33" fmla="*/ 11 h 17"/>
                <a:gd name="T34" fmla="*/ 15 w 19"/>
                <a:gd name="T35" fmla="*/ 11 h 17"/>
                <a:gd name="T36" fmla="*/ 14 w 19"/>
                <a:gd name="T37" fmla="*/ 8 h 17"/>
                <a:gd name="T38" fmla="*/ 13 w 19"/>
                <a:gd name="T39" fmla="*/ 8 h 17"/>
                <a:gd name="T40" fmla="*/ 14 w 19"/>
                <a:gd name="T41" fmla="*/ 7 h 17"/>
                <a:gd name="T42" fmla="*/ 15 w 19"/>
                <a:gd name="T43" fmla="*/ 8 h 17"/>
                <a:gd name="T44" fmla="*/ 14 w 19"/>
                <a:gd name="T45" fmla="*/ 9 h 17"/>
                <a:gd name="T46" fmla="*/ 14 w 19"/>
                <a:gd name="T47" fmla="*/ 8 h 17"/>
                <a:gd name="T48" fmla="*/ 12 w 19"/>
                <a:gd name="T49" fmla="*/ 6 h 17"/>
                <a:gd name="T50" fmla="*/ 12 w 19"/>
                <a:gd name="T51" fmla="*/ 6 h 17"/>
                <a:gd name="T52" fmla="*/ 11 w 19"/>
                <a:gd name="T53" fmla="*/ 6 h 17"/>
                <a:gd name="T54" fmla="*/ 12 w 19"/>
                <a:gd name="T55" fmla="*/ 5 h 17"/>
                <a:gd name="T56" fmla="*/ 13 w 19"/>
                <a:gd name="T57" fmla="*/ 6 h 17"/>
                <a:gd name="T58" fmla="*/ 12 w 19"/>
                <a:gd name="T59" fmla="*/ 7 h 17"/>
                <a:gd name="T60" fmla="*/ 12 w 19"/>
                <a:gd name="T61" fmla="*/ 6 h 17"/>
                <a:gd name="T62" fmla="*/ 9 w 19"/>
                <a:gd name="T63" fmla="*/ 4 h 17"/>
                <a:gd name="T64" fmla="*/ 9 w 19"/>
                <a:gd name="T65" fmla="*/ 4 h 17"/>
                <a:gd name="T66" fmla="*/ 9 w 19"/>
                <a:gd name="T67" fmla="*/ 3 h 17"/>
                <a:gd name="T68" fmla="*/ 11 w 19"/>
                <a:gd name="T69" fmla="*/ 4 h 17"/>
                <a:gd name="T70" fmla="*/ 10 w 19"/>
                <a:gd name="T71" fmla="*/ 5 h 17"/>
                <a:gd name="T72" fmla="*/ 9 w 19"/>
                <a:gd name="T73" fmla="*/ 4 h 17"/>
                <a:gd name="T74" fmla="*/ 7 w 19"/>
                <a:gd name="T75" fmla="*/ 3 h 17"/>
                <a:gd name="T76" fmla="*/ 6 w 19"/>
                <a:gd name="T77" fmla="*/ 3 h 17"/>
                <a:gd name="T78" fmla="*/ 7 w 19"/>
                <a:gd name="T79" fmla="*/ 1 h 17"/>
                <a:gd name="T80" fmla="*/ 8 w 19"/>
                <a:gd name="T81" fmla="*/ 2 h 17"/>
                <a:gd name="T82" fmla="*/ 7 w 19"/>
                <a:gd name="T83" fmla="*/ 3 h 17"/>
                <a:gd name="T84" fmla="*/ 7 w 19"/>
                <a:gd name="T85" fmla="*/ 3 h 17"/>
                <a:gd name="T86" fmla="*/ 4 w 19"/>
                <a:gd name="T87" fmla="*/ 2 h 17"/>
                <a:gd name="T88" fmla="*/ 4 w 19"/>
                <a:gd name="T89" fmla="*/ 2 h 17"/>
                <a:gd name="T90" fmla="*/ 3 w 19"/>
                <a:gd name="T91" fmla="*/ 2 h 17"/>
                <a:gd name="T92" fmla="*/ 4 w 19"/>
                <a:gd name="T93" fmla="*/ 0 h 17"/>
                <a:gd name="T94" fmla="*/ 4 w 19"/>
                <a:gd name="T95" fmla="*/ 1 h 17"/>
                <a:gd name="T96" fmla="*/ 4 w 19"/>
                <a:gd name="T97" fmla="*/ 1 h 17"/>
                <a:gd name="T98" fmla="*/ 5 w 19"/>
                <a:gd name="T99" fmla="*/ 1 h 17"/>
                <a:gd name="T100" fmla="*/ 5 w 19"/>
                <a:gd name="T101" fmla="*/ 2 h 17"/>
                <a:gd name="T102" fmla="*/ 4 w 19"/>
                <a:gd name="T103" fmla="*/ 2 h 17"/>
                <a:gd name="T104" fmla="*/ 1 w 19"/>
                <a:gd name="T105" fmla="*/ 1 h 17"/>
                <a:gd name="T106" fmla="*/ 0 w 19"/>
                <a:gd name="T107" fmla="*/ 1 h 17"/>
                <a:gd name="T108" fmla="*/ 1 w 19"/>
                <a:gd name="T109" fmla="*/ 0 h 17"/>
                <a:gd name="T110" fmla="*/ 2 w 19"/>
                <a:gd name="T111" fmla="*/ 0 h 17"/>
                <a:gd name="T112" fmla="*/ 2 w 19"/>
                <a:gd name="T113" fmla="*/ 1 h 17"/>
                <a:gd name="T114" fmla="*/ 1 w 19"/>
                <a:gd name="T115"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17">
                  <a:moveTo>
                    <a:pt x="18" y="16"/>
                  </a:moveTo>
                  <a:cubicBezTo>
                    <a:pt x="18" y="16"/>
                    <a:pt x="18" y="16"/>
                    <a:pt x="18" y="16"/>
                  </a:cubicBezTo>
                  <a:cubicBezTo>
                    <a:pt x="19" y="15"/>
                    <a:pt x="19" y="15"/>
                    <a:pt x="19" y="15"/>
                  </a:cubicBezTo>
                  <a:cubicBezTo>
                    <a:pt x="19" y="17"/>
                    <a:pt x="19" y="17"/>
                    <a:pt x="19" y="17"/>
                  </a:cubicBezTo>
                  <a:cubicBezTo>
                    <a:pt x="18" y="17"/>
                    <a:pt x="18" y="17"/>
                    <a:pt x="18" y="17"/>
                  </a:cubicBezTo>
                  <a:cubicBezTo>
                    <a:pt x="18" y="16"/>
                    <a:pt x="18" y="17"/>
                    <a:pt x="18" y="16"/>
                  </a:cubicBezTo>
                  <a:close/>
                  <a:moveTo>
                    <a:pt x="17" y="13"/>
                  </a:moveTo>
                  <a:cubicBezTo>
                    <a:pt x="17" y="13"/>
                    <a:pt x="17" y="13"/>
                    <a:pt x="17" y="13"/>
                  </a:cubicBezTo>
                  <a:cubicBezTo>
                    <a:pt x="18" y="12"/>
                    <a:pt x="18" y="12"/>
                    <a:pt x="18" y="12"/>
                  </a:cubicBezTo>
                  <a:cubicBezTo>
                    <a:pt x="18" y="14"/>
                    <a:pt x="18" y="14"/>
                    <a:pt x="18" y="14"/>
                  </a:cubicBezTo>
                  <a:cubicBezTo>
                    <a:pt x="17" y="14"/>
                    <a:pt x="17" y="14"/>
                    <a:pt x="17" y="14"/>
                  </a:cubicBezTo>
                  <a:cubicBezTo>
                    <a:pt x="17" y="13"/>
                    <a:pt x="17" y="14"/>
                    <a:pt x="17" y="13"/>
                  </a:cubicBezTo>
                  <a:close/>
                  <a:moveTo>
                    <a:pt x="15" y="11"/>
                  </a:moveTo>
                  <a:cubicBezTo>
                    <a:pt x="15" y="10"/>
                    <a:pt x="15" y="10"/>
                    <a:pt x="15" y="10"/>
                  </a:cubicBezTo>
                  <a:cubicBezTo>
                    <a:pt x="16" y="10"/>
                    <a:pt x="16" y="10"/>
                    <a:pt x="16" y="10"/>
                  </a:cubicBezTo>
                  <a:cubicBezTo>
                    <a:pt x="17" y="11"/>
                    <a:pt x="17" y="11"/>
                    <a:pt x="17" y="11"/>
                  </a:cubicBezTo>
                  <a:cubicBezTo>
                    <a:pt x="16" y="11"/>
                    <a:pt x="16" y="11"/>
                    <a:pt x="16" y="11"/>
                  </a:cubicBezTo>
                  <a:cubicBezTo>
                    <a:pt x="15" y="11"/>
                    <a:pt x="16" y="11"/>
                    <a:pt x="15" y="11"/>
                  </a:cubicBezTo>
                  <a:close/>
                  <a:moveTo>
                    <a:pt x="14" y="8"/>
                  </a:moveTo>
                  <a:cubicBezTo>
                    <a:pt x="13" y="8"/>
                    <a:pt x="13" y="8"/>
                    <a:pt x="13" y="8"/>
                  </a:cubicBezTo>
                  <a:cubicBezTo>
                    <a:pt x="14" y="7"/>
                    <a:pt x="14" y="7"/>
                    <a:pt x="14" y="7"/>
                  </a:cubicBezTo>
                  <a:cubicBezTo>
                    <a:pt x="15" y="8"/>
                    <a:pt x="15" y="8"/>
                    <a:pt x="15" y="8"/>
                  </a:cubicBezTo>
                  <a:cubicBezTo>
                    <a:pt x="14" y="9"/>
                    <a:pt x="14" y="9"/>
                    <a:pt x="14" y="9"/>
                  </a:cubicBezTo>
                  <a:cubicBezTo>
                    <a:pt x="14" y="8"/>
                    <a:pt x="14" y="9"/>
                    <a:pt x="14" y="8"/>
                  </a:cubicBezTo>
                  <a:close/>
                  <a:moveTo>
                    <a:pt x="12" y="6"/>
                  </a:moveTo>
                  <a:cubicBezTo>
                    <a:pt x="12" y="6"/>
                    <a:pt x="12" y="6"/>
                    <a:pt x="12" y="6"/>
                  </a:cubicBezTo>
                  <a:cubicBezTo>
                    <a:pt x="11" y="6"/>
                    <a:pt x="11" y="6"/>
                    <a:pt x="11" y="6"/>
                  </a:cubicBezTo>
                  <a:cubicBezTo>
                    <a:pt x="12" y="5"/>
                    <a:pt x="12" y="5"/>
                    <a:pt x="12" y="5"/>
                  </a:cubicBezTo>
                  <a:cubicBezTo>
                    <a:pt x="13" y="6"/>
                    <a:pt x="13" y="6"/>
                    <a:pt x="13" y="6"/>
                  </a:cubicBezTo>
                  <a:cubicBezTo>
                    <a:pt x="12" y="7"/>
                    <a:pt x="12" y="7"/>
                    <a:pt x="12" y="7"/>
                  </a:cubicBezTo>
                  <a:cubicBezTo>
                    <a:pt x="12" y="6"/>
                    <a:pt x="12" y="7"/>
                    <a:pt x="12" y="6"/>
                  </a:cubicBezTo>
                  <a:close/>
                  <a:moveTo>
                    <a:pt x="9" y="4"/>
                  </a:moveTo>
                  <a:cubicBezTo>
                    <a:pt x="9" y="4"/>
                    <a:pt x="9" y="4"/>
                    <a:pt x="9" y="4"/>
                  </a:cubicBezTo>
                  <a:cubicBezTo>
                    <a:pt x="9" y="3"/>
                    <a:pt x="9" y="3"/>
                    <a:pt x="9" y="3"/>
                  </a:cubicBezTo>
                  <a:cubicBezTo>
                    <a:pt x="11" y="4"/>
                    <a:pt x="11" y="4"/>
                    <a:pt x="11" y="4"/>
                  </a:cubicBezTo>
                  <a:cubicBezTo>
                    <a:pt x="10" y="5"/>
                    <a:pt x="10" y="5"/>
                    <a:pt x="10" y="5"/>
                  </a:cubicBezTo>
                  <a:cubicBezTo>
                    <a:pt x="9" y="4"/>
                    <a:pt x="10" y="5"/>
                    <a:pt x="9" y="4"/>
                  </a:cubicBezTo>
                  <a:close/>
                  <a:moveTo>
                    <a:pt x="7" y="3"/>
                  </a:moveTo>
                  <a:cubicBezTo>
                    <a:pt x="6" y="3"/>
                    <a:pt x="6" y="3"/>
                    <a:pt x="6" y="3"/>
                  </a:cubicBezTo>
                  <a:cubicBezTo>
                    <a:pt x="7" y="1"/>
                    <a:pt x="7" y="1"/>
                    <a:pt x="7" y="1"/>
                  </a:cubicBezTo>
                  <a:cubicBezTo>
                    <a:pt x="8" y="2"/>
                    <a:pt x="8" y="2"/>
                    <a:pt x="8" y="2"/>
                  </a:cubicBezTo>
                  <a:cubicBezTo>
                    <a:pt x="7" y="3"/>
                    <a:pt x="7" y="3"/>
                    <a:pt x="7" y="3"/>
                  </a:cubicBezTo>
                  <a:cubicBezTo>
                    <a:pt x="7" y="3"/>
                    <a:pt x="7" y="3"/>
                    <a:pt x="7" y="3"/>
                  </a:cubicBezTo>
                  <a:close/>
                  <a:moveTo>
                    <a:pt x="4" y="2"/>
                  </a:moveTo>
                  <a:cubicBezTo>
                    <a:pt x="4" y="2"/>
                    <a:pt x="4" y="2"/>
                    <a:pt x="4" y="2"/>
                  </a:cubicBezTo>
                  <a:cubicBezTo>
                    <a:pt x="3" y="2"/>
                    <a:pt x="3" y="2"/>
                    <a:pt x="3" y="2"/>
                  </a:cubicBezTo>
                  <a:cubicBezTo>
                    <a:pt x="4" y="0"/>
                    <a:pt x="4" y="0"/>
                    <a:pt x="4" y="0"/>
                  </a:cubicBezTo>
                  <a:cubicBezTo>
                    <a:pt x="4" y="1"/>
                    <a:pt x="4" y="1"/>
                    <a:pt x="4" y="1"/>
                  </a:cubicBezTo>
                  <a:cubicBezTo>
                    <a:pt x="4" y="1"/>
                    <a:pt x="4" y="1"/>
                    <a:pt x="4" y="1"/>
                  </a:cubicBezTo>
                  <a:cubicBezTo>
                    <a:pt x="5" y="1"/>
                    <a:pt x="5" y="1"/>
                    <a:pt x="5" y="1"/>
                  </a:cubicBezTo>
                  <a:cubicBezTo>
                    <a:pt x="5" y="2"/>
                    <a:pt x="5" y="2"/>
                    <a:pt x="5" y="2"/>
                  </a:cubicBezTo>
                  <a:cubicBezTo>
                    <a:pt x="4" y="2"/>
                    <a:pt x="5" y="2"/>
                    <a:pt x="4" y="2"/>
                  </a:cubicBezTo>
                  <a:close/>
                  <a:moveTo>
                    <a:pt x="1" y="1"/>
                  </a:moveTo>
                  <a:cubicBezTo>
                    <a:pt x="0" y="1"/>
                    <a:pt x="0" y="1"/>
                    <a:pt x="0" y="1"/>
                  </a:cubicBezTo>
                  <a:cubicBezTo>
                    <a:pt x="1" y="0"/>
                    <a:pt x="1" y="0"/>
                    <a:pt x="1" y="0"/>
                  </a:cubicBezTo>
                  <a:cubicBezTo>
                    <a:pt x="2" y="0"/>
                    <a:pt x="2" y="0"/>
                    <a:pt x="2" y="0"/>
                  </a:cubicBezTo>
                  <a:cubicBezTo>
                    <a:pt x="2" y="1"/>
                    <a:pt x="2" y="1"/>
                    <a:pt x="2"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04246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Increased Cost of Working / Additional Increased Cost of Working only cover</a:t>
            </a:r>
            <a:endParaRPr lang="en-GB" dirty="0"/>
          </a:p>
        </p:txBody>
      </p:sp>
      <p:sp>
        <p:nvSpPr>
          <p:cNvPr id="3" name="Text Placeholder 2"/>
          <p:cNvSpPr>
            <a:spLocks noGrp="1"/>
          </p:cNvSpPr>
          <p:nvPr>
            <p:ph type="body" sz="quarter" idx="10"/>
          </p:nvPr>
        </p:nvSpPr>
        <p:spPr>
          <a:xfrm>
            <a:off x="347473" y="1174918"/>
            <a:ext cx="7886700" cy="390473"/>
          </a:xfrm>
        </p:spPr>
        <p:txBody>
          <a:bodyPr/>
          <a:lstStyle/>
          <a:p>
            <a:r>
              <a:rPr lang="en-GB" dirty="0" smtClean="0"/>
              <a:t>“Throwing money at the problem”</a:t>
            </a:r>
            <a:endParaRPr lang="en-GB" dirty="0"/>
          </a:p>
        </p:txBody>
      </p:sp>
      <p:sp>
        <p:nvSpPr>
          <p:cNvPr id="4" name="Text Placeholder 3"/>
          <p:cNvSpPr>
            <a:spLocks noGrp="1"/>
          </p:cNvSpPr>
          <p:nvPr>
            <p:ph type="body" sz="quarter" idx="11"/>
          </p:nvPr>
        </p:nvSpPr>
        <p:spPr/>
        <p:txBody>
          <a:bodyPr/>
          <a:lstStyle/>
          <a:p>
            <a:r>
              <a:rPr lang="en-GB" dirty="0" smtClean="0"/>
              <a:t>Some businesses may look to have cover that enables them to buy their way out of loss:</a:t>
            </a:r>
          </a:p>
          <a:p>
            <a:pPr lvl="2"/>
            <a:r>
              <a:rPr lang="en-GB" dirty="0" smtClean="0"/>
              <a:t>Subcontracting</a:t>
            </a:r>
          </a:p>
          <a:p>
            <a:pPr lvl="2"/>
            <a:r>
              <a:rPr lang="en-GB" dirty="0" smtClean="0"/>
              <a:t>Alternative premises</a:t>
            </a:r>
          </a:p>
          <a:p>
            <a:pPr lvl="2"/>
            <a:r>
              <a:rPr lang="en-GB" dirty="0" smtClean="0"/>
              <a:t>Expedited stock procurement</a:t>
            </a:r>
          </a:p>
          <a:p>
            <a:endParaRPr lang="en-GB" dirty="0"/>
          </a:p>
          <a:p>
            <a:r>
              <a:rPr lang="en-GB" dirty="0" smtClean="0"/>
              <a:t>Typically businesses might be under contract to deliver a service that can easily be provided from elsewhere</a:t>
            </a:r>
            <a:endParaRPr lang="en-GB" dirty="0"/>
          </a:p>
        </p:txBody>
      </p:sp>
      <p:sp>
        <p:nvSpPr>
          <p:cNvPr id="5" name="Freeform 5"/>
          <p:cNvSpPr>
            <a:spLocks noEditPoints="1"/>
          </p:cNvSpPr>
          <p:nvPr/>
        </p:nvSpPr>
        <p:spPr bwMode="auto">
          <a:xfrm>
            <a:off x="8234173" y="4405104"/>
            <a:ext cx="404052" cy="369093"/>
          </a:xfrm>
          <a:custGeom>
            <a:avLst/>
            <a:gdLst>
              <a:gd name="T0" fmla="*/ 61 w 70"/>
              <a:gd name="T1" fmla="*/ 38 h 64"/>
              <a:gd name="T2" fmla="*/ 52 w 70"/>
              <a:gd name="T3" fmla="*/ 42 h 64"/>
              <a:gd name="T4" fmla="*/ 34 w 70"/>
              <a:gd name="T5" fmla="*/ 40 h 64"/>
              <a:gd name="T6" fmla="*/ 20 w 70"/>
              <a:gd name="T7" fmla="*/ 35 h 64"/>
              <a:gd name="T8" fmla="*/ 9 w 70"/>
              <a:gd name="T9" fmla="*/ 38 h 64"/>
              <a:gd name="T10" fmla="*/ 0 w 70"/>
              <a:gd name="T11" fmla="*/ 39 h 64"/>
              <a:gd name="T12" fmla="*/ 9 w 70"/>
              <a:gd name="T13" fmla="*/ 40 h 64"/>
              <a:gd name="T14" fmla="*/ 20 w 70"/>
              <a:gd name="T15" fmla="*/ 38 h 64"/>
              <a:gd name="T16" fmla="*/ 34 w 70"/>
              <a:gd name="T17" fmla="*/ 43 h 64"/>
              <a:gd name="T18" fmla="*/ 50 w 70"/>
              <a:gd name="T19" fmla="*/ 44 h 64"/>
              <a:gd name="T20" fmla="*/ 48 w 70"/>
              <a:gd name="T21" fmla="*/ 48 h 64"/>
              <a:gd name="T22" fmla="*/ 27 w 70"/>
              <a:gd name="T23" fmla="*/ 50 h 64"/>
              <a:gd name="T24" fmla="*/ 48 w 70"/>
              <a:gd name="T25" fmla="*/ 51 h 64"/>
              <a:gd name="T26" fmla="*/ 53 w 70"/>
              <a:gd name="T27" fmla="*/ 46 h 64"/>
              <a:gd name="T28" fmla="*/ 66 w 70"/>
              <a:gd name="T29" fmla="*/ 41 h 64"/>
              <a:gd name="T30" fmla="*/ 65 w 70"/>
              <a:gd name="T31" fmla="*/ 45 h 64"/>
              <a:gd name="T32" fmla="*/ 37 w 70"/>
              <a:gd name="T33" fmla="*/ 61 h 64"/>
              <a:gd name="T34" fmla="*/ 10 w 70"/>
              <a:gd name="T35" fmla="*/ 54 h 64"/>
              <a:gd name="T36" fmla="*/ 3 w 70"/>
              <a:gd name="T37" fmla="*/ 55 h 64"/>
              <a:gd name="T38" fmla="*/ 10 w 70"/>
              <a:gd name="T39" fmla="*/ 56 h 64"/>
              <a:gd name="T40" fmla="*/ 36 w 70"/>
              <a:gd name="T41" fmla="*/ 64 h 64"/>
              <a:gd name="T42" fmla="*/ 44 w 70"/>
              <a:gd name="T43" fmla="*/ 63 h 64"/>
              <a:gd name="T44" fmla="*/ 69 w 70"/>
              <a:gd name="T45" fmla="*/ 44 h 64"/>
              <a:gd name="T46" fmla="*/ 44 w 70"/>
              <a:gd name="T47" fmla="*/ 11 h 64"/>
              <a:gd name="T48" fmla="*/ 44 w 70"/>
              <a:gd name="T49" fmla="*/ 27 h 64"/>
              <a:gd name="T50" fmla="*/ 44 w 70"/>
              <a:gd name="T51" fmla="*/ 11 h 64"/>
              <a:gd name="T52" fmla="*/ 39 w 70"/>
              <a:gd name="T53" fmla="*/ 19 h 64"/>
              <a:gd name="T54" fmla="*/ 49 w 70"/>
              <a:gd name="T55" fmla="*/ 19 h 64"/>
              <a:gd name="T56" fmla="*/ 19 w 70"/>
              <a:gd name="T57" fmla="*/ 27 h 64"/>
              <a:gd name="T58" fmla="*/ 21 w 70"/>
              <a:gd name="T59" fmla="*/ 30 h 64"/>
              <a:gd name="T60" fmla="*/ 64 w 70"/>
              <a:gd name="T61" fmla="*/ 32 h 64"/>
              <a:gd name="T62" fmla="*/ 67 w 70"/>
              <a:gd name="T63" fmla="*/ 8 h 64"/>
              <a:gd name="T64" fmla="*/ 61 w 70"/>
              <a:gd name="T65" fmla="*/ 6 h 64"/>
              <a:gd name="T66" fmla="*/ 59 w 70"/>
              <a:gd name="T67" fmla="*/ 0 h 64"/>
              <a:gd name="T68" fmla="*/ 16 w 70"/>
              <a:gd name="T69" fmla="*/ 3 h 64"/>
              <a:gd name="T70" fmla="*/ 19 w 70"/>
              <a:gd name="T71" fmla="*/ 27 h 64"/>
              <a:gd name="T72" fmla="*/ 29 w 70"/>
              <a:gd name="T73" fmla="*/ 8 h 64"/>
              <a:gd name="T74" fmla="*/ 24 w 70"/>
              <a:gd name="T75" fmla="*/ 8 h 64"/>
              <a:gd name="T76" fmla="*/ 24 w 70"/>
              <a:gd name="T77" fmla="*/ 24 h 64"/>
              <a:gd name="T78" fmla="*/ 24 w 70"/>
              <a:gd name="T79" fmla="*/ 30 h 64"/>
              <a:gd name="T80" fmla="*/ 59 w 70"/>
              <a:gd name="T81" fmla="*/ 30 h 64"/>
              <a:gd name="T82" fmla="*/ 64 w 70"/>
              <a:gd name="T83" fmla="*/ 30 h 64"/>
              <a:gd name="T84" fmla="*/ 64 w 70"/>
              <a:gd name="T85" fmla="*/ 14 h 64"/>
              <a:gd name="T86" fmla="*/ 64 w 70"/>
              <a:gd name="T87" fmla="*/ 8 h 64"/>
              <a:gd name="T88" fmla="*/ 64 w 70"/>
              <a:gd name="T89" fmla="*/ 22 h 64"/>
              <a:gd name="T90" fmla="*/ 32 w 70"/>
              <a:gd name="T91" fmla="*/ 30 h 64"/>
              <a:gd name="T92" fmla="*/ 24 w 70"/>
              <a:gd name="T93" fmla="*/ 16 h 64"/>
              <a:gd name="T94" fmla="*/ 56 w 70"/>
              <a:gd name="T95" fmla="*/ 8 h 64"/>
              <a:gd name="T96" fmla="*/ 19 w 70"/>
              <a:gd name="T97" fmla="*/ 3 h 64"/>
              <a:gd name="T98" fmla="*/ 59 w 70"/>
              <a:gd name="T99" fmla="*/ 6 h 64"/>
              <a:gd name="T100" fmla="*/ 21 w 70"/>
              <a:gd name="T101" fmla="*/ 8 h 64"/>
              <a:gd name="T102" fmla="*/ 19 w 70"/>
              <a:gd name="T103"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64">
                <a:moveTo>
                  <a:pt x="68" y="39"/>
                </a:moveTo>
                <a:cubicBezTo>
                  <a:pt x="66" y="38"/>
                  <a:pt x="64" y="37"/>
                  <a:pt x="61" y="38"/>
                </a:cubicBezTo>
                <a:cubicBezTo>
                  <a:pt x="53" y="43"/>
                  <a:pt x="53" y="43"/>
                  <a:pt x="53" y="43"/>
                </a:cubicBezTo>
                <a:cubicBezTo>
                  <a:pt x="52" y="43"/>
                  <a:pt x="52" y="42"/>
                  <a:pt x="52" y="42"/>
                </a:cubicBezTo>
                <a:cubicBezTo>
                  <a:pt x="51" y="41"/>
                  <a:pt x="49" y="40"/>
                  <a:pt x="48" y="40"/>
                </a:cubicBezTo>
                <a:cubicBezTo>
                  <a:pt x="34" y="40"/>
                  <a:pt x="34" y="40"/>
                  <a:pt x="34" y="40"/>
                </a:cubicBezTo>
                <a:cubicBezTo>
                  <a:pt x="33" y="40"/>
                  <a:pt x="32" y="40"/>
                  <a:pt x="32" y="39"/>
                </a:cubicBezTo>
                <a:cubicBezTo>
                  <a:pt x="29" y="37"/>
                  <a:pt x="25" y="35"/>
                  <a:pt x="20" y="35"/>
                </a:cubicBezTo>
                <a:cubicBezTo>
                  <a:pt x="17" y="35"/>
                  <a:pt x="14" y="36"/>
                  <a:pt x="11" y="37"/>
                </a:cubicBezTo>
                <a:cubicBezTo>
                  <a:pt x="11" y="38"/>
                  <a:pt x="10" y="38"/>
                  <a:pt x="9" y="38"/>
                </a:cubicBezTo>
                <a:cubicBezTo>
                  <a:pt x="1" y="38"/>
                  <a:pt x="1" y="38"/>
                  <a:pt x="1" y="38"/>
                </a:cubicBezTo>
                <a:cubicBezTo>
                  <a:pt x="1" y="38"/>
                  <a:pt x="0" y="38"/>
                  <a:pt x="0" y="39"/>
                </a:cubicBezTo>
                <a:cubicBezTo>
                  <a:pt x="0" y="40"/>
                  <a:pt x="1" y="40"/>
                  <a:pt x="1" y="40"/>
                </a:cubicBezTo>
                <a:cubicBezTo>
                  <a:pt x="9" y="40"/>
                  <a:pt x="9" y="40"/>
                  <a:pt x="9" y="40"/>
                </a:cubicBezTo>
                <a:cubicBezTo>
                  <a:pt x="10" y="40"/>
                  <a:pt x="11" y="40"/>
                  <a:pt x="12" y="40"/>
                </a:cubicBezTo>
                <a:cubicBezTo>
                  <a:pt x="15" y="38"/>
                  <a:pt x="17" y="38"/>
                  <a:pt x="20" y="38"/>
                </a:cubicBezTo>
                <a:cubicBezTo>
                  <a:pt x="24" y="38"/>
                  <a:pt x="28" y="39"/>
                  <a:pt x="30" y="41"/>
                </a:cubicBezTo>
                <a:cubicBezTo>
                  <a:pt x="31" y="42"/>
                  <a:pt x="33" y="43"/>
                  <a:pt x="34" y="43"/>
                </a:cubicBezTo>
                <a:cubicBezTo>
                  <a:pt x="48" y="43"/>
                  <a:pt x="48" y="43"/>
                  <a:pt x="48" y="43"/>
                </a:cubicBezTo>
                <a:cubicBezTo>
                  <a:pt x="49" y="43"/>
                  <a:pt x="49" y="43"/>
                  <a:pt x="50" y="44"/>
                </a:cubicBezTo>
                <a:cubicBezTo>
                  <a:pt x="50" y="44"/>
                  <a:pt x="51" y="45"/>
                  <a:pt x="51" y="46"/>
                </a:cubicBezTo>
                <a:cubicBezTo>
                  <a:pt x="51" y="47"/>
                  <a:pt x="49" y="48"/>
                  <a:pt x="48" y="48"/>
                </a:cubicBezTo>
                <a:cubicBezTo>
                  <a:pt x="28" y="48"/>
                  <a:pt x="28" y="48"/>
                  <a:pt x="28" y="48"/>
                </a:cubicBezTo>
                <a:cubicBezTo>
                  <a:pt x="27" y="48"/>
                  <a:pt x="27" y="49"/>
                  <a:pt x="27" y="50"/>
                </a:cubicBezTo>
                <a:cubicBezTo>
                  <a:pt x="27" y="50"/>
                  <a:pt x="27" y="51"/>
                  <a:pt x="28" y="51"/>
                </a:cubicBezTo>
                <a:cubicBezTo>
                  <a:pt x="48" y="51"/>
                  <a:pt x="48" y="51"/>
                  <a:pt x="48" y="51"/>
                </a:cubicBezTo>
                <a:cubicBezTo>
                  <a:pt x="51" y="51"/>
                  <a:pt x="53" y="49"/>
                  <a:pt x="53" y="46"/>
                </a:cubicBezTo>
                <a:cubicBezTo>
                  <a:pt x="53" y="46"/>
                  <a:pt x="53" y="46"/>
                  <a:pt x="53" y="46"/>
                </a:cubicBezTo>
                <a:cubicBezTo>
                  <a:pt x="63" y="41"/>
                  <a:pt x="63" y="41"/>
                  <a:pt x="63" y="41"/>
                </a:cubicBezTo>
                <a:cubicBezTo>
                  <a:pt x="64" y="40"/>
                  <a:pt x="65" y="40"/>
                  <a:pt x="66" y="41"/>
                </a:cubicBezTo>
                <a:cubicBezTo>
                  <a:pt x="67" y="42"/>
                  <a:pt x="67" y="43"/>
                  <a:pt x="67" y="43"/>
                </a:cubicBezTo>
                <a:cubicBezTo>
                  <a:pt x="67" y="44"/>
                  <a:pt x="66" y="45"/>
                  <a:pt x="65" y="45"/>
                </a:cubicBezTo>
                <a:cubicBezTo>
                  <a:pt x="43" y="61"/>
                  <a:pt x="43" y="61"/>
                  <a:pt x="43" y="61"/>
                </a:cubicBezTo>
                <a:cubicBezTo>
                  <a:pt x="41" y="62"/>
                  <a:pt x="39" y="62"/>
                  <a:pt x="37" y="61"/>
                </a:cubicBezTo>
                <a:cubicBezTo>
                  <a:pt x="14" y="54"/>
                  <a:pt x="14" y="54"/>
                  <a:pt x="14" y="54"/>
                </a:cubicBezTo>
                <a:cubicBezTo>
                  <a:pt x="13" y="54"/>
                  <a:pt x="11" y="54"/>
                  <a:pt x="10" y="54"/>
                </a:cubicBezTo>
                <a:cubicBezTo>
                  <a:pt x="4" y="54"/>
                  <a:pt x="4" y="54"/>
                  <a:pt x="4" y="54"/>
                </a:cubicBezTo>
                <a:cubicBezTo>
                  <a:pt x="3" y="54"/>
                  <a:pt x="3" y="54"/>
                  <a:pt x="3" y="55"/>
                </a:cubicBezTo>
                <a:cubicBezTo>
                  <a:pt x="3" y="56"/>
                  <a:pt x="3" y="56"/>
                  <a:pt x="4" y="56"/>
                </a:cubicBezTo>
                <a:cubicBezTo>
                  <a:pt x="10" y="56"/>
                  <a:pt x="10" y="56"/>
                  <a:pt x="10" y="56"/>
                </a:cubicBezTo>
                <a:cubicBezTo>
                  <a:pt x="11" y="56"/>
                  <a:pt x="12" y="57"/>
                  <a:pt x="14" y="57"/>
                </a:cubicBezTo>
                <a:cubicBezTo>
                  <a:pt x="36" y="64"/>
                  <a:pt x="36" y="64"/>
                  <a:pt x="36" y="64"/>
                </a:cubicBezTo>
                <a:cubicBezTo>
                  <a:pt x="37" y="64"/>
                  <a:pt x="38" y="64"/>
                  <a:pt x="39" y="64"/>
                </a:cubicBezTo>
                <a:cubicBezTo>
                  <a:pt x="41" y="64"/>
                  <a:pt x="42" y="64"/>
                  <a:pt x="44" y="63"/>
                </a:cubicBezTo>
                <a:cubicBezTo>
                  <a:pt x="67" y="48"/>
                  <a:pt x="67" y="48"/>
                  <a:pt x="67" y="48"/>
                </a:cubicBezTo>
                <a:cubicBezTo>
                  <a:pt x="68" y="47"/>
                  <a:pt x="69" y="45"/>
                  <a:pt x="69" y="44"/>
                </a:cubicBezTo>
                <a:cubicBezTo>
                  <a:pt x="70" y="42"/>
                  <a:pt x="69" y="41"/>
                  <a:pt x="68" y="39"/>
                </a:cubicBezTo>
                <a:close/>
                <a:moveTo>
                  <a:pt x="44" y="11"/>
                </a:moveTo>
                <a:cubicBezTo>
                  <a:pt x="40" y="11"/>
                  <a:pt x="36" y="15"/>
                  <a:pt x="36" y="19"/>
                </a:cubicBezTo>
                <a:cubicBezTo>
                  <a:pt x="36" y="23"/>
                  <a:pt x="40" y="27"/>
                  <a:pt x="44" y="27"/>
                </a:cubicBezTo>
                <a:cubicBezTo>
                  <a:pt x="48" y="27"/>
                  <a:pt x="52" y="23"/>
                  <a:pt x="52" y="19"/>
                </a:cubicBezTo>
                <a:cubicBezTo>
                  <a:pt x="52" y="15"/>
                  <a:pt x="48" y="11"/>
                  <a:pt x="44" y="11"/>
                </a:cubicBezTo>
                <a:close/>
                <a:moveTo>
                  <a:pt x="44" y="24"/>
                </a:moveTo>
                <a:cubicBezTo>
                  <a:pt x="41" y="24"/>
                  <a:pt x="39" y="22"/>
                  <a:pt x="39" y="19"/>
                </a:cubicBezTo>
                <a:cubicBezTo>
                  <a:pt x="39" y="16"/>
                  <a:pt x="41" y="14"/>
                  <a:pt x="44" y="14"/>
                </a:cubicBezTo>
                <a:cubicBezTo>
                  <a:pt x="47" y="14"/>
                  <a:pt x="49" y="16"/>
                  <a:pt x="49" y="19"/>
                </a:cubicBezTo>
                <a:cubicBezTo>
                  <a:pt x="49" y="22"/>
                  <a:pt x="47" y="24"/>
                  <a:pt x="44" y="24"/>
                </a:cubicBezTo>
                <a:close/>
                <a:moveTo>
                  <a:pt x="19" y="27"/>
                </a:moveTo>
                <a:cubicBezTo>
                  <a:pt x="21" y="27"/>
                  <a:pt x="21" y="27"/>
                  <a:pt x="21" y="27"/>
                </a:cubicBezTo>
                <a:cubicBezTo>
                  <a:pt x="21" y="30"/>
                  <a:pt x="21" y="30"/>
                  <a:pt x="21" y="30"/>
                </a:cubicBezTo>
                <a:cubicBezTo>
                  <a:pt x="21" y="31"/>
                  <a:pt x="23" y="32"/>
                  <a:pt x="24" y="32"/>
                </a:cubicBezTo>
                <a:cubicBezTo>
                  <a:pt x="64" y="32"/>
                  <a:pt x="64" y="32"/>
                  <a:pt x="64" y="32"/>
                </a:cubicBezTo>
                <a:cubicBezTo>
                  <a:pt x="65" y="32"/>
                  <a:pt x="67" y="31"/>
                  <a:pt x="67" y="30"/>
                </a:cubicBezTo>
                <a:cubicBezTo>
                  <a:pt x="67" y="8"/>
                  <a:pt x="67" y="8"/>
                  <a:pt x="67" y="8"/>
                </a:cubicBezTo>
                <a:cubicBezTo>
                  <a:pt x="67" y="7"/>
                  <a:pt x="65" y="6"/>
                  <a:pt x="64" y="6"/>
                </a:cubicBezTo>
                <a:cubicBezTo>
                  <a:pt x="61" y="6"/>
                  <a:pt x="61" y="6"/>
                  <a:pt x="61" y="6"/>
                </a:cubicBezTo>
                <a:cubicBezTo>
                  <a:pt x="61" y="3"/>
                  <a:pt x="61" y="3"/>
                  <a:pt x="61" y="3"/>
                </a:cubicBezTo>
                <a:cubicBezTo>
                  <a:pt x="61" y="2"/>
                  <a:pt x="60" y="0"/>
                  <a:pt x="59" y="0"/>
                </a:cubicBezTo>
                <a:cubicBezTo>
                  <a:pt x="19" y="0"/>
                  <a:pt x="19" y="0"/>
                  <a:pt x="19" y="0"/>
                </a:cubicBezTo>
                <a:cubicBezTo>
                  <a:pt x="17" y="0"/>
                  <a:pt x="16" y="2"/>
                  <a:pt x="16" y="3"/>
                </a:cubicBezTo>
                <a:cubicBezTo>
                  <a:pt x="16" y="24"/>
                  <a:pt x="16" y="24"/>
                  <a:pt x="16" y="24"/>
                </a:cubicBezTo>
                <a:cubicBezTo>
                  <a:pt x="16" y="26"/>
                  <a:pt x="17" y="27"/>
                  <a:pt x="19" y="27"/>
                </a:cubicBezTo>
                <a:close/>
                <a:moveTo>
                  <a:pt x="24" y="8"/>
                </a:moveTo>
                <a:cubicBezTo>
                  <a:pt x="29" y="8"/>
                  <a:pt x="29" y="8"/>
                  <a:pt x="29" y="8"/>
                </a:cubicBezTo>
                <a:cubicBezTo>
                  <a:pt x="29" y="11"/>
                  <a:pt x="27" y="13"/>
                  <a:pt x="24" y="14"/>
                </a:cubicBezTo>
                <a:lnTo>
                  <a:pt x="24" y="8"/>
                </a:lnTo>
                <a:close/>
                <a:moveTo>
                  <a:pt x="24" y="30"/>
                </a:moveTo>
                <a:cubicBezTo>
                  <a:pt x="24" y="24"/>
                  <a:pt x="24" y="24"/>
                  <a:pt x="24" y="24"/>
                </a:cubicBezTo>
                <a:cubicBezTo>
                  <a:pt x="27" y="25"/>
                  <a:pt x="29" y="27"/>
                  <a:pt x="29" y="30"/>
                </a:cubicBezTo>
                <a:lnTo>
                  <a:pt x="24" y="30"/>
                </a:lnTo>
                <a:close/>
                <a:moveTo>
                  <a:pt x="64" y="30"/>
                </a:moveTo>
                <a:cubicBezTo>
                  <a:pt x="59" y="30"/>
                  <a:pt x="59" y="30"/>
                  <a:pt x="59" y="30"/>
                </a:cubicBezTo>
                <a:cubicBezTo>
                  <a:pt x="59" y="27"/>
                  <a:pt x="61" y="25"/>
                  <a:pt x="64" y="24"/>
                </a:cubicBezTo>
                <a:lnTo>
                  <a:pt x="64" y="30"/>
                </a:lnTo>
                <a:close/>
                <a:moveTo>
                  <a:pt x="64" y="8"/>
                </a:moveTo>
                <a:cubicBezTo>
                  <a:pt x="64" y="14"/>
                  <a:pt x="64" y="14"/>
                  <a:pt x="64" y="14"/>
                </a:cubicBezTo>
                <a:cubicBezTo>
                  <a:pt x="61" y="13"/>
                  <a:pt x="59" y="11"/>
                  <a:pt x="59" y="8"/>
                </a:cubicBezTo>
                <a:lnTo>
                  <a:pt x="64" y="8"/>
                </a:lnTo>
                <a:close/>
                <a:moveTo>
                  <a:pt x="64" y="16"/>
                </a:moveTo>
                <a:cubicBezTo>
                  <a:pt x="64" y="22"/>
                  <a:pt x="64" y="22"/>
                  <a:pt x="64" y="22"/>
                </a:cubicBezTo>
                <a:cubicBezTo>
                  <a:pt x="60" y="22"/>
                  <a:pt x="57" y="26"/>
                  <a:pt x="56" y="30"/>
                </a:cubicBezTo>
                <a:cubicBezTo>
                  <a:pt x="32" y="30"/>
                  <a:pt x="32" y="30"/>
                  <a:pt x="32" y="30"/>
                </a:cubicBezTo>
                <a:cubicBezTo>
                  <a:pt x="31" y="26"/>
                  <a:pt x="28" y="22"/>
                  <a:pt x="24" y="22"/>
                </a:cubicBezTo>
                <a:cubicBezTo>
                  <a:pt x="24" y="16"/>
                  <a:pt x="24" y="16"/>
                  <a:pt x="24" y="16"/>
                </a:cubicBezTo>
                <a:cubicBezTo>
                  <a:pt x="28" y="16"/>
                  <a:pt x="31" y="12"/>
                  <a:pt x="32" y="8"/>
                </a:cubicBezTo>
                <a:cubicBezTo>
                  <a:pt x="56" y="8"/>
                  <a:pt x="56" y="8"/>
                  <a:pt x="56" y="8"/>
                </a:cubicBezTo>
                <a:cubicBezTo>
                  <a:pt x="57" y="12"/>
                  <a:pt x="60" y="16"/>
                  <a:pt x="64" y="16"/>
                </a:cubicBezTo>
                <a:close/>
                <a:moveTo>
                  <a:pt x="19" y="3"/>
                </a:moveTo>
                <a:cubicBezTo>
                  <a:pt x="59" y="3"/>
                  <a:pt x="59" y="3"/>
                  <a:pt x="59" y="3"/>
                </a:cubicBezTo>
                <a:cubicBezTo>
                  <a:pt x="59" y="6"/>
                  <a:pt x="59" y="6"/>
                  <a:pt x="59" y="6"/>
                </a:cubicBezTo>
                <a:cubicBezTo>
                  <a:pt x="24" y="6"/>
                  <a:pt x="24" y="6"/>
                  <a:pt x="24" y="6"/>
                </a:cubicBezTo>
                <a:cubicBezTo>
                  <a:pt x="23" y="6"/>
                  <a:pt x="21" y="7"/>
                  <a:pt x="21" y="8"/>
                </a:cubicBezTo>
                <a:cubicBezTo>
                  <a:pt x="21" y="24"/>
                  <a:pt x="21" y="24"/>
                  <a:pt x="21" y="24"/>
                </a:cubicBezTo>
                <a:cubicBezTo>
                  <a:pt x="19" y="24"/>
                  <a:pt x="19" y="24"/>
                  <a:pt x="19" y="24"/>
                </a:cubicBezTo>
                <a:lnTo>
                  <a:pt x="19" y="3"/>
                </a:lnTo>
                <a:close/>
              </a:path>
            </a:pathLst>
          </a:custGeom>
          <a:solidFill>
            <a:srgbClr val="003088"/>
          </a:solidFill>
          <a:ln>
            <a:noFill/>
          </a:ln>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29891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Cyber</a:t>
            </a:r>
            <a:endParaRPr lang="en-GB" dirty="0"/>
          </a:p>
        </p:txBody>
      </p:sp>
      <p:sp>
        <p:nvSpPr>
          <p:cNvPr id="3" name="Text Placeholder 2"/>
          <p:cNvSpPr>
            <a:spLocks noGrp="1"/>
          </p:cNvSpPr>
          <p:nvPr>
            <p:ph type="body" sz="quarter" idx="10"/>
          </p:nvPr>
        </p:nvSpPr>
        <p:spPr/>
        <p:txBody>
          <a:bodyPr/>
          <a:lstStyle/>
          <a:p>
            <a:r>
              <a:rPr lang="en-GB" dirty="0" smtClean="0"/>
              <a:t>Changing the future of Business Interruption?</a:t>
            </a:r>
            <a:endParaRPr lang="en-GB" dirty="0"/>
          </a:p>
        </p:txBody>
      </p:sp>
      <p:sp>
        <p:nvSpPr>
          <p:cNvPr id="4" name="Text Placeholder 3"/>
          <p:cNvSpPr>
            <a:spLocks noGrp="1"/>
          </p:cNvSpPr>
          <p:nvPr>
            <p:ph type="body" sz="quarter" idx="11"/>
          </p:nvPr>
        </p:nvSpPr>
        <p:spPr/>
        <p:txBody>
          <a:bodyPr/>
          <a:lstStyle/>
          <a:p>
            <a:r>
              <a:rPr lang="en-GB" dirty="0" smtClean="0"/>
              <a:t>Material Damage Proviso</a:t>
            </a:r>
          </a:p>
          <a:p>
            <a:r>
              <a:rPr lang="en-GB" dirty="0" smtClean="0"/>
              <a:t>Business Interruption</a:t>
            </a:r>
          </a:p>
          <a:p>
            <a:pPr lvl="2"/>
            <a:r>
              <a:rPr lang="en-GB" dirty="0" smtClean="0"/>
              <a:t>Shorter Maximum Indemnity Periods?</a:t>
            </a:r>
          </a:p>
          <a:p>
            <a:pPr lvl="2"/>
            <a:endParaRPr lang="en-GB" dirty="0" smtClean="0"/>
          </a:p>
          <a:p>
            <a:r>
              <a:rPr lang="en-GB" dirty="0" smtClean="0"/>
              <a:t>Reputational Damage</a:t>
            </a:r>
          </a:p>
          <a:p>
            <a:pPr lvl="2"/>
            <a:r>
              <a:rPr lang="en-GB" dirty="0" smtClean="0"/>
              <a:t>Longer Maximum Indemnity Periods</a:t>
            </a:r>
          </a:p>
          <a:p>
            <a:pPr lvl="2"/>
            <a:r>
              <a:rPr lang="en-GB" dirty="0" smtClean="0"/>
              <a:t>Initial waiting periods?</a:t>
            </a:r>
          </a:p>
        </p:txBody>
      </p:sp>
      <p:grpSp>
        <p:nvGrpSpPr>
          <p:cNvPr id="5" name="Group 4"/>
          <p:cNvGrpSpPr/>
          <p:nvPr/>
        </p:nvGrpSpPr>
        <p:grpSpPr>
          <a:xfrm>
            <a:off x="8234174" y="4373724"/>
            <a:ext cx="305469" cy="392607"/>
            <a:chOff x="2511426" y="5089525"/>
            <a:chExt cx="495300" cy="636588"/>
          </a:xfrm>
          <a:solidFill>
            <a:srgbClr val="003088"/>
          </a:solidFill>
        </p:grpSpPr>
        <p:sp>
          <p:nvSpPr>
            <p:cNvPr id="6" name="Freeform 58"/>
            <p:cNvSpPr>
              <a:spLocks noEditPoints="1"/>
            </p:cNvSpPr>
            <p:nvPr/>
          </p:nvSpPr>
          <p:spPr bwMode="auto">
            <a:xfrm>
              <a:off x="2511426" y="5089525"/>
              <a:ext cx="495300" cy="527050"/>
            </a:xfrm>
            <a:custGeom>
              <a:avLst/>
              <a:gdLst>
                <a:gd name="T0" fmla="*/ 53 w 59"/>
                <a:gd name="T1" fmla="*/ 16 h 63"/>
                <a:gd name="T2" fmla="*/ 37 w 59"/>
                <a:gd name="T3" fmla="*/ 16 h 63"/>
                <a:gd name="T4" fmla="*/ 40 w 59"/>
                <a:gd name="T5" fmla="*/ 11 h 63"/>
                <a:gd name="T6" fmla="*/ 41 w 59"/>
                <a:gd name="T7" fmla="*/ 11 h 63"/>
                <a:gd name="T8" fmla="*/ 46 w 59"/>
                <a:gd name="T9" fmla="*/ 6 h 63"/>
                <a:gd name="T10" fmla="*/ 41 w 59"/>
                <a:gd name="T11" fmla="*/ 0 h 63"/>
                <a:gd name="T12" fmla="*/ 36 w 59"/>
                <a:gd name="T13" fmla="*/ 6 h 63"/>
                <a:gd name="T14" fmla="*/ 37 w 59"/>
                <a:gd name="T15" fmla="*/ 9 h 63"/>
                <a:gd name="T16" fmla="*/ 34 w 59"/>
                <a:gd name="T17" fmla="*/ 16 h 63"/>
                <a:gd name="T18" fmla="*/ 24 w 59"/>
                <a:gd name="T19" fmla="*/ 16 h 63"/>
                <a:gd name="T20" fmla="*/ 21 w 59"/>
                <a:gd name="T21" fmla="*/ 9 h 63"/>
                <a:gd name="T22" fmla="*/ 23 w 59"/>
                <a:gd name="T23" fmla="*/ 6 h 63"/>
                <a:gd name="T24" fmla="*/ 18 w 59"/>
                <a:gd name="T25" fmla="*/ 0 h 63"/>
                <a:gd name="T26" fmla="*/ 12 w 59"/>
                <a:gd name="T27" fmla="*/ 6 h 63"/>
                <a:gd name="T28" fmla="*/ 18 w 59"/>
                <a:gd name="T29" fmla="*/ 11 h 63"/>
                <a:gd name="T30" fmla="*/ 18 w 59"/>
                <a:gd name="T31" fmla="*/ 11 h 63"/>
                <a:gd name="T32" fmla="*/ 21 w 59"/>
                <a:gd name="T33" fmla="*/ 16 h 63"/>
                <a:gd name="T34" fmla="*/ 5 w 59"/>
                <a:gd name="T35" fmla="*/ 16 h 63"/>
                <a:gd name="T36" fmla="*/ 0 w 59"/>
                <a:gd name="T37" fmla="*/ 21 h 63"/>
                <a:gd name="T38" fmla="*/ 0 w 59"/>
                <a:gd name="T39" fmla="*/ 58 h 63"/>
                <a:gd name="T40" fmla="*/ 5 w 59"/>
                <a:gd name="T41" fmla="*/ 63 h 63"/>
                <a:gd name="T42" fmla="*/ 53 w 59"/>
                <a:gd name="T43" fmla="*/ 63 h 63"/>
                <a:gd name="T44" fmla="*/ 59 w 59"/>
                <a:gd name="T45" fmla="*/ 58 h 63"/>
                <a:gd name="T46" fmla="*/ 59 w 59"/>
                <a:gd name="T47" fmla="*/ 21 h 63"/>
                <a:gd name="T48" fmla="*/ 53 w 59"/>
                <a:gd name="T49" fmla="*/ 16 h 63"/>
                <a:gd name="T50" fmla="*/ 41 w 59"/>
                <a:gd name="T51" fmla="*/ 3 h 63"/>
                <a:gd name="T52" fmla="*/ 43 w 59"/>
                <a:gd name="T53" fmla="*/ 6 h 63"/>
                <a:gd name="T54" fmla="*/ 41 w 59"/>
                <a:gd name="T55" fmla="*/ 8 h 63"/>
                <a:gd name="T56" fmla="*/ 38 w 59"/>
                <a:gd name="T57" fmla="*/ 6 h 63"/>
                <a:gd name="T58" fmla="*/ 41 w 59"/>
                <a:gd name="T59" fmla="*/ 3 h 63"/>
                <a:gd name="T60" fmla="*/ 15 w 59"/>
                <a:gd name="T61" fmla="*/ 6 h 63"/>
                <a:gd name="T62" fmla="*/ 18 w 59"/>
                <a:gd name="T63" fmla="*/ 3 h 63"/>
                <a:gd name="T64" fmla="*/ 20 w 59"/>
                <a:gd name="T65" fmla="*/ 6 h 63"/>
                <a:gd name="T66" fmla="*/ 18 w 59"/>
                <a:gd name="T67" fmla="*/ 8 h 63"/>
                <a:gd name="T68" fmla="*/ 15 w 59"/>
                <a:gd name="T69" fmla="*/ 6 h 63"/>
                <a:gd name="T70" fmla="*/ 56 w 59"/>
                <a:gd name="T71" fmla="*/ 58 h 63"/>
                <a:gd name="T72" fmla="*/ 53 w 59"/>
                <a:gd name="T73" fmla="*/ 61 h 63"/>
                <a:gd name="T74" fmla="*/ 5 w 59"/>
                <a:gd name="T75" fmla="*/ 61 h 63"/>
                <a:gd name="T76" fmla="*/ 2 w 59"/>
                <a:gd name="T77" fmla="*/ 58 h 63"/>
                <a:gd name="T78" fmla="*/ 2 w 59"/>
                <a:gd name="T79" fmla="*/ 21 h 63"/>
                <a:gd name="T80" fmla="*/ 5 w 59"/>
                <a:gd name="T81" fmla="*/ 18 h 63"/>
                <a:gd name="T82" fmla="*/ 53 w 59"/>
                <a:gd name="T83" fmla="*/ 18 h 63"/>
                <a:gd name="T84" fmla="*/ 56 w 59"/>
                <a:gd name="T85" fmla="*/ 21 h 63"/>
                <a:gd name="T86" fmla="*/ 56 w 59"/>
                <a:gd name="T87" fmla="*/ 5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63">
                  <a:moveTo>
                    <a:pt x="53" y="16"/>
                  </a:moveTo>
                  <a:cubicBezTo>
                    <a:pt x="37" y="16"/>
                    <a:pt x="37" y="16"/>
                    <a:pt x="37" y="16"/>
                  </a:cubicBezTo>
                  <a:cubicBezTo>
                    <a:pt x="40" y="11"/>
                    <a:pt x="40" y="11"/>
                    <a:pt x="40" y="11"/>
                  </a:cubicBezTo>
                  <a:cubicBezTo>
                    <a:pt x="40" y="11"/>
                    <a:pt x="40" y="11"/>
                    <a:pt x="41" y="11"/>
                  </a:cubicBezTo>
                  <a:cubicBezTo>
                    <a:pt x="44" y="11"/>
                    <a:pt x="46" y="8"/>
                    <a:pt x="46" y="6"/>
                  </a:cubicBezTo>
                  <a:cubicBezTo>
                    <a:pt x="46" y="3"/>
                    <a:pt x="44" y="0"/>
                    <a:pt x="41" y="0"/>
                  </a:cubicBezTo>
                  <a:cubicBezTo>
                    <a:pt x="38" y="0"/>
                    <a:pt x="36" y="3"/>
                    <a:pt x="36" y="6"/>
                  </a:cubicBezTo>
                  <a:cubicBezTo>
                    <a:pt x="36" y="7"/>
                    <a:pt x="36" y="8"/>
                    <a:pt x="37" y="9"/>
                  </a:cubicBezTo>
                  <a:cubicBezTo>
                    <a:pt x="34" y="16"/>
                    <a:pt x="34" y="16"/>
                    <a:pt x="34" y="16"/>
                  </a:cubicBezTo>
                  <a:cubicBezTo>
                    <a:pt x="24" y="16"/>
                    <a:pt x="24" y="16"/>
                    <a:pt x="24" y="16"/>
                  </a:cubicBezTo>
                  <a:cubicBezTo>
                    <a:pt x="21" y="9"/>
                    <a:pt x="21" y="9"/>
                    <a:pt x="21" y="9"/>
                  </a:cubicBezTo>
                  <a:cubicBezTo>
                    <a:pt x="22" y="8"/>
                    <a:pt x="23" y="7"/>
                    <a:pt x="23" y="6"/>
                  </a:cubicBezTo>
                  <a:cubicBezTo>
                    <a:pt x="23" y="3"/>
                    <a:pt x="20" y="0"/>
                    <a:pt x="18" y="0"/>
                  </a:cubicBezTo>
                  <a:cubicBezTo>
                    <a:pt x="15" y="0"/>
                    <a:pt x="12" y="3"/>
                    <a:pt x="12" y="6"/>
                  </a:cubicBezTo>
                  <a:cubicBezTo>
                    <a:pt x="12" y="8"/>
                    <a:pt x="15" y="11"/>
                    <a:pt x="18" y="11"/>
                  </a:cubicBezTo>
                  <a:cubicBezTo>
                    <a:pt x="18" y="11"/>
                    <a:pt x="18" y="11"/>
                    <a:pt x="18" y="11"/>
                  </a:cubicBezTo>
                  <a:cubicBezTo>
                    <a:pt x="21" y="16"/>
                    <a:pt x="21" y="16"/>
                    <a:pt x="21" y="16"/>
                  </a:cubicBezTo>
                  <a:cubicBezTo>
                    <a:pt x="5" y="16"/>
                    <a:pt x="5" y="16"/>
                    <a:pt x="5" y="16"/>
                  </a:cubicBezTo>
                  <a:cubicBezTo>
                    <a:pt x="2" y="16"/>
                    <a:pt x="0" y="18"/>
                    <a:pt x="0" y="21"/>
                  </a:cubicBezTo>
                  <a:cubicBezTo>
                    <a:pt x="0" y="58"/>
                    <a:pt x="0" y="58"/>
                    <a:pt x="0" y="58"/>
                  </a:cubicBezTo>
                  <a:cubicBezTo>
                    <a:pt x="0" y="61"/>
                    <a:pt x="2" y="63"/>
                    <a:pt x="5" y="63"/>
                  </a:cubicBezTo>
                  <a:cubicBezTo>
                    <a:pt x="53" y="63"/>
                    <a:pt x="53" y="63"/>
                    <a:pt x="53" y="63"/>
                  </a:cubicBezTo>
                  <a:cubicBezTo>
                    <a:pt x="56" y="63"/>
                    <a:pt x="59" y="61"/>
                    <a:pt x="59" y="58"/>
                  </a:cubicBezTo>
                  <a:cubicBezTo>
                    <a:pt x="59" y="21"/>
                    <a:pt x="59" y="21"/>
                    <a:pt x="59" y="21"/>
                  </a:cubicBezTo>
                  <a:cubicBezTo>
                    <a:pt x="59" y="18"/>
                    <a:pt x="56" y="16"/>
                    <a:pt x="53" y="16"/>
                  </a:cubicBezTo>
                  <a:close/>
                  <a:moveTo>
                    <a:pt x="41" y="3"/>
                  </a:moveTo>
                  <a:cubicBezTo>
                    <a:pt x="42" y="3"/>
                    <a:pt x="43" y="4"/>
                    <a:pt x="43" y="6"/>
                  </a:cubicBezTo>
                  <a:cubicBezTo>
                    <a:pt x="43" y="7"/>
                    <a:pt x="42" y="8"/>
                    <a:pt x="41" y="8"/>
                  </a:cubicBezTo>
                  <a:cubicBezTo>
                    <a:pt x="39" y="8"/>
                    <a:pt x="38" y="7"/>
                    <a:pt x="38" y="6"/>
                  </a:cubicBezTo>
                  <a:cubicBezTo>
                    <a:pt x="38" y="4"/>
                    <a:pt x="39" y="3"/>
                    <a:pt x="41" y="3"/>
                  </a:cubicBezTo>
                  <a:close/>
                  <a:moveTo>
                    <a:pt x="15" y="6"/>
                  </a:moveTo>
                  <a:cubicBezTo>
                    <a:pt x="15" y="4"/>
                    <a:pt x="16" y="3"/>
                    <a:pt x="18" y="3"/>
                  </a:cubicBezTo>
                  <a:cubicBezTo>
                    <a:pt x="19" y="3"/>
                    <a:pt x="20" y="4"/>
                    <a:pt x="20" y="6"/>
                  </a:cubicBezTo>
                  <a:cubicBezTo>
                    <a:pt x="20" y="7"/>
                    <a:pt x="19" y="8"/>
                    <a:pt x="18" y="8"/>
                  </a:cubicBezTo>
                  <a:cubicBezTo>
                    <a:pt x="16" y="8"/>
                    <a:pt x="15" y="7"/>
                    <a:pt x="15" y="6"/>
                  </a:cubicBezTo>
                  <a:close/>
                  <a:moveTo>
                    <a:pt x="56" y="58"/>
                  </a:moveTo>
                  <a:cubicBezTo>
                    <a:pt x="56" y="59"/>
                    <a:pt x="55" y="61"/>
                    <a:pt x="53" y="61"/>
                  </a:cubicBezTo>
                  <a:cubicBezTo>
                    <a:pt x="5" y="61"/>
                    <a:pt x="5" y="61"/>
                    <a:pt x="5" y="61"/>
                  </a:cubicBezTo>
                  <a:cubicBezTo>
                    <a:pt x="3" y="61"/>
                    <a:pt x="2" y="59"/>
                    <a:pt x="2" y="58"/>
                  </a:cubicBezTo>
                  <a:cubicBezTo>
                    <a:pt x="2" y="21"/>
                    <a:pt x="2" y="21"/>
                    <a:pt x="2" y="21"/>
                  </a:cubicBezTo>
                  <a:cubicBezTo>
                    <a:pt x="2" y="20"/>
                    <a:pt x="3" y="18"/>
                    <a:pt x="5" y="18"/>
                  </a:cubicBezTo>
                  <a:cubicBezTo>
                    <a:pt x="53" y="18"/>
                    <a:pt x="53" y="18"/>
                    <a:pt x="53" y="18"/>
                  </a:cubicBezTo>
                  <a:cubicBezTo>
                    <a:pt x="55" y="18"/>
                    <a:pt x="56" y="20"/>
                    <a:pt x="56" y="21"/>
                  </a:cubicBezTo>
                  <a:lnTo>
                    <a:pt x="56"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 name="Freeform 59"/>
            <p:cNvSpPr>
              <a:spLocks noEditPoints="1"/>
            </p:cNvSpPr>
            <p:nvPr/>
          </p:nvSpPr>
          <p:spPr bwMode="auto">
            <a:xfrm>
              <a:off x="2620963" y="5332413"/>
              <a:ext cx="109538" cy="107950"/>
            </a:xfrm>
            <a:custGeom>
              <a:avLst/>
              <a:gdLst>
                <a:gd name="T0" fmla="*/ 6 w 13"/>
                <a:gd name="T1" fmla="*/ 13 h 13"/>
                <a:gd name="T2" fmla="*/ 13 w 13"/>
                <a:gd name="T3" fmla="*/ 6 h 13"/>
                <a:gd name="T4" fmla="*/ 6 w 13"/>
                <a:gd name="T5" fmla="*/ 0 h 13"/>
                <a:gd name="T6" fmla="*/ 0 w 13"/>
                <a:gd name="T7" fmla="*/ 6 h 13"/>
                <a:gd name="T8" fmla="*/ 6 w 13"/>
                <a:gd name="T9" fmla="*/ 13 h 13"/>
                <a:gd name="T10" fmla="*/ 6 w 13"/>
                <a:gd name="T11" fmla="*/ 2 h 13"/>
                <a:gd name="T12" fmla="*/ 10 w 13"/>
                <a:gd name="T13" fmla="*/ 6 h 13"/>
                <a:gd name="T14" fmla="*/ 6 w 13"/>
                <a:gd name="T15" fmla="*/ 10 h 13"/>
                <a:gd name="T16" fmla="*/ 3 w 13"/>
                <a:gd name="T17" fmla="*/ 6 h 13"/>
                <a:gd name="T18" fmla="*/ 6 w 13"/>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13"/>
                  </a:moveTo>
                  <a:cubicBezTo>
                    <a:pt x="10" y="13"/>
                    <a:pt x="13" y="10"/>
                    <a:pt x="13" y="6"/>
                  </a:cubicBezTo>
                  <a:cubicBezTo>
                    <a:pt x="13" y="3"/>
                    <a:pt x="10" y="0"/>
                    <a:pt x="6" y="0"/>
                  </a:cubicBezTo>
                  <a:cubicBezTo>
                    <a:pt x="3" y="0"/>
                    <a:pt x="0" y="3"/>
                    <a:pt x="0" y="6"/>
                  </a:cubicBezTo>
                  <a:cubicBezTo>
                    <a:pt x="0" y="10"/>
                    <a:pt x="3" y="13"/>
                    <a:pt x="6" y="13"/>
                  </a:cubicBezTo>
                  <a:close/>
                  <a:moveTo>
                    <a:pt x="6" y="2"/>
                  </a:moveTo>
                  <a:cubicBezTo>
                    <a:pt x="9" y="2"/>
                    <a:pt x="10" y="4"/>
                    <a:pt x="10" y="6"/>
                  </a:cubicBezTo>
                  <a:cubicBezTo>
                    <a:pt x="10" y="8"/>
                    <a:pt x="9" y="10"/>
                    <a:pt x="6" y="10"/>
                  </a:cubicBezTo>
                  <a:cubicBezTo>
                    <a:pt x="4" y="10"/>
                    <a:pt x="3" y="8"/>
                    <a:pt x="3" y="6"/>
                  </a:cubicBezTo>
                  <a:cubicBezTo>
                    <a:pt x="3" y="4"/>
                    <a:pt x="4"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 name="Freeform 60"/>
            <p:cNvSpPr>
              <a:spLocks noEditPoints="1"/>
            </p:cNvSpPr>
            <p:nvPr/>
          </p:nvSpPr>
          <p:spPr bwMode="auto">
            <a:xfrm>
              <a:off x="2779713" y="5332413"/>
              <a:ext cx="109538" cy="107950"/>
            </a:xfrm>
            <a:custGeom>
              <a:avLst/>
              <a:gdLst>
                <a:gd name="T0" fmla="*/ 7 w 13"/>
                <a:gd name="T1" fmla="*/ 13 h 13"/>
                <a:gd name="T2" fmla="*/ 13 w 13"/>
                <a:gd name="T3" fmla="*/ 6 h 13"/>
                <a:gd name="T4" fmla="*/ 7 w 13"/>
                <a:gd name="T5" fmla="*/ 0 h 13"/>
                <a:gd name="T6" fmla="*/ 0 w 13"/>
                <a:gd name="T7" fmla="*/ 6 h 13"/>
                <a:gd name="T8" fmla="*/ 7 w 13"/>
                <a:gd name="T9" fmla="*/ 13 h 13"/>
                <a:gd name="T10" fmla="*/ 7 w 13"/>
                <a:gd name="T11" fmla="*/ 2 h 13"/>
                <a:gd name="T12" fmla="*/ 11 w 13"/>
                <a:gd name="T13" fmla="*/ 6 h 13"/>
                <a:gd name="T14" fmla="*/ 7 w 13"/>
                <a:gd name="T15" fmla="*/ 10 h 13"/>
                <a:gd name="T16" fmla="*/ 3 w 13"/>
                <a:gd name="T17" fmla="*/ 6 h 13"/>
                <a:gd name="T18" fmla="*/ 7 w 13"/>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13"/>
                  </a:moveTo>
                  <a:cubicBezTo>
                    <a:pt x="10" y="13"/>
                    <a:pt x="13" y="10"/>
                    <a:pt x="13" y="6"/>
                  </a:cubicBezTo>
                  <a:cubicBezTo>
                    <a:pt x="13" y="3"/>
                    <a:pt x="10" y="0"/>
                    <a:pt x="7" y="0"/>
                  </a:cubicBezTo>
                  <a:cubicBezTo>
                    <a:pt x="3" y="0"/>
                    <a:pt x="0" y="3"/>
                    <a:pt x="0" y="6"/>
                  </a:cubicBezTo>
                  <a:cubicBezTo>
                    <a:pt x="0" y="10"/>
                    <a:pt x="3" y="13"/>
                    <a:pt x="7" y="13"/>
                  </a:cubicBezTo>
                  <a:close/>
                  <a:moveTo>
                    <a:pt x="7" y="2"/>
                  </a:moveTo>
                  <a:cubicBezTo>
                    <a:pt x="9" y="2"/>
                    <a:pt x="11" y="4"/>
                    <a:pt x="11" y="6"/>
                  </a:cubicBezTo>
                  <a:cubicBezTo>
                    <a:pt x="11" y="8"/>
                    <a:pt x="9" y="10"/>
                    <a:pt x="7" y="10"/>
                  </a:cubicBezTo>
                  <a:cubicBezTo>
                    <a:pt x="5" y="10"/>
                    <a:pt x="3" y="8"/>
                    <a:pt x="3" y="6"/>
                  </a:cubicBezTo>
                  <a:cubicBezTo>
                    <a:pt x="3" y="4"/>
                    <a:pt x="5"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 name="Freeform 61"/>
            <p:cNvSpPr>
              <a:spLocks/>
            </p:cNvSpPr>
            <p:nvPr/>
          </p:nvSpPr>
          <p:spPr bwMode="auto">
            <a:xfrm>
              <a:off x="2603501" y="5516563"/>
              <a:ext cx="303213" cy="17463"/>
            </a:xfrm>
            <a:custGeom>
              <a:avLst/>
              <a:gdLst>
                <a:gd name="T0" fmla="*/ 34 w 36"/>
                <a:gd name="T1" fmla="*/ 0 h 2"/>
                <a:gd name="T2" fmla="*/ 2 w 36"/>
                <a:gd name="T3" fmla="*/ 0 h 2"/>
                <a:gd name="T4" fmla="*/ 0 w 36"/>
                <a:gd name="T5" fmla="*/ 1 h 2"/>
                <a:gd name="T6" fmla="*/ 2 w 36"/>
                <a:gd name="T7" fmla="*/ 2 h 2"/>
                <a:gd name="T8" fmla="*/ 34 w 36"/>
                <a:gd name="T9" fmla="*/ 2 h 2"/>
                <a:gd name="T10" fmla="*/ 36 w 36"/>
                <a:gd name="T11" fmla="*/ 1 h 2"/>
                <a:gd name="T12" fmla="*/ 34 w 3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6" h="2">
                  <a:moveTo>
                    <a:pt x="34" y="0"/>
                  </a:moveTo>
                  <a:cubicBezTo>
                    <a:pt x="2" y="0"/>
                    <a:pt x="2" y="0"/>
                    <a:pt x="2" y="0"/>
                  </a:cubicBezTo>
                  <a:cubicBezTo>
                    <a:pt x="1" y="0"/>
                    <a:pt x="0" y="0"/>
                    <a:pt x="0" y="1"/>
                  </a:cubicBezTo>
                  <a:cubicBezTo>
                    <a:pt x="0" y="2"/>
                    <a:pt x="1" y="2"/>
                    <a:pt x="2" y="2"/>
                  </a:cubicBezTo>
                  <a:cubicBezTo>
                    <a:pt x="34" y="2"/>
                    <a:pt x="34" y="2"/>
                    <a:pt x="34" y="2"/>
                  </a:cubicBezTo>
                  <a:cubicBezTo>
                    <a:pt x="35" y="2"/>
                    <a:pt x="36" y="2"/>
                    <a:pt x="36" y="1"/>
                  </a:cubicBezTo>
                  <a:cubicBezTo>
                    <a:pt x="36" y="0"/>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0" name="Freeform 62"/>
            <p:cNvSpPr>
              <a:spLocks/>
            </p:cNvSpPr>
            <p:nvPr/>
          </p:nvSpPr>
          <p:spPr bwMode="auto">
            <a:xfrm>
              <a:off x="2654301" y="5649913"/>
              <a:ext cx="201613" cy="25400"/>
            </a:xfrm>
            <a:custGeom>
              <a:avLst/>
              <a:gdLst>
                <a:gd name="T0" fmla="*/ 23 w 24"/>
                <a:gd name="T1" fmla="*/ 0 h 3"/>
                <a:gd name="T2" fmla="*/ 1 w 24"/>
                <a:gd name="T3" fmla="*/ 0 h 3"/>
                <a:gd name="T4" fmla="*/ 0 w 24"/>
                <a:gd name="T5" fmla="*/ 2 h 3"/>
                <a:gd name="T6" fmla="*/ 1 w 24"/>
                <a:gd name="T7" fmla="*/ 3 h 3"/>
                <a:gd name="T8" fmla="*/ 23 w 24"/>
                <a:gd name="T9" fmla="*/ 3 h 3"/>
                <a:gd name="T10" fmla="*/ 24 w 24"/>
                <a:gd name="T11" fmla="*/ 2 h 3"/>
                <a:gd name="T12" fmla="*/ 23 w 2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4" h="3">
                  <a:moveTo>
                    <a:pt x="23" y="0"/>
                  </a:moveTo>
                  <a:cubicBezTo>
                    <a:pt x="1" y="0"/>
                    <a:pt x="1" y="0"/>
                    <a:pt x="1" y="0"/>
                  </a:cubicBezTo>
                  <a:cubicBezTo>
                    <a:pt x="1" y="0"/>
                    <a:pt x="0" y="1"/>
                    <a:pt x="0" y="2"/>
                  </a:cubicBezTo>
                  <a:cubicBezTo>
                    <a:pt x="0" y="2"/>
                    <a:pt x="1" y="3"/>
                    <a:pt x="1" y="3"/>
                  </a:cubicBezTo>
                  <a:cubicBezTo>
                    <a:pt x="23" y="3"/>
                    <a:pt x="23" y="3"/>
                    <a:pt x="23" y="3"/>
                  </a:cubicBezTo>
                  <a:cubicBezTo>
                    <a:pt x="24" y="3"/>
                    <a:pt x="24" y="2"/>
                    <a:pt x="24" y="2"/>
                  </a:cubicBezTo>
                  <a:cubicBezTo>
                    <a:pt x="24" y="1"/>
                    <a:pt x="24" y="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1" name="Freeform 63"/>
            <p:cNvSpPr>
              <a:spLocks/>
            </p:cNvSpPr>
            <p:nvPr/>
          </p:nvSpPr>
          <p:spPr bwMode="auto">
            <a:xfrm>
              <a:off x="2654301" y="5700713"/>
              <a:ext cx="201613" cy="25400"/>
            </a:xfrm>
            <a:custGeom>
              <a:avLst/>
              <a:gdLst>
                <a:gd name="T0" fmla="*/ 23 w 24"/>
                <a:gd name="T1" fmla="*/ 0 h 3"/>
                <a:gd name="T2" fmla="*/ 1 w 24"/>
                <a:gd name="T3" fmla="*/ 0 h 3"/>
                <a:gd name="T4" fmla="*/ 0 w 24"/>
                <a:gd name="T5" fmla="*/ 1 h 3"/>
                <a:gd name="T6" fmla="*/ 1 w 24"/>
                <a:gd name="T7" fmla="*/ 3 h 3"/>
                <a:gd name="T8" fmla="*/ 23 w 24"/>
                <a:gd name="T9" fmla="*/ 3 h 3"/>
                <a:gd name="T10" fmla="*/ 24 w 24"/>
                <a:gd name="T11" fmla="*/ 1 h 3"/>
                <a:gd name="T12" fmla="*/ 23 w 2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4" h="3">
                  <a:moveTo>
                    <a:pt x="23" y="0"/>
                  </a:moveTo>
                  <a:cubicBezTo>
                    <a:pt x="1" y="0"/>
                    <a:pt x="1" y="0"/>
                    <a:pt x="1" y="0"/>
                  </a:cubicBezTo>
                  <a:cubicBezTo>
                    <a:pt x="1" y="0"/>
                    <a:pt x="0" y="1"/>
                    <a:pt x="0" y="1"/>
                  </a:cubicBezTo>
                  <a:cubicBezTo>
                    <a:pt x="0" y="2"/>
                    <a:pt x="1" y="3"/>
                    <a:pt x="1" y="3"/>
                  </a:cubicBezTo>
                  <a:cubicBezTo>
                    <a:pt x="23" y="3"/>
                    <a:pt x="23" y="3"/>
                    <a:pt x="23" y="3"/>
                  </a:cubicBezTo>
                  <a:cubicBezTo>
                    <a:pt x="24" y="3"/>
                    <a:pt x="24" y="2"/>
                    <a:pt x="24" y="1"/>
                  </a:cubicBezTo>
                  <a:cubicBezTo>
                    <a:pt x="24" y="1"/>
                    <a:pt x="24" y="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6897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a:t>
            </a:r>
            <a:endParaRPr lang="en-GB" dirty="0"/>
          </a:p>
        </p:txBody>
      </p:sp>
      <p:sp>
        <p:nvSpPr>
          <p:cNvPr id="3" name="Text Placeholder 2"/>
          <p:cNvSpPr>
            <a:spLocks noGrp="1"/>
          </p:cNvSpPr>
          <p:nvPr>
            <p:ph type="body" sz="quarter" idx="10"/>
          </p:nvPr>
        </p:nvSpPr>
        <p:spPr/>
        <p:txBody>
          <a:bodyPr/>
          <a:lstStyle/>
          <a:p>
            <a:r>
              <a:rPr lang="en-GB" dirty="0" smtClean="0"/>
              <a:t>What goes wrong at claim time?</a:t>
            </a:r>
            <a:endParaRPr lang="en-GB" dirty="0"/>
          </a:p>
        </p:txBody>
      </p:sp>
      <p:sp>
        <p:nvSpPr>
          <p:cNvPr id="4" name="Text Placeholder 3"/>
          <p:cNvSpPr>
            <a:spLocks noGrp="1"/>
          </p:cNvSpPr>
          <p:nvPr>
            <p:ph type="body" sz="quarter" idx="11"/>
          </p:nvPr>
        </p:nvSpPr>
        <p:spPr/>
        <p:txBody>
          <a:bodyPr/>
          <a:lstStyle/>
          <a:p>
            <a:r>
              <a:rPr lang="en-GB" dirty="0" smtClean="0"/>
              <a:t>Underinsurance</a:t>
            </a:r>
          </a:p>
          <a:p>
            <a:pPr lvl="2"/>
            <a:r>
              <a:rPr lang="en-GB" dirty="0" smtClean="0"/>
              <a:t>Incorrect Gross Profit calculated – typically after deduction of labour</a:t>
            </a:r>
          </a:p>
          <a:p>
            <a:pPr lvl="2"/>
            <a:r>
              <a:rPr lang="en-GB" dirty="0" smtClean="0"/>
              <a:t>No in year adjustment, despite significant growth</a:t>
            </a:r>
          </a:p>
          <a:p>
            <a:pPr lvl="1"/>
            <a:r>
              <a:rPr lang="en-GB" dirty="0" smtClean="0"/>
              <a:t>Separation of revenue</a:t>
            </a:r>
          </a:p>
          <a:p>
            <a:pPr lvl="1"/>
            <a:r>
              <a:rPr lang="en-GB" dirty="0" smtClean="0"/>
              <a:t>Maximum Indemnity Period – too short</a:t>
            </a:r>
          </a:p>
          <a:p>
            <a:pPr lvl="1"/>
            <a:r>
              <a:rPr lang="en-GB" dirty="0" smtClean="0"/>
              <a:t>Equipment expectations vs reality</a:t>
            </a:r>
          </a:p>
          <a:p>
            <a:pPr lvl="1"/>
            <a:r>
              <a:rPr lang="en-GB" dirty="0" smtClean="0"/>
              <a:t>Feedstock – cost or revenue?</a:t>
            </a:r>
          </a:p>
          <a:p>
            <a:pPr lvl="1"/>
            <a:r>
              <a:rPr lang="en-GB" dirty="0" smtClean="0"/>
              <a:t>Terrorism claims</a:t>
            </a:r>
            <a:endParaRPr lang="en-GB" dirty="0"/>
          </a:p>
        </p:txBody>
      </p:sp>
      <p:sp>
        <p:nvSpPr>
          <p:cNvPr id="5" name="Freeform 398"/>
          <p:cNvSpPr>
            <a:spLocks noEditPoints="1"/>
          </p:cNvSpPr>
          <p:nvPr/>
        </p:nvSpPr>
        <p:spPr bwMode="auto">
          <a:xfrm>
            <a:off x="8234174" y="4373724"/>
            <a:ext cx="415401" cy="452383"/>
          </a:xfrm>
          <a:custGeom>
            <a:avLst/>
            <a:gdLst>
              <a:gd name="T0" fmla="*/ 11 w 68"/>
              <a:gd name="T1" fmla="*/ 38 h 74"/>
              <a:gd name="T2" fmla="*/ 15 w 68"/>
              <a:gd name="T3" fmla="*/ 39 h 74"/>
              <a:gd name="T4" fmla="*/ 21 w 68"/>
              <a:gd name="T5" fmla="*/ 45 h 74"/>
              <a:gd name="T6" fmla="*/ 32 w 68"/>
              <a:gd name="T7" fmla="*/ 54 h 74"/>
              <a:gd name="T8" fmla="*/ 35 w 68"/>
              <a:gd name="T9" fmla="*/ 54 h 74"/>
              <a:gd name="T10" fmla="*/ 46 w 68"/>
              <a:gd name="T11" fmla="*/ 45 h 74"/>
              <a:gd name="T12" fmla="*/ 52 w 68"/>
              <a:gd name="T13" fmla="*/ 39 h 74"/>
              <a:gd name="T14" fmla="*/ 56 w 68"/>
              <a:gd name="T15" fmla="*/ 27 h 74"/>
              <a:gd name="T16" fmla="*/ 11 w 68"/>
              <a:gd name="T17" fmla="*/ 27 h 74"/>
              <a:gd name="T18" fmla="*/ 25 w 68"/>
              <a:gd name="T19" fmla="*/ 44 h 74"/>
              <a:gd name="T20" fmla="*/ 42 w 68"/>
              <a:gd name="T21" fmla="*/ 31 h 74"/>
              <a:gd name="T22" fmla="*/ 5 w 68"/>
              <a:gd name="T23" fmla="*/ 26 h 74"/>
              <a:gd name="T24" fmla="*/ 13 w 68"/>
              <a:gd name="T25" fmla="*/ 15 h 74"/>
              <a:gd name="T26" fmla="*/ 20 w 68"/>
              <a:gd name="T27" fmla="*/ 2 h 74"/>
              <a:gd name="T28" fmla="*/ 33 w 68"/>
              <a:gd name="T29" fmla="*/ 0 h 74"/>
              <a:gd name="T30" fmla="*/ 62 w 68"/>
              <a:gd name="T31" fmla="*/ 26 h 74"/>
              <a:gd name="T32" fmla="*/ 5 w 68"/>
              <a:gd name="T33" fmla="*/ 26 h 74"/>
              <a:gd name="T34" fmla="*/ 67 w 68"/>
              <a:gd name="T35" fmla="*/ 43 h 74"/>
              <a:gd name="T36" fmla="*/ 61 w 68"/>
              <a:gd name="T37" fmla="*/ 55 h 74"/>
              <a:gd name="T38" fmla="*/ 50 w 68"/>
              <a:gd name="T39" fmla="*/ 62 h 74"/>
              <a:gd name="T40" fmla="*/ 46 w 68"/>
              <a:gd name="T41" fmla="*/ 70 h 74"/>
              <a:gd name="T42" fmla="*/ 37 w 68"/>
              <a:gd name="T43" fmla="*/ 74 h 74"/>
              <a:gd name="T44" fmla="*/ 37 w 68"/>
              <a:gd name="T45" fmla="*/ 66 h 74"/>
              <a:gd name="T46" fmla="*/ 48 w 68"/>
              <a:gd name="T47" fmla="*/ 48 h 74"/>
              <a:gd name="T48" fmla="*/ 58 w 68"/>
              <a:gd name="T49" fmla="*/ 41 h 74"/>
              <a:gd name="T50" fmla="*/ 54 w 68"/>
              <a:gd name="T51" fmla="*/ 49 h 74"/>
              <a:gd name="T52" fmla="*/ 56 w 68"/>
              <a:gd name="T53" fmla="*/ 51 h 74"/>
              <a:gd name="T54" fmla="*/ 62 w 68"/>
              <a:gd name="T55" fmla="*/ 43 h 74"/>
              <a:gd name="T56" fmla="*/ 64 w 68"/>
              <a:gd name="T57" fmla="*/ 34 h 74"/>
              <a:gd name="T58" fmla="*/ 68 w 68"/>
              <a:gd name="T59" fmla="*/ 34 h 74"/>
              <a:gd name="T60" fmla="*/ 31 w 68"/>
              <a:gd name="T61" fmla="*/ 74 h 74"/>
              <a:gd name="T62" fmla="*/ 21 w 68"/>
              <a:gd name="T63" fmla="*/ 70 h 74"/>
              <a:gd name="T64" fmla="*/ 17 w 68"/>
              <a:gd name="T65" fmla="*/ 62 h 74"/>
              <a:gd name="T66" fmla="*/ 6 w 68"/>
              <a:gd name="T67" fmla="*/ 55 h 74"/>
              <a:gd name="T68" fmla="*/ 0 w 68"/>
              <a:gd name="T69" fmla="*/ 43 h 74"/>
              <a:gd name="T70" fmla="*/ 1 w 68"/>
              <a:gd name="T71" fmla="*/ 32 h 74"/>
              <a:gd name="T72" fmla="*/ 4 w 68"/>
              <a:gd name="T73" fmla="*/ 39 h 74"/>
              <a:gd name="T74" fmla="*/ 9 w 68"/>
              <a:gd name="T75" fmla="*/ 48 h 74"/>
              <a:gd name="T76" fmla="*/ 16 w 68"/>
              <a:gd name="T77" fmla="*/ 52 h 74"/>
              <a:gd name="T78" fmla="*/ 9 w 68"/>
              <a:gd name="T79" fmla="*/ 45 h 74"/>
              <a:gd name="T80" fmla="*/ 13 w 68"/>
              <a:gd name="T81" fmla="*/ 42 h 74"/>
              <a:gd name="T82" fmla="*/ 30 w 68"/>
              <a:gd name="T83" fmla="*/ 56 h 74"/>
              <a:gd name="T84" fmla="*/ 31 w 68"/>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74">
                <a:moveTo>
                  <a:pt x="11" y="27"/>
                </a:moveTo>
                <a:cubicBezTo>
                  <a:pt x="11" y="38"/>
                  <a:pt x="11" y="38"/>
                  <a:pt x="11" y="38"/>
                </a:cubicBezTo>
                <a:cubicBezTo>
                  <a:pt x="11" y="38"/>
                  <a:pt x="11" y="38"/>
                  <a:pt x="11" y="38"/>
                </a:cubicBezTo>
                <a:cubicBezTo>
                  <a:pt x="12" y="38"/>
                  <a:pt x="14" y="38"/>
                  <a:pt x="15" y="39"/>
                </a:cubicBezTo>
                <a:cubicBezTo>
                  <a:pt x="15" y="40"/>
                  <a:pt x="16" y="40"/>
                  <a:pt x="16" y="41"/>
                </a:cubicBezTo>
                <a:cubicBezTo>
                  <a:pt x="18" y="42"/>
                  <a:pt x="20" y="45"/>
                  <a:pt x="21" y="45"/>
                </a:cubicBezTo>
                <a:cubicBezTo>
                  <a:pt x="22" y="46"/>
                  <a:pt x="23" y="46"/>
                  <a:pt x="24" y="47"/>
                </a:cubicBezTo>
                <a:cubicBezTo>
                  <a:pt x="27" y="48"/>
                  <a:pt x="30" y="50"/>
                  <a:pt x="32" y="54"/>
                </a:cubicBezTo>
                <a:cubicBezTo>
                  <a:pt x="33" y="56"/>
                  <a:pt x="33" y="57"/>
                  <a:pt x="34" y="59"/>
                </a:cubicBezTo>
                <a:cubicBezTo>
                  <a:pt x="34" y="57"/>
                  <a:pt x="34" y="56"/>
                  <a:pt x="35" y="54"/>
                </a:cubicBezTo>
                <a:cubicBezTo>
                  <a:pt x="37" y="50"/>
                  <a:pt x="40" y="48"/>
                  <a:pt x="44" y="47"/>
                </a:cubicBezTo>
                <a:cubicBezTo>
                  <a:pt x="45" y="46"/>
                  <a:pt x="45" y="46"/>
                  <a:pt x="46" y="45"/>
                </a:cubicBezTo>
                <a:cubicBezTo>
                  <a:pt x="47" y="45"/>
                  <a:pt x="50" y="42"/>
                  <a:pt x="51" y="41"/>
                </a:cubicBezTo>
                <a:cubicBezTo>
                  <a:pt x="52" y="40"/>
                  <a:pt x="52" y="40"/>
                  <a:pt x="52" y="39"/>
                </a:cubicBezTo>
                <a:cubicBezTo>
                  <a:pt x="54" y="38"/>
                  <a:pt x="55" y="38"/>
                  <a:pt x="56" y="38"/>
                </a:cubicBezTo>
                <a:cubicBezTo>
                  <a:pt x="56" y="27"/>
                  <a:pt x="56" y="27"/>
                  <a:pt x="56" y="27"/>
                </a:cubicBezTo>
                <a:cubicBezTo>
                  <a:pt x="33" y="10"/>
                  <a:pt x="33" y="10"/>
                  <a:pt x="33" y="10"/>
                </a:cubicBezTo>
                <a:lnTo>
                  <a:pt x="11" y="27"/>
                </a:lnTo>
                <a:close/>
                <a:moveTo>
                  <a:pt x="42" y="44"/>
                </a:moveTo>
                <a:cubicBezTo>
                  <a:pt x="25" y="44"/>
                  <a:pt x="25" y="44"/>
                  <a:pt x="25" y="44"/>
                </a:cubicBezTo>
                <a:cubicBezTo>
                  <a:pt x="25" y="31"/>
                  <a:pt x="25" y="31"/>
                  <a:pt x="25" y="31"/>
                </a:cubicBezTo>
                <a:cubicBezTo>
                  <a:pt x="42" y="31"/>
                  <a:pt x="42" y="31"/>
                  <a:pt x="42" y="31"/>
                </a:cubicBezTo>
                <a:lnTo>
                  <a:pt x="42" y="44"/>
                </a:lnTo>
                <a:close/>
                <a:moveTo>
                  <a:pt x="5" y="26"/>
                </a:moveTo>
                <a:cubicBezTo>
                  <a:pt x="2" y="22"/>
                  <a:pt x="2" y="22"/>
                  <a:pt x="2" y="22"/>
                </a:cubicBezTo>
                <a:cubicBezTo>
                  <a:pt x="13" y="15"/>
                  <a:pt x="13" y="15"/>
                  <a:pt x="13" y="15"/>
                </a:cubicBezTo>
                <a:cubicBezTo>
                  <a:pt x="13" y="2"/>
                  <a:pt x="13" y="2"/>
                  <a:pt x="13" y="2"/>
                </a:cubicBezTo>
                <a:cubicBezTo>
                  <a:pt x="20" y="2"/>
                  <a:pt x="20" y="2"/>
                  <a:pt x="20" y="2"/>
                </a:cubicBezTo>
                <a:cubicBezTo>
                  <a:pt x="20" y="10"/>
                  <a:pt x="20" y="10"/>
                  <a:pt x="20" y="10"/>
                </a:cubicBezTo>
                <a:cubicBezTo>
                  <a:pt x="33" y="0"/>
                  <a:pt x="33" y="0"/>
                  <a:pt x="33" y="0"/>
                </a:cubicBezTo>
                <a:cubicBezTo>
                  <a:pt x="64" y="23"/>
                  <a:pt x="64" y="23"/>
                  <a:pt x="64" y="23"/>
                </a:cubicBezTo>
                <a:cubicBezTo>
                  <a:pt x="62" y="26"/>
                  <a:pt x="62" y="26"/>
                  <a:pt x="62" y="26"/>
                </a:cubicBezTo>
                <a:cubicBezTo>
                  <a:pt x="33" y="5"/>
                  <a:pt x="33" y="5"/>
                  <a:pt x="33" y="5"/>
                </a:cubicBezTo>
                <a:lnTo>
                  <a:pt x="5" y="26"/>
                </a:lnTo>
                <a:close/>
                <a:moveTo>
                  <a:pt x="68" y="34"/>
                </a:moveTo>
                <a:cubicBezTo>
                  <a:pt x="67" y="36"/>
                  <a:pt x="67" y="41"/>
                  <a:pt x="67" y="43"/>
                </a:cubicBezTo>
                <a:cubicBezTo>
                  <a:pt x="67" y="45"/>
                  <a:pt x="67" y="45"/>
                  <a:pt x="66" y="47"/>
                </a:cubicBezTo>
                <a:cubicBezTo>
                  <a:pt x="65" y="49"/>
                  <a:pt x="62" y="53"/>
                  <a:pt x="61" y="55"/>
                </a:cubicBezTo>
                <a:cubicBezTo>
                  <a:pt x="60" y="56"/>
                  <a:pt x="59" y="58"/>
                  <a:pt x="58" y="59"/>
                </a:cubicBezTo>
                <a:cubicBezTo>
                  <a:pt x="56" y="60"/>
                  <a:pt x="52" y="61"/>
                  <a:pt x="50" y="62"/>
                </a:cubicBezTo>
                <a:cubicBezTo>
                  <a:pt x="49" y="63"/>
                  <a:pt x="47" y="65"/>
                  <a:pt x="47" y="66"/>
                </a:cubicBezTo>
                <a:cubicBezTo>
                  <a:pt x="47" y="67"/>
                  <a:pt x="46" y="69"/>
                  <a:pt x="46" y="70"/>
                </a:cubicBezTo>
                <a:cubicBezTo>
                  <a:pt x="46" y="71"/>
                  <a:pt x="46" y="72"/>
                  <a:pt x="46" y="74"/>
                </a:cubicBezTo>
                <a:cubicBezTo>
                  <a:pt x="37" y="74"/>
                  <a:pt x="37" y="74"/>
                  <a:pt x="37" y="74"/>
                </a:cubicBezTo>
                <a:cubicBezTo>
                  <a:pt x="37" y="73"/>
                  <a:pt x="37" y="71"/>
                  <a:pt x="37" y="71"/>
                </a:cubicBezTo>
                <a:cubicBezTo>
                  <a:pt x="37" y="70"/>
                  <a:pt x="37" y="67"/>
                  <a:pt x="37" y="66"/>
                </a:cubicBezTo>
                <a:cubicBezTo>
                  <a:pt x="37" y="65"/>
                  <a:pt x="36" y="59"/>
                  <a:pt x="37" y="56"/>
                </a:cubicBezTo>
                <a:cubicBezTo>
                  <a:pt x="40" y="51"/>
                  <a:pt x="43" y="50"/>
                  <a:pt x="48" y="48"/>
                </a:cubicBezTo>
                <a:cubicBezTo>
                  <a:pt x="49" y="47"/>
                  <a:pt x="53" y="43"/>
                  <a:pt x="54" y="42"/>
                </a:cubicBezTo>
                <a:cubicBezTo>
                  <a:pt x="56" y="40"/>
                  <a:pt x="57" y="40"/>
                  <a:pt x="58" y="41"/>
                </a:cubicBezTo>
                <a:cubicBezTo>
                  <a:pt x="59" y="42"/>
                  <a:pt x="59" y="44"/>
                  <a:pt x="58" y="45"/>
                </a:cubicBezTo>
                <a:cubicBezTo>
                  <a:pt x="57" y="46"/>
                  <a:pt x="54" y="48"/>
                  <a:pt x="54" y="49"/>
                </a:cubicBezTo>
                <a:cubicBezTo>
                  <a:pt x="53" y="50"/>
                  <a:pt x="53" y="51"/>
                  <a:pt x="52" y="52"/>
                </a:cubicBezTo>
                <a:cubicBezTo>
                  <a:pt x="52" y="52"/>
                  <a:pt x="54" y="52"/>
                  <a:pt x="56" y="51"/>
                </a:cubicBezTo>
                <a:cubicBezTo>
                  <a:pt x="57" y="51"/>
                  <a:pt x="58" y="50"/>
                  <a:pt x="59" y="48"/>
                </a:cubicBezTo>
                <a:cubicBezTo>
                  <a:pt x="59" y="47"/>
                  <a:pt x="61" y="44"/>
                  <a:pt x="62" y="43"/>
                </a:cubicBezTo>
                <a:cubicBezTo>
                  <a:pt x="63" y="41"/>
                  <a:pt x="63" y="40"/>
                  <a:pt x="63" y="39"/>
                </a:cubicBezTo>
                <a:cubicBezTo>
                  <a:pt x="63" y="37"/>
                  <a:pt x="63" y="36"/>
                  <a:pt x="64" y="34"/>
                </a:cubicBezTo>
                <a:cubicBezTo>
                  <a:pt x="64" y="32"/>
                  <a:pt x="65" y="32"/>
                  <a:pt x="66" y="32"/>
                </a:cubicBezTo>
                <a:cubicBezTo>
                  <a:pt x="67" y="32"/>
                  <a:pt x="68" y="33"/>
                  <a:pt x="68" y="34"/>
                </a:cubicBezTo>
                <a:close/>
                <a:moveTo>
                  <a:pt x="31" y="71"/>
                </a:moveTo>
                <a:cubicBezTo>
                  <a:pt x="31" y="71"/>
                  <a:pt x="31" y="73"/>
                  <a:pt x="31" y="74"/>
                </a:cubicBezTo>
                <a:cubicBezTo>
                  <a:pt x="21" y="74"/>
                  <a:pt x="21" y="74"/>
                  <a:pt x="21" y="74"/>
                </a:cubicBezTo>
                <a:cubicBezTo>
                  <a:pt x="21" y="72"/>
                  <a:pt x="21" y="71"/>
                  <a:pt x="21" y="70"/>
                </a:cubicBezTo>
                <a:cubicBezTo>
                  <a:pt x="21" y="69"/>
                  <a:pt x="21" y="67"/>
                  <a:pt x="20" y="66"/>
                </a:cubicBezTo>
                <a:cubicBezTo>
                  <a:pt x="20" y="65"/>
                  <a:pt x="19" y="63"/>
                  <a:pt x="17" y="62"/>
                </a:cubicBezTo>
                <a:cubicBezTo>
                  <a:pt x="15" y="61"/>
                  <a:pt x="12" y="60"/>
                  <a:pt x="10" y="59"/>
                </a:cubicBezTo>
                <a:cubicBezTo>
                  <a:pt x="8" y="58"/>
                  <a:pt x="7" y="56"/>
                  <a:pt x="6" y="55"/>
                </a:cubicBezTo>
                <a:cubicBezTo>
                  <a:pt x="5" y="53"/>
                  <a:pt x="2" y="49"/>
                  <a:pt x="1" y="47"/>
                </a:cubicBezTo>
                <a:cubicBezTo>
                  <a:pt x="1" y="45"/>
                  <a:pt x="0" y="45"/>
                  <a:pt x="0" y="43"/>
                </a:cubicBezTo>
                <a:cubicBezTo>
                  <a:pt x="0" y="41"/>
                  <a:pt x="0" y="36"/>
                  <a:pt x="0" y="34"/>
                </a:cubicBezTo>
                <a:cubicBezTo>
                  <a:pt x="0" y="33"/>
                  <a:pt x="1" y="32"/>
                  <a:pt x="1" y="32"/>
                </a:cubicBezTo>
                <a:cubicBezTo>
                  <a:pt x="2" y="32"/>
                  <a:pt x="3" y="32"/>
                  <a:pt x="4" y="34"/>
                </a:cubicBezTo>
                <a:cubicBezTo>
                  <a:pt x="4" y="36"/>
                  <a:pt x="4" y="37"/>
                  <a:pt x="4" y="39"/>
                </a:cubicBezTo>
                <a:cubicBezTo>
                  <a:pt x="4" y="40"/>
                  <a:pt x="4" y="41"/>
                  <a:pt x="5" y="43"/>
                </a:cubicBezTo>
                <a:cubicBezTo>
                  <a:pt x="6" y="44"/>
                  <a:pt x="8" y="47"/>
                  <a:pt x="9" y="48"/>
                </a:cubicBezTo>
                <a:cubicBezTo>
                  <a:pt x="10" y="50"/>
                  <a:pt x="10" y="51"/>
                  <a:pt x="12" y="51"/>
                </a:cubicBezTo>
                <a:cubicBezTo>
                  <a:pt x="13" y="52"/>
                  <a:pt x="16" y="52"/>
                  <a:pt x="16" y="52"/>
                </a:cubicBezTo>
                <a:cubicBezTo>
                  <a:pt x="15" y="51"/>
                  <a:pt x="14" y="50"/>
                  <a:pt x="14" y="49"/>
                </a:cubicBezTo>
                <a:cubicBezTo>
                  <a:pt x="13" y="48"/>
                  <a:pt x="10" y="46"/>
                  <a:pt x="9" y="45"/>
                </a:cubicBezTo>
                <a:cubicBezTo>
                  <a:pt x="8" y="44"/>
                  <a:pt x="8" y="42"/>
                  <a:pt x="9" y="41"/>
                </a:cubicBezTo>
                <a:cubicBezTo>
                  <a:pt x="10" y="40"/>
                  <a:pt x="12" y="40"/>
                  <a:pt x="13" y="42"/>
                </a:cubicBezTo>
                <a:cubicBezTo>
                  <a:pt x="14" y="43"/>
                  <a:pt x="18" y="47"/>
                  <a:pt x="20" y="48"/>
                </a:cubicBezTo>
                <a:cubicBezTo>
                  <a:pt x="24" y="50"/>
                  <a:pt x="27" y="51"/>
                  <a:pt x="30" y="56"/>
                </a:cubicBezTo>
                <a:cubicBezTo>
                  <a:pt x="32" y="59"/>
                  <a:pt x="31" y="65"/>
                  <a:pt x="31" y="66"/>
                </a:cubicBezTo>
                <a:cubicBezTo>
                  <a:pt x="30" y="67"/>
                  <a:pt x="31" y="70"/>
                  <a:pt x="31" y="71"/>
                </a:cubicBezTo>
                <a:close/>
              </a:path>
            </a:pathLst>
          </a:custGeom>
          <a:solidFill>
            <a:srgbClr val="003088"/>
          </a:solidFill>
          <a:ln>
            <a:noFill/>
          </a:ln>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05799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7834" b="7834"/>
          <a:stretch>
            <a:fillRect/>
          </a:stretch>
        </p:blipFill>
        <p:spPr/>
      </p:pic>
      <p:sp>
        <p:nvSpPr>
          <p:cNvPr id="26627" name="Freeform 5">
            <a:extLst>
              <a:ext uri="{FF2B5EF4-FFF2-40B4-BE49-F238E27FC236}">
                <a16:creationId xmlns="" xmlns:a16="http://schemas.microsoft.com/office/drawing/2014/main" id="{BE197995-C8CF-43BD-AD2E-2C0E84E8E42B}"/>
              </a:ext>
            </a:extLst>
          </p:cNvPr>
          <p:cNvSpPr>
            <a:spLocks/>
          </p:cNvSpPr>
          <p:nvPr/>
        </p:nvSpPr>
        <p:spPr bwMode="auto">
          <a:xfrm>
            <a:off x="0" y="1"/>
            <a:ext cx="4648200" cy="5143500"/>
          </a:xfrm>
          <a:custGeom>
            <a:avLst/>
            <a:gdLst>
              <a:gd name="T0" fmla="*/ 2147483646 w 489"/>
              <a:gd name="T1" fmla="*/ 2147483646 h 542"/>
              <a:gd name="T2" fmla="*/ 2147483646 w 489"/>
              <a:gd name="T3" fmla="*/ 2147483646 h 542"/>
              <a:gd name="T4" fmla="*/ 2147483646 w 489"/>
              <a:gd name="T5" fmla="*/ 0 h 542"/>
              <a:gd name="T6" fmla="*/ 0 w 489"/>
              <a:gd name="T7" fmla="*/ 0 h 542"/>
              <a:gd name="T8" fmla="*/ 0 w 489"/>
              <a:gd name="T9" fmla="*/ 2147483646 h 542"/>
              <a:gd name="T10" fmla="*/ 2147483646 w 489"/>
              <a:gd name="T11" fmla="*/ 2147483646 h 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 h="542">
                <a:moveTo>
                  <a:pt x="425" y="542"/>
                </a:moveTo>
                <a:cubicBezTo>
                  <a:pt x="466" y="463"/>
                  <a:pt x="489" y="370"/>
                  <a:pt x="489" y="271"/>
                </a:cubicBezTo>
                <a:cubicBezTo>
                  <a:pt x="489" y="171"/>
                  <a:pt x="466" y="79"/>
                  <a:pt x="425" y="0"/>
                </a:cubicBezTo>
                <a:cubicBezTo>
                  <a:pt x="0" y="0"/>
                  <a:pt x="0" y="0"/>
                  <a:pt x="0" y="0"/>
                </a:cubicBezTo>
                <a:cubicBezTo>
                  <a:pt x="0" y="542"/>
                  <a:pt x="0" y="542"/>
                  <a:pt x="0" y="542"/>
                </a:cubicBezTo>
                <a:lnTo>
                  <a:pt x="425" y="542"/>
                </a:lnTo>
                <a:close/>
              </a:path>
            </a:pathLst>
          </a:custGeom>
          <a:solidFill>
            <a:schemeClr val="accent1">
              <a:alpha val="85097"/>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Title 11">
            <a:extLst>
              <a:ext uri="{FF2B5EF4-FFF2-40B4-BE49-F238E27FC236}">
                <a16:creationId xmlns="" xmlns:a16="http://schemas.microsoft.com/office/drawing/2014/main" id="{67FC1B52-AF09-4132-8ABD-CB97E5DA0C7D}"/>
              </a:ext>
            </a:extLst>
          </p:cNvPr>
          <p:cNvSpPr>
            <a:spLocks noGrp="1"/>
          </p:cNvSpPr>
          <p:nvPr>
            <p:ph type="title"/>
          </p:nvPr>
        </p:nvSpPr>
        <p:spPr/>
        <p:txBody>
          <a:bodyPr/>
          <a:lstStyle/>
          <a:p>
            <a:r>
              <a:rPr lang="en-US" i="1" dirty="0" smtClean="0"/>
              <a:t>Questions?</a:t>
            </a:r>
            <a:endParaRPr lang="en-US" i="1" dirty="0"/>
          </a:p>
        </p:txBody>
      </p:sp>
      <p:pic>
        <p:nvPicPr>
          <p:cNvPr id="9" name="Picture 8">
            <a:extLst>
              <a:ext uri="{FF2B5EF4-FFF2-40B4-BE49-F238E27FC236}">
                <a16:creationId xmlns="" xmlns:a16="http://schemas.microsoft.com/office/drawing/2014/main" id="{98A74C75-5812-C94A-AFAF-5ED72E8861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23" y="4817947"/>
            <a:ext cx="1006533" cy="216571"/>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1391841"/>
            <a:ext cx="3429000" cy="257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06141"/>
            <a:ext cx="3429000" cy="257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16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86501" y="1369546"/>
            <a:ext cx="2430271" cy="2492990"/>
          </a:xfrm>
          <a:prstGeom prst="rect">
            <a:avLst/>
          </a:prstGeom>
        </p:spPr>
        <p:txBody>
          <a:bodyPr wrap="square">
            <a:spAutoFit/>
          </a:bodyPr>
          <a:lstStyle/>
          <a:p>
            <a:pPr algn="ctr"/>
            <a:r>
              <a:rPr lang="en-GB" sz="1200" dirty="0"/>
              <a:t>Lunchtime Seminar 06.03.2019</a:t>
            </a:r>
          </a:p>
          <a:p>
            <a:pPr algn="ctr"/>
            <a:r>
              <a:rPr lang="en-GB" sz="1200" dirty="0"/>
              <a:t> How to calculate BI from an account executive and claim perspective - a moderate level. </a:t>
            </a:r>
          </a:p>
          <a:p>
            <a:pPr algn="ctr"/>
            <a:endParaRPr lang="en-GB" sz="1200" dirty="0"/>
          </a:p>
          <a:p>
            <a:pPr algn="ctr"/>
            <a:r>
              <a:rPr lang="en-GB" sz="1200" dirty="0"/>
              <a:t>Angus Osborne-White</a:t>
            </a:r>
          </a:p>
          <a:p>
            <a:pPr algn="ctr"/>
            <a:endParaRPr lang="en-GB" sz="1200" dirty="0"/>
          </a:p>
          <a:p>
            <a:pPr algn="ctr"/>
            <a:r>
              <a:rPr lang="en-GB" sz="1200" dirty="0"/>
              <a:t>Major and Complex Loss | Global Technical Services </a:t>
            </a:r>
          </a:p>
          <a:p>
            <a:pPr algn="ctr"/>
            <a:r>
              <a:rPr lang="en-GB" sz="1200" dirty="0" err="1"/>
              <a:t>Crawfords</a:t>
            </a:r>
            <a:endParaRPr lang="en-GB" sz="1200" dirty="0"/>
          </a:p>
          <a:p>
            <a:pPr algn="ctr"/>
            <a:endParaRPr lang="en-GB" sz="1200" dirty="0"/>
          </a:p>
          <a:p>
            <a:pPr algn="ctr"/>
            <a:r>
              <a:rPr lang="en-GB" sz="1200" dirty="0"/>
              <a:t>Special thanks to today’s sponsors:</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933" y="4178890"/>
            <a:ext cx="2107407"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833" y="1391842"/>
            <a:ext cx="5001241" cy="107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833" y="2463736"/>
            <a:ext cx="5001241" cy="972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133" y="3493676"/>
            <a:ext cx="5019679" cy="985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2524" y="4650154"/>
            <a:ext cx="1359877" cy="423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852715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5">
            <a:extLst>
              <a:ext uri="{FF2B5EF4-FFF2-40B4-BE49-F238E27FC236}">
                <a16:creationId xmlns="" xmlns:a16="http://schemas.microsoft.com/office/drawing/2014/main" id="{16547E8C-5933-4D56-8663-9D328F3372E7}"/>
              </a:ext>
            </a:extLst>
          </p:cNvPr>
          <p:cNvSpPr>
            <a:spLocks/>
          </p:cNvSpPr>
          <p:nvPr/>
        </p:nvSpPr>
        <p:spPr bwMode="auto">
          <a:xfrm rot="10800000">
            <a:off x="4495800" y="1"/>
            <a:ext cx="4648200" cy="5143500"/>
          </a:xfrm>
          <a:custGeom>
            <a:avLst/>
            <a:gdLst>
              <a:gd name="T0" fmla="*/ 2147483646 w 489"/>
              <a:gd name="T1" fmla="*/ 2147483646 h 542"/>
              <a:gd name="T2" fmla="*/ 2147483646 w 489"/>
              <a:gd name="T3" fmla="*/ 2147483646 h 542"/>
              <a:gd name="T4" fmla="*/ 2147483646 w 489"/>
              <a:gd name="T5" fmla="*/ 0 h 542"/>
              <a:gd name="T6" fmla="*/ 0 w 489"/>
              <a:gd name="T7" fmla="*/ 0 h 542"/>
              <a:gd name="T8" fmla="*/ 0 w 489"/>
              <a:gd name="T9" fmla="*/ 2147483646 h 542"/>
              <a:gd name="T10" fmla="*/ 2147483646 w 489"/>
              <a:gd name="T11" fmla="*/ 2147483646 h 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 h="542">
                <a:moveTo>
                  <a:pt x="425" y="542"/>
                </a:moveTo>
                <a:cubicBezTo>
                  <a:pt x="466" y="463"/>
                  <a:pt x="489" y="370"/>
                  <a:pt x="489" y="271"/>
                </a:cubicBezTo>
                <a:cubicBezTo>
                  <a:pt x="489" y="171"/>
                  <a:pt x="466" y="79"/>
                  <a:pt x="425" y="0"/>
                </a:cubicBezTo>
                <a:cubicBezTo>
                  <a:pt x="0" y="0"/>
                  <a:pt x="0" y="0"/>
                  <a:pt x="0" y="0"/>
                </a:cubicBezTo>
                <a:cubicBezTo>
                  <a:pt x="0" y="542"/>
                  <a:pt x="0" y="542"/>
                  <a:pt x="0" y="542"/>
                </a:cubicBezTo>
                <a:lnTo>
                  <a:pt x="425" y="54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5" name="AutoShape 3">
            <a:extLst>
              <a:ext uri="{FF2B5EF4-FFF2-40B4-BE49-F238E27FC236}">
                <a16:creationId xmlns="" xmlns:a16="http://schemas.microsoft.com/office/drawing/2014/main" id="{018B81B5-63A1-4876-902E-01D011071121}"/>
              </a:ext>
            </a:extLst>
          </p:cNvPr>
          <p:cNvSpPr>
            <a:spLocks noChangeAspect="1" noChangeArrowheads="1" noTextEdit="1"/>
          </p:cNvSpPr>
          <p:nvPr/>
        </p:nvSpPr>
        <p:spPr bwMode="auto">
          <a:xfrm flipH="1">
            <a:off x="4495800" y="1"/>
            <a:ext cx="4648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76" name="Text Placeholder 12">
            <a:extLst>
              <a:ext uri="{FF2B5EF4-FFF2-40B4-BE49-F238E27FC236}">
                <a16:creationId xmlns="" xmlns:a16="http://schemas.microsoft.com/office/drawing/2014/main" id="{CF86AB4D-6575-4DD9-B0B1-3C0E8D7FE3F1}"/>
              </a:ext>
            </a:extLst>
          </p:cNvPr>
          <p:cNvSpPr txBox="1">
            <a:spLocks/>
          </p:cNvSpPr>
          <p:nvPr/>
        </p:nvSpPr>
        <p:spPr bwMode="auto">
          <a:xfrm>
            <a:off x="5064126" y="1957387"/>
            <a:ext cx="4211639" cy="136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7" tIns="34289" rIns="68577" bIns="34289"/>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ts val="751"/>
              </a:spcBef>
            </a:pPr>
            <a:r>
              <a:rPr lang="en-US" altLang="en-US" sz="3000">
                <a:solidFill>
                  <a:srgbClr val="FFFFFF"/>
                </a:solidFill>
                <a:latin typeface="Calibri" panose="020F0502020204030204" pitchFamily="34" charset="0"/>
              </a:rPr>
              <a:t>Crawford &amp; Company </a:t>
            </a:r>
          </a:p>
          <a:p>
            <a:pPr eaLnBrk="1" hangingPunct="1">
              <a:lnSpc>
                <a:spcPct val="90000"/>
              </a:lnSpc>
              <a:spcBef>
                <a:spcPts val="751"/>
              </a:spcBef>
            </a:pPr>
            <a:r>
              <a:rPr lang="en-US" altLang="en-US" sz="2400">
                <a:solidFill>
                  <a:srgbClr val="FFFFFF"/>
                </a:solidFill>
                <a:latin typeface="Calibri" panose="020F0502020204030204" pitchFamily="34" charset="0"/>
              </a:rPr>
              <a:t>Loss resolution for carriers, brokers and corporates</a:t>
            </a:r>
          </a:p>
        </p:txBody>
      </p:sp>
      <p:sp>
        <p:nvSpPr>
          <p:cNvPr id="28677" name="TextBox 17">
            <a:extLst>
              <a:ext uri="{FF2B5EF4-FFF2-40B4-BE49-F238E27FC236}">
                <a16:creationId xmlns="" xmlns:a16="http://schemas.microsoft.com/office/drawing/2014/main" id="{3AD50B1E-8E20-4397-98D8-CEBF714F78DE}"/>
              </a:ext>
            </a:extLst>
          </p:cNvPr>
          <p:cNvSpPr txBox="1">
            <a:spLocks noChangeArrowheads="1"/>
          </p:cNvSpPr>
          <p:nvPr/>
        </p:nvSpPr>
        <p:spPr bwMode="auto">
          <a:xfrm>
            <a:off x="533401" y="944563"/>
            <a:ext cx="2501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a:solidFill>
                  <a:schemeClr val="accent1"/>
                </a:solidFill>
                <a:latin typeface="Calibri" panose="020F0502020204030204" pitchFamily="34" charset="0"/>
              </a:rPr>
              <a:t>Our Mission</a:t>
            </a:r>
          </a:p>
        </p:txBody>
      </p:sp>
      <p:sp>
        <p:nvSpPr>
          <p:cNvPr id="28678" name="Rectangle 28">
            <a:extLst>
              <a:ext uri="{FF2B5EF4-FFF2-40B4-BE49-F238E27FC236}">
                <a16:creationId xmlns="" xmlns:a16="http://schemas.microsoft.com/office/drawing/2014/main" id="{C27662AB-248D-4650-88FA-E7476053564C}"/>
              </a:ext>
            </a:extLst>
          </p:cNvPr>
          <p:cNvSpPr>
            <a:spLocks noChangeArrowheads="1"/>
          </p:cNvSpPr>
          <p:nvPr/>
        </p:nvSpPr>
        <p:spPr bwMode="auto">
          <a:xfrm>
            <a:off x="552449" y="1395413"/>
            <a:ext cx="3970339"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spcBef>
                <a:spcPts val="600"/>
              </a:spcBef>
            </a:pPr>
            <a:r>
              <a:rPr lang="en-US" altLang="en-US">
                <a:solidFill>
                  <a:srgbClr val="676A6E"/>
                </a:solidFill>
                <a:latin typeface="Calibri" panose="020F0502020204030204" pitchFamily="34" charset="0"/>
              </a:rPr>
              <a:t>Restoring and enhancing lives, businesses and communities.</a:t>
            </a:r>
          </a:p>
        </p:txBody>
      </p:sp>
      <p:sp>
        <p:nvSpPr>
          <p:cNvPr id="28679" name="TextBox 24">
            <a:extLst>
              <a:ext uri="{FF2B5EF4-FFF2-40B4-BE49-F238E27FC236}">
                <a16:creationId xmlns="" xmlns:a16="http://schemas.microsoft.com/office/drawing/2014/main" id="{4FD29DFD-C1AC-41CC-AA82-2EE11B81A7A0}"/>
              </a:ext>
            </a:extLst>
          </p:cNvPr>
          <p:cNvSpPr txBox="1">
            <a:spLocks noChangeArrowheads="1"/>
          </p:cNvSpPr>
          <p:nvPr/>
        </p:nvSpPr>
        <p:spPr bwMode="auto">
          <a:xfrm>
            <a:off x="533401" y="2208214"/>
            <a:ext cx="2501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a:solidFill>
                  <a:schemeClr val="accent1"/>
                </a:solidFill>
                <a:latin typeface="Calibri" panose="020F0502020204030204" pitchFamily="34" charset="0"/>
              </a:rPr>
              <a:t>Our Vision</a:t>
            </a:r>
          </a:p>
        </p:txBody>
      </p:sp>
      <p:sp>
        <p:nvSpPr>
          <p:cNvPr id="28680" name="Rectangle 28">
            <a:extLst>
              <a:ext uri="{FF2B5EF4-FFF2-40B4-BE49-F238E27FC236}">
                <a16:creationId xmlns="" xmlns:a16="http://schemas.microsoft.com/office/drawing/2014/main" id="{2FC305CD-7D2A-4884-BE15-9F8EB30A49E0}"/>
              </a:ext>
            </a:extLst>
          </p:cNvPr>
          <p:cNvSpPr>
            <a:spLocks noChangeArrowheads="1"/>
          </p:cNvSpPr>
          <p:nvPr/>
        </p:nvSpPr>
        <p:spPr bwMode="auto">
          <a:xfrm>
            <a:off x="552451" y="2700338"/>
            <a:ext cx="3848100"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lnSpc>
                <a:spcPct val="130000"/>
              </a:lnSpc>
              <a:spcBef>
                <a:spcPts val="600"/>
              </a:spcBef>
            </a:pPr>
            <a:r>
              <a:rPr lang="en-US" altLang="en-US">
                <a:solidFill>
                  <a:srgbClr val="676A6E"/>
                </a:solidFill>
                <a:latin typeface="Calibri" panose="020F0502020204030204" pitchFamily="34" charset="0"/>
              </a:rPr>
              <a:t>To be the </a:t>
            </a:r>
            <a:r>
              <a:rPr lang="en-US" altLang="en-US" b="1">
                <a:solidFill>
                  <a:schemeClr val="accent2"/>
                </a:solidFill>
                <a:latin typeface="Calibri" panose="020F0502020204030204" pitchFamily="34" charset="0"/>
              </a:rPr>
              <a:t>leading provider </a:t>
            </a:r>
            <a:r>
              <a:rPr lang="en-US" altLang="en-US">
                <a:solidFill>
                  <a:srgbClr val="676A6E"/>
                </a:solidFill>
                <a:latin typeface="Calibri" panose="020F0502020204030204" pitchFamily="34" charset="0"/>
              </a:rPr>
              <a:t>and most </a:t>
            </a:r>
            <a:r>
              <a:rPr lang="en-US" altLang="en-US" b="1">
                <a:solidFill>
                  <a:srgbClr val="0071CE"/>
                </a:solidFill>
                <a:latin typeface="Calibri" panose="020F0502020204030204" pitchFamily="34" charset="0"/>
              </a:rPr>
              <a:t>trusted source</a:t>
            </a:r>
            <a:r>
              <a:rPr lang="en-US" altLang="en-US">
                <a:solidFill>
                  <a:srgbClr val="676A6E"/>
                </a:solidFill>
                <a:latin typeface="Calibri" panose="020F0502020204030204" pitchFamily="34" charset="0"/>
              </a:rPr>
              <a:t> for </a:t>
            </a:r>
            <a:r>
              <a:rPr lang="en-US" altLang="en-US" b="1">
                <a:solidFill>
                  <a:srgbClr val="0071CE"/>
                </a:solidFill>
                <a:latin typeface="Calibri" panose="020F0502020204030204" pitchFamily="34" charset="0"/>
              </a:rPr>
              <a:t>expert assistance</a:t>
            </a:r>
            <a:r>
              <a:rPr lang="en-US" altLang="en-US">
                <a:solidFill>
                  <a:srgbClr val="676A6E"/>
                </a:solidFill>
                <a:latin typeface="Calibri" panose="020F0502020204030204" pitchFamily="34" charset="0"/>
              </a:rPr>
              <a:t>, serving those who insure and self-insure the risks of businesses and communities anywhere in the world.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5">
            <a:extLst>
              <a:ext uri="{FF2B5EF4-FFF2-40B4-BE49-F238E27FC236}">
                <a16:creationId xmlns="" xmlns:a16="http://schemas.microsoft.com/office/drawing/2014/main" id="{16BC76A3-4CDE-4832-B71E-84176683A245}"/>
              </a:ext>
            </a:extLst>
          </p:cNvPr>
          <p:cNvSpPr>
            <a:spLocks/>
          </p:cNvSpPr>
          <p:nvPr/>
        </p:nvSpPr>
        <p:spPr bwMode="auto">
          <a:xfrm>
            <a:off x="-8709" y="-8709"/>
            <a:ext cx="4665416" cy="5162550"/>
          </a:xfrm>
          <a:custGeom>
            <a:avLst/>
            <a:gdLst>
              <a:gd name="T0" fmla="*/ 2147483646 w 489"/>
              <a:gd name="T1" fmla="*/ 2147483646 h 542"/>
              <a:gd name="T2" fmla="*/ 2147483646 w 489"/>
              <a:gd name="T3" fmla="*/ 2147483646 h 542"/>
              <a:gd name="T4" fmla="*/ 2147483646 w 489"/>
              <a:gd name="T5" fmla="*/ 0 h 542"/>
              <a:gd name="T6" fmla="*/ 0 w 489"/>
              <a:gd name="T7" fmla="*/ 0 h 542"/>
              <a:gd name="T8" fmla="*/ 0 w 489"/>
              <a:gd name="T9" fmla="*/ 2147483646 h 542"/>
              <a:gd name="T10" fmla="*/ 2147483646 w 489"/>
              <a:gd name="T11" fmla="*/ 2147483646 h 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 h="542">
                <a:moveTo>
                  <a:pt x="425" y="542"/>
                </a:moveTo>
                <a:cubicBezTo>
                  <a:pt x="466" y="463"/>
                  <a:pt x="489" y="370"/>
                  <a:pt x="489" y="271"/>
                </a:cubicBezTo>
                <a:cubicBezTo>
                  <a:pt x="489" y="171"/>
                  <a:pt x="466" y="79"/>
                  <a:pt x="425" y="0"/>
                </a:cubicBezTo>
                <a:cubicBezTo>
                  <a:pt x="0" y="0"/>
                  <a:pt x="0" y="0"/>
                  <a:pt x="0" y="0"/>
                </a:cubicBezTo>
                <a:cubicBezTo>
                  <a:pt x="0" y="542"/>
                  <a:pt x="0" y="542"/>
                  <a:pt x="0" y="542"/>
                </a:cubicBezTo>
                <a:lnTo>
                  <a:pt x="425" y="54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1" name="Text Placeholder 12">
            <a:extLst>
              <a:ext uri="{FF2B5EF4-FFF2-40B4-BE49-F238E27FC236}">
                <a16:creationId xmlns="" xmlns:a16="http://schemas.microsoft.com/office/drawing/2014/main" id="{3D92E299-956C-4242-AB31-54858760C2A8}"/>
              </a:ext>
            </a:extLst>
          </p:cNvPr>
          <p:cNvSpPr txBox="1">
            <a:spLocks/>
          </p:cNvSpPr>
          <p:nvPr/>
        </p:nvSpPr>
        <p:spPr bwMode="auto">
          <a:xfrm>
            <a:off x="414157" y="1373188"/>
            <a:ext cx="355282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7" tIns="34289" rIns="68577" bIns="34289"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ts val="751"/>
              </a:spcBef>
            </a:pPr>
            <a:r>
              <a:rPr lang="en-US" altLang="en-US" sz="2600" dirty="0">
                <a:solidFill>
                  <a:srgbClr val="FFFFFF"/>
                </a:solidFill>
                <a:latin typeface="Calibri" panose="020F0502020204030204" pitchFamily="34" charset="0"/>
              </a:rPr>
              <a:t>We bring together thoughtful experts from around the world to offer comprehensive, intelligent solutions to our customers.</a:t>
            </a:r>
          </a:p>
        </p:txBody>
      </p:sp>
      <p:graphicFrame>
        <p:nvGraphicFramePr>
          <p:cNvPr id="24" name="Table 23">
            <a:extLst>
              <a:ext uri="{FF2B5EF4-FFF2-40B4-BE49-F238E27FC236}">
                <a16:creationId xmlns="" xmlns:a16="http://schemas.microsoft.com/office/drawing/2014/main" id="{B8FD5BC0-4F4B-4FA3-85FD-CA7B2A67FCBD}"/>
              </a:ext>
            </a:extLst>
          </p:cNvPr>
          <p:cNvGraphicFramePr>
            <a:graphicFrameLocks noGrp="1"/>
          </p:cNvGraphicFramePr>
          <p:nvPr>
            <p:extLst>
              <p:ext uri="{D42A27DB-BD31-4B8C-83A1-F6EECF244321}">
                <p14:modId xmlns:p14="http://schemas.microsoft.com/office/powerpoint/2010/main" val="799047808"/>
              </p:ext>
            </p:extLst>
          </p:nvPr>
        </p:nvGraphicFramePr>
        <p:xfrm>
          <a:off x="4648203" y="1957388"/>
          <a:ext cx="4121151" cy="488951"/>
        </p:xfrm>
        <a:graphic>
          <a:graphicData uri="http://schemas.openxmlformats.org/drawingml/2006/table">
            <a:tbl>
              <a:tblPr firstRow="1" bandRow="1">
                <a:tableStyleId>{5C22544A-7EE6-4342-B048-85BDC9FD1C3A}</a:tableStyleId>
              </a:tblPr>
              <a:tblGrid>
                <a:gridCol w="1373717">
                  <a:extLst>
                    <a:ext uri="{9D8B030D-6E8A-4147-A177-3AD203B41FA5}">
                      <a16:colId xmlns="" xmlns:a16="http://schemas.microsoft.com/office/drawing/2014/main" val="20000"/>
                    </a:ext>
                  </a:extLst>
                </a:gridCol>
                <a:gridCol w="1373717">
                  <a:extLst>
                    <a:ext uri="{9D8B030D-6E8A-4147-A177-3AD203B41FA5}">
                      <a16:colId xmlns="" xmlns:a16="http://schemas.microsoft.com/office/drawing/2014/main" val="20001"/>
                    </a:ext>
                  </a:extLst>
                </a:gridCol>
                <a:gridCol w="1373717">
                  <a:extLst>
                    <a:ext uri="{9D8B030D-6E8A-4147-A177-3AD203B41FA5}">
                      <a16:colId xmlns="" xmlns:a16="http://schemas.microsoft.com/office/drawing/2014/main" val="20002"/>
                    </a:ext>
                  </a:extLst>
                </a:gridCol>
              </a:tblGrid>
              <a:tr h="488951">
                <a:tc>
                  <a:txBody>
                    <a:bodyPr/>
                    <a:lstStyle/>
                    <a:p>
                      <a:pPr marL="0" marR="0" indent="0" algn="ctr" defTabSz="685766" rtl="0" eaLnBrk="1" fontAlgn="auto" latinLnBrk="0" hangingPunct="1">
                        <a:lnSpc>
                          <a:spcPct val="100000"/>
                        </a:lnSpc>
                        <a:spcBef>
                          <a:spcPts val="0"/>
                        </a:spcBef>
                        <a:spcAft>
                          <a:spcPts val="0"/>
                        </a:spcAft>
                        <a:buClrTx/>
                        <a:buSzTx/>
                        <a:buFontTx/>
                        <a:buNone/>
                        <a:tabLst/>
                        <a:defRPr/>
                      </a:pPr>
                      <a:r>
                        <a:rPr lang="en-US" sz="1300" b="0" dirty="0">
                          <a:solidFill>
                            <a:schemeClr val="tx1"/>
                          </a:solidFill>
                        </a:rPr>
                        <a:t>Loss Adjusting</a:t>
                      </a:r>
                    </a:p>
                  </a:txBody>
                  <a:tcPr marL="91456" marR="91456" marT="32671" marB="3267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300" b="0" dirty="0">
                          <a:solidFill>
                            <a:schemeClr val="tx1"/>
                          </a:solidFill>
                        </a:rPr>
                        <a:t>Third Party Administration</a:t>
                      </a:r>
                    </a:p>
                  </a:txBody>
                  <a:tcPr marL="91456" marR="91456" marT="32671" marB="3267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300" b="0" dirty="0">
                          <a:solidFill>
                            <a:schemeClr val="tx1"/>
                          </a:solidFill>
                        </a:rPr>
                        <a:t>Managed</a:t>
                      </a:r>
                    </a:p>
                    <a:p>
                      <a:pPr algn="ctr"/>
                      <a:r>
                        <a:rPr lang="en-US" sz="1300" b="0" dirty="0">
                          <a:solidFill>
                            <a:schemeClr val="tx1"/>
                          </a:solidFill>
                        </a:rPr>
                        <a:t>Repair</a:t>
                      </a:r>
                    </a:p>
                  </a:txBody>
                  <a:tcPr marL="91456" marR="91456" marT="32671" marB="32671">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aphicFrame>
        <p:nvGraphicFramePr>
          <p:cNvPr id="33" name="Table 32">
            <a:extLst>
              <a:ext uri="{FF2B5EF4-FFF2-40B4-BE49-F238E27FC236}">
                <a16:creationId xmlns="" xmlns:a16="http://schemas.microsoft.com/office/drawing/2014/main" id="{C6A92555-1A4E-4DAF-933F-8D3CCC184653}"/>
              </a:ext>
            </a:extLst>
          </p:cNvPr>
          <p:cNvGraphicFramePr>
            <a:graphicFrameLocks noGrp="1"/>
          </p:cNvGraphicFramePr>
          <p:nvPr/>
        </p:nvGraphicFramePr>
        <p:xfrm>
          <a:off x="4594226" y="3660775"/>
          <a:ext cx="4229100" cy="497528"/>
        </p:xfrm>
        <a:graphic>
          <a:graphicData uri="http://schemas.openxmlformats.org/drawingml/2006/table">
            <a:tbl>
              <a:tblPr firstRow="1" bandRow="1">
                <a:tableStyleId>{5C22544A-7EE6-4342-B048-85BDC9FD1C3A}</a:tableStyleId>
              </a:tblPr>
              <a:tblGrid>
                <a:gridCol w="1409700">
                  <a:extLst>
                    <a:ext uri="{9D8B030D-6E8A-4147-A177-3AD203B41FA5}">
                      <a16:colId xmlns="" xmlns:a16="http://schemas.microsoft.com/office/drawing/2014/main" val="20000"/>
                    </a:ext>
                  </a:extLst>
                </a:gridCol>
                <a:gridCol w="1409700">
                  <a:extLst>
                    <a:ext uri="{9D8B030D-6E8A-4147-A177-3AD203B41FA5}">
                      <a16:colId xmlns="" xmlns:a16="http://schemas.microsoft.com/office/drawing/2014/main" val="20001"/>
                    </a:ext>
                  </a:extLst>
                </a:gridCol>
                <a:gridCol w="1409700">
                  <a:extLst>
                    <a:ext uri="{9D8B030D-6E8A-4147-A177-3AD203B41FA5}">
                      <a16:colId xmlns="" xmlns:a16="http://schemas.microsoft.com/office/drawing/2014/main" val="20002"/>
                    </a:ext>
                  </a:extLst>
                </a:gridCol>
              </a:tblGrid>
              <a:tr h="497528">
                <a:tc>
                  <a:txBody>
                    <a:bodyPr/>
                    <a:lstStyle/>
                    <a:p>
                      <a:pPr algn="ctr"/>
                      <a:r>
                        <a:rPr lang="en-US" sz="1300" b="0" dirty="0">
                          <a:solidFill>
                            <a:schemeClr val="tx1"/>
                          </a:solidFill>
                        </a:rPr>
                        <a:t>Medical Management</a:t>
                      </a:r>
                    </a:p>
                  </a:txBody>
                  <a:tcPr marL="91483" marR="91483" marT="45564" marB="45564">
                    <a:noFill/>
                  </a:tcPr>
                </a:tc>
                <a:tc>
                  <a:txBody>
                    <a:bodyPr/>
                    <a:lstStyle/>
                    <a:p>
                      <a:pPr algn="ctr"/>
                      <a:r>
                        <a:rPr lang="en-US" sz="1300" b="0" dirty="0">
                          <a:solidFill>
                            <a:schemeClr val="tx1"/>
                          </a:solidFill>
                        </a:rPr>
                        <a:t>On-Demand</a:t>
                      </a:r>
                    </a:p>
                    <a:p>
                      <a:pPr algn="ctr"/>
                      <a:r>
                        <a:rPr lang="en-US" sz="1300" b="0" dirty="0">
                          <a:solidFill>
                            <a:schemeClr val="tx1"/>
                          </a:solidFill>
                        </a:rPr>
                        <a:t>Services</a:t>
                      </a:r>
                    </a:p>
                  </a:txBody>
                  <a:tcPr marL="91483" marR="91483" marT="45564" marB="45564">
                    <a:noFill/>
                  </a:tcPr>
                </a:tc>
                <a:tc>
                  <a:txBody>
                    <a:bodyPr/>
                    <a:lstStyle/>
                    <a:p>
                      <a:pPr algn="ctr"/>
                      <a:r>
                        <a:rPr lang="en-US" sz="1300" b="0" dirty="0">
                          <a:solidFill>
                            <a:schemeClr val="tx1"/>
                          </a:solidFill>
                        </a:rPr>
                        <a:t>Catastrophe</a:t>
                      </a:r>
                    </a:p>
                    <a:p>
                      <a:pPr algn="ctr"/>
                      <a:r>
                        <a:rPr lang="en-US" sz="1300" b="0" dirty="0">
                          <a:solidFill>
                            <a:schemeClr val="tx1"/>
                          </a:solidFill>
                        </a:rPr>
                        <a:t>Response</a:t>
                      </a:r>
                    </a:p>
                  </a:txBody>
                  <a:tcPr marL="91483" marR="91483" marT="45564" marB="45564">
                    <a:noFill/>
                  </a:tcPr>
                </a:tc>
                <a:extLst>
                  <a:ext uri="{0D108BD9-81ED-4DB2-BD59-A6C34878D82A}">
                    <a16:rowId xmlns="" xmlns:a16="http://schemas.microsoft.com/office/drawing/2014/main" val="10000"/>
                  </a:ext>
                </a:extLst>
              </a:tr>
            </a:tbl>
          </a:graphicData>
        </a:graphic>
      </p:graphicFrame>
      <p:sp>
        <p:nvSpPr>
          <p:cNvPr id="27672" name="Freeform 5">
            <a:extLst>
              <a:ext uri="{FF2B5EF4-FFF2-40B4-BE49-F238E27FC236}">
                <a16:creationId xmlns="" xmlns:a16="http://schemas.microsoft.com/office/drawing/2014/main" id="{FA107113-D882-469F-97D3-AF111640A443}"/>
              </a:ext>
            </a:extLst>
          </p:cNvPr>
          <p:cNvSpPr>
            <a:spLocks noEditPoints="1"/>
          </p:cNvSpPr>
          <p:nvPr/>
        </p:nvSpPr>
        <p:spPr bwMode="auto">
          <a:xfrm>
            <a:off x="7826377" y="2935288"/>
            <a:ext cx="574675" cy="728663"/>
          </a:xfrm>
          <a:custGeom>
            <a:avLst/>
            <a:gdLst>
              <a:gd name="T0" fmla="*/ 2147483646 w 196"/>
              <a:gd name="T1" fmla="*/ 2147483646 h 248"/>
              <a:gd name="T2" fmla="*/ 2147483646 w 196"/>
              <a:gd name="T3" fmla="*/ 2147483646 h 248"/>
              <a:gd name="T4" fmla="*/ 2147483646 w 196"/>
              <a:gd name="T5" fmla="*/ 2147483646 h 248"/>
              <a:gd name="T6" fmla="*/ 2147483646 w 196"/>
              <a:gd name="T7" fmla="*/ 2147483646 h 248"/>
              <a:gd name="T8" fmla="*/ 2147483646 w 196"/>
              <a:gd name="T9" fmla="*/ 2147483646 h 248"/>
              <a:gd name="T10" fmla="*/ 2147483646 w 196"/>
              <a:gd name="T11" fmla="*/ 2147483646 h 248"/>
              <a:gd name="T12" fmla="*/ 2147483646 w 196"/>
              <a:gd name="T13" fmla="*/ 2147483646 h 248"/>
              <a:gd name="T14" fmla="*/ 2147483646 w 196"/>
              <a:gd name="T15" fmla="*/ 2147483646 h 248"/>
              <a:gd name="T16" fmla="*/ 2147483646 w 196"/>
              <a:gd name="T17" fmla="*/ 2147483646 h 248"/>
              <a:gd name="T18" fmla="*/ 2147483646 w 196"/>
              <a:gd name="T19" fmla="*/ 2147483646 h 248"/>
              <a:gd name="T20" fmla="*/ 2147483646 w 196"/>
              <a:gd name="T21" fmla="*/ 2147483646 h 248"/>
              <a:gd name="T22" fmla="*/ 2147483646 w 196"/>
              <a:gd name="T23" fmla="*/ 2147483646 h 248"/>
              <a:gd name="T24" fmla="*/ 2147483646 w 196"/>
              <a:gd name="T25" fmla="*/ 2147483646 h 248"/>
              <a:gd name="T26" fmla="*/ 2147483646 w 196"/>
              <a:gd name="T27" fmla="*/ 2147483646 h 248"/>
              <a:gd name="T28" fmla="*/ 2147483646 w 196"/>
              <a:gd name="T29" fmla="*/ 2147483646 h 248"/>
              <a:gd name="T30" fmla="*/ 2147483646 w 196"/>
              <a:gd name="T31" fmla="*/ 2147483646 h 248"/>
              <a:gd name="T32" fmla="*/ 2147483646 w 196"/>
              <a:gd name="T33" fmla="*/ 2147483646 h 248"/>
              <a:gd name="T34" fmla="*/ 2147483646 w 196"/>
              <a:gd name="T35" fmla="*/ 2147483646 h 248"/>
              <a:gd name="T36" fmla="*/ 2147483646 w 196"/>
              <a:gd name="T37" fmla="*/ 0 h 248"/>
              <a:gd name="T38" fmla="*/ 2147483646 w 196"/>
              <a:gd name="T39" fmla="*/ 2147483646 h 248"/>
              <a:gd name="T40" fmla="*/ 2147483646 w 196"/>
              <a:gd name="T41" fmla="*/ 2147483646 h 248"/>
              <a:gd name="T42" fmla="*/ 2147483646 w 196"/>
              <a:gd name="T43" fmla="*/ 2147483646 h 248"/>
              <a:gd name="T44" fmla="*/ 2147483646 w 196"/>
              <a:gd name="T45" fmla="*/ 2147483646 h 248"/>
              <a:gd name="T46" fmla="*/ 2147483646 w 196"/>
              <a:gd name="T47" fmla="*/ 2147483646 h 248"/>
              <a:gd name="T48" fmla="*/ 2147483646 w 196"/>
              <a:gd name="T49" fmla="*/ 2147483646 h 248"/>
              <a:gd name="T50" fmla="*/ 2147483646 w 196"/>
              <a:gd name="T51" fmla="*/ 2147483646 h 248"/>
              <a:gd name="T52" fmla="*/ 2147483646 w 196"/>
              <a:gd name="T53" fmla="*/ 2147483646 h 248"/>
              <a:gd name="T54" fmla="*/ 2147483646 w 196"/>
              <a:gd name="T55" fmla="*/ 2147483646 h 248"/>
              <a:gd name="T56" fmla="*/ 2147483646 w 196"/>
              <a:gd name="T57" fmla="*/ 2147483646 h 248"/>
              <a:gd name="T58" fmla="*/ 2147483646 w 196"/>
              <a:gd name="T59" fmla="*/ 2147483646 h 248"/>
              <a:gd name="T60" fmla="*/ 2147483646 w 196"/>
              <a:gd name="T61" fmla="*/ 2147483646 h 248"/>
              <a:gd name="T62" fmla="*/ 2147483646 w 196"/>
              <a:gd name="T63" fmla="*/ 2147483646 h 248"/>
              <a:gd name="T64" fmla="*/ 2147483646 w 196"/>
              <a:gd name="T65" fmla="*/ 2147483646 h 248"/>
              <a:gd name="T66" fmla="*/ 2147483646 w 196"/>
              <a:gd name="T67" fmla="*/ 2147483646 h 248"/>
              <a:gd name="T68" fmla="*/ 2147483646 w 196"/>
              <a:gd name="T69" fmla="*/ 2147483646 h 248"/>
              <a:gd name="T70" fmla="*/ 2147483646 w 196"/>
              <a:gd name="T71" fmla="*/ 2147483646 h 248"/>
              <a:gd name="T72" fmla="*/ 2147483646 w 196"/>
              <a:gd name="T73" fmla="*/ 2147483646 h 248"/>
              <a:gd name="T74" fmla="*/ 2147483646 w 196"/>
              <a:gd name="T75" fmla="*/ 2147483646 h 248"/>
              <a:gd name="T76" fmla="*/ 2147483646 w 196"/>
              <a:gd name="T77" fmla="*/ 2147483646 h 248"/>
              <a:gd name="T78" fmla="*/ 2147483646 w 196"/>
              <a:gd name="T79" fmla="*/ 2147483646 h 248"/>
              <a:gd name="T80" fmla="*/ 2147483646 w 196"/>
              <a:gd name="T81" fmla="*/ 2147483646 h 248"/>
              <a:gd name="T82" fmla="*/ 2147483646 w 196"/>
              <a:gd name="T83" fmla="*/ 2147483646 h 248"/>
              <a:gd name="T84" fmla="*/ 2147483646 w 196"/>
              <a:gd name="T85" fmla="*/ 2147483646 h 248"/>
              <a:gd name="T86" fmla="*/ 2147483646 w 196"/>
              <a:gd name="T87" fmla="*/ 2147483646 h 248"/>
              <a:gd name="T88" fmla="*/ 2147483646 w 196"/>
              <a:gd name="T89" fmla="*/ 2147483646 h 248"/>
              <a:gd name="T90" fmla="*/ 2147483646 w 196"/>
              <a:gd name="T91" fmla="*/ 2147483646 h 248"/>
              <a:gd name="T92" fmla="*/ 2147483646 w 196"/>
              <a:gd name="T93" fmla="*/ 2147483646 h 248"/>
              <a:gd name="T94" fmla="*/ 2147483646 w 196"/>
              <a:gd name="T95" fmla="*/ 2147483646 h 248"/>
              <a:gd name="T96" fmla="*/ 2147483646 w 196"/>
              <a:gd name="T97" fmla="*/ 2147483646 h 248"/>
              <a:gd name="T98" fmla="*/ 2147483646 w 196"/>
              <a:gd name="T99" fmla="*/ 2147483646 h 248"/>
              <a:gd name="T100" fmla="*/ 2147483646 w 196"/>
              <a:gd name="T101" fmla="*/ 2147483646 h 248"/>
              <a:gd name="T102" fmla="*/ 2147483646 w 196"/>
              <a:gd name="T103" fmla="*/ 2147483646 h 248"/>
              <a:gd name="T104" fmla="*/ 2147483646 w 196"/>
              <a:gd name="T105" fmla="*/ 2147483646 h 248"/>
              <a:gd name="T106" fmla="*/ 2147483646 w 196"/>
              <a:gd name="T107" fmla="*/ 2147483646 h 248"/>
              <a:gd name="T108" fmla="*/ 2147483646 w 196"/>
              <a:gd name="T109" fmla="*/ 2147483646 h 248"/>
              <a:gd name="T110" fmla="*/ 2147483646 w 196"/>
              <a:gd name="T111" fmla="*/ 2147483646 h 248"/>
              <a:gd name="T112" fmla="*/ 2147483646 w 196"/>
              <a:gd name="T113" fmla="*/ 2147483646 h 248"/>
              <a:gd name="T114" fmla="*/ 2147483646 w 196"/>
              <a:gd name="T115" fmla="*/ 2147483646 h 248"/>
              <a:gd name="T116" fmla="*/ 2147483646 w 196"/>
              <a:gd name="T117" fmla="*/ 2147483646 h 248"/>
              <a:gd name="T118" fmla="*/ 2147483646 w 196"/>
              <a:gd name="T119" fmla="*/ 2147483646 h 2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6" h="248">
                <a:moveTo>
                  <a:pt x="194" y="143"/>
                </a:moveTo>
                <a:cubicBezTo>
                  <a:pt x="191" y="150"/>
                  <a:pt x="183" y="153"/>
                  <a:pt x="176" y="151"/>
                </a:cubicBezTo>
                <a:cubicBezTo>
                  <a:pt x="175" y="150"/>
                  <a:pt x="174" y="149"/>
                  <a:pt x="173" y="148"/>
                </a:cubicBezTo>
                <a:cubicBezTo>
                  <a:pt x="173" y="148"/>
                  <a:pt x="173" y="148"/>
                  <a:pt x="173" y="148"/>
                </a:cubicBezTo>
                <a:cubicBezTo>
                  <a:pt x="173" y="149"/>
                  <a:pt x="173" y="149"/>
                  <a:pt x="173" y="149"/>
                </a:cubicBezTo>
                <a:cubicBezTo>
                  <a:pt x="173" y="149"/>
                  <a:pt x="173" y="149"/>
                  <a:pt x="173" y="150"/>
                </a:cubicBezTo>
                <a:cubicBezTo>
                  <a:pt x="173" y="150"/>
                  <a:pt x="173" y="150"/>
                  <a:pt x="173" y="150"/>
                </a:cubicBezTo>
                <a:cubicBezTo>
                  <a:pt x="173" y="151"/>
                  <a:pt x="172" y="151"/>
                  <a:pt x="172" y="151"/>
                </a:cubicBezTo>
                <a:cubicBezTo>
                  <a:pt x="172" y="151"/>
                  <a:pt x="172" y="151"/>
                  <a:pt x="172" y="151"/>
                </a:cubicBezTo>
                <a:cubicBezTo>
                  <a:pt x="172" y="152"/>
                  <a:pt x="172" y="152"/>
                  <a:pt x="172" y="152"/>
                </a:cubicBezTo>
                <a:cubicBezTo>
                  <a:pt x="172" y="152"/>
                  <a:pt x="172" y="152"/>
                  <a:pt x="172" y="152"/>
                </a:cubicBezTo>
                <a:cubicBezTo>
                  <a:pt x="155" y="190"/>
                  <a:pt x="155" y="190"/>
                  <a:pt x="155" y="190"/>
                </a:cubicBezTo>
                <a:cubicBezTo>
                  <a:pt x="184" y="214"/>
                  <a:pt x="184" y="214"/>
                  <a:pt x="184" y="214"/>
                </a:cubicBezTo>
                <a:cubicBezTo>
                  <a:pt x="184" y="215"/>
                  <a:pt x="185" y="216"/>
                  <a:pt x="185" y="216"/>
                </a:cubicBezTo>
                <a:cubicBezTo>
                  <a:pt x="185" y="216"/>
                  <a:pt x="189" y="239"/>
                  <a:pt x="188" y="239"/>
                </a:cubicBezTo>
                <a:cubicBezTo>
                  <a:pt x="188" y="242"/>
                  <a:pt x="188" y="246"/>
                  <a:pt x="185" y="247"/>
                </a:cubicBezTo>
                <a:cubicBezTo>
                  <a:pt x="184" y="248"/>
                  <a:pt x="184" y="248"/>
                  <a:pt x="183" y="248"/>
                </a:cubicBezTo>
                <a:cubicBezTo>
                  <a:pt x="180" y="248"/>
                  <a:pt x="178" y="244"/>
                  <a:pt x="177" y="241"/>
                </a:cubicBezTo>
                <a:cubicBezTo>
                  <a:pt x="173" y="221"/>
                  <a:pt x="173" y="221"/>
                  <a:pt x="173" y="221"/>
                </a:cubicBezTo>
                <a:cubicBezTo>
                  <a:pt x="157" y="210"/>
                  <a:pt x="157" y="210"/>
                  <a:pt x="157" y="210"/>
                </a:cubicBezTo>
                <a:cubicBezTo>
                  <a:pt x="159" y="217"/>
                  <a:pt x="159" y="217"/>
                  <a:pt x="159" y="217"/>
                </a:cubicBezTo>
                <a:cubicBezTo>
                  <a:pt x="159" y="218"/>
                  <a:pt x="159" y="219"/>
                  <a:pt x="159" y="220"/>
                </a:cubicBezTo>
                <a:cubicBezTo>
                  <a:pt x="146" y="243"/>
                  <a:pt x="146" y="243"/>
                  <a:pt x="146" y="243"/>
                </a:cubicBezTo>
                <a:cubicBezTo>
                  <a:pt x="145" y="246"/>
                  <a:pt x="143" y="248"/>
                  <a:pt x="140" y="248"/>
                </a:cubicBezTo>
                <a:cubicBezTo>
                  <a:pt x="139" y="248"/>
                  <a:pt x="139" y="247"/>
                  <a:pt x="138" y="247"/>
                </a:cubicBezTo>
                <a:cubicBezTo>
                  <a:pt x="135" y="246"/>
                  <a:pt x="135" y="242"/>
                  <a:pt x="136" y="239"/>
                </a:cubicBezTo>
                <a:cubicBezTo>
                  <a:pt x="146" y="218"/>
                  <a:pt x="146" y="218"/>
                  <a:pt x="146" y="218"/>
                </a:cubicBezTo>
                <a:cubicBezTo>
                  <a:pt x="142" y="194"/>
                  <a:pt x="142" y="194"/>
                  <a:pt x="142" y="194"/>
                </a:cubicBezTo>
                <a:cubicBezTo>
                  <a:pt x="142" y="194"/>
                  <a:pt x="142" y="194"/>
                  <a:pt x="142" y="194"/>
                </a:cubicBezTo>
                <a:cubicBezTo>
                  <a:pt x="142" y="193"/>
                  <a:pt x="142" y="193"/>
                  <a:pt x="142" y="193"/>
                </a:cubicBezTo>
                <a:cubicBezTo>
                  <a:pt x="142" y="192"/>
                  <a:pt x="142" y="192"/>
                  <a:pt x="142" y="192"/>
                </a:cubicBezTo>
                <a:cubicBezTo>
                  <a:pt x="142" y="192"/>
                  <a:pt x="142" y="191"/>
                  <a:pt x="143" y="191"/>
                </a:cubicBezTo>
                <a:cubicBezTo>
                  <a:pt x="153" y="168"/>
                  <a:pt x="153" y="168"/>
                  <a:pt x="153" y="168"/>
                </a:cubicBezTo>
                <a:cubicBezTo>
                  <a:pt x="143" y="174"/>
                  <a:pt x="135" y="177"/>
                  <a:pt x="134" y="177"/>
                </a:cubicBezTo>
                <a:cubicBezTo>
                  <a:pt x="134" y="177"/>
                  <a:pt x="133" y="177"/>
                  <a:pt x="132" y="177"/>
                </a:cubicBezTo>
                <a:cubicBezTo>
                  <a:pt x="130" y="177"/>
                  <a:pt x="128" y="175"/>
                  <a:pt x="127" y="172"/>
                </a:cubicBezTo>
                <a:cubicBezTo>
                  <a:pt x="126" y="169"/>
                  <a:pt x="128" y="166"/>
                  <a:pt x="131" y="165"/>
                </a:cubicBezTo>
                <a:cubicBezTo>
                  <a:pt x="135" y="164"/>
                  <a:pt x="141" y="161"/>
                  <a:pt x="147" y="157"/>
                </a:cubicBezTo>
                <a:cubicBezTo>
                  <a:pt x="151" y="154"/>
                  <a:pt x="159" y="147"/>
                  <a:pt x="162" y="144"/>
                </a:cubicBezTo>
                <a:cubicBezTo>
                  <a:pt x="162" y="144"/>
                  <a:pt x="162" y="144"/>
                  <a:pt x="162" y="144"/>
                </a:cubicBezTo>
                <a:cubicBezTo>
                  <a:pt x="162" y="144"/>
                  <a:pt x="163" y="144"/>
                  <a:pt x="163" y="144"/>
                </a:cubicBezTo>
                <a:cubicBezTo>
                  <a:pt x="163" y="143"/>
                  <a:pt x="163" y="143"/>
                  <a:pt x="164" y="143"/>
                </a:cubicBezTo>
                <a:cubicBezTo>
                  <a:pt x="164" y="143"/>
                  <a:pt x="164" y="143"/>
                  <a:pt x="164" y="143"/>
                </a:cubicBezTo>
                <a:cubicBezTo>
                  <a:pt x="164" y="143"/>
                  <a:pt x="164" y="143"/>
                  <a:pt x="165" y="143"/>
                </a:cubicBezTo>
                <a:cubicBezTo>
                  <a:pt x="165" y="143"/>
                  <a:pt x="165" y="143"/>
                  <a:pt x="165" y="143"/>
                </a:cubicBezTo>
                <a:cubicBezTo>
                  <a:pt x="165" y="143"/>
                  <a:pt x="166" y="143"/>
                  <a:pt x="166" y="143"/>
                </a:cubicBezTo>
                <a:cubicBezTo>
                  <a:pt x="166" y="143"/>
                  <a:pt x="166" y="142"/>
                  <a:pt x="166" y="142"/>
                </a:cubicBezTo>
                <a:cubicBezTo>
                  <a:pt x="167" y="142"/>
                  <a:pt x="167" y="143"/>
                  <a:pt x="167" y="143"/>
                </a:cubicBezTo>
                <a:cubicBezTo>
                  <a:pt x="167" y="143"/>
                  <a:pt x="167" y="143"/>
                  <a:pt x="168" y="143"/>
                </a:cubicBezTo>
                <a:cubicBezTo>
                  <a:pt x="168" y="143"/>
                  <a:pt x="168" y="143"/>
                  <a:pt x="168" y="143"/>
                </a:cubicBezTo>
                <a:cubicBezTo>
                  <a:pt x="169" y="143"/>
                  <a:pt x="169" y="143"/>
                  <a:pt x="169" y="143"/>
                </a:cubicBezTo>
                <a:cubicBezTo>
                  <a:pt x="168" y="140"/>
                  <a:pt x="167" y="137"/>
                  <a:pt x="169" y="133"/>
                </a:cubicBezTo>
                <a:cubicBezTo>
                  <a:pt x="171" y="126"/>
                  <a:pt x="179" y="123"/>
                  <a:pt x="186" y="125"/>
                </a:cubicBezTo>
                <a:cubicBezTo>
                  <a:pt x="193" y="128"/>
                  <a:pt x="196" y="135"/>
                  <a:pt x="194" y="143"/>
                </a:cubicBezTo>
                <a:close/>
                <a:moveTo>
                  <a:pt x="100" y="162"/>
                </a:moveTo>
                <a:cubicBezTo>
                  <a:pt x="55" y="162"/>
                  <a:pt x="18" y="126"/>
                  <a:pt x="18" y="81"/>
                </a:cubicBezTo>
                <a:cubicBezTo>
                  <a:pt x="18" y="36"/>
                  <a:pt x="55" y="0"/>
                  <a:pt x="100" y="0"/>
                </a:cubicBezTo>
                <a:cubicBezTo>
                  <a:pt x="145" y="0"/>
                  <a:pt x="181" y="36"/>
                  <a:pt x="181" y="81"/>
                </a:cubicBezTo>
                <a:cubicBezTo>
                  <a:pt x="181" y="126"/>
                  <a:pt x="145" y="162"/>
                  <a:pt x="100" y="162"/>
                </a:cubicBezTo>
                <a:close/>
                <a:moveTo>
                  <a:pt x="72" y="146"/>
                </a:moveTo>
                <a:cubicBezTo>
                  <a:pt x="67" y="140"/>
                  <a:pt x="62" y="133"/>
                  <a:pt x="59" y="125"/>
                </a:cubicBezTo>
                <a:cubicBezTo>
                  <a:pt x="55" y="126"/>
                  <a:pt x="51" y="127"/>
                  <a:pt x="47" y="128"/>
                </a:cubicBezTo>
                <a:cubicBezTo>
                  <a:pt x="54" y="136"/>
                  <a:pt x="62" y="142"/>
                  <a:pt x="72" y="146"/>
                </a:cubicBezTo>
                <a:close/>
                <a:moveTo>
                  <a:pt x="43" y="123"/>
                </a:moveTo>
                <a:cubicBezTo>
                  <a:pt x="47" y="121"/>
                  <a:pt x="51" y="119"/>
                  <a:pt x="56" y="118"/>
                </a:cubicBezTo>
                <a:cubicBezTo>
                  <a:pt x="53" y="108"/>
                  <a:pt x="51" y="97"/>
                  <a:pt x="50" y="85"/>
                </a:cubicBezTo>
                <a:cubicBezTo>
                  <a:pt x="29" y="85"/>
                  <a:pt x="29" y="85"/>
                  <a:pt x="29" y="85"/>
                </a:cubicBezTo>
                <a:cubicBezTo>
                  <a:pt x="30" y="99"/>
                  <a:pt x="35" y="112"/>
                  <a:pt x="43" y="123"/>
                </a:cubicBezTo>
                <a:close/>
                <a:moveTo>
                  <a:pt x="29" y="77"/>
                </a:moveTo>
                <a:cubicBezTo>
                  <a:pt x="50" y="77"/>
                  <a:pt x="50" y="77"/>
                  <a:pt x="50" y="77"/>
                </a:cubicBezTo>
                <a:cubicBezTo>
                  <a:pt x="51" y="65"/>
                  <a:pt x="53" y="54"/>
                  <a:pt x="56" y="44"/>
                </a:cubicBezTo>
                <a:cubicBezTo>
                  <a:pt x="51" y="43"/>
                  <a:pt x="47" y="41"/>
                  <a:pt x="42" y="39"/>
                </a:cubicBezTo>
                <a:cubicBezTo>
                  <a:pt x="35" y="50"/>
                  <a:pt x="30" y="63"/>
                  <a:pt x="29" y="77"/>
                </a:cubicBezTo>
                <a:close/>
                <a:moveTo>
                  <a:pt x="48" y="33"/>
                </a:moveTo>
                <a:cubicBezTo>
                  <a:pt x="51" y="34"/>
                  <a:pt x="55" y="36"/>
                  <a:pt x="59" y="37"/>
                </a:cubicBezTo>
                <a:cubicBezTo>
                  <a:pt x="62" y="29"/>
                  <a:pt x="67" y="22"/>
                  <a:pt x="72" y="16"/>
                </a:cubicBezTo>
                <a:cubicBezTo>
                  <a:pt x="63" y="20"/>
                  <a:pt x="55" y="26"/>
                  <a:pt x="48" y="33"/>
                </a:cubicBezTo>
                <a:close/>
                <a:moveTo>
                  <a:pt x="96" y="11"/>
                </a:moveTo>
                <a:cubicBezTo>
                  <a:pt x="84" y="13"/>
                  <a:pt x="73" y="23"/>
                  <a:pt x="67" y="39"/>
                </a:cubicBezTo>
                <a:cubicBezTo>
                  <a:pt x="76" y="41"/>
                  <a:pt x="85" y="42"/>
                  <a:pt x="96" y="42"/>
                </a:cubicBezTo>
                <a:lnTo>
                  <a:pt x="96" y="11"/>
                </a:lnTo>
                <a:close/>
                <a:moveTo>
                  <a:pt x="96" y="50"/>
                </a:moveTo>
                <a:cubicBezTo>
                  <a:pt x="84" y="50"/>
                  <a:pt x="74" y="49"/>
                  <a:pt x="64" y="46"/>
                </a:cubicBezTo>
                <a:cubicBezTo>
                  <a:pt x="61" y="56"/>
                  <a:pt x="59" y="66"/>
                  <a:pt x="58" y="77"/>
                </a:cubicBezTo>
                <a:cubicBezTo>
                  <a:pt x="96" y="77"/>
                  <a:pt x="96" y="77"/>
                  <a:pt x="96" y="77"/>
                </a:cubicBezTo>
                <a:lnTo>
                  <a:pt x="96" y="50"/>
                </a:lnTo>
                <a:close/>
                <a:moveTo>
                  <a:pt x="96" y="85"/>
                </a:moveTo>
                <a:cubicBezTo>
                  <a:pt x="58" y="85"/>
                  <a:pt x="58" y="85"/>
                  <a:pt x="58" y="85"/>
                </a:cubicBezTo>
                <a:cubicBezTo>
                  <a:pt x="59" y="96"/>
                  <a:pt x="61" y="106"/>
                  <a:pt x="64" y="116"/>
                </a:cubicBezTo>
                <a:cubicBezTo>
                  <a:pt x="74" y="113"/>
                  <a:pt x="84" y="112"/>
                  <a:pt x="96" y="112"/>
                </a:cubicBezTo>
                <a:lnTo>
                  <a:pt x="96" y="85"/>
                </a:lnTo>
                <a:close/>
                <a:moveTo>
                  <a:pt x="96" y="120"/>
                </a:moveTo>
                <a:cubicBezTo>
                  <a:pt x="85" y="120"/>
                  <a:pt x="76" y="121"/>
                  <a:pt x="66" y="123"/>
                </a:cubicBezTo>
                <a:cubicBezTo>
                  <a:pt x="73" y="139"/>
                  <a:pt x="84" y="149"/>
                  <a:pt x="96" y="151"/>
                </a:cubicBezTo>
                <a:lnTo>
                  <a:pt x="96" y="120"/>
                </a:lnTo>
                <a:close/>
                <a:moveTo>
                  <a:pt x="151" y="129"/>
                </a:moveTo>
                <a:cubicBezTo>
                  <a:pt x="148" y="128"/>
                  <a:pt x="144" y="126"/>
                  <a:pt x="140" y="125"/>
                </a:cubicBezTo>
                <a:cubicBezTo>
                  <a:pt x="137" y="133"/>
                  <a:pt x="133" y="140"/>
                  <a:pt x="127" y="146"/>
                </a:cubicBezTo>
                <a:cubicBezTo>
                  <a:pt x="137" y="142"/>
                  <a:pt x="145" y="136"/>
                  <a:pt x="151" y="129"/>
                </a:cubicBezTo>
                <a:close/>
                <a:moveTo>
                  <a:pt x="104" y="151"/>
                </a:moveTo>
                <a:cubicBezTo>
                  <a:pt x="116" y="149"/>
                  <a:pt x="126" y="139"/>
                  <a:pt x="133" y="123"/>
                </a:cubicBezTo>
                <a:cubicBezTo>
                  <a:pt x="124" y="121"/>
                  <a:pt x="114" y="120"/>
                  <a:pt x="104" y="120"/>
                </a:cubicBezTo>
                <a:lnTo>
                  <a:pt x="104" y="151"/>
                </a:lnTo>
                <a:close/>
                <a:moveTo>
                  <a:pt x="104" y="112"/>
                </a:moveTo>
                <a:cubicBezTo>
                  <a:pt x="115" y="112"/>
                  <a:pt x="126" y="113"/>
                  <a:pt x="136" y="115"/>
                </a:cubicBezTo>
                <a:cubicBezTo>
                  <a:pt x="139" y="106"/>
                  <a:pt x="140" y="96"/>
                  <a:pt x="141" y="85"/>
                </a:cubicBezTo>
                <a:cubicBezTo>
                  <a:pt x="104" y="85"/>
                  <a:pt x="104" y="85"/>
                  <a:pt x="104" y="85"/>
                </a:cubicBezTo>
                <a:lnTo>
                  <a:pt x="104" y="112"/>
                </a:lnTo>
                <a:close/>
                <a:moveTo>
                  <a:pt x="104" y="77"/>
                </a:moveTo>
                <a:cubicBezTo>
                  <a:pt x="141" y="77"/>
                  <a:pt x="141" y="77"/>
                  <a:pt x="141" y="77"/>
                </a:cubicBezTo>
                <a:cubicBezTo>
                  <a:pt x="141" y="66"/>
                  <a:pt x="139" y="55"/>
                  <a:pt x="136" y="46"/>
                </a:cubicBezTo>
                <a:cubicBezTo>
                  <a:pt x="126" y="49"/>
                  <a:pt x="115" y="50"/>
                  <a:pt x="104" y="50"/>
                </a:cubicBezTo>
                <a:lnTo>
                  <a:pt x="104" y="77"/>
                </a:lnTo>
                <a:close/>
                <a:moveTo>
                  <a:pt x="104" y="11"/>
                </a:moveTo>
                <a:cubicBezTo>
                  <a:pt x="104" y="42"/>
                  <a:pt x="104" y="42"/>
                  <a:pt x="104" y="42"/>
                </a:cubicBezTo>
                <a:cubicBezTo>
                  <a:pt x="114" y="42"/>
                  <a:pt x="124" y="41"/>
                  <a:pt x="133" y="39"/>
                </a:cubicBezTo>
                <a:cubicBezTo>
                  <a:pt x="126" y="23"/>
                  <a:pt x="116" y="13"/>
                  <a:pt x="104" y="11"/>
                </a:cubicBezTo>
                <a:close/>
                <a:moveTo>
                  <a:pt x="127" y="16"/>
                </a:moveTo>
                <a:cubicBezTo>
                  <a:pt x="133" y="22"/>
                  <a:pt x="137" y="29"/>
                  <a:pt x="141" y="37"/>
                </a:cubicBezTo>
                <a:cubicBezTo>
                  <a:pt x="145" y="36"/>
                  <a:pt x="148" y="35"/>
                  <a:pt x="152" y="33"/>
                </a:cubicBezTo>
                <a:cubicBezTo>
                  <a:pt x="145" y="26"/>
                  <a:pt x="137" y="20"/>
                  <a:pt x="127" y="16"/>
                </a:cubicBezTo>
                <a:close/>
                <a:moveTo>
                  <a:pt x="157" y="39"/>
                </a:moveTo>
                <a:cubicBezTo>
                  <a:pt x="153" y="41"/>
                  <a:pt x="148" y="43"/>
                  <a:pt x="143" y="44"/>
                </a:cubicBezTo>
                <a:cubicBezTo>
                  <a:pt x="147" y="54"/>
                  <a:pt x="149" y="65"/>
                  <a:pt x="149" y="77"/>
                </a:cubicBezTo>
                <a:cubicBezTo>
                  <a:pt x="170" y="77"/>
                  <a:pt x="170" y="77"/>
                  <a:pt x="170" y="77"/>
                </a:cubicBezTo>
                <a:cubicBezTo>
                  <a:pt x="169" y="63"/>
                  <a:pt x="165" y="50"/>
                  <a:pt x="157" y="39"/>
                </a:cubicBezTo>
                <a:close/>
                <a:moveTo>
                  <a:pt x="149" y="85"/>
                </a:moveTo>
                <a:cubicBezTo>
                  <a:pt x="149" y="97"/>
                  <a:pt x="147" y="108"/>
                  <a:pt x="143" y="117"/>
                </a:cubicBezTo>
                <a:cubicBezTo>
                  <a:pt x="148" y="119"/>
                  <a:pt x="153" y="121"/>
                  <a:pt x="157" y="122"/>
                </a:cubicBezTo>
                <a:cubicBezTo>
                  <a:pt x="165" y="112"/>
                  <a:pt x="169" y="99"/>
                  <a:pt x="170" y="85"/>
                </a:cubicBezTo>
                <a:lnTo>
                  <a:pt x="149" y="85"/>
                </a:lnTo>
                <a:close/>
                <a:moveTo>
                  <a:pt x="27" y="129"/>
                </a:moveTo>
                <a:cubicBezTo>
                  <a:pt x="29" y="133"/>
                  <a:pt x="29" y="138"/>
                  <a:pt x="27" y="142"/>
                </a:cubicBezTo>
                <a:cubicBezTo>
                  <a:pt x="27" y="142"/>
                  <a:pt x="27" y="142"/>
                  <a:pt x="27" y="142"/>
                </a:cubicBezTo>
                <a:cubicBezTo>
                  <a:pt x="28" y="142"/>
                  <a:pt x="28" y="142"/>
                  <a:pt x="28" y="142"/>
                </a:cubicBezTo>
                <a:cubicBezTo>
                  <a:pt x="28" y="142"/>
                  <a:pt x="28" y="142"/>
                  <a:pt x="29" y="142"/>
                </a:cubicBezTo>
                <a:cubicBezTo>
                  <a:pt x="29" y="142"/>
                  <a:pt x="29" y="142"/>
                  <a:pt x="29" y="142"/>
                </a:cubicBezTo>
                <a:cubicBezTo>
                  <a:pt x="30" y="142"/>
                  <a:pt x="30" y="142"/>
                  <a:pt x="30" y="142"/>
                </a:cubicBezTo>
                <a:cubicBezTo>
                  <a:pt x="30" y="142"/>
                  <a:pt x="30" y="142"/>
                  <a:pt x="31" y="142"/>
                </a:cubicBezTo>
                <a:cubicBezTo>
                  <a:pt x="31" y="142"/>
                  <a:pt x="31" y="142"/>
                  <a:pt x="31" y="142"/>
                </a:cubicBezTo>
                <a:cubicBezTo>
                  <a:pt x="31" y="142"/>
                  <a:pt x="31" y="142"/>
                  <a:pt x="32" y="142"/>
                </a:cubicBezTo>
                <a:cubicBezTo>
                  <a:pt x="32" y="143"/>
                  <a:pt x="32" y="143"/>
                  <a:pt x="32" y="143"/>
                </a:cubicBezTo>
                <a:cubicBezTo>
                  <a:pt x="32" y="143"/>
                  <a:pt x="33" y="143"/>
                  <a:pt x="33" y="143"/>
                </a:cubicBezTo>
                <a:cubicBezTo>
                  <a:pt x="33" y="143"/>
                  <a:pt x="33" y="143"/>
                  <a:pt x="33" y="144"/>
                </a:cubicBezTo>
                <a:cubicBezTo>
                  <a:pt x="33" y="144"/>
                  <a:pt x="33" y="144"/>
                  <a:pt x="33" y="144"/>
                </a:cubicBezTo>
                <a:cubicBezTo>
                  <a:pt x="35" y="145"/>
                  <a:pt x="40" y="152"/>
                  <a:pt x="49" y="157"/>
                </a:cubicBezTo>
                <a:cubicBezTo>
                  <a:pt x="58" y="163"/>
                  <a:pt x="68" y="166"/>
                  <a:pt x="68" y="166"/>
                </a:cubicBezTo>
                <a:cubicBezTo>
                  <a:pt x="71" y="167"/>
                  <a:pt x="73" y="170"/>
                  <a:pt x="72" y="173"/>
                </a:cubicBezTo>
                <a:cubicBezTo>
                  <a:pt x="71" y="176"/>
                  <a:pt x="68" y="178"/>
                  <a:pt x="64" y="177"/>
                </a:cubicBezTo>
                <a:cubicBezTo>
                  <a:pt x="64" y="177"/>
                  <a:pt x="57" y="177"/>
                  <a:pt x="47" y="171"/>
                </a:cubicBezTo>
                <a:cubicBezTo>
                  <a:pt x="54" y="184"/>
                  <a:pt x="54" y="184"/>
                  <a:pt x="54" y="184"/>
                </a:cubicBezTo>
                <a:cubicBezTo>
                  <a:pt x="83" y="195"/>
                  <a:pt x="83" y="195"/>
                  <a:pt x="83" y="195"/>
                </a:cubicBezTo>
                <a:cubicBezTo>
                  <a:pt x="86" y="196"/>
                  <a:pt x="87" y="197"/>
                  <a:pt x="88" y="199"/>
                </a:cubicBezTo>
                <a:cubicBezTo>
                  <a:pt x="89" y="200"/>
                  <a:pt x="96" y="223"/>
                  <a:pt x="96" y="223"/>
                </a:cubicBezTo>
                <a:cubicBezTo>
                  <a:pt x="97" y="226"/>
                  <a:pt x="96" y="230"/>
                  <a:pt x="93" y="231"/>
                </a:cubicBezTo>
                <a:cubicBezTo>
                  <a:pt x="93" y="231"/>
                  <a:pt x="92" y="231"/>
                  <a:pt x="92" y="231"/>
                </a:cubicBezTo>
                <a:cubicBezTo>
                  <a:pt x="88" y="233"/>
                  <a:pt x="85" y="231"/>
                  <a:pt x="84" y="227"/>
                </a:cubicBezTo>
                <a:cubicBezTo>
                  <a:pt x="77" y="206"/>
                  <a:pt x="77" y="206"/>
                  <a:pt x="77" y="206"/>
                </a:cubicBezTo>
                <a:cubicBezTo>
                  <a:pt x="58" y="199"/>
                  <a:pt x="58" y="199"/>
                  <a:pt x="58" y="199"/>
                </a:cubicBezTo>
                <a:cubicBezTo>
                  <a:pt x="61" y="217"/>
                  <a:pt x="61" y="217"/>
                  <a:pt x="61" y="217"/>
                </a:cubicBezTo>
                <a:cubicBezTo>
                  <a:pt x="61" y="218"/>
                  <a:pt x="61" y="219"/>
                  <a:pt x="60" y="220"/>
                </a:cubicBezTo>
                <a:cubicBezTo>
                  <a:pt x="48" y="243"/>
                  <a:pt x="48" y="243"/>
                  <a:pt x="48" y="243"/>
                </a:cubicBezTo>
                <a:cubicBezTo>
                  <a:pt x="47" y="246"/>
                  <a:pt x="44" y="248"/>
                  <a:pt x="41" y="248"/>
                </a:cubicBezTo>
                <a:cubicBezTo>
                  <a:pt x="41" y="248"/>
                  <a:pt x="40" y="247"/>
                  <a:pt x="40" y="247"/>
                </a:cubicBezTo>
                <a:cubicBezTo>
                  <a:pt x="36" y="246"/>
                  <a:pt x="35" y="242"/>
                  <a:pt x="36" y="239"/>
                </a:cubicBezTo>
                <a:cubicBezTo>
                  <a:pt x="48" y="218"/>
                  <a:pt x="48" y="218"/>
                  <a:pt x="48" y="218"/>
                </a:cubicBezTo>
                <a:cubicBezTo>
                  <a:pt x="44" y="193"/>
                  <a:pt x="44" y="193"/>
                  <a:pt x="44" y="193"/>
                </a:cubicBezTo>
                <a:cubicBezTo>
                  <a:pt x="23" y="151"/>
                  <a:pt x="23" y="151"/>
                  <a:pt x="23" y="151"/>
                </a:cubicBezTo>
                <a:cubicBezTo>
                  <a:pt x="23" y="151"/>
                  <a:pt x="23" y="151"/>
                  <a:pt x="23" y="151"/>
                </a:cubicBezTo>
                <a:cubicBezTo>
                  <a:pt x="23" y="151"/>
                  <a:pt x="23" y="151"/>
                  <a:pt x="23" y="150"/>
                </a:cubicBezTo>
                <a:cubicBezTo>
                  <a:pt x="23" y="150"/>
                  <a:pt x="23" y="150"/>
                  <a:pt x="23" y="150"/>
                </a:cubicBezTo>
                <a:cubicBezTo>
                  <a:pt x="23" y="150"/>
                  <a:pt x="23" y="149"/>
                  <a:pt x="23" y="149"/>
                </a:cubicBezTo>
                <a:cubicBezTo>
                  <a:pt x="23" y="149"/>
                  <a:pt x="23" y="149"/>
                  <a:pt x="23" y="149"/>
                </a:cubicBezTo>
                <a:cubicBezTo>
                  <a:pt x="23" y="148"/>
                  <a:pt x="23" y="148"/>
                  <a:pt x="23" y="148"/>
                </a:cubicBezTo>
                <a:cubicBezTo>
                  <a:pt x="23" y="148"/>
                  <a:pt x="23" y="148"/>
                  <a:pt x="23" y="147"/>
                </a:cubicBezTo>
                <a:cubicBezTo>
                  <a:pt x="23" y="147"/>
                  <a:pt x="23" y="147"/>
                  <a:pt x="23" y="147"/>
                </a:cubicBezTo>
                <a:cubicBezTo>
                  <a:pt x="22" y="147"/>
                  <a:pt x="22" y="147"/>
                  <a:pt x="22" y="148"/>
                </a:cubicBezTo>
                <a:cubicBezTo>
                  <a:pt x="16" y="151"/>
                  <a:pt x="7" y="149"/>
                  <a:pt x="4" y="142"/>
                </a:cubicBezTo>
                <a:cubicBezTo>
                  <a:pt x="0" y="136"/>
                  <a:pt x="3" y="128"/>
                  <a:pt x="9" y="124"/>
                </a:cubicBezTo>
                <a:cubicBezTo>
                  <a:pt x="16" y="120"/>
                  <a:pt x="24" y="123"/>
                  <a:pt x="27" y="12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3" name="Freeform 6">
            <a:extLst>
              <a:ext uri="{FF2B5EF4-FFF2-40B4-BE49-F238E27FC236}">
                <a16:creationId xmlns="" xmlns:a16="http://schemas.microsoft.com/office/drawing/2014/main" id="{21A4BC1D-B423-426B-8A68-0D26038FC61A}"/>
              </a:ext>
            </a:extLst>
          </p:cNvPr>
          <p:cNvSpPr>
            <a:spLocks noEditPoints="1"/>
          </p:cNvSpPr>
          <p:nvPr/>
        </p:nvSpPr>
        <p:spPr bwMode="auto">
          <a:xfrm>
            <a:off x="4975229" y="2994025"/>
            <a:ext cx="671513" cy="611188"/>
          </a:xfrm>
          <a:custGeom>
            <a:avLst/>
            <a:gdLst>
              <a:gd name="T0" fmla="*/ 2147483646 w 229"/>
              <a:gd name="T1" fmla="*/ 2147483646 h 208"/>
              <a:gd name="T2" fmla="*/ 0 w 229"/>
              <a:gd name="T3" fmla="*/ 2147483646 h 208"/>
              <a:gd name="T4" fmla="*/ 2147483646 w 229"/>
              <a:gd name="T5" fmla="*/ 2147483646 h 208"/>
              <a:gd name="T6" fmla="*/ 2147483646 w 229"/>
              <a:gd name="T7" fmla="*/ 0 h 208"/>
              <a:gd name="T8" fmla="*/ 2147483646 w 229"/>
              <a:gd name="T9" fmla="*/ 2147483646 h 208"/>
              <a:gd name="T10" fmla="*/ 2147483646 w 229"/>
              <a:gd name="T11" fmla="*/ 2147483646 h 208"/>
              <a:gd name="T12" fmla="*/ 2147483646 w 229"/>
              <a:gd name="T13" fmla="*/ 2147483646 h 208"/>
              <a:gd name="T14" fmla="*/ 2147483646 w 229"/>
              <a:gd name="T15" fmla="*/ 2147483646 h 208"/>
              <a:gd name="T16" fmla="*/ 2147483646 w 229"/>
              <a:gd name="T17" fmla="*/ 2147483646 h 208"/>
              <a:gd name="T18" fmla="*/ 2147483646 w 229"/>
              <a:gd name="T19" fmla="*/ 2147483646 h 208"/>
              <a:gd name="T20" fmla="*/ 2147483646 w 229"/>
              <a:gd name="T21" fmla="*/ 2147483646 h 208"/>
              <a:gd name="T22" fmla="*/ 2147483646 w 229"/>
              <a:gd name="T23" fmla="*/ 2147483646 h 208"/>
              <a:gd name="T24" fmla="*/ 2147483646 w 229"/>
              <a:gd name="T25" fmla="*/ 2147483646 h 208"/>
              <a:gd name="T26" fmla="*/ 2147483646 w 229"/>
              <a:gd name="T27" fmla="*/ 2147483646 h 208"/>
              <a:gd name="T28" fmla="*/ 2147483646 w 229"/>
              <a:gd name="T29" fmla="*/ 2147483646 h 208"/>
              <a:gd name="T30" fmla="*/ 2147483646 w 229"/>
              <a:gd name="T31" fmla="*/ 2147483646 h 208"/>
              <a:gd name="T32" fmla="*/ 2147483646 w 229"/>
              <a:gd name="T33" fmla="*/ 2147483646 h 208"/>
              <a:gd name="T34" fmla="*/ 2147483646 w 229"/>
              <a:gd name="T35" fmla="*/ 2147483646 h 208"/>
              <a:gd name="T36" fmla="*/ 2147483646 w 229"/>
              <a:gd name="T37" fmla="*/ 2147483646 h 208"/>
              <a:gd name="T38" fmla="*/ 2147483646 w 229"/>
              <a:gd name="T39" fmla="*/ 2147483646 h 208"/>
              <a:gd name="T40" fmla="*/ 2147483646 w 229"/>
              <a:gd name="T41" fmla="*/ 2147483646 h 208"/>
              <a:gd name="T42" fmla="*/ 2147483646 w 229"/>
              <a:gd name="T43" fmla="*/ 2147483646 h 208"/>
              <a:gd name="T44" fmla="*/ 2147483646 w 229"/>
              <a:gd name="T45" fmla="*/ 2147483646 h 208"/>
              <a:gd name="T46" fmla="*/ 2147483646 w 229"/>
              <a:gd name="T47" fmla="*/ 2147483646 h 208"/>
              <a:gd name="T48" fmla="*/ 2147483646 w 229"/>
              <a:gd name="T49" fmla="*/ 2147483646 h 208"/>
              <a:gd name="T50" fmla="*/ 2147483646 w 229"/>
              <a:gd name="T51" fmla="*/ 2147483646 h 208"/>
              <a:gd name="T52" fmla="*/ 2147483646 w 229"/>
              <a:gd name="T53" fmla="*/ 2147483646 h 208"/>
              <a:gd name="T54" fmla="*/ 2147483646 w 229"/>
              <a:gd name="T55" fmla="*/ 2147483646 h 208"/>
              <a:gd name="T56" fmla="*/ 2147483646 w 229"/>
              <a:gd name="T57" fmla="*/ 2147483646 h 208"/>
              <a:gd name="T58" fmla="*/ 2147483646 w 229"/>
              <a:gd name="T59" fmla="*/ 2147483646 h 208"/>
              <a:gd name="T60" fmla="*/ 2147483646 w 229"/>
              <a:gd name="T61" fmla="*/ 2147483646 h 208"/>
              <a:gd name="T62" fmla="*/ 2147483646 w 229"/>
              <a:gd name="T63" fmla="*/ 2147483646 h 208"/>
              <a:gd name="T64" fmla="*/ 2147483646 w 229"/>
              <a:gd name="T65" fmla="*/ 2147483646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208">
                <a:moveTo>
                  <a:pt x="216" y="208"/>
                </a:moveTo>
                <a:cubicBezTo>
                  <a:pt x="13" y="208"/>
                  <a:pt x="13" y="208"/>
                  <a:pt x="13" y="208"/>
                </a:cubicBezTo>
                <a:cubicBezTo>
                  <a:pt x="6" y="208"/>
                  <a:pt x="0" y="202"/>
                  <a:pt x="0" y="194"/>
                </a:cubicBezTo>
                <a:cubicBezTo>
                  <a:pt x="0" y="56"/>
                  <a:pt x="0" y="56"/>
                  <a:pt x="0" y="56"/>
                </a:cubicBezTo>
                <a:cubicBezTo>
                  <a:pt x="0" y="48"/>
                  <a:pt x="6" y="42"/>
                  <a:pt x="13" y="42"/>
                </a:cubicBezTo>
                <a:cubicBezTo>
                  <a:pt x="61" y="42"/>
                  <a:pt x="61" y="42"/>
                  <a:pt x="61" y="42"/>
                </a:cubicBezTo>
                <a:cubicBezTo>
                  <a:pt x="61" y="32"/>
                  <a:pt x="61" y="32"/>
                  <a:pt x="61" y="32"/>
                </a:cubicBezTo>
                <a:cubicBezTo>
                  <a:pt x="61" y="14"/>
                  <a:pt x="76" y="0"/>
                  <a:pt x="93" y="0"/>
                </a:cubicBezTo>
                <a:cubicBezTo>
                  <a:pt x="136" y="0"/>
                  <a:pt x="136" y="0"/>
                  <a:pt x="136" y="0"/>
                </a:cubicBezTo>
                <a:cubicBezTo>
                  <a:pt x="154" y="0"/>
                  <a:pt x="168" y="14"/>
                  <a:pt x="168" y="32"/>
                </a:cubicBezTo>
                <a:cubicBezTo>
                  <a:pt x="168" y="42"/>
                  <a:pt x="168" y="42"/>
                  <a:pt x="168" y="42"/>
                </a:cubicBezTo>
                <a:cubicBezTo>
                  <a:pt x="216" y="42"/>
                  <a:pt x="216" y="42"/>
                  <a:pt x="216" y="42"/>
                </a:cubicBezTo>
                <a:cubicBezTo>
                  <a:pt x="223" y="42"/>
                  <a:pt x="229" y="48"/>
                  <a:pt x="229" y="56"/>
                </a:cubicBezTo>
                <a:cubicBezTo>
                  <a:pt x="229" y="194"/>
                  <a:pt x="229" y="194"/>
                  <a:pt x="229" y="194"/>
                </a:cubicBezTo>
                <a:cubicBezTo>
                  <a:pt x="229" y="202"/>
                  <a:pt x="223" y="208"/>
                  <a:pt x="216" y="208"/>
                </a:cubicBezTo>
                <a:close/>
                <a:moveTo>
                  <a:pt x="157" y="32"/>
                </a:moveTo>
                <a:cubicBezTo>
                  <a:pt x="157" y="20"/>
                  <a:pt x="148" y="10"/>
                  <a:pt x="136" y="10"/>
                </a:cubicBezTo>
                <a:cubicBezTo>
                  <a:pt x="93" y="10"/>
                  <a:pt x="93" y="10"/>
                  <a:pt x="93" y="10"/>
                </a:cubicBezTo>
                <a:cubicBezTo>
                  <a:pt x="82" y="10"/>
                  <a:pt x="72" y="20"/>
                  <a:pt x="72" y="32"/>
                </a:cubicBezTo>
                <a:cubicBezTo>
                  <a:pt x="72" y="42"/>
                  <a:pt x="72" y="42"/>
                  <a:pt x="72" y="42"/>
                </a:cubicBezTo>
                <a:cubicBezTo>
                  <a:pt x="83" y="42"/>
                  <a:pt x="83" y="42"/>
                  <a:pt x="83" y="42"/>
                </a:cubicBezTo>
                <a:cubicBezTo>
                  <a:pt x="83" y="37"/>
                  <a:pt x="83" y="37"/>
                  <a:pt x="83" y="37"/>
                </a:cubicBezTo>
                <a:cubicBezTo>
                  <a:pt x="83" y="28"/>
                  <a:pt x="90" y="21"/>
                  <a:pt x="99" y="21"/>
                </a:cubicBezTo>
                <a:cubicBezTo>
                  <a:pt x="131" y="21"/>
                  <a:pt x="131" y="21"/>
                  <a:pt x="131" y="21"/>
                </a:cubicBezTo>
                <a:cubicBezTo>
                  <a:pt x="140" y="21"/>
                  <a:pt x="147" y="28"/>
                  <a:pt x="147" y="37"/>
                </a:cubicBezTo>
                <a:cubicBezTo>
                  <a:pt x="147" y="42"/>
                  <a:pt x="147" y="42"/>
                  <a:pt x="147" y="42"/>
                </a:cubicBezTo>
                <a:cubicBezTo>
                  <a:pt x="157" y="42"/>
                  <a:pt x="157" y="42"/>
                  <a:pt x="157" y="42"/>
                </a:cubicBezTo>
                <a:lnTo>
                  <a:pt x="157" y="32"/>
                </a:lnTo>
                <a:close/>
                <a:moveTo>
                  <a:pt x="93" y="42"/>
                </a:moveTo>
                <a:cubicBezTo>
                  <a:pt x="136" y="42"/>
                  <a:pt x="136" y="42"/>
                  <a:pt x="136" y="42"/>
                </a:cubicBezTo>
                <a:cubicBezTo>
                  <a:pt x="136" y="40"/>
                  <a:pt x="136" y="40"/>
                  <a:pt x="136" y="40"/>
                </a:cubicBezTo>
                <a:cubicBezTo>
                  <a:pt x="136" y="35"/>
                  <a:pt x="135" y="32"/>
                  <a:pt x="131" y="32"/>
                </a:cubicBezTo>
                <a:cubicBezTo>
                  <a:pt x="101" y="32"/>
                  <a:pt x="101" y="32"/>
                  <a:pt x="101" y="32"/>
                </a:cubicBezTo>
                <a:cubicBezTo>
                  <a:pt x="96" y="32"/>
                  <a:pt x="93" y="36"/>
                  <a:pt x="93" y="42"/>
                </a:cubicBezTo>
                <a:close/>
                <a:moveTo>
                  <a:pt x="219" y="58"/>
                </a:moveTo>
                <a:cubicBezTo>
                  <a:pt x="219" y="55"/>
                  <a:pt x="216" y="53"/>
                  <a:pt x="213" y="53"/>
                </a:cubicBezTo>
                <a:cubicBezTo>
                  <a:pt x="16" y="53"/>
                  <a:pt x="16" y="53"/>
                  <a:pt x="16" y="53"/>
                </a:cubicBezTo>
                <a:cubicBezTo>
                  <a:pt x="13" y="53"/>
                  <a:pt x="11" y="55"/>
                  <a:pt x="11" y="58"/>
                </a:cubicBezTo>
                <a:cubicBezTo>
                  <a:pt x="11" y="192"/>
                  <a:pt x="11" y="192"/>
                  <a:pt x="11" y="192"/>
                </a:cubicBezTo>
                <a:cubicBezTo>
                  <a:pt x="11" y="195"/>
                  <a:pt x="13" y="197"/>
                  <a:pt x="16" y="197"/>
                </a:cubicBezTo>
                <a:cubicBezTo>
                  <a:pt x="213" y="197"/>
                  <a:pt x="213" y="197"/>
                  <a:pt x="213" y="197"/>
                </a:cubicBezTo>
                <a:cubicBezTo>
                  <a:pt x="216" y="197"/>
                  <a:pt x="219" y="195"/>
                  <a:pt x="219" y="192"/>
                </a:cubicBezTo>
                <a:lnTo>
                  <a:pt x="219" y="58"/>
                </a:lnTo>
                <a:close/>
                <a:moveTo>
                  <a:pt x="115" y="173"/>
                </a:moveTo>
                <a:cubicBezTo>
                  <a:pt x="88" y="173"/>
                  <a:pt x="67" y="151"/>
                  <a:pt x="67" y="125"/>
                </a:cubicBezTo>
                <a:cubicBezTo>
                  <a:pt x="67" y="98"/>
                  <a:pt x="88" y="77"/>
                  <a:pt x="115" y="77"/>
                </a:cubicBezTo>
                <a:cubicBezTo>
                  <a:pt x="141" y="77"/>
                  <a:pt x="163" y="98"/>
                  <a:pt x="163" y="125"/>
                </a:cubicBezTo>
                <a:cubicBezTo>
                  <a:pt x="163" y="151"/>
                  <a:pt x="141" y="173"/>
                  <a:pt x="115" y="173"/>
                </a:cubicBezTo>
                <a:close/>
                <a:moveTo>
                  <a:pt x="115" y="88"/>
                </a:moveTo>
                <a:cubicBezTo>
                  <a:pt x="94" y="88"/>
                  <a:pt x="77" y="104"/>
                  <a:pt x="77" y="125"/>
                </a:cubicBezTo>
                <a:cubicBezTo>
                  <a:pt x="77" y="146"/>
                  <a:pt x="94" y="162"/>
                  <a:pt x="115" y="162"/>
                </a:cubicBezTo>
                <a:cubicBezTo>
                  <a:pt x="135" y="162"/>
                  <a:pt x="152" y="146"/>
                  <a:pt x="152" y="125"/>
                </a:cubicBezTo>
                <a:cubicBezTo>
                  <a:pt x="152" y="104"/>
                  <a:pt x="135" y="88"/>
                  <a:pt x="115" y="88"/>
                </a:cubicBezTo>
                <a:close/>
                <a:moveTo>
                  <a:pt x="120" y="152"/>
                </a:moveTo>
                <a:cubicBezTo>
                  <a:pt x="109" y="152"/>
                  <a:pt x="109" y="152"/>
                  <a:pt x="109" y="152"/>
                </a:cubicBezTo>
                <a:cubicBezTo>
                  <a:pt x="109" y="130"/>
                  <a:pt x="109" y="130"/>
                  <a:pt x="109" y="130"/>
                </a:cubicBezTo>
                <a:cubicBezTo>
                  <a:pt x="88" y="130"/>
                  <a:pt x="88" y="130"/>
                  <a:pt x="88" y="130"/>
                </a:cubicBezTo>
                <a:cubicBezTo>
                  <a:pt x="88" y="120"/>
                  <a:pt x="88" y="120"/>
                  <a:pt x="88" y="120"/>
                </a:cubicBezTo>
                <a:cubicBezTo>
                  <a:pt x="109" y="120"/>
                  <a:pt x="109" y="120"/>
                  <a:pt x="109" y="120"/>
                </a:cubicBezTo>
                <a:cubicBezTo>
                  <a:pt x="109" y="98"/>
                  <a:pt x="109" y="98"/>
                  <a:pt x="109" y="98"/>
                </a:cubicBezTo>
                <a:cubicBezTo>
                  <a:pt x="120" y="98"/>
                  <a:pt x="120" y="98"/>
                  <a:pt x="120" y="98"/>
                </a:cubicBezTo>
                <a:cubicBezTo>
                  <a:pt x="120" y="120"/>
                  <a:pt x="120" y="120"/>
                  <a:pt x="120" y="120"/>
                </a:cubicBezTo>
                <a:cubicBezTo>
                  <a:pt x="141" y="120"/>
                  <a:pt x="141" y="120"/>
                  <a:pt x="141" y="120"/>
                </a:cubicBezTo>
                <a:cubicBezTo>
                  <a:pt x="141" y="130"/>
                  <a:pt x="141" y="130"/>
                  <a:pt x="141" y="130"/>
                </a:cubicBezTo>
                <a:cubicBezTo>
                  <a:pt x="120" y="130"/>
                  <a:pt x="120" y="130"/>
                  <a:pt x="120" y="130"/>
                </a:cubicBezTo>
                <a:lnTo>
                  <a:pt x="120" y="1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4" name="Freeform 7">
            <a:extLst>
              <a:ext uri="{FF2B5EF4-FFF2-40B4-BE49-F238E27FC236}">
                <a16:creationId xmlns="" xmlns:a16="http://schemas.microsoft.com/office/drawing/2014/main" id="{AD64ACD3-0ED7-4090-BB37-B3ACBAD4A3E4}"/>
              </a:ext>
            </a:extLst>
          </p:cNvPr>
          <p:cNvSpPr>
            <a:spLocks noEditPoints="1"/>
          </p:cNvSpPr>
          <p:nvPr/>
        </p:nvSpPr>
        <p:spPr bwMode="auto">
          <a:xfrm>
            <a:off x="5030789" y="1238254"/>
            <a:ext cx="673100" cy="696913"/>
          </a:xfrm>
          <a:custGeom>
            <a:avLst/>
            <a:gdLst>
              <a:gd name="T0" fmla="*/ 2147483646 w 229"/>
              <a:gd name="T1" fmla="*/ 2147483646 h 237"/>
              <a:gd name="T2" fmla="*/ 2147483646 w 229"/>
              <a:gd name="T3" fmla="*/ 2147483646 h 237"/>
              <a:gd name="T4" fmla="*/ 2147483646 w 229"/>
              <a:gd name="T5" fmla="*/ 2147483646 h 237"/>
              <a:gd name="T6" fmla="*/ 2147483646 w 229"/>
              <a:gd name="T7" fmla="*/ 2147483646 h 237"/>
              <a:gd name="T8" fmla="*/ 2147483646 w 229"/>
              <a:gd name="T9" fmla="*/ 2147483646 h 237"/>
              <a:gd name="T10" fmla="*/ 2147483646 w 229"/>
              <a:gd name="T11" fmla="*/ 2147483646 h 237"/>
              <a:gd name="T12" fmla="*/ 2147483646 w 229"/>
              <a:gd name="T13" fmla="*/ 2147483646 h 237"/>
              <a:gd name="T14" fmla="*/ 2147483646 w 229"/>
              <a:gd name="T15" fmla="*/ 2147483646 h 237"/>
              <a:gd name="T16" fmla="*/ 2147483646 w 229"/>
              <a:gd name="T17" fmla="*/ 2147483646 h 237"/>
              <a:gd name="T18" fmla="*/ 2147483646 w 229"/>
              <a:gd name="T19" fmla="*/ 2147483646 h 237"/>
              <a:gd name="T20" fmla="*/ 2147483646 w 229"/>
              <a:gd name="T21" fmla="*/ 2147483646 h 237"/>
              <a:gd name="T22" fmla="*/ 2147483646 w 229"/>
              <a:gd name="T23" fmla="*/ 2147483646 h 237"/>
              <a:gd name="T24" fmla="*/ 2147483646 w 229"/>
              <a:gd name="T25" fmla="*/ 2147483646 h 237"/>
              <a:gd name="T26" fmla="*/ 2147483646 w 229"/>
              <a:gd name="T27" fmla="*/ 2147483646 h 237"/>
              <a:gd name="T28" fmla="*/ 2147483646 w 229"/>
              <a:gd name="T29" fmla="*/ 2147483646 h 237"/>
              <a:gd name="T30" fmla="*/ 2147483646 w 229"/>
              <a:gd name="T31" fmla="*/ 2147483646 h 237"/>
              <a:gd name="T32" fmla="*/ 2147483646 w 229"/>
              <a:gd name="T33" fmla="*/ 2147483646 h 237"/>
              <a:gd name="T34" fmla="*/ 2147483646 w 229"/>
              <a:gd name="T35" fmla="*/ 2147483646 h 237"/>
              <a:gd name="T36" fmla="*/ 2147483646 w 229"/>
              <a:gd name="T37" fmla="*/ 0 h 237"/>
              <a:gd name="T38" fmla="*/ 2147483646 w 229"/>
              <a:gd name="T39" fmla="*/ 2147483646 h 237"/>
              <a:gd name="T40" fmla="*/ 2147483646 w 229"/>
              <a:gd name="T41" fmla="*/ 2147483646 h 237"/>
              <a:gd name="T42" fmla="*/ 2147483646 w 229"/>
              <a:gd name="T43" fmla="*/ 2147483646 h 237"/>
              <a:gd name="T44" fmla="*/ 2147483646 w 229"/>
              <a:gd name="T45" fmla="*/ 2147483646 h 237"/>
              <a:gd name="T46" fmla="*/ 2147483646 w 229"/>
              <a:gd name="T47" fmla="*/ 2147483646 h 237"/>
              <a:gd name="T48" fmla="*/ 2147483646 w 229"/>
              <a:gd name="T49" fmla="*/ 2147483646 h 237"/>
              <a:gd name="T50" fmla="*/ 2147483646 w 229"/>
              <a:gd name="T51" fmla="*/ 2147483646 h 237"/>
              <a:gd name="T52" fmla="*/ 2147483646 w 229"/>
              <a:gd name="T53" fmla="*/ 2147483646 h 237"/>
              <a:gd name="T54" fmla="*/ 2147483646 w 229"/>
              <a:gd name="T55" fmla="*/ 2147483646 h 237"/>
              <a:gd name="T56" fmla="*/ 2147483646 w 229"/>
              <a:gd name="T57" fmla="*/ 2147483646 h 237"/>
              <a:gd name="T58" fmla="*/ 2147483646 w 229"/>
              <a:gd name="T59" fmla="*/ 2147483646 h 237"/>
              <a:gd name="T60" fmla="*/ 2147483646 w 229"/>
              <a:gd name="T61" fmla="*/ 2147483646 h 237"/>
              <a:gd name="T62" fmla="*/ 2147483646 w 229"/>
              <a:gd name="T63" fmla="*/ 2147483646 h 237"/>
              <a:gd name="T64" fmla="*/ 2147483646 w 229"/>
              <a:gd name="T65" fmla="*/ 2147483646 h 237"/>
              <a:gd name="T66" fmla="*/ 2147483646 w 229"/>
              <a:gd name="T67" fmla="*/ 2147483646 h 237"/>
              <a:gd name="T68" fmla="*/ 2147483646 w 229"/>
              <a:gd name="T69" fmla="*/ 2147483646 h 237"/>
              <a:gd name="T70" fmla="*/ 2147483646 w 229"/>
              <a:gd name="T71" fmla="*/ 2147483646 h 237"/>
              <a:gd name="T72" fmla="*/ 2147483646 w 229"/>
              <a:gd name="T73" fmla="*/ 2147483646 h 237"/>
              <a:gd name="T74" fmla="*/ 2147483646 w 229"/>
              <a:gd name="T75" fmla="*/ 2147483646 h 237"/>
              <a:gd name="T76" fmla="*/ 2147483646 w 229"/>
              <a:gd name="T77" fmla="*/ 2147483646 h 237"/>
              <a:gd name="T78" fmla="*/ 2147483646 w 229"/>
              <a:gd name="T79" fmla="*/ 2147483646 h 237"/>
              <a:gd name="T80" fmla="*/ 2147483646 w 229"/>
              <a:gd name="T81" fmla="*/ 2147483646 h 237"/>
              <a:gd name="T82" fmla="*/ 2147483646 w 229"/>
              <a:gd name="T83" fmla="*/ 2147483646 h 237"/>
              <a:gd name="T84" fmla="*/ 2147483646 w 229"/>
              <a:gd name="T85" fmla="*/ 2147483646 h 237"/>
              <a:gd name="T86" fmla="*/ 0 w 229"/>
              <a:gd name="T87" fmla="*/ 2147483646 h 237"/>
              <a:gd name="T88" fmla="*/ 2147483646 w 229"/>
              <a:gd name="T89" fmla="*/ 2147483646 h 237"/>
              <a:gd name="T90" fmla="*/ 2147483646 w 229"/>
              <a:gd name="T91" fmla="*/ 2147483646 h 2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9" h="237">
                <a:moveTo>
                  <a:pt x="165" y="237"/>
                </a:moveTo>
                <a:cubicBezTo>
                  <a:pt x="130" y="237"/>
                  <a:pt x="101" y="209"/>
                  <a:pt x="101" y="173"/>
                </a:cubicBezTo>
                <a:cubicBezTo>
                  <a:pt x="101" y="138"/>
                  <a:pt x="130" y="109"/>
                  <a:pt x="165" y="109"/>
                </a:cubicBezTo>
                <a:cubicBezTo>
                  <a:pt x="201" y="109"/>
                  <a:pt x="229" y="138"/>
                  <a:pt x="229" y="173"/>
                </a:cubicBezTo>
                <a:cubicBezTo>
                  <a:pt x="229" y="209"/>
                  <a:pt x="201" y="237"/>
                  <a:pt x="165" y="237"/>
                </a:cubicBezTo>
                <a:close/>
                <a:moveTo>
                  <a:pt x="165" y="120"/>
                </a:moveTo>
                <a:cubicBezTo>
                  <a:pt x="136" y="120"/>
                  <a:pt x="112" y="144"/>
                  <a:pt x="112" y="173"/>
                </a:cubicBezTo>
                <a:cubicBezTo>
                  <a:pt x="112" y="203"/>
                  <a:pt x="136" y="227"/>
                  <a:pt x="165" y="227"/>
                </a:cubicBezTo>
                <a:cubicBezTo>
                  <a:pt x="195" y="227"/>
                  <a:pt x="219" y="203"/>
                  <a:pt x="219" y="173"/>
                </a:cubicBezTo>
                <a:cubicBezTo>
                  <a:pt x="219" y="144"/>
                  <a:pt x="195" y="120"/>
                  <a:pt x="165" y="120"/>
                </a:cubicBezTo>
                <a:close/>
                <a:moveTo>
                  <a:pt x="159" y="203"/>
                </a:moveTo>
                <a:cubicBezTo>
                  <a:pt x="131" y="175"/>
                  <a:pt x="131" y="175"/>
                  <a:pt x="131" y="175"/>
                </a:cubicBezTo>
                <a:cubicBezTo>
                  <a:pt x="139" y="168"/>
                  <a:pt x="139" y="168"/>
                  <a:pt x="139" y="168"/>
                </a:cubicBezTo>
                <a:cubicBezTo>
                  <a:pt x="159" y="188"/>
                  <a:pt x="159" y="188"/>
                  <a:pt x="159" y="188"/>
                </a:cubicBezTo>
                <a:cubicBezTo>
                  <a:pt x="195" y="152"/>
                  <a:pt x="195" y="152"/>
                  <a:pt x="195" y="152"/>
                </a:cubicBezTo>
                <a:cubicBezTo>
                  <a:pt x="203" y="160"/>
                  <a:pt x="203" y="160"/>
                  <a:pt x="203" y="160"/>
                </a:cubicBezTo>
                <a:cubicBezTo>
                  <a:pt x="167" y="196"/>
                  <a:pt x="167" y="196"/>
                  <a:pt x="167" y="196"/>
                </a:cubicBezTo>
                <a:lnTo>
                  <a:pt x="159" y="203"/>
                </a:lnTo>
                <a:close/>
                <a:moveTo>
                  <a:pt x="160" y="102"/>
                </a:moveTo>
                <a:cubicBezTo>
                  <a:pt x="160" y="40"/>
                  <a:pt x="160" y="40"/>
                  <a:pt x="160" y="40"/>
                </a:cubicBezTo>
                <a:cubicBezTo>
                  <a:pt x="160" y="37"/>
                  <a:pt x="158" y="35"/>
                  <a:pt x="155" y="35"/>
                </a:cubicBezTo>
                <a:cubicBezTo>
                  <a:pt x="136" y="35"/>
                  <a:pt x="136" y="35"/>
                  <a:pt x="136" y="35"/>
                </a:cubicBezTo>
                <a:cubicBezTo>
                  <a:pt x="136" y="24"/>
                  <a:pt x="136" y="24"/>
                  <a:pt x="136" y="24"/>
                </a:cubicBezTo>
                <a:cubicBezTo>
                  <a:pt x="157" y="24"/>
                  <a:pt x="157" y="24"/>
                  <a:pt x="157" y="24"/>
                </a:cubicBezTo>
                <a:cubicBezTo>
                  <a:pt x="165" y="24"/>
                  <a:pt x="171" y="30"/>
                  <a:pt x="171" y="37"/>
                </a:cubicBezTo>
                <a:cubicBezTo>
                  <a:pt x="171" y="102"/>
                  <a:pt x="171" y="102"/>
                  <a:pt x="171" y="102"/>
                </a:cubicBezTo>
                <a:cubicBezTo>
                  <a:pt x="169" y="101"/>
                  <a:pt x="167" y="101"/>
                  <a:pt x="165" y="101"/>
                </a:cubicBezTo>
                <a:cubicBezTo>
                  <a:pt x="164" y="101"/>
                  <a:pt x="162" y="101"/>
                  <a:pt x="160" y="102"/>
                </a:cubicBezTo>
                <a:close/>
                <a:moveTo>
                  <a:pt x="61" y="85"/>
                </a:moveTo>
                <a:cubicBezTo>
                  <a:pt x="133" y="85"/>
                  <a:pt x="133" y="85"/>
                  <a:pt x="133" y="85"/>
                </a:cubicBezTo>
                <a:cubicBezTo>
                  <a:pt x="133" y="96"/>
                  <a:pt x="133" y="96"/>
                  <a:pt x="133" y="96"/>
                </a:cubicBezTo>
                <a:cubicBezTo>
                  <a:pt x="61" y="96"/>
                  <a:pt x="61" y="96"/>
                  <a:pt x="61" y="96"/>
                </a:cubicBezTo>
                <a:lnTo>
                  <a:pt x="61" y="85"/>
                </a:lnTo>
                <a:close/>
                <a:moveTo>
                  <a:pt x="120" y="53"/>
                </a:moveTo>
                <a:cubicBezTo>
                  <a:pt x="51" y="53"/>
                  <a:pt x="51" y="53"/>
                  <a:pt x="51" y="53"/>
                </a:cubicBezTo>
                <a:cubicBezTo>
                  <a:pt x="45" y="53"/>
                  <a:pt x="40" y="49"/>
                  <a:pt x="40" y="43"/>
                </a:cubicBezTo>
                <a:cubicBezTo>
                  <a:pt x="40" y="32"/>
                  <a:pt x="40" y="32"/>
                  <a:pt x="40" y="32"/>
                </a:cubicBezTo>
                <a:cubicBezTo>
                  <a:pt x="40" y="14"/>
                  <a:pt x="54" y="0"/>
                  <a:pt x="72" y="0"/>
                </a:cubicBezTo>
                <a:cubicBezTo>
                  <a:pt x="99" y="0"/>
                  <a:pt x="99" y="0"/>
                  <a:pt x="99" y="0"/>
                </a:cubicBezTo>
                <a:cubicBezTo>
                  <a:pt x="116" y="0"/>
                  <a:pt x="131" y="14"/>
                  <a:pt x="131" y="32"/>
                </a:cubicBezTo>
                <a:cubicBezTo>
                  <a:pt x="131" y="43"/>
                  <a:pt x="131" y="43"/>
                  <a:pt x="131" y="43"/>
                </a:cubicBezTo>
                <a:cubicBezTo>
                  <a:pt x="131" y="49"/>
                  <a:pt x="126" y="53"/>
                  <a:pt x="120" y="53"/>
                </a:cubicBezTo>
                <a:close/>
                <a:moveTo>
                  <a:pt x="120" y="32"/>
                </a:moveTo>
                <a:cubicBezTo>
                  <a:pt x="120" y="20"/>
                  <a:pt x="111" y="11"/>
                  <a:pt x="99" y="11"/>
                </a:cubicBezTo>
                <a:cubicBezTo>
                  <a:pt x="72" y="11"/>
                  <a:pt x="72" y="11"/>
                  <a:pt x="72" y="11"/>
                </a:cubicBezTo>
                <a:cubicBezTo>
                  <a:pt x="60" y="11"/>
                  <a:pt x="51" y="20"/>
                  <a:pt x="51" y="32"/>
                </a:cubicBezTo>
                <a:cubicBezTo>
                  <a:pt x="51" y="37"/>
                  <a:pt x="51" y="37"/>
                  <a:pt x="51" y="37"/>
                </a:cubicBezTo>
                <a:cubicBezTo>
                  <a:pt x="51" y="40"/>
                  <a:pt x="53" y="43"/>
                  <a:pt x="56" y="43"/>
                </a:cubicBezTo>
                <a:cubicBezTo>
                  <a:pt x="115" y="43"/>
                  <a:pt x="115" y="43"/>
                  <a:pt x="115" y="43"/>
                </a:cubicBezTo>
                <a:cubicBezTo>
                  <a:pt x="118" y="43"/>
                  <a:pt x="120" y="40"/>
                  <a:pt x="120" y="37"/>
                </a:cubicBezTo>
                <a:lnTo>
                  <a:pt x="120" y="32"/>
                </a:lnTo>
                <a:close/>
                <a:moveTo>
                  <a:pt x="48" y="96"/>
                </a:moveTo>
                <a:cubicBezTo>
                  <a:pt x="37" y="96"/>
                  <a:pt x="37" y="96"/>
                  <a:pt x="37" y="96"/>
                </a:cubicBezTo>
                <a:cubicBezTo>
                  <a:pt x="37" y="85"/>
                  <a:pt x="37" y="85"/>
                  <a:pt x="37" y="85"/>
                </a:cubicBezTo>
                <a:cubicBezTo>
                  <a:pt x="48" y="85"/>
                  <a:pt x="48" y="85"/>
                  <a:pt x="48" y="85"/>
                </a:cubicBezTo>
                <a:lnTo>
                  <a:pt x="48" y="96"/>
                </a:lnTo>
                <a:close/>
                <a:moveTo>
                  <a:pt x="37" y="112"/>
                </a:moveTo>
                <a:cubicBezTo>
                  <a:pt x="48" y="112"/>
                  <a:pt x="48" y="112"/>
                  <a:pt x="48" y="112"/>
                </a:cubicBezTo>
                <a:cubicBezTo>
                  <a:pt x="48" y="123"/>
                  <a:pt x="48" y="123"/>
                  <a:pt x="48" y="123"/>
                </a:cubicBezTo>
                <a:cubicBezTo>
                  <a:pt x="37" y="123"/>
                  <a:pt x="37" y="123"/>
                  <a:pt x="37" y="123"/>
                </a:cubicBezTo>
                <a:lnTo>
                  <a:pt x="37" y="112"/>
                </a:lnTo>
                <a:close/>
                <a:moveTo>
                  <a:pt x="48" y="149"/>
                </a:moveTo>
                <a:cubicBezTo>
                  <a:pt x="37" y="149"/>
                  <a:pt x="37" y="149"/>
                  <a:pt x="37" y="149"/>
                </a:cubicBezTo>
                <a:cubicBezTo>
                  <a:pt x="37" y="139"/>
                  <a:pt x="37" y="139"/>
                  <a:pt x="37" y="139"/>
                </a:cubicBezTo>
                <a:cubicBezTo>
                  <a:pt x="48" y="139"/>
                  <a:pt x="48" y="139"/>
                  <a:pt x="48" y="139"/>
                </a:cubicBezTo>
                <a:lnTo>
                  <a:pt x="48" y="149"/>
                </a:lnTo>
                <a:close/>
                <a:moveTo>
                  <a:pt x="61" y="112"/>
                </a:moveTo>
                <a:cubicBezTo>
                  <a:pt x="128" y="112"/>
                  <a:pt x="128" y="112"/>
                  <a:pt x="128" y="112"/>
                </a:cubicBezTo>
                <a:cubicBezTo>
                  <a:pt x="123" y="115"/>
                  <a:pt x="118" y="119"/>
                  <a:pt x="114" y="123"/>
                </a:cubicBezTo>
                <a:cubicBezTo>
                  <a:pt x="61" y="123"/>
                  <a:pt x="61" y="123"/>
                  <a:pt x="61" y="123"/>
                </a:cubicBezTo>
                <a:lnTo>
                  <a:pt x="61" y="112"/>
                </a:lnTo>
                <a:close/>
                <a:moveTo>
                  <a:pt x="61" y="149"/>
                </a:moveTo>
                <a:cubicBezTo>
                  <a:pt x="61" y="139"/>
                  <a:pt x="61" y="139"/>
                  <a:pt x="61" y="139"/>
                </a:cubicBezTo>
                <a:cubicBezTo>
                  <a:pt x="102" y="139"/>
                  <a:pt x="102" y="139"/>
                  <a:pt x="102" y="139"/>
                </a:cubicBezTo>
                <a:cubicBezTo>
                  <a:pt x="100" y="142"/>
                  <a:pt x="99" y="146"/>
                  <a:pt x="98" y="149"/>
                </a:cubicBezTo>
                <a:lnTo>
                  <a:pt x="61" y="149"/>
                </a:lnTo>
                <a:close/>
                <a:moveTo>
                  <a:pt x="11" y="40"/>
                </a:moveTo>
                <a:cubicBezTo>
                  <a:pt x="11" y="192"/>
                  <a:pt x="11" y="192"/>
                  <a:pt x="11" y="192"/>
                </a:cubicBezTo>
                <a:cubicBezTo>
                  <a:pt x="96" y="192"/>
                  <a:pt x="96" y="192"/>
                  <a:pt x="96" y="192"/>
                </a:cubicBezTo>
                <a:cubicBezTo>
                  <a:pt x="97" y="196"/>
                  <a:pt x="98" y="199"/>
                  <a:pt x="100" y="203"/>
                </a:cubicBezTo>
                <a:cubicBezTo>
                  <a:pt x="11" y="203"/>
                  <a:pt x="11" y="203"/>
                  <a:pt x="11" y="203"/>
                </a:cubicBezTo>
                <a:cubicBezTo>
                  <a:pt x="11" y="213"/>
                  <a:pt x="11" y="213"/>
                  <a:pt x="11" y="213"/>
                </a:cubicBezTo>
                <a:cubicBezTo>
                  <a:pt x="11" y="216"/>
                  <a:pt x="13" y="219"/>
                  <a:pt x="16" y="219"/>
                </a:cubicBezTo>
                <a:cubicBezTo>
                  <a:pt x="110" y="219"/>
                  <a:pt x="110" y="219"/>
                  <a:pt x="110" y="219"/>
                </a:cubicBezTo>
                <a:cubicBezTo>
                  <a:pt x="113" y="223"/>
                  <a:pt x="116" y="226"/>
                  <a:pt x="120" y="229"/>
                </a:cubicBezTo>
                <a:cubicBezTo>
                  <a:pt x="13" y="229"/>
                  <a:pt x="13" y="229"/>
                  <a:pt x="13" y="229"/>
                </a:cubicBezTo>
                <a:cubicBezTo>
                  <a:pt x="6" y="229"/>
                  <a:pt x="0" y="223"/>
                  <a:pt x="0" y="216"/>
                </a:cubicBezTo>
                <a:cubicBezTo>
                  <a:pt x="0" y="37"/>
                  <a:pt x="0" y="37"/>
                  <a:pt x="0" y="37"/>
                </a:cubicBezTo>
                <a:cubicBezTo>
                  <a:pt x="0" y="30"/>
                  <a:pt x="6" y="24"/>
                  <a:pt x="13" y="24"/>
                </a:cubicBezTo>
                <a:cubicBezTo>
                  <a:pt x="35" y="24"/>
                  <a:pt x="35" y="24"/>
                  <a:pt x="35" y="24"/>
                </a:cubicBezTo>
                <a:cubicBezTo>
                  <a:pt x="35" y="35"/>
                  <a:pt x="35" y="35"/>
                  <a:pt x="35" y="35"/>
                </a:cubicBezTo>
                <a:cubicBezTo>
                  <a:pt x="16" y="35"/>
                  <a:pt x="16" y="35"/>
                  <a:pt x="16" y="35"/>
                </a:cubicBezTo>
                <a:cubicBezTo>
                  <a:pt x="13" y="35"/>
                  <a:pt x="11" y="37"/>
                  <a:pt x="11"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75" name="Freeform 8">
            <a:extLst>
              <a:ext uri="{FF2B5EF4-FFF2-40B4-BE49-F238E27FC236}">
                <a16:creationId xmlns="" xmlns:a16="http://schemas.microsoft.com/office/drawing/2014/main" id="{A581EB17-01B6-440F-9C7A-79472A5D8367}"/>
              </a:ext>
            </a:extLst>
          </p:cNvPr>
          <p:cNvSpPr>
            <a:spLocks noEditPoints="1"/>
          </p:cNvSpPr>
          <p:nvPr/>
        </p:nvSpPr>
        <p:spPr bwMode="auto">
          <a:xfrm>
            <a:off x="6296026" y="1138241"/>
            <a:ext cx="825500" cy="822325"/>
          </a:xfrm>
          <a:custGeom>
            <a:avLst/>
            <a:gdLst>
              <a:gd name="T0" fmla="*/ 2147483646 w 286"/>
              <a:gd name="T1" fmla="*/ 2147483646 h 285"/>
              <a:gd name="T2" fmla="*/ 2147483646 w 286"/>
              <a:gd name="T3" fmla="*/ 2147483646 h 285"/>
              <a:gd name="T4" fmla="*/ 2147483646 w 286"/>
              <a:gd name="T5" fmla="*/ 2147483646 h 285"/>
              <a:gd name="T6" fmla="*/ 2147483646 w 286"/>
              <a:gd name="T7" fmla="*/ 2147483646 h 285"/>
              <a:gd name="T8" fmla="*/ 2147483646 w 286"/>
              <a:gd name="T9" fmla="*/ 2147483646 h 285"/>
              <a:gd name="T10" fmla="*/ 2147483646 w 286"/>
              <a:gd name="T11" fmla="*/ 2147483646 h 285"/>
              <a:gd name="T12" fmla="*/ 2147483646 w 286"/>
              <a:gd name="T13" fmla="*/ 2147483646 h 285"/>
              <a:gd name="T14" fmla="*/ 2147483646 w 286"/>
              <a:gd name="T15" fmla="*/ 2147483646 h 285"/>
              <a:gd name="T16" fmla="*/ 2147483646 w 286"/>
              <a:gd name="T17" fmla="*/ 2147483646 h 285"/>
              <a:gd name="T18" fmla="*/ 2147483646 w 286"/>
              <a:gd name="T19" fmla="*/ 2147483646 h 285"/>
              <a:gd name="T20" fmla="*/ 2147483646 w 286"/>
              <a:gd name="T21" fmla="*/ 2147483646 h 285"/>
              <a:gd name="T22" fmla="*/ 2147483646 w 286"/>
              <a:gd name="T23" fmla="*/ 2147483646 h 285"/>
              <a:gd name="T24" fmla="*/ 2147483646 w 286"/>
              <a:gd name="T25" fmla="*/ 2147483646 h 285"/>
              <a:gd name="T26" fmla="*/ 2147483646 w 286"/>
              <a:gd name="T27" fmla="*/ 2147483646 h 285"/>
              <a:gd name="T28" fmla="*/ 2147483646 w 286"/>
              <a:gd name="T29" fmla="*/ 2147483646 h 285"/>
              <a:gd name="T30" fmla="*/ 2147483646 w 286"/>
              <a:gd name="T31" fmla="*/ 2147483646 h 285"/>
              <a:gd name="T32" fmla="*/ 2147483646 w 286"/>
              <a:gd name="T33" fmla="*/ 2147483646 h 285"/>
              <a:gd name="T34" fmla="*/ 2147483646 w 286"/>
              <a:gd name="T35" fmla="*/ 2147483646 h 285"/>
              <a:gd name="T36" fmla="*/ 2147483646 w 286"/>
              <a:gd name="T37" fmla="*/ 2147483646 h 285"/>
              <a:gd name="T38" fmla="*/ 2147483646 w 286"/>
              <a:gd name="T39" fmla="*/ 2147483646 h 285"/>
              <a:gd name="T40" fmla="*/ 2147483646 w 286"/>
              <a:gd name="T41" fmla="*/ 2147483646 h 285"/>
              <a:gd name="T42" fmla="*/ 2147483646 w 286"/>
              <a:gd name="T43" fmla="*/ 2147483646 h 285"/>
              <a:gd name="T44" fmla="*/ 2147483646 w 286"/>
              <a:gd name="T45" fmla="*/ 2147483646 h 285"/>
              <a:gd name="T46" fmla="*/ 2147483646 w 286"/>
              <a:gd name="T47" fmla="*/ 2147483646 h 285"/>
              <a:gd name="T48" fmla="*/ 2147483646 w 286"/>
              <a:gd name="T49" fmla="*/ 2147483646 h 285"/>
              <a:gd name="T50" fmla="*/ 2147483646 w 286"/>
              <a:gd name="T51" fmla="*/ 2147483646 h 285"/>
              <a:gd name="T52" fmla="*/ 2147483646 w 286"/>
              <a:gd name="T53" fmla="*/ 2147483646 h 285"/>
              <a:gd name="T54" fmla="*/ 2147483646 w 286"/>
              <a:gd name="T55" fmla="*/ 2147483646 h 285"/>
              <a:gd name="T56" fmla="*/ 2147483646 w 286"/>
              <a:gd name="T57" fmla="*/ 2147483646 h 285"/>
              <a:gd name="T58" fmla="*/ 2147483646 w 286"/>
              <a:gd name="T59" fmla="*/ 2147483646 h 285"/>
              <a:gd name="T60" fmla="*/ 2147483646 w 286"/>
              <a:gd name="T61" fmla="*/ 2147483646 h 285"/>
              <a:gd name="T62" fmla="*/ 2147483646 w 286"/>
              <a:gd name="T63" fmla="*/ 2147483646 h 285"/>
              <a:gd name="T64" fmla="*/ 2147483646 w 286"/>
              <a:gd name="T65" fmla="*/ 2147483646 h 285"/>
              <a:gd name="T66" fmla="*/ 2147483646 w 286"/>
              <a:gd name="T67" fmla="*/ 2147483646 h 285"/>
              <a:gd name="T68" fmla="*/ 2147483646 w 286"/>
              <a:gd name="T69" fmla="*/ 2147483646 h 285"/>
              <a:gd name="T70" fmla="*/ 2147483646 w 286"/>
              <a:gd name="T71" fmla="*/ 2147483646 h 285"/>
              <a:gd name="T72" fmla="*/ 2147483646 w 286"/>
              <a:gd name="T73" fmla="*/ 2147483646 h 285"/>
              <a:gd name="T74" fmla="*/ 2147483646 w 286"/>
              <a:gd name="T75" fmla="*/ 2147483646 h 285"/>
              <a:gd name="T76" fmla="*/ 2147483646 w 286"/>
              <a:gd name="T77" fmla="*/ 2147483646 h 285"/>
              <a:gd name="T78" fmla="*/ 2147483646 w 286"/>
              <a:gd name="T79" fmla="*/ 0 h 285"/>
              <a:gd name="T80" fmla="*/ 2147483646 w 286"/>
              <a:gd name="T81" fmla="*/ 2147483646 h 285"/>
              <a:gd name="T82" fmla="*/ 2147483646 w 286"/>
              <a:gd name="T83" fmla="*/ 2147483646 h 285"/>
              <a:gd name="T84" fmla="*/ 2147483646 w 286"/>
              <a:gd name="T85" fmla="*/ 2147483646 h 285"/>
              <a:gd name="T86" fmla="*/ 2147483646 w 286"/>
              <a:gd name="T87" fmla="*/ 2147483646 h 285"/>
              <a:gd name="T88" fmla="*/ 2147483646 w 286"/>
              <a:gd name="T89" fmla="*/ 2147483646 h 285"/>
              <a:gd name="T90" fmla="*/ 2147483646 w 286"/>
              <a:gd name="T91" fmla="*/ 2147483646 h 285"/>
              <a:gd name="T92" fmla="*/ 2147483646 w 286"/>
              <a:gd name="T93" fmla="*/ 2147483646 h 285"/>
              <a:gd name="T94" fmla="*/ 2147483646 w 286"/>
              <a:gd name="T95" fmla="*/ 2147483646 h 285"/>
              <a:gd name="T96" fmla="*/ 2147483646 w 286"/>
              <a:gd name="T97" fmla="*/ 2147483646 h 285"/>
              <a:gd name="T98" fmla="*/ 2147483646 w 286"/>
              <a:gd name="T99" fmla="*/ 2147483646 h 285"/>
              <a:gd name="T100" fmla="*/ 2147483646 w 286"/>
              <a:gd name="T101" fmla="*/ 2147483646 h 285"/>
              <a:gd name="T102" fmla="*/ 2147483646 w 286"/>
              <a:gd name="T103" fmla="*/ 2147483646 h 285"/>
              <a:gd name="T104" fmla="*/ 2147483646 w 286"/>
              <a:gd name="T105" fmla="*/ 2147483646 h 285"/>
              <a:gd name="T106" fmla="*/ 2147483646 w 286"/>
              <a:gd name="T107" fmla="*/ 2147483646 h 285"/>
              <a:gd name="T108" fmla="*/ 2147483646 w 286"/>
              <a:gd name="T109" fmla="*/ 2147483646 h 285"/>
              <a:gd name="T110" fmla="*/ 2147483646 w 286"/>
              <a:gd name="T111" fmla="*/ 2147483646 h 285"/>
              <a:gd name="T112" fmla="*/ 2147483646 w 286"/>
              <a:gd name="T113" fmla="*/ 2147483646 h 285"/>
              <a:gd name="T114" fmla="*/ 2147483646 w 286"/>
              <a:gd name="T115" fmla="*/ 2147483646 h 285"/>
              <a:gd name="T116" fmla="*/ 2147483646 w 286"/>
              <a:gd name="T117" fmla="*/ 2147483646 h 285"/>
              <a:gd name="T118" fmla="*/ 2147483646 w 286"/>
              <a:gd name="T119" fmla="*/ 2147483646 h 285"/>
              <a:gd name="T120" fmla="*/ 2147483646 w 286"/>
              <a:gd name="T121" fmla="*/ 2147483646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6" h="285">
                <a:moveTo>
                  <a:pt x="278" y="133"/>
                </a:moveTo>
                <a:cubicBezTo>
                  <a:pt x="278" y="129"/>
                  <a:pt x="278" y="133"/>
                  <a:pt x="278" y="129"/>
                </a:cubicBezTo>
                <a:cubicBezTo>
                  <a:pt x="277" y="125"/>
                  <a:pt x="277" y="125"/>
                  <a:pt x="277" y="125"/>
                </a:cubicBezTo>
                <a:cubicBezTo>
                  <a:pt x="285" y="124"/>
                  <a:pt x="285" y="124"/>
                  <a:pt x="285" y="124"/>
                </a:cubicBezTo>
                <a:cubicBezTo>
                  <a:pt x="286" y="132"/>
                  <a:pt x="286" y="132"/>
                  <a:pt x="286" y="132"/>
                </a:cubicBezTo>
                <a:lnTo>
                  <a:pt x="278" y="133"/>
                </a:lnTo>
                <a:close/>
                <a:moveTo>
                  <a:pt x="275" y="112"/>
                </a:moveTo>
                <a:cubicBezTo>
                  <a:pt x="274" y="108"/>
                  <a:pt x="274" y="108"/>
                  <a:pt x="274" y="108"/>
                </a:cubicBezTo>
                <a:cubicBezTo>
                  <a:pt x="281" y="107"/>
                  <a:pt x="281" y="107"/>
                  <a:pt x="281" y="107"/>
                </a:cubicBezTo>
                <a:cubicBezTo>
                  <a:pt x="283" y="114"/>
                  <a:pt x="283" y="114"/>
                  <a:pt x="283" y="114"/>
                </a:cubicBezTo>
                <a:cubicBezTo>
                  <a:pt x="276" y="116"/>
                  <a:pt x="276" y="116"/>
                  <a:pt x="276" y="116"/>
                </a:cubicBezTo>
                <a:cubicBezTo>
                  <a:pt x="275" y="112"/>
                  <a:pt x="276" y="116"/>
                  <a:pt x="275" y="112"/>
                </a:cubicBezTo>
                <a:close/>
                <a:moveTo>
                  <a:pt x="270" y="96"/>
                </a:moveTo>
                <a:cubicBezTo>
                  <a:pt x="268" y="92"/>
                  <a:pt x="268" y="92"/>
                  <a:pt x="268" y="92"/>
                </a:cubicBezTo>
                <a:cubicBezTo>
                  <a:pt x="276" y="90"/>
                  <a:pt x="276" y="90"/>
                  <a:pt x="276" y="90"/>
                </a:cubicBezTo>
                <a:cubicBezTo>
                  <a:pt x="278" y="97"/>
                  <a:pt x="278" y="97"/>
                  <a:pt x="278" y="97"/>
                </a:cubicBezTo>
                <a:cubicBezTo>
                  <a:pt x="271" y="99"/>
                  <a:pt x="271" y="99"/>
                  <a:pt x="271" y="99"/>
                </a:cubicBezTo>
                <a:cubicBezTo>
                  <a:pt x="270" y="96"/>
                  <a:pt x="271" y="99"/>
                  <a:pt x="270" y="96"/>
                </a:cubicBezTo>
                <a:close/>
                <a:moveTo>
                  <a:pt x="263" y="80"/>
                </a:moveTo>
                <a:cubicBezTo>
                  <a:pt x="261" y="77"/>
                  <a:pt x="261" y="77"/>
                  <a:pt x="261" y="77"/>
                </a:cubicBezTo>
                <a:cubicBezTo>
                  <a:pt x="268" y="73"/>
                  <a:pt x="268" y="73"/>
                  <a:pt x="268" y="73"/>
                </a:cubicBezTo>
                <a:cubicBezTo>
                  <a:pt x="271" y="80"/>
                  <a:pt x="271" y="80"/>
                  <a:pt x="271" y="80"/>
                </a:cubicBezTo>
                <a:cubicBezTo>
                  <a:pt x="265" y="84"/>
                  <a:pt x="265" y="84"/>
                  <a:pt x="265" y="84"/>
                </a:cubicBezTo>
                <a:cubicBezTo>
                  <a:pt x="263" y="80"/>
                  <a:pt x="265" y="84"/>
                  <a:pt x="263" y="80"/>
                </a:cubicBezTo>
                <a:close/>
                <a:moveTo>
                  <a:pt x="254" y="66"/>
                </a:moveTo>
                <a:cubicBezTo>
                  <a:pt x="252" y="63"/>
                  <a:pt x="252" y="63"/>
                  <a:pt x="252" y="63"/>
                </a:cubicBezTo>
                <a:cubicBezTo>
                  <a:pt x="258" y="58"/>
                  <a:pt x="258" y="58"/>
                  <a:pt x="258" y="58"/>
                </a:cubicBezTo>
                <a:cubicBezTo>
                  <a:pt x="262" y="64"/>
                  <a:pt x="262" y="64"/>
                  <a:pt x="262" y="64"/>
                </a:cubicBezTo>
                <a:cubicBezTo>
                  <a:pt x="256" y="69"/>
                  <a:pt x="256" y="69"/>
                  <a:pt x="256" y="69"/>
                </a:cubicBezTo>
                <a:cubicBezTo>
                  <a:pt x="254" y="66"/>
                  <a:pt x="256" y="69"/>
                  <a:pt x="254" y="66"/>
                </a:cubicBezTo>
                <a:close/>
                <a:moveTo>
                  <a:pt x="243" y="52"/>
                </a:moveTo>
                <a:cubicBezTo>
                  <a:pt x="241" y="50"/>
                  <a:pt x="241" y="50"/>
                  <a:pt x="241" y="50"/>
                </a:cubicBezTo>
                <a:cubicBezTo>
                  <a:pt x="246" y="44"/>
                  <a:pt x="246" y="44"/>
                  <a:pt x="246" y="44"/>
                </a:cubicBezTo>
                <a:cubicBezTo>
                  <a:pt x="249" y="47"/>
                  <a:pt x="249" y="47"/>
                  <a:pt x="249" y="47"/>
                </a:cubicBezTo>
                <a:cubicBezTo>
                  <a:pt x="249" y="47"/>
                  <a:pt x="249" y="47"/>
                  <a:pt x="249" y="47"/>
                </a:cubicBezTo>
                <a:cubicBezTo>
                  <a:pt x="251" y="50"/>
                  <a:pt x="251" y="50"/>
                  <a:pt x="251" y="50"/>
                </a:cubicBezTo>
                <a:cubicBezTo>
                  <a:pt x="246" y="55"/>
                  <a:pt x="246" y="55"/>
                  <a:pt x="246" y="55"/>
                </a:cubicBezTo>
                <a:cubicBezTo>
                  <a:pt x="243" y="52"/>
                  <a:pt x="246" y="55"/>
                  <a:pt x="243" y="52"/>
                </a:cubicBezTo>
                <a:close/>
                <a:moveTo>
                  <a:pt x="231" y="40"/>
                </a:moveTo>
                <a:cubicBezTo>
                  <a:pt x="228" y="38"/>
                  <a:pt x="228" y="38"/>
                  <a:pt x="228" y="38"/>
                </a:cubicBezTo>
                <a:cubicBezTo>
                  <a:pt x="233" y="32"/>
                  <a:pt x="233" y="32"/>
                  <a:pt x="233" y="32"/>
                </a:cubicBezTo>
                <a:cubicBezTo>
                  <a:pt x="239" y="37"/>
                  <a:pt x="239" y="37"/>
                  <a:pt x="239" y="37"/>
                </a:cubicBezTo>
                <a:cubicBezTo>
                  <a:pt x="234" y="43"/>
                  <a:pt x="234" y="43"/>
                  <a:pt x="234" y="43"/>
                </a:cubicBezTo>
                <a:cubicBezTo>
                  <a:pt x="231" y="40"/>
                  <a:pt x="234" y="43"/>
                  <a:pt x="231" y="40"/>
                </a:cubicBezTo>
                <a:close/>
                <a:moveTo>
                  <a:pt x="217" y="30"/>
                </a:moveTo>
                <a:cubicBezTo>
                  <a:pt x="214" y="28"/>
                  <a:pt x="214" y="28"/>
                  <a:pt x="214" y="28"/>
                </a:cubicBezTo>
                <a:cubicBezTo>
                  <a:pt x="218" y="22"/>
                  <a:pt x="218" y="22"/>
                  <a:pt x="218" y="22"/>
                </a:cubicBezTo>
                <a:cubicBezTo>
                  <a:pt x="225" y="26"/>
                  <a:pt x="225" y="26"/>
                  <a:pt x="225" y="26"/>
                </a:cubicBezTo>
                <a:cubicBezTo>
                  <a:pt x="220" y="32"/>
                  <a:pt x="220" y="32"/>
                  <a:pt x="220" y="32"/>
                </a:cubicBezTo>
                <a:cubicBezTo>
                  <a:pt x="217" y="30"/>
                  <a:pt x="220" y="32"/>
                  <a:pt x="217" y="30"/>
                </a:cubicBezTo>
                <a:close/>
                <a:moveTo>
                  <a:pt x="202" y="22"/>
                </a:moveTo>
                <a:cubicBezTo>
                  <a:pt x="199" y="20"/>
                  <a:pt x="199" y="20"/>
                  <a:pt x="199" y="20"/>
                </a:cubicBezTo>
                <a:cubicBezTo>
                  <a:pt x="202" y="13"/>
                  <a:pt x="202" y="13"/>
                  <a:pt x="202" y="13"/>
                </a:cubicBezTo>
                <a:cubicBezTo>
                  <a:pt x="209" y="17"/>
                  <a:pt x="209" y="17"/>
                  <a:pt x="209" y="17"/>
                </a:cubicBezTo>
                <a:cubicBezTo>
                  <a:pt x="206" y="23"/>
                  <a:pt x="206" y="23"/>
                  <a:pt x="206" y="23"/>
                </a:cubicBezTo>
                <a:cubicBezTo>
                  <a:pt x="202" y="22"/>
                  <a:pt x="206" y="23"/>
                  <a:pt x="202" y="22"/>
                </a:cubicBezTo>
                <a:close/>
                <a:moveTo>
                  <a:pt x="187" y="15"/>
                </a:moveTo>
                <a:cubicBezTo>
                  <a:pt x="183" y="14"/>
                  <a:pt x="183" y="14"/>
                  <a:pt x="183" y="14"/>
                </a:cubicBezTo>
                <a:cubicBezTo>
                  <a:pt x="186" y="7"/>
                  <a:pt x="186" y="7"/>
                  <a:pt x="186" y="7"/>
                </a:cubicBezTo>
                <a:cubicBezTo>
                  <a:pt x="193" y="9"/>
                  <a:pt x="193" y="9"/>
                  <a:pt x="193" y="9"/>
                </a:cubicBezTo>
                <a:cubicBezTo>
                  <a:pt x="190" y="17"/>
                  <a:pt x="190" y="17"/>
                  <a:pt x="190" y="17"/>
                </a:cubicBezTo>
                <a:cubicBezTo>
                  <a:pt x="187" y="15"/>
                  <a:pt x="190" y="17"/>
                  <a:pt x="187" y="15"/>
                </a:cubicBezTo>
                <a:close/>
                <a:moveTo>
                  <a:pt x="170" y="11"/>
                </a:moveTo>
                <a:cubicBezTo>
                  <a:pt x="167" y="10"/>
                  <a:pt x="167" y="10"/>
                  <a:pt x="167" y="10"/>
                </a:cubicBezTo>
                <a:cubicBezTo>
                  <a:pt x="168" y="2"/>
                  <a:pt x="168" y="2"/>
                  <a:pt x="168" y="2"/>
                </a:cubicBezTo>
                <a:cubicBezTo>
                  <a:pt x="176" y="4"/>
                  <a:pt x="176" y="4"/>
                  <a:pt x="176" y="4"/>
                </a:cubicBezTo>
                <a:cubicBezTo>
                  <a:pt x="174" y="12"/>
                  <a:pt x="174" y="12"/>
                  <a:pt x="174" y="12"/>
                </a:cubicBezTo>
                <a:cubicBezTo>
                  <a:pt x="170" y="11"/>
                  <a:pt x="174" y="12"/>
                  <a:pt x="170" y="11"/>
                </a:cubicBezTo>
                <a:close/>
                <a:moveTo>
                  <a:pt x="251" y="142"/>
                </a:moveTo>
                <a:cubicBezTo>
                  <a:pt x="251" y="202"/>
                  <a:pt x="203" y="250"/>
                  <a:pt x="143" y="250"/>
                </a:cubicBezTo>
                <a:cubicBezTo>
                  <a:pt x="83" y="250"/>
                  <a:pt x="35" y="202"/>
                  <a:pt x="35" y="142"/>
                </a:cubicBezTo>
                <a:cubicBezTo>
                  <a:pt x="35" y="83"/>
                  <a:pt x="83" y="34"/>
                  <a:pt x="143" y="34"/>
                </a:cubicBezTo>
                <a:cubicBezTo>
                  <a:pt x="203" y="34"/>
                  <a:pt x="251" y="83"/>
                  <a:pt x="251" y="142"/>
                </a:cubicBezTo>
                <a:close/>
                <a:moveTo>
                  <a:pt x="113" y="235"/>
                </a:moveTo>
                <a:cubicBezTo>
                  <a:pt x="104" y="227"/>
                  <a:pt x="96" y="214"/>
                  <a:pt x="91" y="200"/>
                </a:cubicBezTo>
                <a:cubicBezTo>
                  <a:pt x="83" y="202"/>
                  <a:pt x="76" y="204"/>
                  <a:pt x="70" y="207"/>
                </a:cubicBezTo>
                <a:cubicBezTo>
                  <a:pt x="82" y="220"/>
                  <a:pt x="96" y="230"/>
                  <a:pt x="113" y="235"/>
                </a:cubicBezTo>
                <a:close/>
                <a:moveTo>
                  <a:pt x="66" y="202"/>
                </a:moveTo>
                <a:cubicBezTo>
                  <a:pt x="73" y="199"/>
                  <a:pt x="80" y="196"/>
                  <a:pt x="88" y="193"/>
                </a:cubicBezTo>
                <a:cubicBezTo>
                  <a:pt x="84" y="179"/>
                  <a:pt x="81" y="163"/>
                  <a:pt x="81" y="146"/>
                </a:cubicBezTo>
                <a:cubicBezTo>
                  <a:pt x="46" y="146"/>
                  <a:pt x="46" y="146"/>
                  <a:pt x="46" y="146"/>
                </a:cubicBezTo>
                <a:cubicBezTo>
                  <a:pt x="47" y="167"/>
                  <a:pt x="54" y="186"/>
                  <a:pt x="66" y="202"/>
                </a:cubicBezTo>
                <a:close/>
                <a:moveTo>
                  <a:pt x="65" y="85"/>
                </a:moveTo>
                <a:cubicBezTo>
                  <a:pt x="54" y="100"/>
                  <a:pt x="47" y="118"/>
                  <a:pt x="46" y="138"/>
                </a:cubicBezTo>
                <a:cubicBezTo>
                  <a:pt x="81" y="138"/>
                  <a:pt x="81" y="138"/>
                  <a:pt x="81" y="138"/>
                </a:cubicBezTo>
                <a:cubicBezTo>
                  <a:pt x="81" y="122"/>
                  <a:pt x="83" y="107"/>
                  <a:pt x="88" y="94"/>
                </a:cubicBezTo>
                <a:cubicBezTo>
                  <a:pt x="79" y="91"/>
                  <a:pt x="71" y="88"/>
                  <a:pt x="65" y="85"/>
                </a:cubicBezTo>
                <a:close/>
                <a:moveTo>
                  <a:pt x="69" y="79"/>
                </a:moveTo>
                <a:cubicBezTo>
                  <a:pt x="75" y="82"/>
                  <a:pt x="82" y="85"/>
                  <a:pt x="90" y="87"/>
                </a:cubicBezTo>
                <a:cubicBezTo>
                  <a:pt x="96" y="71"/>
                  <a:pt x="104" y="58"/>
                  <a:pt x="113" y="50"/>
                </a:cubicBezTo>
                <a:cubicBezTo>
                  <a:pt x="96" y="55"/>
                  <a:pt x="81" y="66"/>
                  <a:pt x="69" y="79"/>
                </a:cubicBezTo>
                <a:close/>
                <a:moveTo>
                  <a:pt x="139" y="48"/>
                </a:moveTo>
                <a:cubicBezTo>
                  <a:pt x="122" y="50"/>
                  <a:pt x="107" y="66"/>
                  <a:pt x="98" y="89"/>
                </a:cubicBezTo>
                <a:cubicBezTo>
                  <a:pt x="111" y="92"/>
                  <a:pt x="125" y="93"/>
                  <a:pt x="139" y="94"/>
                </a:cubicBezTo>
                <a:lnTo>
                  <a:pt x="139" y="48"/>
                </a:lnTo>
                <a:close/>
                <a:moveTo>
                  <a:pt x="139" y="101"/>
                </a:moveTo>
                <a:cubicBezTo>
                  <a:pt x="124" y="101"/>
                  <a:pt x="109" y="99"/>
                  <a:pt x="96" y="96"/>
                </a:cubicBezTo>
                <a:cubicBezTo>
                  <a:pt x="91" y="108"/>
                  <a:pt x="89" y="123"/>
                  <a:pt x="88" y="138"/>
                </a:cubicBezTo>
                <a:cubicBezTo>
                  <a:pt x="139" y="138"/>
                  <a:pt x="139" y="138"/>
                  <a:pt x="139" y="138"/>
                </a:cubicBezTo>
                <a:lnTo>
                  <a:pt x="139" y="101"/>
                </a:lnTo>
                <a:close/>
                <a:moveTo>
                  <a:pt x="139" y="146"/>
                </a:moveTo>
                <a:cubicBezTo>
                  <a:pt x="89" y="146"/>
                  <a:pt x="89" y="146"/>
                  <a:pt x="89" y="146"/>
                </a:cubicBezTo>
                <a:cubicBezTo>
                  <a:pt x="89" y="163"/>
                  <a:pt x="92" y="178"/>
                  <a:pt x="96" y="191"/>
                </a:cubicBezTo>
                <a:cubicBezTo>
                  <a:pt x="110" y="188"/>
                  <a:pt x="124" y="187"/>
                  <a:pt x="139" y="186"/>
                </a:cubicBezTo>
                <a:lnTo>
                  <a:pt x="139" y="146"/>
                </a:lnTo>
                <a:close/>
                <a:moveTo>
                  <a:pt x="139" y="194"/>
                </a:moveTo>
                <a:cubicBezTo>
                  <a:pt x="125" y="194"/>
                  <a:pt x="111" y="195"/>
                  <a:pt x="99" y="198"/>
                </a:cubicBezTo>
                <a:cubicBezTo>
                  <a:pt x="108" y="220"/>
                  <a:pt x="123" y="235"/>
                  <a:pt x="139" y="237"/>
                </a:cubicBezTo>
                <a:lnTo>
                  <a:pt x="139" y="194"/>
                </a:lnTo>
                <a:close/>
                <a:moveTo>
                  <a:pt x="222" y="85"/>
                </a:moveTo>
                <a:cubicBezTo>
                  <a:pt x="215" y="88"/>
                  <a:pt x="207" y="91"/>
                  <a:pt x="199" y="94"/>
                </a:cubicBezTo>
                <a:cubicBezTo>
                  <a:pt x="203" y="107"/>
                  <a:pt x="205" y="122"/>
                  <a:pt x="206" y="138"/>
                </a:cubicBezTo>
                <a:cubicBezTo>
                  <a:pt x="240" y="138"/>
                  <a:pt x="240" y="138"/>
                  <a:pt x="240" y="138"/>
                </a:cubicBezTo>
                <a:cubicBezTo>
                  <a:pt x="239" y="118"/>
                  <a:pt x="233" y="100"/>
                  <a:pt x="222" y="85"/>
                </a:cubicBezTo>
                <a:close/>
                <a:moveTo>
                  <a:pt x="220" y="202"/>
                </a:moveTo>
                <a:cubicBezTo>
                  <a:pt x="232" y="186"/>
                  <a:pt x="239" y="167"/>
                  <a:pt x="240" y="146"/>
                </a:cubicBezTo>
                <a:cubicBezTo>
                  <a:pt x="206" y="146"/>
                  <a:pt x="206" y="146"/>
                  <a:pt x="206" y="146"/>
                </a:cubicBezTo>
                <a:cubicBezTo>
                  <a:pt x="205" y="163"/>
                  <a:pt x="203" y="179"/>
                  <a:pt x="198" y="193"/>
                </a:cubicBezTo>
                <a:cubicBezTo>
                  <a:pt x="206" y="196"/>
                  <a:pt x="214" y="198"/>
                  <a:pt x="220" y="202"/>
                </a:cubicBezTo>
                <a:close/>
                <a:moveTo>
                  <a:pt x="215" y="207"/>
                </a:moveTo>
                <a:cubicBezTo>
                  <a:pt x="209" y="205"/>
                  <a:pt x="203" y="202"/>
                  <a:pt x="195" y="200"/>
                </a:cubicBezTo>
                <a:cubicBezTo>
                  <a:pt x="190" y="215"/>
                  <a:pt x="182" y="227"/>
                  <a:pt x="173" y="235"/>
                </a:cubicBezTo>
                <a:cubicBezTo>
                  <a:pt x="189" y="230"/>
                  <a:pt x="204" y="220"/>
                  <a:pt x="215" y="207"/>
                </a:cubicBezTo>
                <a:close/>
                <a:moveTo>
                  <a:pt x="147" y="237"/>
                </a:moveTo>
                <a:cubicBezTo>
                  <a:pt x="164" y="235"/>
                  <a:pt x="178" y="220"/>
                  <a:pt x="187" y="198"/>
                </a:cubicBezTo>
                <a:cubicBezTo>
                  <a:pt x="175" y="195"/>
                  <a:pt x="161" y="194"/>
                  <a:pt x="147" y="194"/>
                </a:cubicBezTo>
                <a:lnTo>
                  <a:pt x="147" y="237"/>
                </a:lnTo>
                <a:close/>
                <a:moveTo>
                  <a:pt x="147" y="186"/>
                </a:moveTo>
                <a:cubicBezTo>
                  <a:pt x="162" y="187"/>
                  <a:pt x="177" y="188"/>
                  <a:pt x="190" y="191"/>
                </a:cubicBezTo>
                <a:cubicBezTo>
                  <a:pt x="194" y="178"/>
                  <a:pt x="197" y="163"/>
                  <a:pt x="198" y="146"/>
                </a:cubicBezTo>
                <a:cubicBezTo>
                  <a:pt x="147" y="146"/>
                  <a:pt x="147" y="146"/>
                  <a:pt x="147" y="146"/>
                </a:cubicBezTo>
                <a:lnTo>
                  <a:pt x="147" y="186"/>
                </a:lnTo>
                <a:close/>
                <a:moveTo>
                  <a:pt x="147" y="138"/>
                </a:moveTo>
                <a:cubicBezTo>
                  <a:pt x="198" y="138"/>
                  <a:pt x="198" y="138"/>
                  <a:pt x="198" y="138"/>
                </a:cubicBezTo>
                <a:cubicBezTo>
                  <a:pt x="197" y="123"/>
                  <a:pt x="195" y="108"/>
                  <a:pt x="191" y="96"/>
                </a:cubicBezTo>
                <a:cubicBezTo>
                  <a:pt x="177" y="99"/>
                  <a:pt x="162" y="101"/>
                  <a:pt x="147" y="101"/>
                </a:cubicBezTo>
                <a:lnTo>
                  <a:pt x="147" y="138"/>
                </a:lnTo>
                <a:close/>
                <a:moveTo>
                  <a:pt x="147" y="48"/>
                </a:moveTo>
                <a:cubicBezTo>
                  <a:pt x="147" y="94"/>
                  <a:pt x="147" y="94"/>
                  <a:pt x="147" y="94"/>
                </a:cubicBezTo>
                <a:cubicBezTo>
                  <a:pt x="162" y="94"/>
                  <a:pt x="176" y="92"/>
                  <a:pt x="188" y="89"/>
                </a:cubicBezTo>
                <a:cubicBezTo>
                  <a:pt x="179" y="66"/>
                  <a:pt x="164" y="50"/>
                  <a:pt x="147" y="48"/>
                </a:cubicBezTo>
                <a:close/>
                <a:moveTo>
                  <a:pt x="173" y="50"/>
                </a:moveTo>
                <a:cubicBezTo>
                  <a:pt x="183" y="59"/>
                  <a:pt x="191" y="72"/>
                  <a:pt x="197" y="87"/>
                </a:cubicBezTo>
                <a:cubicBezTo>
                  <a:pt x="204" y="85"/>
                  <a:pt x="211" y="83"/>
                  <a:pt x="218" y="80"/>
                </a:cubicBezTo>
                <a:cubicBezTo>
                  <a:pt x="206" y="66"/>
                  <a:pt x="191" y="55"/>
                  <a:pt x="173" y="50"/>
                </a:cubicBezTo>
                <a:close/>
                <a:moveTo>
                  <a:pt x="81" y="28"/>
                </a:moveTo>
                <a:cubicBezTo>
                  <a:pt x="85" y="18"/>
                  <a:pt x="85" y="18"/>
                  <a:pt x="85" y="18"/>
                </a:cubicBezTo>
                <a:cubicBezTo>
                  <a:pt x="79" y="21"/>
                  <a:pt x="73" y="24"/>
                  <a:pt x="67" y="28"/>
                </a:cubicBezTo>
                <a:cubicBezTo>
                  <a:pt x="60" y="33"/>
                  <a:pt x="54" y="39"/>
                  <a:pt x="47" y="45"/>
                </a:cubicBezTo>
                <a:cubicBezTo>
                  <a:pt x="41" y="51"/>
                  <a:pt x="36" y="58"/>
                  <a:pt x="31" y="65"/>
                </a:cubicBezTo>
                <a:cubicBezTo>
                  <a:pt x="26" y="72"/>
                  <a:pt x="22" y="80"/>
                  <a:pt x="18" y="88"/>
                </a:cubicBezTo>
                <a:cubicBezTo>
                  <a:pt x="15" y="97"/>
                  <a:pt x="12" y="105"/>
                  <a:pt x="10" y="114"/>
                </a:cubicBezTo>
                <a:cubicBezTo>
                  <a:pt x="3" y="112"/>
                  <a:pt x="3" y="112"/>
                  <a:pt x="3" y="112"/>
                </a:cubicBezTo>
                <a:cubicBezTo>
                  <a:pt x="5" y="103"/>
                  <a:pt x="8" y="94"/>
                  <a:pt x="11" y="85"/>
                </a:cubicBezTo>
                <a:cubicBezTo>
                  <a:pt x="15" y="77"/>
                  <a:pt x="19" y="69"/>
                  <a:pt x="24" y="61"/>
                </a:cubicBezTo>
                <a:cubicBezTo>
                  <a:pt x="30" y="53"/>
                  <a:pt x="35" y="46"/>
                  <a:pt x="42" y="39"/>
                </a:cubicBezTo>
                <a:cubicBezTo>
                  <a:pt x="48" y="33"/>
                  <a:pt x="56" y="27"/>
                  <a:pt x="63" y="22"/>
                </a:cubicBezTo>
                <a:cubicBezTo>
                  <a:pt x="69" y="18"/>
                  <a:pt x="76" y="14"/>
                  <a:pt x="82" y="11"/>
                </a:cubicBezTo>
                <a:cubicBezTo>
                  <a:pt x="72" y="7"/>
                  <a:pt x="72" y="7"/>
                  <a:pt x="72" y="7"/>
                </a:cubicBezTo>
                <a:cubicBezTo>
                  <a:pt x="75" y="0"/>
                  <a:pt x="75" y="0"/>
                  <a:pt x="75" y="0"/>
                </a:cubicBezTo>
                <a:cubicBezTo>
                  <a:pt x="97" y="8"/>
                  <a:pt x="97" y="8"/>
                  <a:pt x="97" y="8"/>
                </a:cubicBezTo>
                <a:cubicBezTo>
                  <a:pt x="88" y="31"/>
                  <a:pt x="88" y="31"/>
                  <a:pt x="88" y="31"/>
                </a:cubicBezTo>
                <a:lnTo>
                  <a:pt x="81" y="28"/>
                </a:lnTo>
                <a:close/>
                <a:moveTo>
                  <a:pt x="9" y="160"/>
                </a:moveTo>
                <a:cubicBezTo>
                  <a:pt x="1" y="160"/>
                  <a:pt x="1" y="160"/>
                  <a:pt x="1" y="160"/>
                </a:cubicBezTo>
                <a:cubicBezTo>
                  <a:pt x="1" y="157"/>
                  <a:pt x="1" y="160"/>
                  <a:pt x="1" y="157"/>
                </a:cubicBezTo>
                <a:cubicBezTo>
                  <a:pt x="0" y="153"/>
                  <a:pt x="0" y="153"/>
                  <a:pt x="0" y="153"/>
                </a:cubicBezTo>
                <a:cubicBezTo>
                  <a:pt x="8" y="152"/>
                  <a:pt x="8" y="152"/>
                  <a:pt x="8" y="152"/>
                </a:cubicBezTo>
                <a:lnTo>
                  <a:pt x="9" y="160"/>
                </a:lnTo>
                <a:close/>
                <a:moveTo>
                  <a:pt x="12" y="176"/>
                </a:moveTo>
                <a:cubicBezTo>
                  <a:pt x="5" y="178"/>
                  <a:pt x="5" y="178"/>
                  <a:pt x="5" y="178"/>
                </a:cubicBezTo>
                <a:cubicBezTo>
                  <a:pt x="4" y="174"/>
                  <a:pt x="5" y="178"/>
                  <a:pt x="4" y="174"/>
                </a:cubicBezTo>
                <a:cubicBezTo>
                  <a:pt x="3" y="171"/>
                  <a:pt x="3" y="171"/>
                  <a:pt x="3" y="171"/>
                </a:cubicBezTo>
                <a:cubicBezTo>
                  <a:pt x="11" y="169"/>
                  <a:pt x="11" y="169"/>
                  <a:pt x="11" y="169"/>
                </a:cubicBezTo>
                <a:lnTo>
                  <a:pt x="12" y="176"/>
                </a:lnTo>
                <a:close/>
                <a:moveTo>
                  <a:pt x="18" y="192"/>
                </a:moveTo>
                <a:cubicBezTo>
                  <a:pt x="11" y="195"/>
                  <a:pt x="11" y="195"/>
                  <a:pt x="11" y="195"/>
                </a:cubicBezTo>
                <a:cubicBezTo>
                  <a:pt x="9" y="192"/>
                  <a:pt x="11" y="195"/>
                  <a:pt x="9" y="192"/>
                </a:cubicBezTo>
                <a:cubicBezTo>
                  <a:pt x="8" y="188"/>
                  <a:pt x="8" y="188"/>
                  <a:pt x="8" y="188"/>
                </a:cubicBezTo>
                <a:cubicBezTo>
                  <a:pt x="15" y="185"/>
                  <a:pt x="15" y="185"/>
                  <a:pt x="15" y="185"/>
                </a:cubicBezTo>
                <a:lnTo>
                  <a:pt x="18" y="192"/>
                </a:lnTo>
                <a:close/>
                <a:moveTo>
                  <a:pt x="25" y="208"/>
                </a:moveTo>
                <a:cubicBezTo>
                  <a:pt x="19" y="211"/>
                  <a:pt x="19" y="211"/>
                  <a:pt x="19" y="211"/>
                </a:cubicBezTo>
                <a:cubicBezTo>
                  <a:pt x="17" y="208"/>
                  <a:pt x="19" y="211"/>
                  <a:pt x="17" y="208"/>
                </a:cubicBezTo>
                <a:cubicBezTo>
                  <a:pt x="15" y="205"/>
                  <a:pt x="15" y="205"/>
                  <a:pt x="15" y="205"/>
                </a:cubicBezTo>
                <a:cubicBezTo>
                  <a:pt x="22" y="201"/>
                  <a:pt x="22" y="201"/>
                  <a:pt x="22" y="201"/>
                </a:cubicBezTo>
                <a:lnTo>
                  <a:pt x="25" y="208"/>
                </a:lnTo>
                <a:close/>
                <a:moveTo>
                  <a:pt x="35" y="222"/>
                </a:moveTo>
                <a:cubicBezTo>
                  <a:pt x="28" y="227"/>
                  <a:pt x="28" y="227"/>
                  <a:pt x="28" y="227"/>
                </a:cubicBezTo>
                <a:cubicBezTo>
                  <a:pt x="26" y="223"/>
                  <a:pt x="28" y="227"/>
                  <a:pt x="26" y="223"/>
                </a:cubicBezTo>
                <a:cubicBezTo>
                  <a:pt x="24" y="220"/>
                  <a:pt x="24" y="220"/>
                  <a:pt x="24" y="220"/>
                </a:cubicBezTo>
                <a:cubicBezTo>
                  <a:pt x="30" y="216"/>
                  <a:pt x="30" y="216"/>
                  <a:pt x="30" y="216"/>
                </a:cubicBezTo>
                <a:lnTo>
                  <a:pt x="35" y="222"/>
                </a:lnTo>
                <a:close/>
                <a:moveTo>
                  <a:pt x="46" y="235"/>
                </a:moveTo>
                <a:cubicBezTo>
                  <a:pt x="40" y="240"/>
                  <a:pt x="40" y="240"/>
                  <a:pt x="40" y="240"/>
                </a:cubicBezTo>
                <a:cubicBezTo>
                  <a:pt x="38" y="238"/>
                  <a:pt x="40" y="240"/>
                  <a:pt x="38" y="238"/>
                </a:cubicBezTo>
                <a:cubicBezTo>
                  <a:pt x="35" y="235"/>
                  <a:pt x="35" y="235"/>
                  <a:pt x="35" y="235"/>
                </a:cubicBezTo>
                <a:cubicBezTo>
                  <a:pt x="41" y="230"/>
                  <a:pt x="41" y="230"/>
                  <a:pt x="41" y="230"/>
                </a:cubicBezTo>
                <a:lnTo>
                  <a:pt x="46" y="235"/>
                </a:lnTo>
                <a:close/>
                <a:moveTo>
                  <a:pt x="58" y="247"/>
                </a:moveTo>
                <a:cubicBezTo>
                  <a:pt x="53" y="253"/>
                  <a:pt x="53" y="253"/>
                  <a:pt x="53" y="253"/>
                </a:cubicBezTo>
                <a:cubicBezTo>
                  <a:pt x="50" y="250"/>
                  <a:pt x="53" y="253"/>
                  <a:pt x="50" y="250"/>
                </a:cubicBezTo>
                <a:cubicBezTo>
                  <a:pt x="48" y="248"/>
                  <a:pt x="48" y="248"/>
                  <a:pt x="48" y="248"/>
                </a:cubicBezTo>
                <a:cubicBezTo>
                  <a:pt x="53" y="242"/>
                  <a:pt x="53" y="242"/>
                  <a:pt x="53" y="242"/>
                </a:cubicBezTo>
                <a:lnTo>
                  <a:pt x="58" y="247"/>
                </a:lnTo>
                <a:close/>
                <a:moveTo>
                  <a:pt x="72" y="257"/>
                </a:moveTo>
                <a:cubicBezTo>
                  <a:pt x="68" y="263"/>
                  <a:pt x="68" y="263"/>
                  <a:pt x="68" y="263"/>
                </a:cubicBezTo>
                <a:cubicBezTo>
                  <a:pt x="65" y="261"/>
                  <a:pt x="68" y="263"/>
                  <a:pt x="65" y="261"/>
                </a:cubicBezTo>
                <a:cubicBezTo>
                  <a:pt x="62" y="259"/>
                  <a:pt x="62" y="259"/>
                  <a:pt x="62" y="259"/>
                </a:cubicBezTo>
                <a:cubicBezTo>
                  <a:pt x="66" y="252"/>
                  <a:pt x="66" y="252"/>
                  <a:pt x="66" y="252"/>
                </a:cubicBezTo>
                <a:lnTo>
                  <a:pt x="72" y="257"/>
                </a:lnTo>
                <a:close/>
                <a:moveTo>
                  <a:pt x="87" y="265"/>
                </a:moveTo>
                <a:cubicBezTo>
                  <a:pt x="84" y="272"/>
                  <a:pt x="84" y="272"/>
                  <a:pt x="84" y="272"/>
                </a:cubicBezTo>
                <a:cubicBezTo>
                  <a:pt x="80" y="270"/>
                  <a:pt x="84" y="272"/>
                  <a:pt x="80" y="270"/>
                </a:cubicBezTo>
                <a:cubicBezTo>
                  <a:pt x="77" y="268"/>
                  <a:pt x="77" y="268"/>
                  <a:pt x="77" y="268"/>
                </a:cubicBezTo>
                <a:cubicBezTo>
                  <a:pt x="80" y="261"/>
                  <a:pt x="80" y="261"/>
                  <a:pt x="80" y="261"/>
                </a:cubicBezTo>
                <a:lnTo>
                  <a:pt x="87" y="265"/>
                </a:lnTo>
                <a:close/>
                <a:moveTo>
                  <a:pt x="103" y="271"/>
                </a:moveTo>
                <a:cubicBezTo>
                  <a:pt x="101" y="278"/>
                  <a:pt x="101" y="278"/>
                  <a:pt x="101" y="278"/>
                </a:cubicBezTo>
                <a:cubicBezTo>
                  <a:pt x="97" y="277"/>
                  <a:pt x="101" y="278"/>
                  <a:pt x="97" y="277"/>
                </a:cubicBezTo>
                <a:cubicBezTo>
                  <a:pt x="94" y="276"/>
                  <a:pt x="94" y="276"/>
                  <a:pt x="94" y="276"/>
                </a:cubicBezTo>
                <a:cubicBezTo>
                  <a:pt x="96" y="268"/>
                  <a:pt x="96" y="268"/>
                  <a:pt x="96" y="268"/>
                </a:cubicBezTo>
                <a:lnTo>
                  <a:pt x="103" y="271"/>
                </a:lnTo>
                <a:close/>
                <a:moveTo>
                  <a:pt x="120" y="275"/>
                </a:moveTo>
                <a:cubicBezTo>
                  <a:pt x="118" y="282"/>
                  <a:pt x="118" y="282"/>
                  <a:pt x="118" y="282"/>
                </a:cubicBezTo>
                <a:cubicBezTo>
                  <a:pt x="114" y="281"/>
                  <a:pt x="118" y="282"/>
                  <a:pt x="114" y="281"/>
                </a:cubicBezTo>
                <a:cubicBezTo>
                  <a:pt x="111" y="281"/>
                  <a:pt x="111" y="281"/>
                  <a:pt x="111" y="281"/>
                </a:cubicBezTo>
                <a:cubicBezTo>
                  <a:pt x="112" y="273"/>
                  <a:pt x="112" y="273"/>
                  <a:pt x="112" y="273"/>
                </a:cubicBezTo>
                <a:lnTo>
                  <a:pt x="120" y="275"/>
                </a:lnTo>
                <a:close/>
                <a:moveTo>
                  <a:pt x="205" y="257"/>
                </a:moveTo>
                <a:cubicBezTo>
                  <a:pt x="201" y="267"/>
                  <a:pt x="201" y="267"/>
                  <a:pt x="201" y="267"/>
                </a:cubicBezTo>
                <a:cubicBezTo>
                  <a:pt x="207" y="264"/>
                  <a:pt x="213" y="260"/>
                  <a:pt x="219" y="257"/>
                </a:cubicBezTo>
                <a:cubicBezTo>
                  <a:pt x="226" y="252"/>
                  <a:pt x="233" y="246"/>
                  <a:pt x="239" y="240"/>
                </a:cubicBezTo>
                <a:cubicBezTo>
                  <a:pt x="245" y="234"/>
                  <a:pt x="251" y="227"/>
                  <a:pt x="255" y="220"/>
                </a:cubicBezTo>
                <a:cubicBezTo>
                  <a:pt x="260" y="212"/>
                  <a:pt x="265" y="205"/>
                  <a:pt x="268" y="196"/>
                </a:cubicBezTo>
                <a:cubicBezTo>
                  <a:pt x="271" y="188"/>
                  <a:pt x="274" y="180"/>
                  <a:pt x="276" y="171"/>
                </a:cubicBezTo>
                <a:cubicBezTo>
                  <a:pt x="283" y="172"/>
                  <a:pt x="283" y="172"/>
                  <a:pt x="283" y="172"/>
                </a:cubicBezTo>
                <a:cubicBezTo>
                  <a:pt x="281" y="182"/>
                  <a:pt x="279" y="191"/>
                  <a:pt x="275" y="199"/>
                </a:cubicBezTo>
                <a:cubicBezTo>
                  <a:pt x="271" y="208"/>
                  <a:pt x="267" y="216"/>
                  <a:pt x="262" y="224"/>
                </a:cubicBezTo>
                <a:cubicBezTo>
                  <a:pt x="257" y="232"/>
                  <a:pt x="251" y="239"/>
                  <a:pt x="244" y="245"/>
                </a:cubicBezTo>
                <a:cubicBezTo>
                  <a:pt x="238" y="252"/>
                  <a:pt x="231" y="258"/>
                  <a:pt x="223" y="263"/>
                </a:cubicBezTo>
                <a:cubicBezTo>
                  <a:pt x="217" y="267"/>
                  <a:pt x="211" y="271"/>
                  <a:pt x="204" y="274"/>
                </a:cubicBezTo>
                <a:cubicBezTo>
                  <a:pt x="214" y="278"/>
                  <a:pt x="214" y="278"/>
                  <a:pt x="214" y="278"/>
                </a:cubicBezTo>
                <a:cubicBezTo>
                  <a:pt x="212" y="285"/>
                  <a:pt x="212" y="285"/>
                  <a:pt x="212" y="285"/>
                </a:cubicBezTo>
                <a:cubicBezTo>
                  <a:pt x="189" y="276"/>
                  <a:pt x="189" y="276"/>
                  <a:pt x="189" y="276"/>
                </a:cubicBezTo>
                <a:cubicBezTo>
                  <a:pt x="198" y="254"/>
                  <a:pt x="198" y="254"/>
                  <a:pt x="198" y="254"/>
                </a:cubicBezTo>
                <a:lnTo>
                  <a:pt x="205" y="25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 name="Group 37">
            <a:extLst>
              <a:ext uri="{FF2B5EF4-FFF2-40B4-BE49-F238E27FC236}">
                <a16:creationId xmlns="" xmlns:a16="http://schemas.microsoft.com/office/drawing/2014/main" id="{7F6DDAB5-7FDA-4511-98B3-19CAA437F482}"/>
              </a:ext>
            </a:extLst>
          </p:cNvPr>
          <p:cNvGrpSpPr/>
          <p:nvPr/>
        </p:nvGrpSpPr>
        <p:grpSpPr>
          <a:xfrm>
            <a:off x="7790494" y="1208112"/>
            <a:ext cx="592033" cy="722801"/>
            <a:chOff x="2080028" y="587352"/>
            <a:chExt cx="1444625" cy="1763713"/>
          </a:xfrm>
          <a:solidFill>
            <a:srgbClr val="032F88"/>
          </a:solidFill>
        </p:grpSpPr>
        <p:sp>
          <p:nvSpPr>
            <p:cNvPr id="39" name="Freeform 48">
              <a:extLst>
                <a:ext uri="{FF2B5EF4-FFF2-40B4-BE49-F238E27FC236}">
                  <a16:creationId xmlns="" xmlns:a16="http://schemas.microsoft.com/office/drawing/2014/main" id="{9DDFA6E4-B85C-4993-8C5D-242BC66FE4CF}"/>
                </a:ext>
              </a:extLst>
            </p:cNvPr>
            <p:cNvSpPr>
              <a:spLocks noEditPoints="1"/>
            </p:cNvSpPr>
            <p:nvPr/>
          </p:nvSpPr>
          <p:spPr bwMode="auto">
            <a:xfrm>
              <a:off x="2349903" y="587352"/>
              <a:ext cx="904875" cy="1012825"/>
            </a:xfrm>
            <a:custGeom>
              <a:avLst/>
              <a:gdLst>
                <a:gd name="T0" fmla="*/ 3 w 117"/>
                <a:gd name="T1" fmla="*/ 68 h 131"/>
                <a:gd name="T2" fmla="*/ 15 w 117"/>
                <a:gd name="T3" fmla="*/ 72 h 131"/>
                <a:gd name="T4" fmla="*/ 15 w 117"/>
                <a:gd name="T5" fmla="*/ 75 h 131"/>
                <a:gd name="T6" fmla="*/ 59 w 117"/>
                <a:gd name="T7" fmla="*/ 131 h 131"/>
                <a:gd name="T8" fmla="*/ 102 w 117"/>
                <a:gd name="T9" fmla="*/ 75 h 131"/>
                <a:gd name="T10" fmla="*/ 102 w 117"/>
                <a:gd name="T11" fmla="*/ 72 h 131"/>
                <a:gd name="T12" fmla="*/ 114 w 117"/>
                <a:gd name="T13" fmla="*/ 68 h 131"/>
                <a:gd name="T14" fmla="*/ 116 w 117"/>
                <a:gd name="T15" fmla="*/ 63 h 131"/>
                <a:gd name="T16" fmla="*/ 111 w 117"/>
                <a:gd name="T17" fmla="*/ 61 h 131"/>
                <a:gd name="T18" fmla="*/ 108 w 117"/>
                <a:gd name="T19" fmla="*/ 62 h 131"/>
                <a:gd name="T20" fmla="*/ 105 w 117"/>
                <a:gd name="T21" fmla="*/ 54 h 131"/>
                <a:gd name="T22" fmla="*/ 72 w 117"/>
                <a:gd name="T23" fmla="*/ 7 h 131"/>
                <a:gd name="T24" fmla="*/ 72 w 117"/>
                <a:gd name="T25" fmla="*/ 3 h 131"/>
                <a:gd name="T26" fmla="*/ 69 w 117"/>
                <a:gd name="T27" fmla="*/ 0 h 131"/>
                <a:gd name="T28" fmla="*/ 48 w 117"/>
                <a:gd name="T29" fmla="*/ 0 h 131"/>
                <a:gd name="T30" fmla="*/ 45 w 117"/>
                <a:gd name="T31" fmla="*/ 3 h 131"/>
                <a:gd name="T32" fmla="*/ 45 w 117"/>
                <a:gd name="T33" fmla="*/ 7 h 131"/>
                <a:gd name="T34" fmla="*/ 12 w 117"/>
                <a:gd name="T35" fmla="*/ 54 h 131"/>
                <a:gd name="T36" fmla="*/ 9 w 117"/>
                <a:gd name="T37" fmla="*/ 62 h 131"/>
                <a:gd name="T38" fmla="*/ 6 w 117"/>
                <a:gd name="T39" fmla="*/ 61 h 131"/>
                <a:gd name="T40" fmla="*/ 1 w 117"/>
                <a:gd name="T41" fmla="*/ 63 h 131"/>
                <a:gd name="T42" fmla="*/ 3 w 117"/>
                <a:gd name="T43" fmla="*/ 68 h 131"/>
                <a:gd name="T44" fmla="*/ 95 w 117"/>
                <a:gd name="T45" fmla="*/ 75 h 131"/>
                <a:gd name="T46" fmla="*/ 59 w 117"/>
                <a:gd name="T47" fmla="*/ 124 h 131"/>
                <a:gd name="T48" fmla="*/ 22 w 117"/>
                <a:gd name="T49" fmla="*/ 75 h 131"/>
                <a:gd name="T50" fmla="*/ 22 w 117"/>
                <a:gd name="T51" fmla="*/ 74 h 131"/>
                <a:gd name="T52" fmla="*/ 59 w 117"/>
                <a:gd name="T53" fmla="*/ 78 h 131"/>
                <a:gd name="T54" fmla="*/ 95 w 117"/>
                <a:gd name="T55" fmla="*/ 74 h 131"/>
                <a:gd name="T56" fmla="*/ 95 w 117"/>
                <a:gd name="T57" fmla="*/ 75 h 131"/>
                <a:gd name="T58" fmla="*/ 19 w 117"/>
                <a:gd name="T59" fmla="*/ 54 h 131"/>
                <a:gd name="T60" fmla="*/ 44 w 117"/>
                <a:gd name="T61" fmla="*/ 14 h 131"/>
                <a:gd name="T62" fmla="*/ 42 w 117"/>
                <a:gd name="T63" fmla="*/ 54 h 131"/>
                <a:gd name="T64" fmla="*/ 49 w 117"/>
                <a:gd name="T65" fmla="*/ 55 h 131"/>
                <a:gd name="T66" fmla="*/ 52 w 117"/>
                <a:gd name="T67" fmla="*/ 7 h 131"/>
                <a:gd name="T68" fmla="*/ 65 w 117"/>
                <a:gd name="T69" fmla="*/ 7 h 131"/>
                <a:gd name="T70" fmla="*/ 68 w 117"/>
                <a:gd name="T71" fmla="*/ 55 h 131"/>
                <a:gd name="T72" fmla="*/ 75 w 117"/>
                <a:gd name="T73" fmla="*/ 54 h 131"/>
                <a:gd name="T74" fmla="*/ 73 w 117"/>
                <a:gd name="T75" fmla="*/ 14 h 131"/>
                <a:gd name="T76" fmla="*/ 98 w 117"/>
                <a:gd name="T77" fmla="*/ 54 h 131"/>
                <a:gd name="T78" fmla="*/ 101 w 117"/>
                <a:gd name="T79" fmla="*/ 65 h 131"/>
                <a:gd name="T80" fmla="*/ 59 w 117"/>
                <a:gd name="T81" fmla="*/ 71 h 131"/>
                <a:gd name="T82" fmla="*/ 16 w 117"/>
                <a:gd name="T83" fmla="*/ 65 h 131"/>
                <a:gd name="T84" fmla="*/ 19 w 117"/>
                <a:gd name="T85" fmla="*/ 5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31">
                  <a:moveTo>
                    <a:pt x="3" y="68"/>
                  </a:moveTo>
                  <a:cubicBezTo>
                    <a:pt x="7" y="69"/>
                    <a:pt x="11" y="71"/>
                    <a:pt x="15" y="72"/>
                  </a:cubicBezTo>
                  <a:cubicBezTo>
                    <a:pt x="15" y="73"/>
                    <a:pt x="15" y="74"/>
                    <a:pt x="15" y="75"/>
                  </a:cubicBezTo>
                  <a:cubicBezTo>
                    <a:pt x="15" y="105"/>
                    <a:pt x="36" y="131"/>
                    <a:pt x="59" y="131"/>
                  </a:cubicBezTo>
                  <a:cubicBezTo>
                    <a:pt x="81" y="131"/>
                    <a:pt x="102" y="105"/>
                    <a:pt x="102" y="75"/>
                  </a:cubicBezTo>
                  <a:cubicBezTo>
                    <a:pt x="102" y="74"/>
                    <a:pt x="102" y="73"/>
                    <a:pt x="102" y="72"/>
                  </a:cubicBezTo>
                  <a:cubicBezTo>
                    <a:pt x="106" y="71"/>
                    <a:pt x="110" y="69"/>
                    <a:pt x="114" y="68"/>
                  </a:cubicBezTo>
                  <a:cubicBezTo>
                    <a:pt x="116" y="67"/>
                    <a:pt x="117" y="65"/>
                    <a:pt x="116" y="63"/>
                  </a:cubicBezTo>
                  <a:cubicBezTo>
                    <a:pt x="115" y="61"/>
                    <a:pt x="113" y="60"/>
                    <a:pt x="111" y="61"/>
                  </a:cubicBezTo>
                  <a:cubicBezTo>
                    <a:pt x="110" y="61"/>
                    <a:pt x="109" y="62"/>
                    <a:pt x="108" y="62"/>
                  </a:cubicBezTo>
                  <a:cubicBezTo>
                    <a:pt x="106" y="61"/>
                    <a:pt x="105" y="58"/>
                    <a:pt x="105" y="54"/>
                  </a:cubicBezTo>
                  <a:cubicBezTo>
                    <a:pt x="105" y="21"/>
                    <a:pt x="85" y="10"/>
                    <a:pt x="72" y="7"/>
                  </a:cubicBezTo>
                  <a:cubicBezTo>
                    <a:pt x="72" y="3"/>
                    <a:pt x="72" y="3"/>
                    <a:pt x="72" y="3"/>
                  </a:cubicBezTo>
                  <a:cubicBezTo>
                    <a:pt x="72" y="1"/>
                    <a:pt x="71" y="0"/>
                    <a:pt x="69" y="0"/>
                  </a:cubicBezTo>
                  <a:cubicBezTo>
                    <a:pt x="48" y="0"/>
                    <a:pt x="48" y="0"/>
                    <a:pt x="48" y="0"/>
                  </a:cubicBezTo>
                  <a:cubicBezTo>
                    <a:pt x="46" y="0"/>
                    <a:pt x="45" y="1"/>
                    <a:pt x="45" y="3"/>
                  </a:cubicBezTo>
                  <a:cubicBezTo>
                    <a:pt x="45" y="7"/>
                    <a:pt x="45" y="7"/>
                    <a:pt x="45" y="7"/>
                  </a:cubicBezTo>
                  <a:cubicBezTo>
                    <a:pt x="32" y="10"/>
                    <a:pt x="12" y="21"/>
                    <a:pt x="12" y="54"/>
                  </a:cubicBezTo>
                  <a:cubicBezTo>
                    <a:pt x="12" y="58"/>
                    <a:pt x="11" y="61"/>
                    <a:pt x="9" y="62"/>
                  </a:cubicBezTo>
                  <a:cubicBezTo>
                    <a:pt x="8" y="62"/>
                    <a:pt x="7" y="61"/>
                    <a:pt x="6" y="61"/>
                  </a:cubicBezTo>
                  <a:cubicBezTo>
                    <a:pt x="4" y="60"/>
                    <a:pt x="2" y="61"/>
                    <a:pt x="1" y="63"/>
                  </a:cubicBezTo>
                  <a:cubicBezTo>
                    <a:pt x="0" y="65"/>
                    <a:pt x="1" y="67"/>
                    <a:pt x="3" y="68"/>
                  </a:cubicBezTo>
                  <a:close/>
                  <a:moveTo>
                    <a:pt x="95" y="75"/>
                  </a:moveTo>
                  <a:cubicBezTo>
                    <a:pt x="95" y="100"/>
                    <a:pt x="77" y="124"/>
                    <a:pt x="59" y="124"/>
                  </a:cubicBezTo>
                  <a:cubicBezTo>
                    <a:pt x="40" y="124"/>
                    <a:pt x="22" y="100"/>
                    <a:pt x="22" y="75"/>
                  </a:cubicBezTo>
                  <a:cubicBezTo>
                    <a:pt x="22" y="75"/>
                    <a:pt x="22" y="74"/>
                    <a:pt x="22" y="74"/>
                  </a:cubicBezTo>
                  <a:cubicBezTo>
                    <a:pt x="33" y="76"/>
                    <a:pt x="46" y="78"/>
                    <a:pt x="59" y="78"/>
                  </a:cubicBezTo>
                  <a:cubicBezTo>
                    <a:pt x="72" y="78"/>
                    <a:pt x="84" y="76"/>
                    <a:pt x="95" y="74"/>
                  </a:cubicBezTo>
                  <a:cubicBezTo>
                    <a:pt x="95" y="74"/>
                    <a:pt x="95" y="75"/>
                    <a:pt x="95" y="75"/>
                  </a:cubicBezTo>
                  <a:close/>
                  <a:moveTo>
                    <a:pt x="19" y="54"/>
                  </a:moveTo>
                  <a:cubicBezTo>
                    <a:pt x="19" y="29"/>
                    <a:pt x="32" y="18"/>
                    <a:pt x="44" y="14"/>
                  </a:cubicBezTo>
                  <a:cubicBezTo>
                    <a:pt x="42" y="54"/>
                    <a:pt x="42" y="54"/>
                    <a:pt x="42" y="54"/>
                  </a:cubicBezTo>
                  <a:cubicBezTo>
                    <a:pt x="49" y="55"/>
                    <a:pt x="49" y="55"/>
                    <a:pt x="49" y="55"/>
                  </a:cubicBezTo>
                  <a:cubicBezTo>
                    <a:pt x="52" y="7"/>
                    <a:pt x="52" y="7"/>
                    <a:pt x="52" y="7"/>
                  </a:cubicBezTo>
                  <a:cubicBezTo>
                    <a:pt x="65" y="7"/>
                    <a:pt x="65" y="7"/>
                    <a:pt x="65" y="7"/>
                  </a:cubicBezTo>
                  <a:cubicBezTo>
                    <a:pt x="68" y="55"/>
                    <a:pt x="68" y="55"/>
                    <a:pt x="68" y="55"/>
                  </a:cubicBezTo>
                  <a:cubicBezTo>
                    <a:pt x="75" y="54"/>
                    <a:pt x="75" y="54"/>
                    <a:pt x="75" y="54"/>
                  </a:cubicBezTo>
                  <a:cubicBezTo>
                    <a:pt x="73" y="14"/>
                    <a:pt x="73" y="14"/>
                    <a:pt x="73" y="14"/>
                  </a:cubicBezTo>
                  <a:cubicBezTo>
                    <a:pt x="85" y="18"/>
                    <a:pt x="98" y="29"/>
                    <a:pt x="98" y="54"/>
                  </a:cubicBezTo>
                  <a:cubicBezTo>
                    <a:pt x="98" y="56"/>
                    <a:pt x="98" y="61"/>
                    <a:pt x="101" y="65"/>
                  </a:cubicBezTo>
                  <a:cubicBezTo>
                    <a:pt x="88" y="69"/>
                    <a:pt x="74" y="71"/>
                    <a:pt x="59" y="71"/>
                  </a:cubicBezTo>
                  <a:cubicBezTo>
                    <a:pt x="43" y="71"/>
                    <a:pt x="29" y="69"/>
                    <a:pt x="16" y="65"/>
                  </a:cubicBezTo>
                  <a:cubicBezTo>
                    <a:pt x="19" y="61"/>
                    <a:pt x="19" y="56"/>
                    <a:pt x="19" y="54"/>
                  </a:cubicBezTo>
                  <a:close/>
                </a:path>
              </a:pathLst>
            </a:custGeom>
            <a:grpFill/>
            <a:ln>
              <a:noFill/>
            </a:ln>
            <a:extLst/>
          </p:spPr>
          <p:txBody>
            <a:bodyPr/>
            <a:lstStyle/>
            <a:p>
              <a:pPr eaLnBrk="1" hangingPunct="1">
                <a:defRPr/>
              </a:pPr>
              <a:endParaRPr lang="en-US"/>
            </a:p>
          </p:txBody>
        </p:sp>
        <p:sp>
          <p:nvSpPr>
            <p:cNvPr id="40" name="Freeform 49">
              <a:extLst>
                <a:ext uri="{FF2B5EF4-FFF2-40B4-BE49-F238E27FC236}">
                  <a16:creationId xmlns="" xmlns:a16="http://schemas.microsoft.com/office/drawing/2014/main" id="{39D39F44-C812-4CF8-89E0-96F73FCBF112}"/>
                </a:ext>
              </a:extLst>
            </p:cNvPr>
            <p:cNvSpPr>
              <a:spLocks noEditPoints="1"/>
            </p:cNvSpPr>
            <p:nvPr/>
          </p:nvSpPr>
          <p:spPr bwMode="auto">
            <a:xfrm>
              <a:off x="2080028" y="1631927"/>
              <a:ext cx="1444625" cy="719138"/>
            </a:xfrm>
            <a:custGeom>
              <a:avLst/>
              <a:gdLst>
                <a:gd name="T0" fmla="*/ 153 w 187"/>
                <a:gd name="T1" fmla="*/ 6 h 93"/>
                <a:gd name="T2" fmla="*/ 139 w 187"/>
                <a:gd name="T3" fmla="*/ 4 h 93"/>
                <a:gd name="T4" fmla="*/ 120 w 187"/>
                <a:gd name="T5" fmla="*/ 0 h 93"/>
                <a:gd name="T6" fmla="*/ 117 w 187"/>
                <a:gd name="T7" fmla="*/ 1 h 93"/>
                <a:gd name="T8" fmla="*/ 115 w 187"/>
                <a:gd name="T9" fmla="*/ 4 h 93"/>
                <a:gd name="T10" fmla="*/ 115 w 187"/>
                <a:gd name="T11" fmla="*/ 18 h 93"/>
                <a:gd name="T12" fmla="*/ 72 w 187"/>
                <a:gd name="T13" fmla="*/ 18 h 93"/>
                <a:gd name="T14" fmla="*/ 72 w 187"/>
                <a:gd name="T15" fmla="*/ 4 h 93"/>
                <a:gd name="T16" fmla="*/ 70 w 187"/>
                <a:gd name="T17" fmla="*/ 1 h 93"/>
                <a:gd name="T18" fmla="*/ 67 w 187"/>
                <a:gd name="T19" fmla="*/ 0 h 93"/>
                <a:gd name="T20" fmla="*/ 48 w 187"/>
                <a:gd name="T21" fmla="*/ 4 h 93"/>
                <a:gd name="T22" fmla="*/ 34 w 187"/>
                <a:gd name="T23" fmla="*/ 6 h 93"/>
                <a:gd name="T24" fmla="*/ 0 w 187"/>
                <a:gd name="T25" fmla="*/ 47 h 93"/>
                <a:gd name="T26" fmla="*/ 0 w 187"/>
                <a:gd name="T27" fmla="*/ 93 h 93"/>
                <a:gd name="T28" fmla="*/ 7 w 187"/>
                <a:gd name="T29" fmla="*/ 93 h 93"/>
                <a:gd name="T30" fmla="*/ 7 w 187"/>
                <a:gd name="T31" fmla="*/ 47 h 93"/>
                <a:gd name="T32" fmla="*/ 35 w 187"/>
                <a:gd name="T33" fmla="*/ 13 h 93"/>
                <a:gd name="T34" fmla="*/ 45 w 187"/>
                <a:gd name="T35" fmla="*/ 11 h 93"/>
                <a:gd name="T36" fmla="*/ 45 w 187"/>
                <a:gd name="T37" fmla="*/ 52 h 93"/>
                <a:gd name="T38" fmla="*/ 34 w 187"/>
                <a:gd name="T39" fmla="*/ 52 h 93"/>
                <a:gd name="T40" fmla="*/ 34 w 187"/>
                <a:gd name="T41" fmla="*/ 93 h 93"/>
                <a:gd name="T42" fmla="*/ 41 w 187"/>
                <a:gd name="T43" fmla="*/ 93 h 93"/>
                <a:gd name="T44" fmla="*/ 41 w 187"/>
                <a:gd name="T45" fmla="*/ 60 h 93"/>
                <a:gd name="T46" fmla="*/ 53 w 187"/>
                <a:gd name="T47" fmla="*/ 60 h 93"/>
                <a:gd name="T48" fmla="*/ 53 w 187"/>
                <a:gd name="T49" fmla="*/ 10 h 93"/>
                <a:gd name="T50" fmla="*/ 64 w 187"/>
                <a:gd name="T51" fmla="*/ 8 h 93"/>
                <a:gd name="T52" fmla="*/ 64 w 187"/>
                <a:gd name="T53" fmla="*/ 56 h 93"/>
                <a:gd name="T54" fmla="*/ 68 w 187"/>
                <a:gd name="T55" fmla="*/ 59 h 93"/>
                <a:gd name="T56" fmla="*/ 119 w 187"/>
                <a:gd name="T57" fmla="*/ 59 h 93"/>
                <a:gd name="T58" fmla="*/ 123 w 187"/>
                <a:gd name="T59" fmla="*/ 56 h 93"/>
                <a:gd name="T60" fmla="*/ 123 w 187"/>
                <a:gd name="T61" fmla="*/ 8 h 93"/>
                <a:gd name="T62" fmla="*/ 134 w 187"/>
                <a:gd name="T63" fmla="*/ 10 h 93"/>
                <a:gd name="T64" fmla="*/ 134 w 187"/>
                <a:gd name="T65" fmla="*/ 60 h 93"/>
                <a:gd name="T66" fmla="*/ 146 w 187"/>
                <a:gd name="T67" fmla="*/ 60 h 93"/>
                <a:gd name="T68" fmla="*/ 146 w 187"/>
                <a:gd name="T69" fmla="*/ 93 h 93"/>
                <a:gd name="T70" fmla="*/ 153 w 187"/>
                <a:gd name="T71" fmla="*/ 93 h 93"/>
                <a:gd name="T72" fmla="*/ 153 w 187"/>
                <a:gd name="T73" fmla="*/ 52 h 93"/>
                <a:gd name="T74" fmla="*/ 142 w 187"/>
                <a:gd name="T75" fmla="*/ 52 h 93"/>
                <a:gd name="T76" fmla="*/ 142 w 187"/>
                <a:gd name="T77" fmla="*/ 11 h 93"/>
                <a:gd name="T78" fmla="*/ 152 w 187"/>
                <a:gd name="T79" fmla="*/ 13 h 93"/>
                <a:gd name="T80" fmla="*/ 180 w 187"/>
                <a:gd name="T81" fmla="*/ 47 h 93"/>
                <a:gd name="T82" fmla="*/ 180 w 187"/>
                <a:gd name="T83" fmla="*/ 93 h 93"/>
                <a:gd name="T84" fmla="*/ 187 w 187"/>
                <a:gd name="T85" fmla="*/ 93 h 93"/>
                <a:gd name="T86" fmla="*/ 187 w 187"/>
                <a:gd name="T87" fmla="*/ 47 h 93"/>
                <a:gd name="T88" fmla="*/ 153 w 187"/>
                <a:gd name="T89" fmla="*/ 6 h 93"/>
                <a:gd name="T90" fmla="*/ 72 w 187"/>
                <a:gd name="T91" fmla="*/ 52 h 93"/>
                <a:gd name="T92" fmla="*/ 72 w 187"/>
                <a:gd name="T93" fmla="*/ 25 h 93"/>
                <a:gd name="T94" fmla="*/ 92 w 187"/>
                <a:gd name="T95" fmla="*/ 28 h 93"/>
                <a:gd name="T96" fmla="*/ 115 w 187"/>
                <a:gd name="T97" fmla="*/ 25 h 93"/>
                <a:gd name="T98" fmla="*/ 115 w 187"/>
                <a:gd name="T99" fmla="*/ 52 h 93"/>
                <a:gd name="T100" fmla="*/ 72 w 187"/>
                <a:gd name="T101" fmla="*/ 5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 h="93">
                  <a:moveTo>
                    <a:pt x="153" y="6"/>
                  </a:moveTo>
                  <a:cubicBezTo>
                    <a:pt x="139" y="4"/>
                    <a:pt x="139" y="4"/>
                    <a:pt x="139" y="4"/>
                  </a:cubicBezTo>
                  <a:cubicBezTo>
                    <a:pt x="120" y="0"/>
                    <a:pt x="120" y="0"/>
                    <a:pt x="120" y="0"/>
                  </a:cubicBezTo>
                  <a:cubicBezTo>
                    <a:pt x="119" y="0"/>
                    <a:pt x="118" y="1"/>
                    <a:pt x="117" y="1"/>
                  </a:cubicBezTo>
                  <a:cubicBezTo>
                    <a:pt x="116" y="2"/>
                    <a:pt x="115" y="3"/>
                    <a:pt x="115" y="4"/>
                  </a:cubicBezTo>
                  <a:cubicBezTo>
                    <a:pt x="115" y="18"/>
                    <a:pt x="115" y="18"/>
                    <a:pt x="115" y="18"/>
                  </a:cubicBezTo>
                  <a:cubicBezTo>
                    <a:pt x="90" y="25"/>
                    <a:pt x="74" y="19"/>
                    <a:pt x="72" y="18"/>
                  </a:cubicBezTo>
                  <a:cubicBezTo>
                    <a:pt x="72" y="4"/>
                    <a:pt x="72" y="4"/>
                    <a:pt x="72" y="4"/>
                  </a:cubicBezTo>
                  <a:cubicBezTo>
                    <a:pt x="72" y="3"/>
                    <a:pt x="71" y="2"/>
                    <a:pt x="70" y="1"/>
                  </a:cubicBezTo>
                  <a:cubicBezTo>
                    <a:pt x="69" y="1"/>
                    <a:pt x="68" y="0"/>
                    <a:pt x="67" y="0"/>
                  </a:cubicBezTo>
                  <a:cubicBezTo>
                    <a:pt x="48" y="4"/>
                    <a:pt x="48" y="4"/>
                    <a:pt x="48" y="4"/>
                  </a:cubicBezTo>
                  <a:cubicBezTo>
                    <a:pt x="34" y="6"/>
                    <a:pt x="34" y="6"/>
                    <a:pt x="34" y="6"/>
                  </a:cubicBezTo>
                  <a:cubicBezTo>
                    <a:pt x="34" y="6"/>
                    <a:pt x="0" y="13"/>
                    <a:pt x="0" y="47"/>
                  </a:cubicBezTo>
                  <a:cubicBezTo>
                    <a:pt x="0" y="93"/>
                    <a:pt x="0" y="93"/>
                    <a:pt x="0" y="93"/>
                  </a:cubicBezTo>
                  <a:cubicBezTo>
                    <a:pt x="7" y="93"/>
                    <a:pt x="7" y="93"/>
                    <a:pt x="7" y="93"/>
                  </a:cubicBezTo>
                  <a:cubicBezTo>
                    <a:pt x="7" y="47"/>
                    <a:pt x="7" y="47"/>
                    <a:pt x="7" y="47"/>
                  </a:cubicBezTo>
                  <a:cubicBezTo>
                    <a:pt x="7" y="19"/>
                    <a:pt x="34" y="14"/>
                    <a:pt x="35" y="13"/>
                  </a:cubicBezTo>
                  <a:cubicBezTo>
                    <a:pt x="45" y="11"/>
                    <a:pt x="45" y="11"/>
                    <a:pt x="45" y="11"/>
                  </a:cubicBezTo>
                  <a:cubicBezTo>
                    <a:pt x="45" y="52"/>
                    <a:pt x="45" y="52"/>
                    <a:pt x="45" y="52"/>
                  </a:cubicBezTo>
                  <a:cubicBezTo>
                    <a:pt x="34" y="52"/>
                    <a:pt x="34" y="52"/>
                    <a:pt x="34" y="52"/>
                  </a:cubicBezTo>
                  <a:cubicBezTo>
                    <a:pt x="34" y="93"/>
                    <a:pt x="34" y="93"/>
                    <a:pt x="34" y="93"/>
                  </a:cubicBezTo>
                  <a:cubicBezTo>
                    <a:pt x="41" y="93"/>
                    <a:pt x="41" y="93"/>
                    <a:pt x="41" y="93"/>
                  </a:cubicBezTo>
                  <a:cubicBezTo>
                    <a:pt x="41" y="60"/>
                    <a:pt x="41" y="60"/>
                    <a:pt x="41" y="60"/>
                  </a:cubicBezTo>
                  <a:cubicBezTo>
                    <a:pt x="53" y="60"/>
                    <a:pt x="53" y="60"/>
                    <a:pt x="53" y="60"/>
                  </a:cubicBezTo>
                  <a:cubicBezTo>
                    <a:pt x="53" y="10"/>
                    <a:pt x="53" y="10"/>
                    <a:pt x="53" y="10"/>
                  </a:cubicBezTo>
                  <a:cubicBezTo>
                    <a:pt x="64" y="8"/>
                    <a:pt x="64" y="8"/>
                    <a:pt x="64" y="8"/>
                  </a:cubicBezTo>
                  <a:cubicBezTo>
                    <a:pt x="64" y="56"/>
                    <a:pt x="64" y="56"/>
                    <a:pt x="64" y="56"/>
                  </a:cubicBezTo>
                  <a:cubicBezTo>
                    <a:pt x="64" y="58"/>
                    <a:pt x="66" y="59"/>
                    <a:pt x="68" y="59"/>
                  </a:cubicBezTo>
                  <a:cubicBezTo>
                    <a:pt x="119" y="59"/>
                    <a:pt x="119" y="59"/>
                    <a:pt x="119" y="59"/>
                  </a:cubicBezTo>
                  <a:cubicBezTo>
                    <a:pt x="121" y="59"/>
                    <a:pt x="123" y="58"/>
                    <a:pt x="123" y="56"/>
                  </a:cubicBezTo>
                  <a:cubicBezTo>
                    <a:pt x="123" y="8"/>
                    <a:pt x="123" y="8"/>
                    <a:pt x="123" y="8"/>
                  </a:cubicBezTo>
                  <a:cubicBezTo>
                    <a:pt x="134" y="10"/>
                    <a:pt x="134" y="10"/>
                    <a:pt x="134" y="10"/>
                  </a:cubicBezTo>
                  <a:cubicBezTo>
                    <a:pt x="134" y="60"/>
                    <a:pt x="134" y="60"/>
                    <a:pt x="134" y="60"/>
                  </a:cubicBezTo>
                  <a:cubicBezTo>
                    <a:pt x="146" y="60"/>
                    <a:pt x="146" y="60"/>
                    <a:pt x="146" y="60"/>
                  </a:cubicBezTo>
                  <a:cubicBezTo>
                    <a:pt x="146" y="93"/>
                    <a:pt x="146" y="93"/>
                    <a:pt x="146" y="93"/>
                  </a:cubicBezTo>
                  <a:cubicBezTo>
                    <a:pt x="153" y="93"/>
                    <a:pt x="153" y="93"/>
                    <a:pt x="153" y="93"/>
                  </a:cubicBezTo>
                  <a:cubicBezTo>
                    <a:pt x="153" y="52"/>
                    <a:pt x="153" y="52"/>
                    <a:pt x="153" y="52"/>
                  </a:cubicBezTo>
                  <a:cubicBezTo>
                    <a:pt x="142" y="52"/>
                    <a:pt x="142" y="52"/>
                    <a:pt x="142" y="52"/>
                  </a:cubicBezTo>
                  <a:cubicBezTo>
                    <a:pt x="142" y="11"/>
                    <a:pt x="142" y="11"/>
                    <a:pt x="142" y="11"/>
                  </a:cubicBezTo>
                  <a:cubicBezTo>
                    <a:pt x="152" y="13"/>
                    <a:pt x="152" y="13"/>
                    <a:pt x="152" y="13"/>
                  </a:cubicBezTo>
                  <a:cubicBezTo>
                    <a:pt x="153" y="14"/>
                    <a:pt x="180" y="19"/>
                    <a:pt x="180" y="47"/>
                  </a:cubicBezTo>
                  <a:cubicBezTo>
                    <a:pt x="180" y="93"/>
                    <a:pt x="180" y="93"/>
                    <a:pt x="180" y="93"/>
                  </a:cubicBezTo>
                  <a:cubicBezTo>
                    <a:pt x="187" y="93"/>
                    <a:pt x="187" y="93"/>
                    <a:pt x="187" y="93"/>
                  </a:cubicBezTo>
                  <a:cubicBezTo>
                    <a:pt x="187" y="47"/>
                    <a:pt x="187" y="47"/>
                    <a:pt x="187" y="47"/>
                  </a:cubicBezTo>
                  <a:cubicBezTo>
                    <a:pt x="187" y="13"/>
                    <a:pt x="153" y="6"/>
                    <a:pt x="153" y="6"/>
                  </a:cubicBezTo>
                  <a:close/>
                  <a:moveTo>
                    <a:pt x="72" y="52"/>
                  </a:moveTo>
                  <a:cubicBezTo>
                    <a:pt x="72" y="25"/>
                    <a:pt x="72" y="25"/>
                    <a:pt x="72" y="25"/>
                  </a:cubicBezTo>
                  <a:cubicBezTo>
                    <a:pt x="75" y="27"/>
                    <a:pt x="82" y="28"/>
                    <a:pt x="92" y="28"/>
                  </a:cubicBezTo>
                  <a:cubicBezTo>
                    <a:pt x="98" y="28"/>
                    <a:pt x="106" y="27"/>
                    <a:pt x="115" y="25"/>
                  </a:cubicBezTo>
                  <a:cubicBezTo>
                    <a:pt x="115" y="52"/>
                    <a:pt x="115" y="52"/>
                    <a:pt x="115" y="52"/>
                  </a:cubicBezTo>
                  <a:lnTo>
                    <a:pt x="72" y="52"/>
                  </a:lnTo>
                  <a:close/>
                </a:path>
              </a:pathLst>
            </a:custGeom>
            <a:grpFill/>
            <a:ln>
              <a:noFill/>
            </a:ln>
            <a:extLst/>
          </p:spPr>
          <p:txBody>
            <a:bodyPr/>
            <a:lstStyle/>
            <a:p>
              <a:pPr eaLnBrk="1" hangingPunct="1">
                <a:defRPr/>
              </a:pPr>
              <a:endParaRPr lang="en-US"/>
            </a:p>
          </p:txBody>
        </p:sp>
      </p:grpSp>
      <p:grpSp>
        <p:nvGrpSpPr>
          <p:cNvPr id="41" name="Group 40">
            <a:extLst>
              <a:ext uri="{FF2B5EF4-FFF2-40B4-BE49-F238E27FC236}">
                <a16:creationId xmlns="" xmlns:a16="http://schemas.microsoft.com/office/drawing/2014/main" id="{8D78A4C8-0EB8-4C1E-8920-01701D1E8788}"/>
              </a:ext>
            </a:extLst>
          </p:cNvPr>
          <p:cNvGrpSpPr/>
          <p:nvPr/>
        </p:nvGrpSpPr>
        <p:grpSpPr>
          <a:xfrm>
            <a:off x="6442790" y="2953161"/>
            <a:ext cx="533420" cy="656829"/>
            <a:chOff x="5440766" y="2203427"/>
            <a:chExt cx="1042988" cy="1284288"/>
          </a:xfrm>
          <a:solidFill>
            <a:srgbClr val="032F88"/>
          </a:solidFill>
        </p:grpSpPr>
        <p:sp>
          <p:nvSpPr>
            <p:cNvPr id="42" name="Freeform 50">
              <a:extLst>
                <a:ext uri="{FF2B5EF4-FFF2-40B4-BE49-F238E27FC236}">
                  <a16:creationId xmlns="" xmlns:a16="http://schemas.microsoft.com/office/drawing/2014/main" id="{3972F8F6-7D68-43A7-A86F-67635487E2B2}"/>
                </a:ext>
              </a:extLst>
            </p:cNvPr>
            <p:cNvSpPr>
              <a:spLocks/>
            </p:cNvSpPr>
            <p:nvPr/>
          </p:nvSpPr>
          <p:spPr bwMode="auto">
            <a:xfrm>
              <a:off x="5958291" y="2466952"/>
              <a:ext cx="285750" cy="301625"/>
            </a:xfrm>
            <a:custGeom>
              <a:avLst/>
              <a:gdLst>
                <a:gd name="T0" fmla="*/ 31 w 37"/>
                <a:gd name="T1" fmla="*/ 38 h 39"/>
                <a:gd name="T2" fmla="*/ 37 w 37"/>
                <a:gd name="T3" fmla="*/ 23 h 39"/>
                <a:gd name="T4" fmla="*/ 31 w 37"/>
                <a:gd name="T5" fmla="*/ 8 h 39"/>
                <a:gd name="T6" fmla="*/ 1 w 37"/>
                <a:gd name="T7" fmla="*/ 8 h 39"/>
                <a:gd name="T8" fmla="*/ 1 w 37"/>
                <a:gd name="T9" fmla="*/ 13 h 39"/>
                <a:gd name="T10" fmla="*/ 5 w 37"/>
                <a:gd name="T11" fmla="*/ 13 h 39"/>
                <a:gd name="T12" fmla="*/ 27 w 37"/>
                <a:gd name="T13" fmla="*/ 13 h 39"/>
                <a:gd name="T14" fmla="*/ 31 w 37"/>
                <a:gd name="T15" fmla="*/ 23 h 39"/>
                <a:gd name="T16" fmla="*/ 27 w 37"/>
                <a:gd name="T17" fmla="*/ 34 h 39"/>
                <a:gd name="T18" fmla="*/ 27 w 37"/>
                <a:gd name="T19" fmla="*/ 38 h 39"/>
                <a:gd name="T20" fmla="*/ 29 w 37"/>
                <a:gd name="T21" fmla="*/ 39 h 39"/>
                <a:gd name="T22" fmla="*/ 31 w 37"/>
                <a:gd name="T23"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9">
                  <a:moveTo>
                    <a:pt x="31" y="38"/>
                  </a:moveTo>
                  <a:cubicBezTo>
                    <a:pt x="35" y="34"/>
                    <a:pt x="37" y="29"/>
                    <a:pt x="37" y="23"/>
                  </a:cubicBezTo>
                  <a:cubicBezTo>
                    <a:pt x="37" y="18"/>
                    <a:pt x="35" y="12"/>
                    <a:pt x="31" y="8"/>
                  </a:cubicBezTo>
                  <a:cubicBezTo>
                    <a:pt x="23" y="0"/>
                    <a:pt x="9" y="0"/>
                    <a:pt x="1" y="8"/>
                  </a:cubicBezTo>
                  <a:cubicBezTo>
                    <a:pt x="0" y="10"/>
                    <a:pt x="0" y="11"/>
                    <a:pt x="1" y="13"/>
                  </a:cubicBezTo>
                  <a:cubicBezTo>
                    <a:pt x="2" y="14"/>
                    <a:pt x="4" y="14"/>
                    <a:pt x="5" y="13"/>
                  </a:cubicBezTo>
                  <a:cubicBezTo>
                    <a:pt x="11" y="7"/>
                    <a:pt x="21" y="7"/>
                    <a:pt x="27" y="13"/>
                  </a:cubicBezTo>
                  <a:cubicBezTo>
                    <a:pt x="30" y="15"/>
                    <a:pt x="31" y="19"/>
                    <a:pt x="31" y="23"/>
                  </a:cubicBezTo>
                  <a:cubicBezTo>
                    <a:pt x="31" y="27"/>
                    <a:pt x="30" y="31"/>
                    <a:pt x="27" y="34"/>
                  </a:cubicBezTo>
                  <a:cubicBezTo>
                    <a:pt x="26" y="35"/>
                    <a:pt x="26" y="37"/>
                    <a:pt x="27" y="38"/>
                  </a:cubicBezTo>
                  <a:cubicBezTo>
                    <a:pt x="27" y="39"/>
                    <a:pt x="28" y="39"/>
                    <a:pt x="29" y="39"/>
                  </a:cubicBezTo>
                  <a:cubicBezTo>
                    <a:pt x="30" y="39"/>
                    <a:pt x="30" y="39"/>
                    <a:pt x="31" y="38"/>
                  </a:cubicBezTo>
                  <a:close/>
                </a:path>
              </a:pathLst>
            </a:custGeom>
            <a:grpFill/>
            <a:ln>
              <a:noFill/>
            </a:ln>
            <a:extLst/>
          </p:spPr>
          <p:txBody>
            <a:bodyPr/>
            <a:lstStyle/>
            <a:p>
              <a:pPr eaLnBrk="1" hangingPunct="1">
                <a:defRPr/>
              </a:pPr>
              <a:endParaRPr lang="en-US"/>
            </a:p>
          </p:txBody>
        </p:sp>
        <p:sp>
          <p:nvSpPr>
            <p:cNvPr id="43" name="Freeform 51">
              <a:extLst>
                <a:ext uri="{FF2B5EF4-FFF2-40B4-BE49-F238E27FC236}">
                  <a16:creationId xmlns="" xmlns:a16="http://schemas.microsoft.com/office/drawing/2014/main" id="{B2A39B0F-DA04-4F46-B837-5B0B8032C4C0}"/>
                </a:ext>
              </a:extLst>
            </p:cNvPr>
            <p:cNvSpPr>
              <a:spLocks noEditPoints="1"/>
            </p:cNvSpPr>
            <p:nvPr/>
          </p:nvSpPr>
          <p:spPr bwMode="auto">
            <a:xfrm>
              <a:off x="5440766" y="2203427"/>
              <a:ext cx="1042988" cy="1284288"/>
            </a:xfrm>
            <a:custGeom>
              <a:avLst/>
              <a:gdLst>
                <a:gd name="T0" fmla="*/ 44 w 135"/>
                <a:gd name="T1" fmla="*/ 0 h 166"/>
                <a:gd name="T2" fmla="*/ 31 w 135"/>
                <a:gd name="T3" fmla="*/ 95 h 166"/>
                <a:gd name="T4" fmla="*/ 16 w 135"/>
                <a:gd name="T5" fmla="*/ 121 h 166"/>
                <a:gd name="T6" fmla="*/ 1 w 135"/>
                <a:gd name="T7" fmla="*/ 140 h 166"/>
                <a:gd name="T8" fmla="*/ 20 w 135"/>
                <a:gd name="T9" fmla="*/ 124 h 166"/>
                <a:gd name="T10" fmla="*/ 28 w 135"/>
                <a:gd name="T11" fmla="*/ 106 h 166"/>
                <a:gd name="T12" fmla="*/ 87 w 135"/>
                <a:gd name="T13" fmla="*/ 54 h 166"/>
                <a:gd name="T14" fmla="*/ 87 w 135"/>
                <a:gd name="T15" fmla="*/ 60 h 166"/>
                <a:gd name="T16" fmla="*/ 58 w 135"/>
                <a:gd name="T17" fmla="*/ 89 h 166"/>
                <a:gd name="T18" fmla="*/ 62 w 135"/>
                <a:gd name="T19" fmla="*/ 93 h 166"/>
                <a:gd name="T20" fmla="*/ 69 w 135"/>
                <a:gd name="T21" fmla="*/ 96 h 166"/>
                <a:gd name="T22" fmla="*/ 67 w 135"/>
                <a:gd name="T23" fmla="*/ 101 h 166"/>
                <a:gd name="T24" fmla="*/ 72 w 135"/>
                <a:gd name="T25" fmla="*/ 103 h 166"/>
                <a:gd name="T26" fmla="*/ 80 w 135"/>
                <a:gd name="T27" fmla="*/ 106 h 166"/>
                <a:gd name="T28" fmla="*/ 78 w 135"/>
                <a:gd name="T29" fmla="*/ 112 h 166"/>
                <a:gd name="T30" fmla="*/ 83 w 135"/>
                <a:gd name="T31" fmla="*/ 114 h 166"/>
                <a:gd name="T32" fmla="*/ 89 w 135"/>
                <a:gd name="T33" fmla="*/ 120 h 166"/>
                <a:gd name="T34" fmla="*/ 49 w 135"/>
                <a:gd name="T35" fmla="*/ 150 h 166"/>
                <a:gd name="T36" fmla="*/ 42 w 135"/>
                <a:gd name="T37" fmla="*/ 151 h 166"/>
                <a:gd name="T38" fmla="*/ 35 w 135"/>
                <a:gd name="T39" fmla="*/ 158 h 166"/>
                <a:gd name="T40" fmla="*/ 32 w 135"/>
                <a:gd name="T41" fmla="*/ 161 h 166"/>
                <a:gd name="T42" fmla="*/ 34 w 135"/>
                <a:gd name="T43" fmla="*/ 166 h 166"/>
                <a:gd name="T44" fmla="*/ 37 w 135"/>
                <a:gd name="T45" fmla="*/ 164 h 166"/>
                <a:gd name="T46" fmla="*/ 122 w 135"/>
                <a:gd name="T47" fmla="*/ 166 h 166"/>
                <a:gd name="T48" fmla="*/ 135 w 135"/>
                <a:gd name="T49" fmla="*/ 13 h 166"/>
                <a:gd name="T50" fmla="*/ 44 w 135"/>
                <a:gd name="T51" fmla="*/ 6 h 166"/>
                <a:gd name="T52" fmla="*/ 129 w 135"/>
                <a:gd name="T53" fmla="*/ 13 h 166"/>
                <a:gd name="T54" fmla="*/ 37 w 135"/>
                <a:gd name="T55" fmla="*/ 21 h 166"/>
                <a:gd name="T56" fmla="*/ 44 w 135"/>
                <a:gd name="T57" fmla="*/ 6 h 166"/>
                <a:gd name="T58" fmla="*/ 93 w 135"/>
                <a:gd name="T59" fmla="*/ 110 h 166"/>
                <a:gd name="T60" fmla="*/ 86 w 135"/>
                <a:gd name="T61" fmla="*/ 106 h 166"/>
                <a:gd name="T62" fmla="*/ 75 w 135"/>
                <a:gd name="T63" fmla="*/ 96 h 166"/>
                <a:gd name="T64" fmla="*/ 75 w 135"/>
                <a:gd name="T65" fmla="*/ 96 h 166"/>
                <a:gd name="T66" fmla="*/ 68 w 135"/>
                <a:gd name="T67" fmla="*/ 86 h 166"/>
                <a:gd name="T68" fmla="*/ 94 w 135"/>
                <a:gd name="T69" fmla="*/ 57 h 166"/>
                <a:gd name="T70" fmla="*/ 76 w 135"/>
                <a:gd name="T71" fmla="*/ 50 h 166"/>
                <a:gd name="T72" fmla="*/ 37 w 135"/>
                <a:gd name="T73" fmla="*/ 27 h 166"/>
                <a:gd name="T74" fmla="*/ 129 w 135"/>
                <a:gd name="T75" fmla="*/ 140 h 166"/>
                <a:gd name="T76" fmla="*/ 93 w 135"/>
                <a:gd name="T77" fmla="*/ 124 h 166"/>
                <a:gd name="T78" fmla="*/ 44 w 135"/>
                <a:gd name="T79" fmla="*/ 160 h 166"/>
                <a:gd name="T80" fmla="*/ 45 w 135"/>
                <a:gd name="T81" fmla="*/ 156 h 166"/>
                <a:gd name="T82" fmla="*/ 69 w 135"/>
                <a:gd name="T83" fmla="*/ 148 h 166"/>
                <a:gd name="T84" fmla="*/ 129 w 135"/>
                <a:gd name="T85" fmla="*/ 146 h 166"/>
                <a:gd name="T86" fmla="*/ 122 w 135"/>
                <a:gd name="T87" fmla="*/ 1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 h="166">
                  <a:moveTo>
                    <a:pt x="122" y="0"/>
                  </a:moveTo>
                  <a:cubicBezTo>
                    <a:pt x="44" y="0"/>
                    <a:pt x="44" y="0"/>
                    <a:pt x="44" y="0"/>
                  </a:cubicBezTo>
                  <a:cubicBezTo>
                    <a:pt x="37" y="0"/>
                    <a:pt x="31" y="6"/>
                    <a:pt x="31" y="13"/>
                  </a:cubicBezTo>
                  <a:cubicBezTo>
                    <a:pt x="31" y="95"/>
                    <a:pt x="31" y="95"/>
                    <a:pt x="31" y="95"/>
                  </a:cubicBezTo>
                  <a:cubicBezTo>
                    <a:pt x="24" y="102"/>
                    <a:pt x="24" y="102"/>
                    <a:pt x="24" y="102"/>
                  </a:cubicBezTo>
                  <a:cubicBezTo>
                    <a:pt x="19" y="107"/>
                    <a:pt x="16" y="114"/>
                    <a:pt x="16" y="121"/>
                  </a:cubicBezTo>
                  <a:cubicBezTo>
                    <a:pt x="1" y="135"/>
                    <a:pt x="1" y="135"/>
                    <a:pt x="1" y="135"/>
                  </a:cubicBezTo>
                  <a:cubicBezTo>
                    <a:pt x="0" y="137"/>
                    <a:pt x="0" y="138"/>
                    <a:pt x="1" y="140"/>
                  </a:cubicBezTo>
                  <a:cubicBezTo>
                    <a:pt x="2" y="141"/>
                    <a:pt x="4" y="141"/>
                    <a:pt x="5" y="140"/>
                  </a:cubicBezTo>
                  <a:cubicBezTo>
                    <a:pt x="20" y="124"/>
                    <a:pt x="20" y="124"/>
                    <a:pt x="20" y="124"/>
                  </a:cubicBezTo>
                  <a:cubicBezTo>
                    <a:pt x="21" y="123"/>
                    <a:pt x="21" y="123"/>
                    <a:pt x="21" y="122"/>
                  </a:cubicBezTo>
                  <a:cubicBezTo>
                    <a:pt x="21" y="116"/>
                    <a:pt x="24" y="111"/>
                    <a:pt x="28" y="106"/>
                  </a:cubicBezTo>
                  <a:cubicBezTo>
                    <a:pt x="80" y="54"/>
                    <a:pt x="80" y="54"/>
                    <a:pt x="80" y="54"/>
                  </a:cubicBezTo>
                  <a:cubicBezTo>
                    <a:pt x="82" y="52"/>
                    <a:pt x="85" y="52"/>
                    <a:pt x="87" y="54"/>
                  </a:cubicBezTo>
                  <a:cubicBezTo>
                    <a:pt x="88" y="55"/>
                    <a:pt x="88" y="56"/>
                    <a:pt x="88" y="57"/>
                  </a:cubicBezTo>
                  <a:cubicBezTo>
                    <a:pt x="88" y="58"/>
                    <a:pt x="88" y="59"/>
                    <a:pt x="87" y="60"/>
                  </a:cubicBezTo>
                  <a:cubicBezTo>
                    <a:pt x="58" y="89"/>
                    <a:pt x="58" y="89"/>
                    <a:pt x="58" y="89"/>
                  </a:cubicBezTo>
                  <a:cubicBezTo>
                    <a:pt x="58" y="89"/>
                    <a:pt x="58" y="89"/>
                    <a:pt x="58" y="89"/>
                  </a:cubicBezTo>
                  <a:cubicBezTo>
                    <a:pt x="57" y="90"/>
                    <a:pt x="57" y="92"/>
                    <a:pt x="58" y="93"/>
                  </a:cubicBezTo>
                  <a:cubicBezTo>
                    <a:pt x="59" y="94"/>
                    <a:pt x="61" y="94"/>
                    <a:pt x="62" y="93"/>
                  </a:cubicBezTo>
                  <a:cubicBezTo>
                    <a:pt x="64" y="91"/>
                    <a:pt x="66" y="91"/>
                    <a:pt x="68" y="93"/>
                  </a:cubicBezTo>
                  <a:cubicBezTo>
                    <a:pt x="69" y="94"/>
                    <a:pt x="69" y="95"/>
                    <a:pt x="69" y="96"/>
                  </a:cubicBezTo>
                  <a:cubicBezTo>
                    <a:pt x="69" y="97"/>
                    <a:pt x="69" y="98"/>
                    <a:pt x="68" y="99"/>
                  </a:cubicBezTo>
                  <a:cubicBezTo>
                    <a:pt x="68" y="100"/>
                    <a:pt x="67" y="101"/>
                    <a:pt x="67" y="101"/>
                  </a:cubicBezTo>
                  <a:cubicBezTo>
                    <a:pt x="67" y="102"/>
                    <a:pt x="68" y="103"/>
                    <a:pt x="68" y="103"/>
                  </a:cubicBezTo>
                  <a:cubicBezTo>
                    <a:pt x="69" y="104"/>
                    <a:pt x="71" y="104"/>
                    <a:pt x="72" y="103"/>
                  </a:cubicBezTo>
                  <a:cubicBezTo>
                    <a:pt x="74" y="102"/>
                    <a:pt x="77" y="102"/>
                    <a:pt x="78" y="103"/>
                  </a:cubicBezTo>
                  <a:cubicBezTo>
                    <a:pt x="79" y="104"/>
                    <a:pt x="80" y="105"/>
                    <a:pt x="80" y="106"/>
                  </a:cubicBezTo>
                  <a:cubicBezTo>
                    <a:pt x="80" y="108"/>
                    <a:pt x="79" y="109"/>
                    <a:pt x="78" y="110"/>
                  </a:cubicBezTo>
                  <a:cubicBezTo>
                    <a:pt x="78" y="110"/>
                    <a:pt x="78" y="111"/>
                    <a:pt x="78" y="112"/>
                  </a:cubicBezTo>
                  <a:cubicBezTo>
                    <a:pt x="78" y="112"/>
                    <a:pt x="78" y="113"/>
                    <a:pt x="78" y="114"/>
                  </a:cubicBezTo>
                  <a:cubicBezTo>
                    <a:pt x="80" y="115"/>
                    <a:pt x="81" y="115"/>
                    <a:pt x="83" y="114"/>
                  </a:cubicBezTo>
                  <a:cubicBezTo>
                    <a:pt x="84" y="112"/>
                    <a:pt x="87" y="112"/>
                    <a:pt x="89" y="114"/>
                  </a:cubicBezTo>
                  <a:cubicBezTo>
                    <a:pt x="91" y="115"/>
                    <a:pt x="91" y="118"/>
                    <a:pt x="89" y="120"/>
                  </a:cubicBezTo>
                  <a:cubicBezTo>
                    <a:pt x="65" y="144"/>
                    <a:pt x="65" y="144"/>
                    <a:pt x="65" y="144"/>
                  </a:cubicBezTo>
                  <a:cubicBezTo>
                    <a:pt x="61" y="148"/>
                    <a:pt x="55" y="150"/>
                    <a:pt x="49" y="150"/>
                  </a:cubicBezTo>
                  <a:cubicBezTo>
                    <a:pt x="44" y="150"/>
                    <a:pt x="44" y="150"/>
                    <a:pt x="44" y="150"/>
                  </a:cubicBezTo>
                  <a:cubicBezTo>
                    <a:pt x="44" y="150"/>
                    <a:pt x="43" y="150"/>
                    <a:pt x="42" y="151"/>
                  </a:cubicBezTo>
                  <a:cubicBezTo>
                    <a:pt x="35" y="158"/>
                    <a:pt x="35" y="158"/>
                    <a:pt x="35" y="158"/>
                  </a:cubicBezTo>
                  <a:cubicBezTo>
                    <a:pt x="35" y="158"/>
                    <a:pt x="35" y="158"/>
                    <a:pt x="35" y="158"/>
                  </a:cubicBezTo>
                  <a:cubicBezTo>
                    <a:pt x="35" y="158"/>
                    <a:pt x="35" y="158"/>
                    <a:pt x="35" y="158"/>
                  </a:cubicBezTo>
                  <a:cubicBezTo>
                    <a:pt x="32" y="161"/>
                    <a:pt x="32" y="161"/>
                    <a:pt x="32" y="161"/>
                  </a:cubicBezTo>
                  <a:cubicBezTo>
                    <a:pt x="31" y="162"/>
                    <a:pt x="31" y="164"/>
                    <a:pt x="32" y="165"/>
                  </a:cubicBezTo>
                  <a:cubicBezTo>
                    <a:pt x="32" y="166"/>
                    <a:pt x="33" y="166"/>
                    <a:pt x="34" y="166"/>
                  </a:cubicBezTo>
                  <a:cubicBezTo>
                    <a:pt x="35" y="166"/>
                    <a:pt x="35" y="166"/>
                    <a:pt x="36" y="165"/>
                  </a:cubicBezTo>
                  <a:cubicBezTo>
                    <a:pt x="37" y="164"/>
                    <a:pt x="37" y="164"/>
                    <a:pt x="37" y="164"/>
                  </a:cubicBezTo>
                  <a:cubicBezTo>
                    <a:pt x="39" y="166"/>
                    <a:pt x="42" y="166"/>
                    <a:pt x="44" y="166"/>
                  </a:cubicBezTo>
                  <a:cubicBezTo>
                    <a:pt x="122" y="166"/>
                    <a:pt x="122" y="166"/>
                    <a:pt x="122" y="166"/>
                  </a:cubicBezTo>
                  <a:cubicBezTo>
                    <a:pt x="129" y="166"/>
                    <a:pt x="135" y="160"/>
                    <a:pt x="135" y="153"/>
                  </a:cubicBezTo>
                  <a:cubicBezTo>
                    <a:pt x="135" y="13"/>
                    <a:pt x="135" y="13"/>
                    <a:pt x="135" y="13"/>
                  </a:cubicBezTo>
                  <a:cubicBezTo>
                    <a:pt x="135" y="6"/>
                    <a:pt x="129" y="0"/>
                    <a:pt x="122" y="0"/>
                  </a:cubicBezTo>
                  <a:close/>
                  <a:moveTo>
                    <a:pt x="44" y="6"/>
                  </a:moveTo>
                  <a:cubicBezTo>
                    <a:pt x="122" y="6"/>
                    <a:pt x="122" y="6"/>
                    <a:pt x="122" y="6"/>
                  </a:cubicBezTo>
                  <a:cubicBezTo>
                    <a:pt x="126" y="6"/>
                    <a:pt x="129" y="9"/>
                    <a:pt x="129" y="13"/>
                  </a:cubicBezTo>
                  <a:cubicBezTo>
                    <a:pt x="129" y="21"/>
                    <a:pt x="129" y="21"/>
                    <a:pt x="129" y="21"/>
                  </a:cubicBezTo>
                  <a:cubicBezTo>
                    <a:pt x="37" y="21"/>
                    <a:pt x="37" y="21"/>
                    <a:pt x="37" y="21"/>
                  </a:cubicBezTo>
                  <a:cubicBezTo>
                    <a:pt x="37" y="13"/>
                    <a:pt x="37" y="13"/>
                    <a:pt x="37" y="13"/>
                  </a:cubicBezTo>
                  <a:cubicBezTo>
                    <a:pt x="37" y="9"/>
                    <a:pt x="40" y="6"/>
                    <a:pt x="44" y="6"/>
                  </a:cubicBezTo>
                  <a:close/>
                  <a:moveTo>
                    <a:pt x="93" y="124"/>
                  </a:moveTo>
                  <a:cubicBezTo>
                    <a:pt x="97" y="120"/>
                    <a:pt x="97" y="114"/>
                    <a:pt x="93" y="110"/>
                  </a:cubicBezTo>
                  <a:cubicBezTo>
                    <a:pt x="91" y="108"/>
                    <a:pt x="88" y="107"/>
                    <a:pt x="86" y="107"/>
                  </a:cubicBezTo>
                  <a:cubicBezTo>
                    <a:pt x="86" y="107"/>
                    <a:pt x="86" y="107"/>
                    <a:pt x="86" y="106"/>
                  </a:cubicBezTo>
                  <a:cubicBezTo>
                    <a:pt x="86" y="104"/>
                    <a:pt x="84" y="101"/>
                    <a:pt x="83" y="99"/>
                  </a:cubicBezTo>
                  <a:cubicBezTo>
                    <a:pt x="81" y="97"/>
                    <a:pt x="78" y="96"/>
                    <a:pt x="75" y="96"/>
                  </a:cubicBezTo>
                  <a:cubicBezTo>
                    <a:pt x="75" y="96"/>
                    <a:pt x="75" y="96"/>
                    <a:pt x="75" y="96"/>
                  </a:cubicBezTo>
                  <a:cubicBezTo>
                    <a:pt x="75" y="96"/>
                    <a:pt x="75" y="96"/>
                    <a:pt x="75" y="96"/>
                  </a:cubicBezTo>
                  <a:cubicBezTo>
                    <a:pt x="75" y="93"/>
                    <a:pt x="74" y="91"/>
                    <a:pt x="72" y="89"/>
                  </a:cubicBezTo>
                  <a:cubicBezTo>
                    <a:pt x="71" y="88"/>
                    <a:pt x="70" y="87"/>
                    <a:pt x="68" y="86"/>
                  </a:cubicBezTo>
                  <a:cubicBezTo>
                    <a:pt x="91" y="64"/>
                    <a:pt x="91" y="64"/>
                    <a:pt x="91" y="64"/>
                  </a:cubicBezTo>
                  <a:cubicBezTo>
                    <a:pt x="93" y="62"/>
                    <a:pt x="94" y="60"/>
                    <a:pt x="94" y="57"/>
                  </a:cubicBezTo>
                  <a:cubicBezTo>
                    <a:pt x="94" y="54"/>
                    <a:pt x="93" y="52"/>
                    <a:pt x="91" y="50"/>
                  </a:cubicBezTo>
                  <a:cubicBezTo>
                    <a:pt x="87" y="46"/>
                    <a:pt x="80" y="46"/>
                    <a:pt x="76" y="50"/>
                  </a:cubicBezTo>
                  <a:cubicBezTo>
                    <a:pt x="37" y="89"/>
                    <a:pt x="37" y="89"/>
                    <a:pt x="37" y="89"/>
                  </a:cubicBezTo>
                  <a:cubicBezTo>
                    <a:pt x="37" y="27"/>
                    <a:pt x="37" y="27"/>
                    <a:pt x="37" y="27"/>
                  </a:cubicBezTo>
                  <a:cubicBezTo>
                    <a:pt x="129" y="27"/>
                    <a:pt x="129" y="27"/>
                    <a:pt x="129" y="27"/>
                  </a:cubicBezTo>
                  <a:cubicBezTo>
                    <a:pt x="129" y="140"/>
                    <a:pt x="129" y="140"/>
                    <a:pt x="129" y="140"/>
                  </a:cubicBezTo>
                  <a:cubicBezTo>
                    <a:pt x="77" y="140"/>
                    <a:pt x="77" y="140"/>
                    <a:pt x="77" y="140"/>
                  </a:cubicBezTo>
                  <a:lnTo>
                    <a:pt x="93" y="124"/>
                  </a:lnTo>
                  <a:close/>
                  <a:moveTo>
                    <a:pt x="122" y="160"/>
                  </a:moveTo>
                  <a:cubicBezTo>
                    <a:pt x="44" y="160"/>
                    <a:pt x="44" y="160"/>
                    <a:pt x="44" y="160"/>
                  </a:cubicBezTo>
                  <a:cubicBezTo>
                    <a:pt x="43" y="160"/>
                    <a:pt x="42" y="160"/>
                    <a:pt x="41" y="160"/>
                  </a:cubicBezTo>
                  <a:cubicBezTo>
                    <a:pt x="45" y="156"/>
                    <a:pt x="45" y="156"/>
                    <a:pt x="45" y="156"/>
                  </a:cubicBezTo>
                  <a:cubicBezTo>
                    <a:pt x="49" y="156"/>
                    <a:pt x="49" y="156"/>
                    <a:pt x="49" y="156"/>
                  </a:cubicBezTo>
                  <a:cubicBezTo>
                    <a:pt x="57" y="156"/>
                    <a:pt x="64" y="153"/>
                    <a:pt x="69" y="148"/>
                  </a:cubicBezTo>
                  <a:cubicBezTo>
                    <a:pt x="71" y="146"/>
                    <a:pt x="71" y="146"/>
                    <a:pt x="71" y="146"/>
                  </a:cubicBezTo>
                  <a:cubicBezTo>
                    <a:pt x="129" y="146"/>
                    <a:pt x="129" y="146"/>
                    <a:pt x="129" y="146"/>
                  </a:cubicBezTo>
                  <a:cubicBezTo>
                    <a:pt x="129" y="153"/>
                    <a:pt x="129" y="153"/>
                    <a:pt x="129" y="153"/>
                  </a:cubicBezTo>
                  <a:cubicBezTo>
                    <a:pt x="129" y="157"/>
                    <a:pt x="126" y="160"/>
                    <a:pt x="122" y="160"/>
                  </a:cubicBezTo>
                  <a:close/>
                </a:path>
              </a:pathLst>
            </a:custGeom>
            <a:grpFill/>
            <a:ln>
              <a:noFill/>
            </a:ln>
            <a:extLst/>
          </p:spPr>
          <p:txBody>
            <a:bodyPr/>
            <a:lstStyle/>
            <a:p>
              <a:pPr eaLnBrk="1" hangingPunct="1">
                <a:defRPr/>
              </a:pPr>
              <a:endParaRPr lang="en-US"/>
            </a:p>
          </p:txBody>
        </p:sp>
        <p:sp>
          <p:nvSpPr>
            <p:cNvPr id="44" name="Freeform 52">
              <a:extLst>
                <a:ext uri="{FF2B5EF4-FFF2-40B4-BE49-F238E27FC236}">
                  <a16:creationId xmlns="" xmlns:a16="http://schemas.microsoft.com/office/drawing/2014/main" id="{850A59E9-4540-42C9-A9C9-3E96DB79FB68}"/>
                </a:ext>
              </a:extLst>
            </p:cNvPr>
            <p:cNvSpPr>
              <a:spLocks/>
            </p:cNvSpPr>
            <p:nvPr/>
          </p:nvSpPr>
          <p:spPr bwMode="auto">
            <a:xfrm>
              <a:off x="5997978" y="2281215"/>
              <a:ext cx="169863" cy="46038"/>
            </a:xfrm>
            <a:custGeom>
              <a:avLst/>
              <a:gdLst>
                <a:gd name="T0" fmla="*/ 3 w 22"/>
                <a:gd name="T1" fmla="*/ 6 h 6"/>
                <a:gd name="T2" fmla="*/ 19 w 22"/>
                <a:gd name="T3" fmla="*/ 6 h 6"/>
                <a:gd name="T4" fmla="*/ 22 w 22"/>
                <a:gd name="T5" fmla="*/ 3 h 6"/>
                <a:gd name="T6" fmla="*/ 19 w 22"/>
                <a:gd name="T7" fmla="*/ 0 h 6"/>
                <a:gd name="T8" fmla="*/ 3 w 22"/>
                <a:gd name="T9" fmla="*/ 0 h 6"/>
                <a:gd name="T10" fmla="*/ 0 w 22"/>
                <a:gd name="T11" fmla="*/ 3 h 6"/>
                <a:gd name="T12" fmla="*/ 3 w 2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2" h="6">
                  <a:moveTo>
                    <a:pt x="3" y="6"/>
                  </a:moveTo>
                  <a:cubicBezTo>
                    <a:pt x="19" y="6"/>
                    <a:pt x="19" y="6"/>
                    <a:pt x="19" y="6"/>
                  </a:cubicBezTo>
                  <a:cubicBezTo>
                    <a:pt x="20" y="6"/>
                    <a:pt x="22" y="5"/>
                    <a:pt x="22" y="3"/>
                  </a:cubicBezTo>
                  <a:cubicBezTo>
                    <a:pt x="22" y="2"/>
                    <a:pt x="20" y="0"/>
                    <a:pt x="19" y="0"/>
                  </a:cubicBezTo>
                  <a:cubicBezTo>
                    <a:pt x="3" y="0"/>
                    <a:pt x="3" y="0"/>
                    <a:pt x="3" y="0"/>
                  </a:cubicBezTo>
                  <a:cubicBezTo>
                    <a:pt x="2" y="0"/>
                    <a:pt x="0" y="2"/>
                    <a:pt x="0" y="3"/>
                  </a:cubicBezTo>
                  <a:cubicBezTo>
                    <a:pt x="0" y="5"/>
                    <a:pt x="2" y="6"/>
                    <a:pt x="3" y="6"/>
                  </a:cubicBezTo>
                  <a:close/>
                </a:path>
              </a:pathLst>
            </a:custGeom>
            <a:grpFill/>
            <a:ln>
              <a:noFill/>
            </a:ln>
            <a:extLst/>
          </p:spPr>
          <p:txBody>
            <a:bodyPr/>
            <a:lstStyle/>
            <a:p>
              <a:pPr eaLnBrk="1" hangingPunct="1">
                <a:defRPr/>
              </a:pPr>
              <a:endParaRPr lang="en-US"/>
            </a:p>
          </p:txBody>
        </p:sp>
        <p:sp>
          <p:nvSpPr>
            <p:cNvPr id="45" name="Freeform 53">
              <a:extLst>
                <a:ext uri="{FF2B5EF4-FFF2-40B4-BE49-F238E27FC236}">
                  <a16:creationId xmlns="" xmlns:a16="http://schemas.microsoft.com/office/drawing/2014/main" id="{E00798E8-B477-4BAF-AF6B-2BBACD1CCB97}"/>
                </a:ext>
              </a:extLst>
            </p:cNvPr>
            <p:cNvSpPr>
              <a:spLocks/>
            </p:cNvSpPr>
            <p:nvPr/>
          </p:nvSpPr>
          <p:spPr bwMode="auto">
            <a:xfrm>
              <a:off x="5997978" y="3363890"/>
              <a:ext cx="169863" cy="46038"/>
            </a:xfrm>
            <a:custGeom>
              <a:avLst/>
              <a:gdLst>
                <a:gd name="T0" fmla="*/ 19 w 22"/>
                <a:gd name="T1" fmla="*/ 0 h 6"/>
                <a:gd name="T2" fmla="*/ 3 w 22"/>
                <a:gd name="T3" fmla="*/ 0 h 6"/>
                <a:gd name="T4" fmla="*/ 0 w 22"/>
                <a:gd name="T5" fmla="*/ 3 h 6"/>
                <a:gd name="T6" fmla="*/ 3 w 22"/>
                <a:gd name="T7" fmla="*/ 6 h 6"/>
                <a:gd name="T8" fmla="*/ 19 w 22"/>
                <a:gd name="T9" fmla="*/ 6 h 6"/>
                <a:gd name="T10" fmla="*/ 22 w 22"/>
                <a:gd name="T11" fmla="*/ 3 h 6"/>
                <a:gd name="T12" fmla="*/ 19 w 2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2" h="6">
                  <a:moveTo>
                    <a:pt x="19" y="0"/>
                  </a:moveTo>
                  <a:cubicBezTo>
                    <a:pt x="3" y="0"/>
                    <a:pt x="3" y="0"/>
                    <a:pt x="3" y="0"/>
                  </a:cubicBezTo>
                  <a:cubicBezTo>
                    <a:pt x="2" y="0"/>
                    <a:pt x="0" y="1"/>
                    <a:pt x="0" y="3"/>
                  </a:cubicBezTo>
                  <a:cubicBezTo>
                    <a:pt x="0" y="5"/>
                    <a:pt x="2" y="6"/>
                    <a:pt x="3" y="6"/>
                  </a:cubicBezTo>
                  <a:cubicBezTo>
                    <a:pt x="19" y="6"/>
                    <a:pt x="19" y="6"/>
                    <a:pt x="19" y="6"/>
                  </a:cubicBezTo>
                  <a:cubicBezTo>
                    <a:pt x="20" y="6"/>
                    <a:pt x="22" y="5"/>
                    <a:pt x="22" y="3"/>
                  </a:cubicBezTo>
                  <a:cubicBezTo>
                    <a:pt x="22" y="1"/>
                    <a:pt x="20" y="0"/>
                    <a:pt x="19" y="0"/>
                  </a:cubicBezTo>
                  <a:close/>
                </a:path>
              </a:pathLst>
            </a:custGeom>
            <a:grpFill/>
            <a:ln>
              <a:noFill/>
            </a:ln>
            <a:extLst/>
          </p:spPr>
          <p:txBody>
            <a:bodyPr/>
            <a:lstStyle/>
            <a:p>
              <a:pPr eaLnBrk="1" hangingPunct="1">
                <a:defRPr/>
              </a:pPr>
              <a:endParaRPr lang="en-US"/>
            </a:p>
          </p:txBody>
        </p:sp>
      </p:grpSp>
      <p:pic>
        <p:nvPicPr>
          <p:cNvPr id="21" name="Picture 20">
            <a:extLst>
              <a:ext uri="{FF2B5EF4-FFF2-40B4-BE49-F238E27FC236}">
                <a16:creationId xmlns="" xmlns:a16="http://schemas.microsoft.com/office/drawing/2014/main" id="{BE5833D1-24AD-284F-8855-5DCADB923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23" y="4817947"/>
            <a:ext cx="1006533" cy="216571"/>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 xmlns:a16="http://schemas.microsoft.com/office/drawing/2014/main" id="{979866E5-85CE-4741-BFBA-EC314BF81D04}"/>
              </a:ext>
            </a:extLst>
          </p:cNvPr>
          <p:cNvSpPr>
            <a:spLocks noGrp="1"/>
          </p:cNvSpPr>
          <p:nvPr>
            <p:ph type="title"/>
          </p:nvPr>
        </p:nvSpPr>
        <p:spPr/>
        <p:txBody>
          <a:bodyPr/>
          <a:lstStyle/>
          <a:p>
            <a:r>
              <a:rPr lang="en-US" altLang="en-US"/>
              <a:t>Crawford &amp; Company</a:t>
            </a:r>
          </a:p>
        </p:txBody>
      </p:sp>
      <p:sp>
        <p:nvSpPr>
          <p:cNvPr id="2" name="Text Placeholder 1">
            <a:extLst>
              <a:ext uri="{FF2B5EF4-FFF2-40B4-BE49-F238E27FC236}">
                <a16:creationId xmlns="" xmlns:a16="http://schemas.microsoft.com/office/drawing/2014/main" id="{11CBC3AA-078A-44CE-9413-F09350FB85A1}"/>
              </a:ext>
            </a:extLst>
          </p:cNvPr>
          <p:cNvSpPr>
            <a:spLocks noGrp="1"/>
          </p:cNvSpPr>
          <p:nvPr>
            <p:ph type="body" sz="quarter" idx="10"/>
          </p:nvPr>
        </p:nvSpPr>
        <p:spPr/>
        <p:txBody>
          <a:bodyPr/>
          <a:lstStyle/>
          <a:p>
            <a:r>
              <a:rPr lang="en-US" altLang="en-US" dirty="0"/>
              <a:t>The world’s largest publicly listed independent provider of global claims </a:t>
            </a:r>
            <a:br>
              <a:rPr lang="en-US" altLang="en-US" dirty="0"/>
            </a:br>
            <a:r>
              <a:rPr lang="en-US" altLang="en-US" dirty="0"/>
              <a:t>management solutions</a:t>
            </a:r>
          </a:p>
        </p:txBody>
      </p:sp>
      <p:sp>
        <p:nvSpPr>
          <p:cNvPr id="3" name="Text Placeholder 2">
            <a:extLst>
              <a:ext uri="{FF2B5EF4-FFF2-40B4-BE49-F238E27FC236}">
                <a16:creationId xmlns="" xmlns:a16="http://schemas.microsoft.com/office/drawing/2014/main" id="{B18A256A-3071-4B94-9146-96B50FA22F55}"/>
              </a:ext>
            </a:extLst>
          </p:cNvPr>
          <p:cNvSpPr>
            <a:spLocks noGrp="1"/>
          </p:cNvSpPr>
          <p:nvPr>
            <p:ph type="body" sz="quarter" idx="11"/>
          </p:nvPr>
        </p:nvSpPr>
        <p:spPr/>
        <p:txBody>
          <a:bodyPr/>
          <a:lstStyle/>
          <a:p>
            <a:pPr marL="0" indent="0">
              <a:buNone/>
            </a:pPr>
            <a:r>
              <a:rPr lang="en-US" altLang="en-US" b="1" dirty="0"/>
              <a:t>Organized across global service lines:</a:t>
            </a:r>
          </a:p>
          <a:p>
            <a:pPr lvl="1"/>
            <a:r>
              <a:rPr lang="en-US" altLang="en-US" dirty="0"/>
              <a:t>P&amp;C adjusting solutions (Crawford Claims Solutions)</a:t>
            </a:r>
          </a:p>
          <a:p>
            <a:pPr lvl="1"/>
            <a:r>
              <a:rPr lang="en-US" altLang="en-US" dirty="0"/>
              <a:t>Large and complex claims (Global Technical Services)</a:t>
            </a:r>
          </a:p>
          <a:p>
            <a:pPr lvl="1"/>
            <a:r>
              <a:rPr lang="en-US" altLang="en-US" dirty="0"/>
              <a:t>Global TPA solutions (Broadspire)</a:t>
            </a:r>
          </a:p>
          <a:p>
            <a:pPr lvl="1"/>
            <a:r>
              <a:rPr lang="en-US" altLang="en-US" dirty="0"/>
              <a:t>Managed repair services (Contractor Connection)</a:t>
            </a:r>
          </a:p>
          <a:p>
            <a:pPr lvl="1"/>
            <a:endParaRPr lang="en-US" altLang="en-US" dirty="0"/>
          </a:p>
        </p:txBody>
      </p:sp>
      <p:grpSp>
        <p:nvGrpSpPr>
          <p:cNvPr id="33" name="Group 20">
            <a:extLst>
              <a:ext uri="{FF2B5EF4-FFF2-40B4-BE49-F238E27FC236}">
                <a16:creationId xmlns="" xmlns:a16="http://schemas.microsoft.com/office/drawing/2014/main" id="{8942A7EF-206A-4762-ACEC-2E3299B1F1BE}"/>
              </a:ext>
            </a:extLst>
          </p:cNvPr>
          <p:cNvGrpSpPr>
            <a:grpSpLocks/>
          </p:cNvGrpSpPr>
          <p:nvPr/>
        </p:nvGrpSpPr>
        <p:grpSpPr bwMode="auto">
          <a:xfrm>
            <a:off x="6516691" y="1932852"/>
            <a:ext cx="1849437" cy="747251"/>
            <a:chOff x="1525024" y="1578587"/>
            <a:chExt cx="2498663" cy="799032"/>
          </a:xfrm>
        </p:grpSpPr>
        <p:grpSp>
          <p:nvGrpSpPr>
            <p:cNvPr id="34" name="Group 21">
              <a:extLst>
                <a:ext uri="{FF2B5EF4-FFF2-40B4-BE49-F238E27FC236}">
                  <a16:creationId xmlns="" xmlns:a16="http://schemas.microsoft.com/office/drawing/2014/main" id="{E24F0DC9-A5DD-44E9-A42C-09EB00E57C8B}"/>
                </a:ext>
              </a:extLst>
            </p:cNvPr>
            <p:cNvGrpSpPr>
              <a:grpSpLocks/>
            </p:cNvGrpSpPr>
            <p:nvPr/>
          </p:nvGrpSpPr>
          <p:grpSpPr bwMode="auto">
            <a:xfrm>
              <a:off x="1557194" y="1578587"/>
              <a:ext cx="1803756" cy="624677"/>
              <a:chOff x="2725930" y="5077644"/>
              <a:chExt cx="1549089" cy="500386"/>
            </a:xfrm>
          </p:grpSpPr>
          <p:sp>
            <p:nvSpPr>
              <p:cNvPr id="36" name="Title 1">
                <a:extLst>
                  <a:ext uri="{FF2B5EF4-FFF2-40B4-BE49-F238E27FC236}">
                    <a16:creationId xmlns="" xmlns:a16="http://schemas.microsoft.com/office/drawing/2014/main" id="{CF106E25-58FF-461B-A659-00CD935E1709}"/>
                  </a:ext>
                </a:extLst>
              </p:cNvPr>
              <p:cNvSpPr txBox="1">
                <a:spLocks/>
              </p:cNvSpPr>
              <p:nvPr/>
            </p:nvSpPr>
            <p:spPr>
              <a:xfrm>
                <a:off x="2725930" y="5088518"/>
                <a:ext cx="924664" cy="489512"/>
              </a:xfrm>
              <a:prstGeom prst="rect">
                <a:avLst/>
              </a:prstGeom>
            </p:spPr>
            <p:txBody>
              <a:bodyPr lIns="51435" tIns="25719" rIns="51435" bIns="25719" anchor="b"/>
              <a:lstStyle>
                <a:lvl1pPr algn="l" defTabSz="457200" rtl="0" eaLnBrk="1" latinLnBrk="0" hangingPunct="1">
                  <a:spcBef>
                    <a:spcPct val="0"/>
                  </a:spcBef>
                  <a:buNone/>
                  <a:defRPr sz="2800" kern="1200">
                    <a:solidFill>
                      <a:schemeClr val="tx2"/>
                    </a:solidFill>
                    <a:latin typeface="Arial"/>
                    <a:ea typeface="+mj-ea"/>
                    <a:cs typeface="Arial"/>
                  </a:defRPr>
                </a:lvl1pPr>
              </a:lstStyle>
              <a:p>
                <a:pPr fontAlgn="auto">
                  <a:spcAft>
                    <a:spcPts val="0"/>
                  </a:spcAft>
                  <a:defRPr/>
                </a:pPr>
                <a:r>
                  <a:rPr lang="en-US" sz="2000" b="1" spc="-169" dirty="0">
                    <a:solidFill>
                      <a:schemeClr val="accent4"/>
                    </a:solidFill>
                    <a:latin typeface="Calibri"/>
                    <a:cs typeface="Calibri"/>
                  </a:rPr>
                  <a:t>1.7</a:t>
                </a:r>
              </a:p>
            </p:txBody>
          </p:sp>
          <p:sp>
            <p:nvSpPr>
              <p:cNvPr id="37" name="Title 1">
                <a:extLst>
                  <a:ext uri="{FF2B5EF4-FFF2-40B4-BE49-F238E27FC236}">
                    <a16:creationId xmlns="" xmlns:a16="http://schemas.microsoft.com/office/drawing/2014/main" id="{EE6F36B3-67E3-4602-A7F9-A843DCD59C7F}"/>
                  </a:ext>
                </a:extLst>
              </p:cNvPr>
              <p:cNvSpPr txBox="1">
                <a:spLocks/>
              </p:cNvSpPr>
              <p:nvPr/>
            </p:nvSpPr>
            <p:spPr bwMode="auto">
              <a:xfrm>
                <a:off x="3079586" y="5077644"/>
                <a:ext cx="1195433" cy="489513"/>
              </a:xfrm>
              <a:prstGeom prst="rect">
                <a:avLst/>
              </a:prstGeom>
              <a:noFill/>
              <a:ln>
                <a:noFill/>
              </a:ln>
              <a:extLst/>
            </p:spPr>
            <p:txBody>
              <a:bodyPr lIns="51435" tIns="25719" rIns="51435" bIns="25719" anchor="b"/>
              <a:lstStyle>
                <a:lvl1pPr defTabSz="457200"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r>
                  <a:rPr lang="en-US" altLang="en-US" sz="1200" dirty="0">
                    <a:solidFill>
                      <a:schemeClr val="accent4"/>
                    </a:solidFill>
                    <a:latin typeface="Calibri"/>
                    <a:cs typeface="Calibri"/>
                  </a:rPr>
                  <a:t>Million</a:t>
                </a:r>
              </a:p>
            </p:txBody>
          </p:sp>
        </p:grpSp>
        <p:sp>
          <p:nvSpPr>
            <p:cNvPr id="35" name="Text Box 4">
              <a:extLst>
                <a:ext uri="{FF2B5EF4-FFF2-40B4-BE49-F238E27FC236}">
                  <a16:creationId xmlns="" xmlns:a16="http://schemas.microsoft.com/office/drawing/2014/main" id="{566817A6-C1D1-47AF-A743-83DF45495C4E}"/>
                </a:ext>
              </a:extLst>
            </p:cNvPr>
            <p:cNvSpPr txBox="1">
              <a:spLocks noChangeArrowheads="1"/>
            </p:cNvSpPr>
            <p:nvPr/>
          </p:nvSpPr>
          <p:spPr bwMode="auto">
            <a:xfrm>
              <a:off x="1525024" y="2097881"/>
              <a:ext cx="2498663" cy="2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sz="1400">
                  <a:solidFill>
                    <a:schemeClr val="tx1"/>
                  </a:solidFill>
                  <a:latin typeface="Arial" panose="020B0604020202020204" pitchFamily="34" charset="0"/>
                  <a:ea typeface="MS PGothic" panose="020B0600070205080204" pitchFamily="34" charset="-128"/>
                </a:defRPr>
              </a:lvl1pPr>
              <a:lvl2pPr marL="742950" indent="-285750" defTabSz="342900">
                <a:defRPr sz="1400">
                  <a:solidFill>
                    <a:schemeClr val="tx1"/>
                  </a:solidFill>
                  <a:latin typeface="Arial" panose="020B0604020202020204" pitchFamily="34" charset="0"/>
                  <a:ea typeface="MS PGothic" panose="020B0600070205080204" pitchFamily="34" charset="-128"/>
                </a:defRPr>
              </a:lvl2pPr>
              <a:lvl3pPr marL="1143000" indent="-228600" defTabSz="342900">
                <a:defRPr sz="1400">
                  <a:solidFill>
                    <a:schemeClr val="tx1"/>
                  </a:solidFill>
                  <a:latin typeface="Arial" panose="020B0604020202020204" pitchFamily="34" charset="0"/>
                  <a:ea typeface="MS PGothic" panose="020B0600070205080204" pitchFamily="34" charset="-128"/>
                </a:defRPr>
              </a:lvl3pPr>
              <a:lvl4pPr marL="1600200" indent="-228600" defTabSz="342900">
                <a:defRPr sz="1400">
                  <a:solidFill>
                    <a:schemeClr val="tx1"/>
                  </a:solidFill>
                  <a:latin typeface="Arial" panose="020B0604020202020204" pitchFamily="34" charset="0"/>
                  <a:ea typeface="MS PGothic" panose="020B0600070205080204" pitchFamily="34" charset="-128"/>
                </a:defRPr>
              </a:lvl4pPr>
              <a:lvl5pPr marL="2057400" indent="-228600" defTabSz="342900">
                <a:defRPr sz="1400">
                  <a:solidFill>
                    <a:schemeClr val="tx1"/>
                  </a:solidFill>
                  <a:latin typeface="Arial" panose="020B0604020202020204" pitchFamily="34" charset="0"/>
                  <a:ea typeface="MS PGothic" panose="020B0600070205080204" pitchFamily="34" charset="-128"/>
                </a:defRPr>
              </a:lvl5pPr>
              <a:lvl6pPr marL="2514600" indent="-228600" defTabSz="3429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3429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3429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3429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100" dirty="0">
                  <a:solidFill>
                    <a:srgbClr val="242424"/>
                  </a:solidFill>
                  <a:latin typeface="Calibri"/>
                  <a:cs typeface="Calibri"/>
                </a:rPr>
                <a:t>Claims handled worldwide</a:t>
              </a:r>
            </a:p>
          </p:txBody>
        </p:sp>
      </p:grpSp>
      <p:grpSp>
        <p:nvGrpSpPr>
          <p:cNvPr id="38" name="Group 48">
            <a:extLst>
              <a:ext uri="{FF2B5EF4-FFF2-40B4-BE49-F238E27FC236}">
                <a16:creationId xmlns="" xmlns:a16="http://schemas.microsoft.com/office/drawing/2014/main" id="{B6FF57D1-84EF-410D-9418-A22AC2EFC41F}"/>
              </a:ext>
            </a:extLst>
          </p:cNvPr>
          <p:cNvGrpSpPr>
            <a:grpSpLocks/>
          </p:cNvGrpSpPr>
          <p:nvPr/>
        </p:nvGrpSpPr>
        <p:grpSpPr bwMode="auto">
          <a:xfrm>
            <a:off x="6513513" y="1275619"/>
            <a:ext cx="2043112" cy="774341"/>
            <a:chOff x="1527493" y="-1522187"/>
            <a:chExt cx="2567512" cy="828322"/>
          </a:xfrm>
        </p:grpSpPr>
        <p:grpSp>
          <p:nvGrpSpPr>
            <p:cNvPr id="39" name="Group 49">
              <a:extLst>
                <a:ext uri="{FF2B5EF4-FFF2-40B4-BE49-F238E27FC236}">
                  <a16:creationId xmlns="" xmlns:a16="http://schemas.microsoft.com/office/drawing/2014/main" id="{89B923DE-D940-4962-9821-A30C5689B785}"/>
                </a:ext>
              </a:extLst>
            </p:cNvPr>
            <p:cNvGrpSpPr>
              <a:grpSpLocks/>
            </p:cNvGrpSpPr>
            <p:nvPr/>
          </p:nvGrpSpPr>
          <p:grpSpPr bwMode="auto">
            <a:xfrm>
              <a:off x="1535472" y="-1522187"/>
              <a:ext cx="1876223" cy="631719"/>
              <a:chOff x="2707272" y="2593820"/>
              <a:chExt cx="1611322" cy="506026"/>
            </a:xfrm>
          </p:grpSpPr>
          <p:sp>
            <p:nvSpPr>
              <p:cNvPr id="41" name="Title 1">
                <a:extLst>
                  <a:ext uri="{FF2B5EF4-FFF2-40B4-BE49-F238E27FC236}">
                    <a16:creationId xmlns="" xmlns:a16="http://schemas.microsoft.com/office/drawing/2014/main" id="{5D9238B2-6400-4F66-B7F8-92062F12943D}"/>
                  </a:ext>
                </a:extLst>
              </p:cNvPr>
              <p:cNvSpPr txBox="1">
                <a:spLocks/>
              </p:cNvSpPr>
              <p:nvPr/>
            </p:nvSpPr>
            <p:spPr>
              <a:xfrm>
                <a:off x="2707272" y="2610143"/>
                <a:ext cx="926891" cy="489703"/>
              </a:xfrm>
              <a:prstGeom prst="rect">
                <a:avLst/>
              </a:prstGeom>
            </p:spPr>
            <p:txBody>
              <a:bodyPr lIns="51435" tIns="25719" rIns="51435" bIns="25719" anchor="b"/>
              <a:lstStyle>
                <a:lvl1pPr algn="l" defTabSz="457200" rtl="0" eaLnBrk="1" latinLnBrk="0" hangingPunct="1">
                  <a:spcBef>
                    <a:spcPct val="0"/>
                  </a:spcBef>
                  <a:buNone/>
                  <a:defRPr sz="2800" kern="1200">
                    <a:solidFill>
                      <a:schemeClr val="tx2"/>
                    </a:solidFill>
                    <a:latin typeface="Arial"/>
                    <a:ea typeface="+mj-ea"/>
                    <a:cs typeface="Arial"/>
                  </a:defRPr>
                </a:lvl1pPr>
              </a:lstStyle>
              <a:p>
                <a:pPr fontAlgn="auto">
                  <a:spcAft>
                    <a:spcPts val="0"/>
                  </a:spcAft>
                  <a:defRPr/>
                </a:pPr>
                <a:r>
                  <a:rPr lang="en-US" sz="2000" b="1" spc="-169" dirty="0">
                    <a:solidFill>
                      <a:schemeClr val="accent4"/>
                    </a:solidFill>
                    <a:latin typeface="Calibri"/>
                    <a:cs typeface="Calibri"/>
                  </a:rPr>
                  <a:t>$14</a:t>
                </a:r>
              </a:p>
            </p:txBody>
          </p:sp>
          <p:sp>
            <p:nvSpPr>
              <p:cNvPr id="42" name="Title 1">
                <a:extLst>
                  <a:ext uri="{FF2B5EF4-FFF2-40B4-BE49-F238E27FC236}">
                    <a16:creationId xmlns="" xmlns:a16="http://schemas.microsoft.com/office/drawing/2014/main" id="{A52C2892-8834-4631-867A-4E5DF6B35475}"/>
                  </a:ext>
                </a:extLst>
              </p:cNvPr>
              <p:cNvSpPr txBox="1">
                <a:spLocks/>
              </p:cNvSpPr>
              <p:nvPr/>
            </p:nvSpPr>
            <p:spPr bwMode="auto">
              <a:xfrm>
                <a:off x="3121000" y="2593820"/>
                <a:ext cx="1197594" cy="489703"/>
              </a:xfrm>
              <a:prstGeom prst="rect">
                <a:avLst/>
              </a:prstGeom>
              <a:noFill/>
              <a:ln>
                <a:noFill/>
              </a:ln>
              <a:extLst/>
            </p:spPr>
            <p:txBody>
              <a:bodyPr lIns="51435" tIns="25719" rIns="51435" bIns="25719" anchor="b"/>
              <a:lstStyle>
                <a:lvl1pPr defTabSz="457200"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r>
                  <a:rPr lang="en-US" altLang="en-US" sz="1200" dirty="0">
                    <a:solidFill>
                      <a:srgbClr val="E00D5B"/>
                    </a:solidFill>
                    <a:latin typeface="Calibri"/>
                    <a:cs typeface="Calibri"/>
                  </a:rPr>
                  <a:t>Billion</a:t>
                </a:r>
              </a:p>
            </p:txBody>
          </p:sp>
        </p:grpSp>
        <p:sp>
          <p:nvSpPr>
            <p:cNvPr id="40" name="Text Box 4">
              <a:extLst>
                <a:ext uri="{FF2B5EF4-FFF2-40B4-BE49-F238E27FC236}">
                  <a16:creationId xmlns="" xmlns:a16="http://schemas.microsoft.com/office/drawing/2014/main" id="{DF16AE5E-9B62-4912-8797-FD8065C1611C}"/>
                </a:ext>
              </a:extLst>
            </p:cNvPr>
            <p:cNvSpPr txBox="1">
              <a:spLocks noChangeArrowheads="1"/>
            </p:cNvSpPr>
            <p:nvPr/>
          </p:nvSpPr>
          <p:spPr bwMode="auto">
            <a:xfrm>
              <a:off x="1527493" y="-973713"/>
              <a:ext cx="2567512" cy="27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sz="1400">
                  <a:solidFill>
                    <a:schemeClr val="tx1"/>
                  </a:solidFill>
                  <a:latin typeface="Arial" panose="020B0604020202020204" pitchFamily="34" charset="0"/>
                  <a:ea typeface="MS PGothic" panose="020B0600070205080204" pitchFamily="34" charset="-128"/>
                </a:defRPr>
              </a:lvl1pPr>
              <a:lvl2pPr marL="742950" indent="-285750" defTabSz="342900">
                <a:defRPr sz="1400">
                  <a:solidFill>
                    <a:schemeClr val="tx1"/>
                  </a:solidFill>
                  <a:latin typeface="Arial" panose="020B0604020202020204" pitchFamily="34" charset="0"/>
                  <a:ea typeface="MS PGothic" panose="020B0600070205080204" pitchFamily="34" charset="-128"/>
                </a:defRPr>
              </a:lvl2pPr>
              <a:lvl3pPr marL="1143000" indent="-228600" defTabSz="342900">
                <a:defRPr sz="1400">
                  <a:solidFill>
                    <a:schemeClr val="tx1"/>
                  </a:solidFill>
                  <a:latin typeface="Arial" panose="020B0604020202020204" pitchFamily="34" charset="0"/>
                  <a:ea typeface="MS PGothic" panose="020B0600070205080204" pitchFamily="34" charset="-128"/>
                </a:defRPr>
              </a:lvl3pPr>
              <a:lvl4pPr marL="1600200" indent="-228600" defTabSz="342900">
                <a:defRPr sz="1400">
                  <a:solidFill>
                    <a:schemeClr val="tx1"/>
                  </a:solidFill>
                  <a:latin typeface="Arial" panose="020B0604020202020204" pitchFamily="34" charset="0"/>
                  <a:ea typeface="MS PGothic" panose="020B0600070205080204" pitchFamily="34" charset="-128"/>
                </a:defRPr>
              </a:lvl4pPr>
              <a:lvl5pPr marL="2057400" indent="-228600" defTabSz="342900">
                <a:defRPr sz="1400">
                  <a:solidFill>
                    <a:schemeClr val="tx1"/>
                  </a:solidFill>
                  <a:latin typeface="Arial" panose="020B0604020202020204" pitchFamily="34" charset="0"/>
                  <a:ea typeface="MS PGothic" panose="020B0600070205080204" pitchFamily="34" charset="-128"/>
                </a:defRPr>
              </a:lvl5pPr>
              <a:lvl6pPr marL="2514600" indent="-228600" defTabSz="3429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3429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3429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3429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100" dirty="0">
                  <a:solidFill>
                    <a:srgbClr val="242424"/>
                  </a:solidFill>
                  <a:latin typeface="Calibri"/>
                  <a:cs typeface="Calibri"/>
                </a:rPr>
                <a:t>Claims payments annually</a:t>
              </a:r>
            </a:p>
          </p:txBody>
        </p:sp>
      </p:grpSp>
      <p:grpSp>
        <p:nvGrpSpPr>
          <p:cNvPr id="43" name="Group 54">
            <a:extLst>
              <a:ext uri="{FF2B5EF4-FFF2-40B4-BE49-F238E27FC236}">
                <a16:creationId xmlns="" xmlns:a16="http://schemas.microsoft.com/office/drawing/2014/main" id="{331E7110-0910-4673-9380-DCBD9DDA45F6}"/>
              </a:ext>
            </a:extLst>
          </p:cNvPr>
          <p:cNvGrpSpPr>
            <a:grpSpLocks/>
          </p:cNvGrpSpPr>
          <p:nvPr/>
        </p:nvGrpSpPr>
        <p:grpSpPr bwMode="auto">
          <a:xfrm>
            <a:off x="6478589" y="3142526"/>
            <a:ext cx="2044700" cy="756807"/>
            <a:chOff x="1401034" y="-686139"/>
            <a:chExt cx="2569642" cy="809701"/>
          </a:xfrm>
        </p:grpSpPr>
        <p:sp>
          <p:nvSpPr>
            <p:cNvPr id="44" name="Title 1">
              <a:extLst>
                <a:ext uri="{FF2B5EF4-FFF2-40B4-BE49-F238E27FC236}">
                  <a16:creationId xmlns="" xmlns:a16="http://schemas.microsoft.com/office/drawing/2014/main" id="{24DFCD95-96A0-47C8-8B0C-A07AC4603488}"/>
                </a:ext>
              </a:extLst>
            </p:cNvPr>
            <p:cNvSpPr txBox="1">
              <a:spLocks/>
            </p:cNvSpPr>
            <p:nvPr/>
          </p:nvSpPr>
          <p:spPr bwMode="auto">
            <a:xfrm>
              <a:off x="1438941" y="-686139"/>
              <a:ext cx="2210531" cy="61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9" rIns="51435" bIns="25719" anchor="b"/>
            <a:lstStyle>
              <a:lvl1pPr defTabSz="457200">
                <a:defRPr sz="1400">
                  <a:solidFill>
                    <a:schemeClr val="tx1"/>
                  </a:solidFill>
                  <a:latin typeface="Arial" panose="020B0604020202020204" pitchFamily="34" charset="0"/>
                  <a:ea typeface="MS PGothic" panose="020B0600070205080204" pitchFamily="34" charset="-128"/>
                </a:defRPr>
              </a:lvl1pPr>
              <a:lvl2pPr marL="742950" indent="-285750" defTabSz="457200">
                <a:defRPr sz="1400">
                  <a:solidFill>
                    <a:schemeClr val="tx1"/>
                  </a:solidFill>
                  <a:latin typeface="Arial" panose="020B0604020202020204" pitchFamily="34" charset="0"/>
                  <a:ea typeface="MS PGothic" panose="020B0600070205080204" pitchFamily="34" charset="-128"/>
                </a:defRPr>
              </a:lvl2pPr>
              <a:lvl3pPr marL="1143000" indent="-228600" defTabSz="457200">
                <a:defRPr sz="1400">
                  <a:solidFill>
                    <a:schemeClr val="tx1"/>
                  </a:solidFill>
                  <a:latin typeface="Arial" panose="020B0604020202020204" pitchFamily="34" charset="0"/>
                  <a:ea typeface="MS PGothic" panose="020B0600070205080204" pitchFamily="34" charset="-128"/>
                </a:defRPr>
              </a:lvl3pPr>
              <a:lvl4pPr marL="1600200" indent="-228600" defTabSz="457200">
                <a:defRPr sz="1400">
                  <a:solidFill>
                    <a:schemeClr val="tx1"/>
                  </a:solidFill>
                  <a:latin typeface="Arial" panose="020B0604020202020204" pitchFamily="34" charset="0"/>
                  <a:ea typeface="MS PGothic" panose="020B0600070205080204" pitchFamily="34" charset="-128"/>
                </a:defRPr>
              </a:lvl4pPr>
              <a:lvl5pPr marL="2057400" indent="-228600" defTabSz="457200">
                <a:defRPr sz="1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dirty="0">
                  <a:solidFill>
                    <a:srgbClr val="E00D5B"/>
                  </a:solidFill>
                  <a:latin typeface="Calibri"/>
                  <a:cs typeface="Calibri"/>
                </a:rPr>
                <a:t>CRD A&amp;B</a:t>
              </a:r>
            </a:p>
          </p:txBody>
        </p:sp>
        <p:sp>
          <p:nvSpPr>
            <p:cNvPr id="45" name="Text Box 4">
              <a:extLst>
                <a:ext uri="{FF2B5EF4-FFF2-40B4-BE49-F238E27FC236}">
                  <a16:creationId xmlns="" xmlns:a16="http://schemas.microsoft.com/office/drawing/2014/main" id="{C63E6940-FF17-4886-A407-0BC8591EAF4A}"/>
                </a:ext>
              </a:extLst>
            </p:cNvPr>
            <p:cNvSpPr txBox="1">
              <a:spLocks noChangeArrowheads="1"/>
            </p:cNvSpPr>
            <p:nvPr/>
          </p:nvSpPr>
          <p:spPr bwMode="auto">
            <a:xfrm>
              <a:off x="1401034" y="-156332"/>
              <a:ext cx="2569642" cy="27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sz="1400">
                  <a:solidFill>
                    <a:schemeClr val="tx1"/>
                  </a:solidFill>
                  <a:latin typeface="Arial" panose="020B0604020202020204" pitchFamily="34" charset="0"/>
                  <a:ea typeface="MS PGothic" panose="020B0600070205080204" pitchFamily="34" charset="-128"/>
                </a:defRPr>
              </a:lvl1pPr>
              <a:lvl2pPr marL="742950" indent="-285750" defTabSz="342900">
                <a:defRPr sz="1400">
                  <a:solidFill>
                    <a:schemeClr val="tx1"/>
                  </a:solidFill>
                  <a:latin typeface="Arial" panose="020B0604020202020204" pitchFamily="34" charset="0"/>
                  <a:ea typeface="MS PGothic" panose="020B0600070205080204" pitchFamily="34" charset="-128"/>
                </a:defRPr>
              </a:lvl2pPr>
              <a:lvl3pPr marL="1143000" indent="-228600" defTabSz="342900">
                <a:defRPr sz="1400">
                  <a:solidFill>
                    <a:schemeClr val="tx1"/>
                  </a:solidFill>
                  <a:latin typeface="Arial" panose="020B0604020202020204" pitchFamily="34" charset="0"/>
                  <a:ea typeface="MS PGothic" panose="020B0600070205080204" pitchFamily="34" charset="-128"/>
                </a:defRPr>
              </a:lvl3pPr>
              <a:lvl4pPr marL="1600200" indent="-228600" defTabSz="342900">
                <a:defRPr sz="1400">
                  <a:solidFill>
                    <a:schemeClr val="tx1"/>
                  </a:solidFill>
                  <a:latin typeface="Arial" panose="020B0604020202020204" pitchFamily="34" charset="0"/>
                  <a:ea typeface="MS PGothic" panose="020B0600070205080204" pitchFamily="34" charset="-128"/>
                </a:defRPr>
              </a:lvl4pPr>
              <a:lvl5pPr marL="2057400" indent="-228600" defTabSz="342900">
                <a:defRPr sz="1400">
                  <a:solidFill>
                    <a:schemeClr val="tx1"/>
                  </a:solidFill>
                  <a:latin typeface="Arial" panose="020B0604020202020204" pitchFamily="34" charset="0"/>
                  <a:ea typeface="MS PGothic" panose="020B0600070205080204" pitchFamily="34" charset="-128"/>
                </a:defRPr>
              </a:lvl5pPr>
              <a:lvl6pPr marL="2514600" indent="-228600" defTabSz="3429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3429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3429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3429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100" dirty="0">
                  <a:solidFill>
                    <a:srgbClr val="242424"/>
                  </a:solidFill>
                  <a:latin typeface="Calibri"/>
                  <a:cs typeface="Calibri"/>
                </a:rPr>
                <a:t>Low debt ratio / Traded on NYSE</a:t>
              </a:r>
            </a:p>
          </p:txBody>
        </p:sp>
      </p:grpSp>
      <p:grpSp>
        <p:nvGrpSpPr>
          <p:cNvPr id="46" name="Group 68">
            <a:extLst>
              <a:ext uri="{FF2B5EF4-FFF2-40B4-BE49-F238E27FC236}">
                <a16:creationId xmlns="" xmlns:a16="http://schemas.microsoft.com/office/drawing/2014/main" id="{2D3178CB-F33F-45F2-89C9-C4ED8E3BCF84}"/>
              </a:ext>
            </a:extLst>
          </p:cNvPr>
          <p:cNvGrpSpPr>
            <a:grpSpLocks/>
          </p:cNvGrpSpPr>
          <p:nvPr/>
        </p:nvGrpSpPr>
        <p:grpSpPr bwMode="auto">
          <a:xfrm>
            <a:off x="6019804" y="1551851"/>
            <a:ext cx="428625" cy="2265363"/>
            <a:chOff x="5994400" y="1144588"/>
            <a:chExt cx="479425" cy="2528887"/>
          </a:xfrm>
        </p:grpSpPr>
        <p:sp>
          <p:nvSpPr>
            <p:cNvPr id="47" name="Freeform 6">
              <a:extLst>
                <a:ext uri="{FF2B5EF4-FFF2-40B4-BE49-F238E27FC236}">
                  <a16:creationId xmlns="" xmlns:a16="http://schemas.microsoft.com/office/drawing/2014/main" id="{45B81AD5-C4EF-4582-B5AF-D859AC59B86A}"/>
                </a:ext>
              </a:extLst>
            </p:cNvPr>
            <p:cNvSpPr>
              <a:spLocks noEditPoints="1"/>
            </p:cNvSpPr>
            <p:nvPr/>
          </p:nvSpPr>
          <p:spPr bwMode="auto">
            <a:xfrm>
              <a:off x="5994400" y="1887128"/>
              <a:ext cx="472322" cy="432409"/>
            </a:xfrm>
            <a:custGeom>
              <a:avLst/>
              <a:gdLst>
                <a:gd name="T0" fmla="*/ 89 w 368"/>
                <a:gd name="T1" fmla="*/ 122 h 368"/>
                <a:gd name="T2" fmla="*/ 101 w 368"/>
                <a:gd name="T3" fmla="*/ 124 h 368"/>
                <a:gd name="T4" fmla="*/ 146 w 368"/>
                <a:gd name="T5" fmla="*/ 82 h 368"/>
                <a:gd name="T6" fmla="*/ 145 w 368"/>
                <a:gd name="T7" fmla="*/ 73 h 368"/>
                <a:gd name="T8" fmla="*/ 147 w 368"/>
                <a:gd name="T9" fmla="*/ 60 h 368"/>
                <a:gd name="T10" fmla="*/ 87 w 368"/>
                <a:gd name="T11" fmla="*/ 27 h 368"/>
                <a:gd name="T12" fmla="*/ 36 w 368"/>
                <a:gd name="T13" fmla="*/ 75 h 368"/>
                <a:gd name="T14" fmla="*/ 72 w 368"/>
                <a:gd name="T15" fmla="*/ 126 h 368"/>
                <a:gd name="T16" fmla="*/ 89 w 368"/>
                <a:gd name="T17" fmla="*/ 122 h 368"/>
                <a:gd name="T18" fmla="*/ 50 w 368"/>
                <a:gd name="T19" fmla="*/ 161 h 368"/>
                <a:gd name="T20" fmla="*/ 53 w 368"/>
                <a:gd name="T21" fmla="*/ 146 h 368"/>
                <a:gd name="T22" fmla="*/ 19 w 368"/>
                <a:gd name="T23" fmla="*/ 101 h 368"/>
                <a:gd name="T24" fmla="*/ 0 w 368"/>
                <a:gd name="T25" fmla="*/ 184 h 368"/>
                <a:gd name="T26" fmla="*/ 26 w 368"/>
                <a:gd name="T27" fmla="*/ 278 h 368"/>
                <a:gd name="T28" fmla="*/ 58 w 368"/>
                <a:gd name="T29" fmla="*/ 185 h 368"/>
                <a:gd name="T30" fmla="*/ 50 w 368"/>
                <a:gd name="T31" fmla="*/ 161 h 368"/>
                <a:gd name="T32" fmla="*/ 184 w 368"/>
                <a:gd name="T33" fmla="*/ 34 h 368"/>
                <a:gd name="T34" fmla="*/ 211 w 368"/>
                <a:gd name="T35" fmla="*/ 44 h 368"/>
                <a:gd name="T36" fmla="*/ 275 w 368"/>
                <a:gd name="T37" fmla="*/ 24 h 368"/>
                <a:gd name="T38" fmla="*/ 184 w 368"/>
                <a:gd name="T39" fmla="*/ 0 h 368"/>
                <a:gd name="T40" fmla="*/ 119 w 368"/>
                <a:gd name="T41" fmla="*/ 12 h 368"/>
                <a:gd name="T42" fmla="*/ 165 w 368"/>
                <a:gd name="T43" fmla="*/ 39 h 368"/>
                <a:gd name="T44" fmla="*/ 184 w 368"/>
                <a:gd name="T45" fmla="*/ 34 h 368"/>
                <a:gd name="T46" fmla="*/ 243 w 368"/>
                <a:gd name="T47" fmla="*/ 218 h 368"/>
                <a:gd name="T48" fmla="*/ 253 w 368"/>
                <a:gd name="T49" fmla="*/ 205 h 368"/>
                <a:gd name="T50" fmla="*/ 200 w 368"/>
                <a:gd name="T51" fmla="*/ 109 h 368"/>
                <a:gd name="T52" fmla="*/ 184 w 368"/>
                <a:gd name="T53" fmla="*/ 112 h 368"/>
                <a:gd name="T54" fmla="*/ 162 w 368"/>
                <a:gd name="T55" fmla="*/ 105 h 368"/>
                <a:gd name="T56" fmla="*/ 122 w 368"/>
                <a:gd name="T57" fmla="*/ 141 h 368"/>
                <a:gd name="T58" fmla="*/ 128 w 368"/>
                <a:gd name="T59" fmla="*/ 161 h 368"/>
                <a:gd name="T60" fmla="*/ 127 w 368"/>
                <a:gd name="T61" fmla="*/ 173 h 368"/>
                <a:gd name="T62" fmla="*/ 243 w 368"/>
                <a:gd name="T63" fmla="*/ 218 h 368"/>
                <a:gd name="T64" fmla="*/ 294 w 368"/>
                <a:gd name="T65" fmla="*/ 271 h 368"/>
                <a:gd name="T66" fmla="*/ 295 w 368"/>
                <a:gd name="T67" fmla="*/ 293 h 368"/>
                <a:gd name="T68" fmla="*/ 292 w 368"/>
                <a:gd name="T69" fmla="*/ 333 h 368"/>
                <a:gd name="T70" fmla="*/ 359 w 368"/>
                <a:gd name="T71" fmla="*/ 240 h 368"/>
                <a:gd name="T72" fmla="*/ 315 w 368"/>
                <a:gd name="T73" fmla="*/ 247 h 368"/>
                <a:gd name="T74" fmla="*/ 294 w 368"/>
                <a:gd name="T75" fmla="*/ 271 h 368"/>
                <a:gd name="T76" fmla="*/ 234 w 368"/>
                <a:gd name="T77" fmla="*/ 244 h 368"/>
                <a:gd name="T78" fmla="*/ 110 w 368"/>
                <a:gd name="T79" fmla="*/ 195 h 368"/>
                <a:gd name="T80" fmla="*/ 89 w 368"/>
                <a:gd name="T81" fmla="*/ 200 h 368"/>
                <a:gd name="T82" fmla="*/ 81 w 368"/>
                <a:gd name="T83" fmla="*/ 200 h 368"/>
                <a:gd name="T84" fmla="*/ 49 w 368"/>
                <a:gd name="T85" fmla="*/ 309 h 368"/>
                <a:gd name="T86" fmla="*/ 112 w 368"/>
                <a:gd name="T87" fmla="*/ 353 h 368"/>
                <a:gd name="T88" fmla="*/ 234 w 368"/>
                <a:gd name="T89" fmla="*/ 244 h 368"/>
                <a:gd name="T90" fmla="*/ 307 w 368"/>
                <a:gd name="T91" fmla="*/ 48 h 368"/>
                <a:gd name="T92" fmla="*/ 223 w 368"/>
                <a:gd name="T93" fmla="*/ 69 h 368"/>
                <a:gd name="T94" fmla="*/ 224 w 368"/>
                <a:gd name="T95" fmla="*/ 73 h 368"/>
                <a:gd name="T96" fmla="*/ 220 w 368"/>
                <a:gd name="T97" fmla="*/ 90 h 368"/>
                <a:gd name="T98" fmla="*/ 279 w 368"/>
                <a:gd name="T99" fmla="*/ 196 h 368"/>
                <a:gd name="T100" fmla="*/ 314 w 368"/>
                <a:gd name="T101" fmla="*/ 220 h 368"/>
                <a:gd name="T102" fmla="*/ 366 w 368"/>
                <a:gd name="T103" fmla="*/ 210 h 368"/>
                <a:gd name="T104" fmla="*/ 368 w 368"/>
                <a:gd name="T105" fmla="*/ 184 h 368"/>
                <a:gd name="T106" fmla="*/ 307 w 368"/>
                <a:gd name="T107" fmla="*/ 48 h 368"/>
                <a:gd name="T108" fmla="*/ 254 w 368"/>
                <a:gd name="T109" fmla="*/ 265 h 368"/>
                <a:gd name="T110" fmla="*/ 139 w 368"/>
                <a:gd name="T111" fmla="*/ 362 h 368"/>
                <a:gd name="T112" fmla="*/ 184 w 368"/>
                <a:gd name="T113" fmla="*/ 368 h 368"/>
                <a:gd name="T114" fmla="*/ 261 w 368"/>
                <a:gd name="T115" fmla="*/ 351 h 368"/>
                <a:gd name="T116" fmla="*/ 267 w 368"/>
                <a:gd name="T117" fmla="*/ 293 h 368"/>
                <a:gd name="T118" fmla="*/ 266 w 368"/>
                <a:gd name="T119" fmla="*/ 272 h 368"/>
                <a:gd name="T120" fmla="*/ 254 w 368"/>
                <a:gd name="T121" fmla="*/ 2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8" h="368">
                  <a:moveTo>
                    <a:pt x="89" y="122"/>
                  </a:moveTo>
                  <a:cubicBezTo>
                    <a:pt x="93" y="122"/>
                    <a:pt x="97" y="123"/>
                    <a:pt x="101" y="124"/>
                  </a:cubicBezTo>
                  <a:cubicBezTo>
                    <a:pt x="115" y="108"/>
                    <a:pt x="130" y="94"/>
                    <a:pt x="146" y="82"/>
                  </a:cubicBezTo>
                  <a:cubicBezTo>
                    <a:pt x="146" y="79"/>
                    <a:pt x="145" y="76"/>
                    <a:pt x="145" y="73"/>
                  </a:cubicBezTo>
                  <a:cubicBezTo>
                    <a:pt x="145" y="68"/>
                    <a:pt x="146" y="64"/>
                    <a:pt x="147" y="60"/>
                  </a:cubicBezTo>
                  <a:cubicBezTo>
                    <a:pt x="129" y="47"/>
                    <a:pt x="109" y="36"/>
                    <a:pt x="87" y="27"/>
                  </a:cubicBezTo>
                  <a:cubicBezTo>
                    <a:pt x="67" y="40"/>
                    <a:pt x="50" y="56"/>
                    <a:pt x="36" y="75"/>
                  </a:cubicBezTo>
                  <a:cubicBezTo>
                    <a:pt x="46" y="93"/>
                    <a:pt x="58" y="110"/>
                    <a:pt x="72" y="126"/>
                  </a:cubicBezTo>
                  <a:cubicBezTo>
                    <a:pt x="77" y="124"/>
                    <a:pt x="83" y="122"/>
                    <a:pt x="89" y="122"/>
                  </a:cubicBezTo>
                  <a:close/>
                  <a:moveTo>
                    <a:pt x="50" y="161"/>
                  </a:moveTo>
                  <a:cubicBezTo>
                    <a:pt x="50" y="156"/>
                    <a:pt x="51" y="151"/>
                    <a:pt x="53" y="146"/>
                  </a:cubicBezTo>
                  <a:cubicBezTo>
                    <a:pt x="41" y="132"/>
                    <a:pt x="29" y="117"/>
                    <a:pt x="19" y="101"/>
                  </a:cubicBezTo>
                  <a:cubicBezTo>
                    <a:pt x="7" y="126"/>
                    <a:pt x="0" y="154"/>
                    <a:pt x="0" y="184"/>
                  </a:cubicBezTo>
                  <a:cubicBezTo>
                    <a:pt x="0" y="218"/>
                    <a:pt x="9" y="250"/>
                    <a:pt x="26" y="278"/>
                  </a:cubicBezTo>
                  <a:cubicBezTo>
                    <a:pt x="32" y="245"/>
                    <a:pt x="43" y="214"/>
                    <a:pt x="58" y="185"/>
                  </a:cubicBezTo>
                  <a:cubicBezTo>
                    <a:pt x="53" y="178"/>
                    <a:pt x="50" y="170"/>
                    <a:pt x="50" y="161"/>
                  </a:cubicBezTo>
                  <a:close/>
                  <a:moveTo>
                    <a:pt x="184" y="34"/>
                  </a:moveTo>
                  <a:cubicBezTo>
                    <a:pt x="195" y="34"/>
                    <a:pt x="204" y="38"/>
                    <a:pt x="211" y="44"/>
                  </a:cubicBezTo>
                  <a:cubicBezTo>
                    <a:pt x="232" y="35"/>
                    <a:pt x="253" y="29"/>
                    <a:pt x="275" y="24"/>
                  </a:cubicBezTo>
                  <a:cubicBezTo>
                    <a:pt x="248" y="9"/>
                    <a:pt x="217" y="0"/>
                    <a:pt x="184" y="0"/>
                  </a:cubicBezTo>
                  <a:cubicBezTo>
                    <a:pt x="161" y="0"/>
                    <a:pt x="139" y="4"/>
                    <a:pt x="119" y="12"/>
                  </a:cubicBezTo>
                  <a:cubicBezTo>
                    <a:pt x="135" y="20"/>
                    <a:pt x="150" y="29"/>
                    <a:pt x="165" y="39"/>
                  </a:cubicBezTo>
                  <a:cubicBezTo>
                    <a:pt x="170" y="36"/>
                    <a:pt x="177" y="34"/>
                    <a:pt x="184" y="34"/>
                  </a:cubicBezTo>
                  <a:close/>
                  <a:moveTo>
                    <a:pt x="243" y="218"/>
                  </a:moveTo>
                  <a:cubicBezTo>
                    <a:pt x="245" y="213"/>
                    <a:pt x="249" y="208"/>
                    <a:pt x="253" y="205"/>
                  </a:cubicBezTo>
                  <a:cubicBezTo>
                    <a:pt x="242" y="169"/>
                    <a:pt x="223" y="137"/>
                    <a:pt x="200" y="109"/>
                  </a:cubicBezTo>
                  <a:cubicBezTo>
                    <a:pt x="195" y="111"/>
                    <a:pt x="190" y="112"/>
                    <a:pt x="184" y="112"/>
                  </a:cubicBezTo>
                  <a:cubicBezTo>
                    <a:pt x="176" y="112"/>
                    <a:pt x="168" y="109"/>
                    <a:pt x="162" y="105"/>
                  </a:cubicBezTo>
                  <a:cubicBezTo>
                    <a:pt x="148" y="115"/>
                    <a:pt x="134" y="128"/>
                    <a:pt x="122" y="141"/>
                  </a:cubicBezTo>
                  <a:cubicBezTo>
                    <a:pt x="126" y="147"/>
                    <a:pt x="128" y="154"/>
                    <a:pt x="128" y="161"/>
                  </a:cubicBezTo>
                  <a:cubicBezTo>
                    <a:pt x="128" y="165"/>
                    <a:pt x="128" y="169"/>
                    <a:pt x="127" y="173"/>
                  </a:cubicBezTo>
                  <a:cubicBezTo>
                    <a:pt x="161" y="196"/>
                    <a:pt x="200" y="212"/>
                    <a:pt x="243" y="218"/>
                  </a:cubicBezTo>
                  <a:close/>
                  <a:moveTo>
                    <a:pt x="294" y="271"/>
                  </a:moveTo>
                  <a:cubicBezTo>
                    <a:pt x="294" y="278"/>
                    <a:pt x="295" y="286"/>
                    <a:pt x="295" y="293"/>
                  </a:cubicBezTo>
                  <a:cubicBezTo>
                    <a:pt x="295" y="307"/>
                    <a:pt x="294" y="320"/>
                    <a:pt x="292" y="333"/>
                  </a:cubicBezTo>
                  <a:cubicBezTo>
                    <a:pt x="323" y="310"/>
                    <a:pt x="347" y="277"/>
                    <a:pt x="359" y="240"/>
                  </a:cubicBezTo>
                  <a:cubicBezTo>
                    <a:pt x="345" y="243"/>
                    <a:pt x="330" y="246"/>
                    <a:pt x="315" y="247"/>
                  </a:cubicBezTo>
                  <a:cubicBezTo>
                    <a:pt x="312" y="258"/>
                    <a:pt x="304" y="266"/>
                    <a:pt x="294" y="271"/>
                  </a:cubicBezTo>
                  <a:close/>
                  <a:moveTo>
                    <a:pt x="234" y="244"/>
                  </a:moveTo>
                  <a:cubicBezTo>
                    <a:pt x="188" y="237"/>
                    <a:pt x="146" y="220"/>
                    <a:pt x="110" y="195"/>
                  </a:cubicBezTo>
                  <a:cubicBezTo>
                    <a:pt x="104" y="198"/>
                    <a:pt x="97" y="200"/>
                    <a:pt x="89" y="200"/>
                  </a:cubicBezTo>
                  <a:cubicBezTo>
                    <a:pt x="86" y="200"/>
                    <a:pt x="84" y="200"/>
                    <a:pt x="81" y="200"/>
                  </a:cubicBezTo>
                  <a:cubicBezTo>
                    <a:pt x="64" y="233"/>
                    <a:pt x="52" y="270"/>
                    <a:pt x="49" y="309"/>
                  </a:cubicBezTo>
                  <a:cubicBezTo>
                    <a:pt x="67" y="328"/>
                    <a:pt x="88" y="343"/>
                    <a:pt x="112" y="353"/>
                  </a:cubicBezTo>
                  <a:cubicBezTo>
                    <a:pt x="142" y="308"/>
                    <a:pt x="184" y="270"/>
                    <a:pt x="234" y="244"/>
                  </a:cubicBezTo>
                  <a:close/>
                  <a:moveTo>
                    <a:pt x="307" y="48"/>
                  </a:moveTo>
                  <a:cubicBezTo>
                    <a:pt x="278" y="50"/>
                    <a:pt x="250" y="58"/>
                    <a:pt x="223" y="69"/>
                  </a:cubicBezTo>
                  <a:cubicBezTo>
                    <a:pt x="224" y="70"/>
                    <a:pt x="224" y="71"/>
                    <a:pt x="224" y="73"/>
                  </a:cubicBezTo>
                  <a:cubicBezTo>
                    <a:pt x="224" y="79"/>
                    <a:pt x="222" y="85"/>
                    <a:pt x="220" y="90"/>
                  </a:cubicBezTo>
                  <a:cubicBezTo>
                    <a:pt x="246" y="121"/>
                    <a:pt x="266" y="157"/>
                    <a:pt x="279" y="196"/>
                  </a:cubicBezTo>
                  <a:cubicBezTo>
                    <a:pt x="295" y="196"/>
                    <a:pt x="309" y="206"/>
                    <a:pt x="314" y="220"/>
                  </a:cubicBezTo>
                  <a:cubicBezTo>
                    <a:pt x="332" y="218"/>
                    <a:pt x="349" y="215"/>
                    <a:pt x="366" y="210"/>
                  </a:cubicBezTo>
                  <a:cubicBezTo>
                    <a:pt x="367" y="201"/>
                    <a:pt x="368" y="193"/>
                    <a:pt x="368" y="184"/>
                  </a:cubicBezTo>
                  <a:cubicBezTo>
                    <a:pt x="368" y="130"/>
                    <a:pt x="344" y="81"/>
                    <a:pt x="307" y="48"/>
                  </a:cubicBezTo>
                  <a:close/>
                  <a:moveTo>
                    <a:pt x="254" y="265"/>
                  </a:moveTo>
                  <a:cubicBezTo>
                    <a:pt x="207" y="287"/>
                    <a:pt x="167" y="321"/>
                    <a:pt x="139" y="362"/>
                  </a:cubicBezTo>
                  <a:cubicBezTo>
                    <a:pt x="153" y="366"/>
                    <a:pt x="168" y="368"/>
                    <a:pt x="184" y="368"/>
                  </a:cubicBezTo>
                  <a:cubicBezTo>
                    <a:pt x="212" y="368"/>
                    <a:pt x="238" y="362"/>
                    <a:pt x="261" y="351"/>
                  </a:cubicBezTo>
                  <a:cubicBezTo>
                    <a:pt x="265" y="332"/>
                    <a:pt x="267" y="313"/>
                    <a:pt x="267" y="293"/>
                  </a:cubicBezTo>
                  <a:cubicBezTo>
                    <a:pt x="267" y="286"/>
                    <a:pt x="267" y="279"/>
                    <a:pt x="266" y="272"/>
                  </a:cubicBezTo>
                  <a:cubicBezTo>
                    <a:pt x="262" y="271"/>
                    <a:pt x="257" y="268"/>
                    <a:pt x="254" y="265"/>
                  </a:cubicBezTo>
                  <a:close/>
                </a:path>
              </a:pathLst>
            </a:custGeom>
            <a:solidFill>
              <a:srgbClr val="0071CE"/>
            </a:solidFill>
            <a:ln>
              <a:noFill/>
            </a:ln>
          </p:spPr>
          <p:txBody>
            <a:bodyPr lIns="51431" tIns="25717" rIns="51431" bIns="25717"/>
            <a:lstStyle/>
            <a:p>
              <a:pPr defTabSz="342891" eaLnBrk="1" fontAlgn="auto" hangingPunct="1">
                <a:spcBef>
                  <a:spcPts val="0"/>
                </a:spcBef>
                <a:spcAft>
                  <a:spcPts val="0"/>
                </a:spcAft>
                <a:defRPr/>
              </a:pPr>
              <a:endParaRPr lang="en-US" sz="788" dirty="0">
                <a:solidFill>
                  <a:prstClr val="black"/>
                </a:solidFill>
                <a:latin typeface="Arial"/>
                <a:ea typeface="ＭＳ Ｐゴシック" charset="0"/>
                <a:cs typeface="ＭＳ Ｐゴシック" charset="0"/>
              </a:endParaRPr>
            </a:p>
          </p:txBody>
        </p:sp>
        <p:sp>
          <p:nvSpPr>
            <p:cNvPr id="48" name="Freeform 22">
              <a:extLst>
                <a:ext uri="{FF2B5EF4-FFF2-40B4-BE49-F238E27FC236}">
                  <a16:creationId xmlns="" xmlns:a16="http://schemas.microsoft.com/office/drawing/2014/main" id="{66E30D68-F545-4DA6-A8F4-6226A4F170B3}"/>
                </a:ext>
              </a:extLst>
            </p:cNvPr>
            <p:cNvSpPr>
              <a:spLocks noEditPoints="1"/>
            </p:cNvSpPr>
            <p:nvPr/>
          </p:nvSpPr>
          <p:spPr bwMode="auto">
            <a:xfrm>
              <a:off x="6015708" y="1144588"/>
              <a:ext cx="365784" cy="485575"/>
            </a:xfrm>
            <a:custGeom>
              <a:avLst/>
              <a:gdLst>
                <a:gd name="T0" fmla="*/ 2147483647 w 320"/>
                <a:gd name="T1" fmla="*/ 0 h 360"/>
                <a:gd name="T2" fmla="*/ 2147483647 w 320"/>
                <a:gd name="T3" fmla="*/ 0 h 360"/>
                <a:gd name="T4" fmla="*/ 2147483647 w 320"/>
                <a:gd name="T5" fmla="*/ 2147483647 h 360"/>
                <a:gd name="T6" fmla="*/ 2147483647 w 320"/>
                <a:gd name="T7" fmla="*/ 2147483647 h 360"/>
                <a:gd name="T8" fmla="*/ 2147483647 w 320"/>
                <a:gd name="T9" fmla="*/ 2147483647 h 360"/>
                <a:gd name="T10" fmla="*/ 2147483647 w 320"/>
                <a:gd name="T11" fmla="*/ 2147483647 h 360"/>
                <a:gd name="T12" fmla="*/ 2147483647 w 320"/>
                <a:gd name="T13" fmla="*/ 0 h 360"/>
                <a:gd name="T14" fmla="*/ 2147483647 w 320"/>
                <a:gd name="T15" fmla="*/ 2147483647 h 360"/>
                <a:gd name="T16" fmla="*/ 2147483647 w 320"/>
                <a:gd name="T17" fmla="*/ 2147483647 h 360"/>
                <a:gd name="T18" fmla="*/ 2147483647 w 320"/>
                <a:gd name="T19" fmla="*/ 2147483647 h 360"/>
                <a:gd name="T20" fmla="*/ 2147483647 w 320"/>
                <a:gd name="T21" fmla="*/ 2147483647 h 360"/>
                <a:gd name="T22" fmla="*/ 2147483647 w 320"/>
                <a:gd name="T23" fmla="*/ 2147483647 h 360"/>
                <a:gd name="T24" fmla="*/ 2147483647 w 320"/>
                <a:gd name="T25" fmla="*/ 2147483647 h 360"/>
                <a:gd name="T26" fmla="*/ 2147483647 w 320"/>
                <a:gd name="T27" fmla="*/ 2147483647 h 360"/>
                <a:gd name="T28" fmla="*/ 2147483647 w 320"/>
                <a:gd name="T29" fmla="*/ 2147483647 h 360"/>
                <a:gd name="T30" fmla="*/ 2147483647 w 320"/>
                <a:gd name="T31" fmla="*/ 2147483647 h 360"/>
                <a:gd name="T32" fmla="*/ 0 w 320"/>
                <a:gd name="T33" fmla="*/ 2147483647 h 360"/>
                <a:gd name="T34" fmla="*/ 0 w 320"/>
                <a:gd name="T35" fmla="*/ 2147483647 h 360"/>
                <a:gd name="T36" fmla="*/ 2147483647 w 320"/>
                <a:gd name="T37" fmla="*/ 2147483647 h 360"/>
                <a:gd name="T38" fmla="*/ 2147483647 w 320"/>
                <a:gd name="T39" fmla="*/ 2147483647 h 360"/>
                <a:gd name="T40" fmla="*/ 2147483647 w 320"/>
                <a:gd name="T41" fmla="*/ 2147483647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rgbClr val="0071CE"/>
            </a:solidFill>
            <a:ln>
              <a:noFill/>
            </a:ln>
            <a:extLst/>
          </p:spPr>
          <p:txBody>
            <a:bodyPr lIns="51431" tIns="25717" rIns="51431" bIns="25717"/>
            <a:lstStyle/>
            <a:p>
              <a:pPr defTabSz="685783" eaLnBrk="1" fontAlgn="auto" hangingPunct="1">
                <a:spcBef>
                  <a:spcPts val="0"/>
                </a:spcBef>
                <a:spcAft>
                  <a:spcPts val="0"/>
                </a:spcAft>
                <a:defRPr/>
              </a:pPr>
              <a:endParaRPr lang="en-US" sz="1351" dirty="0">
                <a:solidFill>
                  <a:srgbClr val="474746"/>
                </a:solidFill>
                <a:latin typeface="Arial"/>
                <a:ea typeface="+mn-ea"/>
              </a:endParaRPr>
            </a:p>
          </p:txBody>
        </p:sp>
        <p:sp>
          <p:nvSpPr>
            <p:cNvPr id="49" name="Shape 2792">
              <a:extLst>
                <a:ext uri="{FF2B5EF4-FFF2-40B4-BE49-F238E27FC236}">
                  <a16:creationId xmlns="" xmlns:a16="http://schemas.microsoft.com/office/drawing/2014/main" id="{6EB82BB2-5E26-46F6-A2FF-360FEDB70C0E}"/>
                </a:ext>
              </a:extLst>
            </p:cNvPr>
            <p:cNvSpPr/>
            <p:nvPr/>
          </p:nvSpPr>
          <p:spPr bwMode="auto">
            <a:xfrm>
              <a:off x="6012156" y="3214482"/>
              <a:ext cx="461669" cy="45899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rgbClr val="0071CE"/>
            </a:solidFill>
            <a:ln w="12700" cmpd="sng">
              <a:solidFill>
                <a:schemeClr val="accent2"/>
              </a:solidFill>
              <a:miter lim="400000"/>
            </a:ln>
          </p:spPr>
          <p:txBody>
            <a:bodyPr lIns="21427" tIns="21427" rIns="21427" bIns="21427" anchor="ctr"/>
            <a:lstStyle/>
            <a:p>
              <a:pPr defTabSz="257058"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31" dirty="0">
                <a:solidFill>
                  <a:srgbClr val="FFFFFF"/>
                </a:solidFill>
                <a:effectLst>
                  <a:outerShdw blurRad="38100" dist="12700" dir="5400000" rotWithShape="0">
                    <a:srgbClr val="000000">
                      <a:alpha val="50000"/>
                    </a:srgbClr>
                  </a:outerShdw>
                </a:effectLst>
                <a:latin typeface="Arial"/>
                <a:ea typeface="Gill Sans"/>
                <a:cs typeface="Gill Sans"/>
                <a:sym typeface="Gill Sans"/>
              </a:endParaRPr>
            </a:p>
          </p:txBody>
        </p:sp>
        <p:grpSp>
          <p:nvGrpSpPr>
            <p:cNvPr id="50" name="Group 49">
              <a:extLst>
                <a:ext uri="{FF2B5EF4-FFF2-40B4-BE49-F238E27FC236}">
                  <a16:creationId xmlns="" xmlns:a16="http://schemas.microsoft.com/office/drawing/2014/main" id="{632DC92A-93A8-42E5-ADB8-AA2F208A54B5}"/>
                </a:ext>
              </a:extLst>
            </p:cNvPr>
            <p:cNvGrpSpPr/>
            <p:nvPr/>
          </p:nvGrpSpPr>
          <p:grpSpPr bwMode="auto">
            <a:xfrm>
              <a:off x="6143625" y="2506122"/>
              <a:ext cx="162458" cy="473617"/>
              <a:chOff x="2117330" y="4936461"/>
              <a:chExt cx="204279" cy="595645"/>
            </a:xfrm>
            <a:solidFill>
              <a:schemeClr val="bg1">
                <a:lumMod val="65000"/>
              </a:schemeClr>
            </a:solidFill>
          </p:grpSpPr>
          <p:sp>
            <p:nvSpPr>
              <p:cNvPr id="51" name="Freeform 12">
                <a:extLst>
                  <a:ext uri="{FF2B5EF4-FFF2-40B4-BE49-F238E27FC236}">
                    <a16:creationId xmlns="" xmlns:a16="http://schemas.microsoft.com/office/drawing/2014/main" id="{F06A5DF5-06F4-4701-8F24-728CD80D90A0}"/>
                  </a:ext>
                </a:extLst>
              </p:cNvPr>
              <p:cNvSpPr>
                <a:spLocks/>
              </p:cNvSpPr>
              <p:nvPr/>
            </p:nvSpPr>
            <p:spPr bwMode="auto">
              <a:xfrm>
                <a:off x="2117330" y="5058707"/>
                <a:ext cx="204279" cy="47339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0071CE"/>
              </a:solidFill>
              <a:ln>
                <a:noFill/>
              </a:ln>
              <a:extLst/>
            </p:spPr>
            <p:txBody>
              <a:bodyPr/>
              <a:lstStyle/>
              <a:p>
                <a:pPr defTabSz="342891" eaLnBrk="1" fontAlgn="auto" hangingPunct="1">
                  <a:spcBef>
                    <a:spcPts val="0"/>
                  </a:spcBef>
                  <a:spcAft>
                    <a:spcPts val="0"/>
                  </a:spcAft>
                  <a:defRPr/>
                </a:pPr>
                <a:endParaRPr lang="en-US" sz="788" dirty="0">
                  <a:solidFill>
                    <a:prstClr val="black"/>
                  </a:solidFill>
                  <a:latin typeface="Arial"/>
                  <a:ea typeface="ＭＳ Ｐゴシック" charset="0"/>
                  <a:cs typeface="ＭＳ Ｐゴシック" charset="0"/>
                </a:endParaRPr>
              </a:p>
            </p:txBody>
          </p:sp>
          <p:sp>
            <p:nvSpPr>
              <p:cNvPr id="52" name="Oval 13">
                <a:extLst>
                  <a:ext uri="{FF2B5EF4-FFF2-40B4-BE49-F238E27FC236}">
                    <a16:creationId xmlns="" xmlns:a16="http://schemas.microsoft.com/office/drawing/2014/main" id="{91A6A841-3D7D-48D0-9450-6BD38B0E0451}"/>
                  </a:ext>
                </a:extLst>
              </p:cNvPr>
              <p:cNvSpPr>
                <a:spLocks noChangeArrowheads="1"/>
              </p:cNvSpPr>
              <p:nvPr/>
            </p:nvSpPr>
            <p:spPr bwMode="auto">
              <a:xfrm>
                <a:off x="2156838" y="4936461"/>
                <a:ext cx="120767" cy="104497"/>
              </a:xfrm>
              <a:prstGeom prst="ellipse">
                <a:avLst/>
              </a:prstGeom>
              <a:solidFill>
                <a:srgbClr val="0071CE"/>
              </a:solidFill>
              <a:ln>
                <a:noFill/>
              </a:ln>
              <a:extLst/>
            </p:spPr>
            <p:txBody>
              <a:bodyPr/>
              <a:lstStyle/>
              <a:p>
                <a:pPr defTabSz="342891" eaLnBrk="1" fontAlgn="auto" hangingPunct="1">
                  <a:spcBef>
                    <a:spcPts val="0"/>
                  </a:spcBef>
                  <a:spcAft>
                    <a:spcPts val="0"/>
                  </a:spcAft>
                  <a:defRPr/>
                </a:pPr>
                <a:endParaRPr lang="en-US" sz="788" dirty="0">
                  <a:solidFill>
                    <a:prstClr val="black"/>
                  </a:solidFill>
                  <a:latin typeface="Arial"/>
                  <a:ea typeface="ＭＳ Ｐゴシック" charset="0"/>
                  <a:cs typeface="ＭＳ Ｐゴシック" charset="0"/>
                </a:endParaRPr>
              </a:p>
            </p:txBody>
          </p:sp>
        </p:grpSp>
      </p:grpSp>
      <p:grpSp>
        <p:nvGrpSpPr>
          <p:cNvPr id="53" name="Group 52"/>
          <p:cNvGrpSpPr/>
          <p:nvPr/>
        </p:nvGrpSpPr>
        <p:grpSpPr>
          <a:xfrm>
            <a:off x="6278563" y="2788515"/>
            <a:ext cx="1892300" cy="650875"/>
            <a:chOff x="6278563" y="2788512"/>
            <a:chExt cx="1892300" cy="650875"/>
          </a:xfrm>
        </p:grpSpPr>
        <p:sp>
          <p:nvSpPr>
            <p:cNvPr id="54" name="Title 1">
              <a:extLst>
                <a:ext uri="{FF2B5EF4-FFF2-40B4-BE49-F238E27FC236}">
                  <a16:creationId xmlns="" xmlns:a16="http://schemas.microsoft.com/office/drawing/2014/main" id="{0AD31544-FB58-4721-8714-2265DB0B099B}"/>
                </a:ext>
              </a:extLst>
            </p:cNvPr>
            <p:cNvSpPr txBox="1">
              <a:spLocks/>
            </p:cNvSpPr>
            <p:nvPr/>
          </p:nvSpPr>
          <p:spPr bwMode="auto">
            <a:xfrm>
              <a:off x="6278563" y="2788512"/>
              <a:ext cx="11779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1400">
                  <a:solidFill>
                    <a:schemeClr val="tx1"/>
                  </a:solidFill>
                  <a:latin typeface="Arial" panose="020B0604020202020204" pitchFamily="34" charset="0"/>
                  <a:ea typeface="MS PGothic" panose="020B0600070205080204" pitchFamily="34" charset="-128"/>
                </a:defRPr>
              </a:lvl1pPr>
              <a:lvl2pPr marL="742950" indent="-285750" defTabSz="457200">
                <a:defRPr sz="1400">
                  <a:solidFill>
                    <a:schemeClr val="tx1"/>
                  </a:solidFill>
                  <a:latin typeface="Arial" panose="020B0604020202020204" pitchFamily="34" charset="0"/>
                  <a:ea typeface="MS PGothic" panose="020B0600070205080204" pitchFamily="34" charset="-128"/>
                </a:defRPr>
              </a:lvl2pPr>
              <a:lvl3pPr marL="1143000" indent="-228600" defTabSz="457200">
                <a:defRPr sz="1400">
                  <a:solidFill>
                    <a:schemeClr val="tx1"/>
                  </a:solidFill>
                  <a:latin typeface="Arial" panose="020B0604020202020204" pitchFamily="34" charset="0"/>
                  <a:ea typeface="MS PGothic" panose="020B0600070205080204" pitchFamily="34" charset="-128"/>
                </a:defRPr>
              </a:lvl3pPr>
              <a:lvl4pPr marL="1600200" indent="-228600" defTabSz="457200">
                <a:defRPr sz="1400">
                  <a:solidFill>
                    <a:schemeClr val="tx1"/>
                  </a:solidFill>
                  <a:latin typeface="Arial" panose="020B0604020202020204" pitchFamily="34" charset="0"/>
                  <a:ea typeface="MS PGothic" panose="020B0600070205080204" pitchFamily="34" charset="-128"/>
                </a:defRPr>
              </a:lvl4pPr>
              <a:lvl5pPr marL="2057400" indent="-228600" defTabSz="457200">
                <a:defRPr sz="1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b="1" dirty="0">
                  <a:solidFill>
                    <a:srgbClr val="E00D5B"/>
                  </a:solidFill>
                  <a:latin typeface="Calibri"/>
                  <a:cs typeface="Calibri"/>
                </a:rPr>
                <a:t>9,000</a:t>
              </a:r>
            </a:p>
          </p:txBody>
        </p:sp>
        <p:sp>
          <p:nvSpPr>
            <p:cNvPr id="55" name="Text Box 4">
              <a:extLst>
                <a:ext uri="{FF2B5EF4-FFF2-40B4-BE49-F238E27FC236}">
                  <a16:creationId xmlns="" xmlns:a16="http://schemas.microsoft.com/office/drawing/2014/main" id="{EFE69719-E9F5-4C56-BB3F-CC584A822AE8}"/>
                </a:ext>
              </a:extLst>
            </p:cNvPr>
            <p:cNvSpPr txBox="1">
              <a:spLocks noChangeArrowheads="1"/>
            </p:cNvSpPr>
            <p:nvPr/>
          </p:nvSpPr>
          <p:spPr bwMode="auto">
            <a:xfrm>
              <a:off x="6519863" y="3039337"/>
              <a:ext cx="165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sz="1400">
                  <a:solidFill>
                    <a:schemeClr val="tx1"/>
                  </a:solidFill>
                  <a:latin typeface="Arial" panose="020B0604020202020204" pitchFamily="34" charset="0"/>
                  <a:ea typeface="MS PGothic" panose="020B0600070205080204" pitchFamily="34" charset="-128"/>
                </a:defRPr>
              </a:lvl1pPr>
              <a:lvl2pPr marL="742950" indent="-285750" defTabSz="342900">
                <a:defRPr sz="1400">
                  <a:solidFill>
                    <a:schemeClr val="tx1"/>
                  </a:solidFill>
                  <a:latin typeface="Arial" panose="020B0604020202020204" pitchFamily="34" charset="0"/>
                  <a:ea typeface="MS PGothic" panose="020B0600070205080204" pitchFamily="34" charset="-128"/>
                </a:defRPr>
              </a:lvl2pPr>
              <a:lvl3pPr marL="1143000" indent="-228600" defTabSz="342900">
                <a:defRPr sz="1400">
                  <a:solidFill>
                    <a:schemeClr val="tx1"/>
                  </a:solidFill>
                  <a:latin typeface="Arial" panose="020B0604020202020204" pitchFamily="34" charset="0"/>
                  <a:ea typeface="MS PGothic" panose="020B0600070205080204" pitchFamily="34" charset="-128"/>
                </a:defRPr>
              </a:lvl3pPr>
              <a:lvl4pPr marL="1600200" indent="-228600" defTabSz="342900">
                <a:defRPr sz="1400">
                  <a:solidFill>
                    <a:schemeClr val="tx1"/>
                  </a:solidFill>
                  <a:latin typeface="Arial" panose="020B0604020202020204" pitchFamily="34" charset="0"/>
                  <a:ea typeface="MS PGothic" panose="020B0600070205080204" pitchFamily="34" charset="-128"/>
                </a:defRPr>
              </a:lvl4pPr>
              <a:lvl5pPr marL="2057400" indent="-228600" defTabSz="342900">
                <a:defRPr sz="1400">
                  <a:solidFill>
                    <a:schemeClr val="tx1"/>
                  </a:solidFill>
                  <a:latin typeface="Arial" panose="020B0604020202020204" pitchFamily="34" charset="0"/>
                  <a:ea typeface="MS PGothic" panose="020B0600070205080204" pitchFamily="34" charset="-128"/>
                </a:defRPr>
              </a:lvl5pPr>
              <a:lvl6pPr marL="2514600" indent="-228600" defTabSz="3429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3429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3429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3429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100" dirty="0">
                  <a:solidFill>
                    <a:srgbClr val="262626"/>
                  </a:solidFill>
                  <a:latin typeface="Calibri"/>
                  <a:cs typeface="Calibri"/>
                </a:rPr>
                <a:t>Total </a:t>
              </a:r>
              <a:r>
                <a:rPr lang="en-US" altLang="en-US" sz="1100" dirty="0">
                  <a:solidFill>
                    <a:srgbClr val="242424"/>
                  </a:solidFill>
                  <a:latin typeface="Calibri"/>
                  <a:cs typeface="Calibri"/>
                </a:rPr>
                <a:t>employees</a:t>
              </a:r>
            </a:p>
          </p:txBody>
        </p:sp>
      </p:grpSp>
      <p:grpSp>
        <p:nvGrpSpPr>
          <p:cNvPr id="56" name="Group 55">
            <a:extLst>
              <a:ext uri="{FF2B5EF4-FFF2-40B4-BE49-F238E27FC236}">
                <a16:creationId xmlns="" xmlns:a16="http://schemas.microsoft.com/office/drawing/2014/main" id="{A03C9348-2E44-3240-B46D-5E03257FDB80}"/>
              </a:ext>
            </a:extLst>
          </p:cNvPr>
          <p:cNvGrpSpPr/>
          <p:nvPr/>
        </p:nvGrpSpPr>
        <p:grpSpPr>
          <a:xfrm>
            <a:off x="511375" y="4297203"/>
            <a:ext cx="7742688" cy="514548"/>
            <a:chOff x="446568" y="5730711"/>
            <a:chExt cx="8168981" cy="542878"/>
          </a:xfrm>
        </p:grpSpPr>
        <p:pic>
          <p:nvPicPr>
            <p:cNvPr id="57" name="Picture 56">
              <a:extLst>
                <a:ext uri="{FF2B5EF4-FFF2-40B4-BE49-F238E27FC236}">
                  <a16:creationId xmlns="" xmlns:a16="http://schemas.microsoft.com/office/drawing/2014/main" id="{10B9E394-8136-7147-B7AD-AA6F59559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478" y="5858211"/>
              <a:ext cx="1672071" cy="415378"/>
            </a:xfrm>
            <a:prstGeom prst="rect">
              <a:avLst/>
            </a:prstGeom>
          </p:spPr>
        </p:pic>
        <p:pic>
          <p:nvPicPr>
            <p:cNvPr id="58" name="Picture 57">
              <a:extLst>
                <a:ext uri="{FF2B5EF4-FFF2-40B4-BE49-F238E27FC236}">
                  <a16:creationId xmlns="" xmlns:a16="http://schemas.microsoft.com/office/drawing/2014/main" id="{52FA4160-D282-F44D-9FDD-936A68B8D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1698" y="5776894"/>
              <a:ext cx="1376180" cy="483068"/>
            </a:xfrm>
            <a:prstGeom prst="rect">
              <a:avLst/>
            </a:prstGeom>
          </p:spPr>
        </p:pic>
        <p:pic>
          <p:nvPicPr>
            <p:cNvPr id="59" name="Picture 58">
              <a:extLst>
                <a:ext uri="{FF2B5EF4-FFF2-40B4-BE49-F238E27FC236}">
                  <a16:creationId xmlns="" xmlns:a16="http://schemas.microsoft.com/office/drawing/2014/main" id="{7658DD9C-2772-E540-AC3C-78F3E2B7BC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0774" y="5900210"/>
              <a:ext cx="1674116" cy="357766"/>
            </a:xfrm>
            <a:prstGeom prst="rect">
              <a:avLst/>
            </a:prstGeom>
          </p:spPr>
        </p:pic>
        <p:pic>
          <p:nvPicPr>
            <p:cNvPr id="60" name="Picture 59">
              <a:extLst>
                <a:ext uri="{FF2B5EF4-FFF2-40B4-BE49-F238E27FC236}">
                  <a16:creationId xmlns="" xmlns:a16="http://schemas.microsoft.com/office/drawing/2014/main" id="{4D3FA1FE-04CC-C34C-9AB5-51202084C2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568" y="5730711"/>
              <a:ext cx="1215819" cy="420566"/>
            </a:xfrm>
            <a:prstGeom prst="rect">
              <a:avLst/>
            </a:prstGeom>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Please….</a:t>
            </a:r>
            <a:endParaRPr lang="en-GB" dirty="0"/>
          </a:p>
        </p:txBody>
      </p:sp>
      <p:sp>
        <p:nvSpPr>
          <p:cNvPr id="6" name="Text Placeholder 5"/>
          <p:cNvSpPr>
            <a:spLocks noGrp="1"/>
          </p:cNvSpPr>
          <p:nvPr>
            <p:ph type="body" sz="quarter" idx="10"/>
          </p:nvPr>
        </p:nvSpPr>
        <p:spPr>
          <a:xfrm>
            <a:off x="347474" y="3506770"/>
            <a:ext cx="3636164" cy="914400"/>
          </a:xfrm>
        </p:spPr>
        <p:txBody>
          <a:bodyPr/>
          <a:lstStyle/>
          <a:p>
            <a:r>
              <a:rPr lang="en-GB" sz="1400" i="1" dirty="0"/>
              <a:t>"there is no such thing as a stupid question, only stupid answers</a:t>
            </a:r>
            <a:r>
              <a:rPr lang="en-GB" sz="1400" i="1" dirty="0" smtClean="0"/>
              <a:t>"</a:t>
            </a:r>
          </a:p>
          <a:p>
            <a:r>
              <a:rPr lang="en-GB" dirty="0"/>
              <a:t>	</a:t>
            </a:r>
            <a:r>
              <a:rPr lang="en-GB" dirty="0" smtClean="0"/>
              <a:t>			Colin Powell</a:t>
            </a:r>
            <a:endParaRPr lang="en-GB" dirty="0"/>
          </a:p>
        </p:txBody>
      </p:sp>
      <p:sp>
        <p:nvSpPr>
          <p:cNvPr id="7" name="Text Placeholder 6"/>
          <p:cNvSpPr>
            <a:spLocks noGrp="1"/>
          </p:cNvSpPr>
          <p:nvPr>
            <p:ph type="body" sz="quarter" idx="11"/>
          </p:nvPr>
        </p:nvSpPr>
        <p:spPr/>
        <p:txBody>
          <a:bodyPr/>
          <a:lstStyle/>
          <a:p>
            <a:r>
              <a:rPr lang="en-GB" dirty="0" smtClean="0"/>
              <a:t>….ask questions throughout</a:t>
            </a:r>
          </a:p>
          <a:p>
            <a:r>
              <a:rPr lang="en-GB" dirty="0" smtClean="0"/>
              <a:t>….turn off or put mobile phones on silent</a:t>
            </a:r>
          </a:p>
          <a:p>
            <a:r>
              <a:rPr lang="en-GB" dirty="0" smtClean="0"/>
              <a:t>….respect client confidentiality, don’t refer to specific claims</a:t>
            </a:r>
            <a:endParaRPr lang="en-GB" dirty="0"/>
          </a:p>
        </p:txBody>
      </p:sp>
      <p:grpSp>
        <p:nvGrpSpPr>
          <p:cNvPr id="8" name="Group 7"/>
          <p:cNvGrpSpPr/>
          <p:nvPr/>
        </p:nvGrpSpPr>
        <p:grpSpPr>
          <a:xfrm>
            <a:off x="5411104" y="2684038"/>
            <a:ext cx="444497" cy="439600"/>
            <a:chOff x="3517307" y="2484710"/>
            <a:chExt cx="333373" cy="329700"/>
          </a:xfrm>
        </p:grpSpPr>
        <p:sp>
          <p:nvSpPr>
            <p:cNvPr id="9" name="Freeform 110"/>
            <p:cNvSpPr>
              <a:spLocks noEditPoints="1"/>
            </p:cNvSpPr>
            <p:nvPr/>
          </p:nvSpPr>
          <p:spPr bwMode="auto">
            <a:xfrm>
              <a:off x="3675916" y="2484710"/>
              <a:ext cx="174764" cy="166686"/>
            </a:xfrm>
            <a:custGeom>
              <a:avLst/>
              <a:gdLst>
                <a:gd name="T0" fmla="*/ 44 w 45"/>
                <a:gd name="T1" fmla="*/ 11 h 43"/>
                <a:gd name="T2" fmla="*/ 38 w 45"/>
                <a:gd name="T3" fmla="*/ 11 h 43"/>
                <a:gd name="T4" fmla="*/ 38 w 45"/>
                <a:gd name="T5" fmla="*/ 6 h 43"/>
                <a:gd name="T6" fmla="*/ 44 w 45"/>
                <a:gd name="T7" fmla="*/ 6 h 43"/>
                <a:gd name="T8" fmla="*/ 45 w 45"/>
                <a:gd name="T9" fmla="*/ 5 h 43"/>
                <a:gd name="T10" fmla="*/ 44 w 45"/>
                <a:gd name="T11" fmla="*/ 4 h 43"/>
                <a:gd name="T12" fmla="*/ 38 w 45"/>
                <a:gd name="T13" fmla="*/ 4 h 43"/>
                <a:gd name="T14" fmla="*/ 38 w 45"/>
                <a:gd name="T15" fmla="*/ 1 h 43"/>
                <a:gd name="T16" fmla="*/ 36 w 45"/>
                <a:gd name="T17" fmla="*/ 0 h 43"/>
                <a:gd name="T18" fmla="*/ 27 w 45"/>
                <a:gd name="T19" fmla="*/ 0 h 43"/>
                <a:gd name="T20" fmla="*/ 22 w 45"/>
                <a:gd name="T21" fmla="*/ 5 h 43"/>
                <a:gd name="T22" fmla="*/ 22 w 45"/>
                <a:gd name="T23" fmla="*/ 7 h 43"/>
                <a:gd name="T24" fmla="*/ 12 w 45"/>
                <a:gd name="T25" fmla="*/ 7 h 43"/>
                <a:gd name="T26" fmla="*/ 7 w 45"/>
                <a:gd name="T27" fmla="*/ 12 h 43"/>
                <a:gd name="T28" fmla="*/ 7 w 45"/>
                <a:gd name="T29" fmla="*/ 27 h 43"/>
                <a:gd name="T30" fmla="*/ 12 w 45"/>
                <a:gd name="T31" fmla="*/ 31 h 43"/>
                <a:gd name="T32" fmla="*/ 15 w 45"/>
                <a:gd name="T33" fmla="*/ 31 h 43"/>
                <a:gd name="T34" fmla="*/ 15 w 45"/>
                <a:gd name="T35" fmla="*/ 31 h 43"/>
                <a:gd name="T36" fmla="*/ 15 w 45"/>
                <a:gd name="T37" fmla="*/ 31 h 43"/>
                <a:gd name="T38" fmla="*/ 18 w 45"/>
                <a:gd name="T39" fmla="*/ 31 h 43"/>
                <a:gd name="T40" fmla="*/ 20 w 45"/>
                <a:gd name="T41" fmla="*/ 33 h 43"/>
                <a:gd name="T42" fmla="*/ 20 w 45"/>
                <a:gd name="T43" fmla="*/ 38 h 43"/>
                <a:gd name="T44" fmla="*/ 18 w 45"/>
                <a:gd name="T45" fmla="*/ 40 h 43"/>
                <a:gd name="T46" fmla="*/ 16 w 45"/>
                <a:gd name="T47" fmla="*/ 40 h 43"/>
                <a:gd name="T48" fmla="*/ 15 w 45"/>
                <a:gd name="T49" fmla="*/ 40 h 43"/>
                <a:gd name="T50" fmla="*/ 2 w 45"/>
                <a:gd name="T51" fmla="*/ 40 h 43"/>
                <a:gd name="T52" fmla="*/ 0 w 45"/>
                <a:gd name="T53" fmla="*/ 41 h 43"/>
                <a:gd name="T54" fmla="*/ 2 w 45"/>
                <a:gd name="T55" fmla="*/ 43 h 43"/>
                <a:gd name="T56" fmla="*/ 15 w 45"/>
                <a:gd name="T57" fmla="*/ 43 h 43"/>
                <a:gd name="T58" fmla="*/ 16 w 45"/>
                <a:gd name="T59" fmla="*/ 43 h 43"/>
                <a:gd name="T60" fmla="*/ 18 w 45"/>
                <a:gd name="T61" fmla="*/ 43 h 43"/>
                <a:gd name="T62" fmla="*/ 23 w 45"/>
                <a:gd name="T63" fmla="*/ 38 h 43"/>
                <a:gd name="T64" fmla="*/ 23 w 45"/>
                <a:gd name="T65" fmla="*/ 33 h 43"/>
                <a:gd name="T66" fmla="*/ 18 w 45"/>
                <a:gd name="T67" fmla="*/ 29 h 43"/>
                <a:gd name="T68" fmla="*/ 15 w 45"/>
                <a:gd name="T69" fmla="*/ 29 h 43"/>
                <a:gd name="T70" fmla="*/ 15 w 45"/>
                <a:gd name="T71" fmla="*/ 29 h 43"/>
                <a:gd name="T72" fmla="*/ 15 w 45"/>
                <a:gd name="T73" fmla="*/ 29 h 43"/>
                <a:gd name="T74" fmla="*/ 12 w 45"/>
                <a:gd name="T75" fmla="*/ 29 h 43"/>
                <a:gd name="T76" fmla="*/ 10 w 45"/>
                <a:gd name="T77" fmla="*/ 27 h 43"/>
                <a:gd name="T78" fmla="*/ 10 w 45"/>
                <a:gd name="T79" fmla="*/ 12 h 43"/>
                <a:gd name="T80" fmla="*/ 12 w 45"/>
                <a:gd name="T81" fmla="*/ 10 h 43"/>
                <a:gd name="T82" fmla="*/ 22 w 45"/>
                <a:gd name="T83" fmla="*/ 10 h 43"/>
                <a:gd name="T84" fmla="*/ 22 w 45"/>
                <a:gd name="T85" fmla="*/ 12 h 43"/>
                <a:gd name="T86" fmla="*/ 27 w 45"/>
                <a:gd name="T87" fmla="*/ 18 h 43"/>
                <a:gd name="T88" fmla="*/ 36 w 45"/>
                <a:gd name="T89" fmla="*/ 18 h 43"/>
                <a:gd name="T90" fmla="*/ 38 w 45"/>
                <a:gd name="T91" fmla="*/ 16 h 43"/>
                <a:gd name="T92" fmla="*/ 38 w 45"/>
                <a:gd name="T93" fmla="*/ 14 h 43"/>
                <a:gd name="T94" fmla="*/ 44 w 45"/>
                <a:gd name="T95" fmla="*/ 14 h 43"/>
                <a:gd name="T96" fmla="*/ 45 w 45"/>
                <a:gd name="T97" fmla="*/ 12 h 43"/>
                <a:gd name="T98" fmla="*/ 44 w 45"/>
                <a:gd name="T99" fmla="*/ 11 h 43"/>
                <a:gd name="T100" fmla="*/ 35 w 45"/>
                <a:gd name="T101" fmla="*/ 15 h 43"/>
                <a:gd name="T102" fmla="*/ 27 w 45"/>
                <a:gd name="T103" fmla="*/ 15 h 43"/>
                <a:gd name="T104" fmla="*/ 25 w 45"/>
                <a:gd name="T105" fmla="*/ 12 h 43"/>
                <a:gd name="T106" fmla="*/ 25 w 45"/>
                <a:gd name="T107" fmla="*/ 5 h 43"/>
                <a:gd name="T108" fmla="*/ 27 w 45"/>
                <a:gd name="T109" fmla="*/ 2 h 43"/>
                <a:gd name="T110" fmla="*/ 35 w 45"/>
                <a:gd name="T111" fmla="*/ 2 h 43"/>
                <a:gd name="T112" fmla="*/ 35 w 45"/>
                <a:gd name="T113"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 h="43">
                  <a:moveTo>
                    <a:pt x="44" y="11"/>
                  </a:moveTo>
                  <a:cubicBezTo>
                    <a:pt x="38" y="11"/>
                    <a:pt x="38" y="11"/>
                    <a:pt x="38" y="11"/>
                  </a:cubicBezTo>
                  <a:cubicBezTo>
                    <a:pt x="38" y="6"/>
                    <a:pt x="38" y="6"/>
                    <a:pt x="38" y="6"/>
                  </a:cubicBezTo>
                  <a:cubicBezTo>
                    <a:pt x="44" y="6"/>
                    <a:pt x="44" y="6"/>
                    <a:pt x="44" y="6"/>
                  </a:cubicBezTo>
                  <a:cubicBezTo>
                    <a:pt x="44" y="6"/>
                    <a:pt x="45" y="6"/>
                    <a:pt x="45" y="5"/>
                  </a:cubicBezTo>
                  <a:cubicBezTo>
                    <a:pt x="45" y="4"/>
                    <a:pt x="44" y="4"/>
                    <a:pt x="44" y="4"/>
                  </a:cubicBezTo>
                  <a:cubicBezTo>
                    <a:pt x="38" y="4"/>
                    <a:pt x="38" y="4"/>
                    <a:pt x="38" y="4"/>
                  </a:cubicBezTo>
                  <a:cubicBezTo>
                    <a:pt x="38" y="1"/>
                    <a:pt x="38" y="1"/>
                    <a:pt x="38" y="1"/>
                  </a:cubicBezTo>
                  <a:cubicBezTo>
                    <a:pt x="38" y="0"/>
                    <a:pt x="37" y="0"/>
                    <a:pt x="36" y="0"/>
                  </a:cubicBezTo>
                  <a:cubicBezTo>
                    <a:pt x="27" y="0"/>
                    <a:pt x="27" y="0"/>
                    <a:pt x="27" y="0"/>
                  </a:cubicBezTo>
                  <a:cubicBezTo>
                    <a:pt x="25" y="0"/>
                    <a:pt x="22" y="2"/>
                    <a:pt x="22" y="5"/>
                  </a:cubicBezTo>
                  <a:cubicBezTo>
                    <a:pt x="22" y="7"/>
                    <a:pt x="22" y="7"/>
                    <a:pt x="22" y="7"/>
                  </a:cubicBezTo>
                  <a:cubicBezTo>
                    <a:pt x="12" y="7"/>
                    <a:pt x="12" y="7"/>
                    <a:pt x="12" y="7"/>
                  </a:cubicBezTo>
                  <a:cubicBezTo>
                    <a:pt x="9" y="7"/>
                    <a:pt x="7" y="9"/>
                    <a:pt x="7" y="12"/>
                  </a:cubicBezTo>
                  <a:cubicBezTo>
                    <a:pt x="7" y="27"/>
                    <a:pt x="7" y="27"/>
                    <a:pt x="7" y="27"/>
                  </a:cubicBezTo>
                  <a:cubicBezTo>
                    <a:pt x="7" y="29"/>
                    <a:pt x="9" y="31"/>
                    <a:pt x="12" y="31"/>
                  </a:cubicBezTo>
                  <a:cubicBezTo>
                    <a:pt x="15" y="31"/>
                    <a:pt x="15" y="31"/>
                    <a:pt x="15" y="31"/>
                  </a:cubicBezTo>
                  <a:cubicBezTo>
                    <a:pt x="15" y="31"/>
                    <a:pt x="15" y="31"/>
                    <a:pt x="15" y="31"/>
                  </a:cubicBezTo>
                  <a:cubicBezTo>
                    <a:pt x="15" y="31"/>
                    <a:pt x="15" y="31"/>
                    <a:pt x="15" y="31"/>
                  </a:cubicBezTo>
                  <a:cubicBezTo>
                    <a:pt x="18" y="31"/>
                    <a:pt x="18" y="31"/>
                    <a:pt x="18" y="31"/>
                  </a:cubicBezTo>
                  <a:cubicBezTo>
                    <a:pt x="19" y="31"/>
                    <a:pt x="20" y="32"/>
                    <a:pt x="20" y="33"/>
                  </a:cubicBezTo>
                  <a:cubicBezTo>
                    <a:pt x="20" y="38"/>
                    <a:pt x="20" y="38"/>
                    <a:pt x="20" y="38"/>
                  </a:cubicBezTo>
                  <a:cubicBezTo>
                    <a:pt x="20" y="39"/>
                    <a:pt x="19" y="40"/>
                    <a:pt x="18" y="40"/>
                  </a:cubicBezTo>
                  <a:cubicBezTo>
                    <a:pt x="16" y="40"/>
                    <a:pt x="16" y="40"/>
                    <a:pt x="16" y="40"/>
                  </a:cubicBezTo>
                  <a:cubicBezTo>
                    <a:pt x="15" y="40"/>
                    <a:pt x="15" y="40"/>
                    <a:pt x="15" y="40"/>
                  </a:cubicBezTo>
                  <a:cubicBezTo>
                    <a:pt x="2" y="40"/>
                    <a:pt x="2" y="40"/>
                    <a:pt x="2" y="40"/>
                  </a:cubicBezTo>
                  <a:cubicBezTo>
                    <a:pt x="1" y="40"/>
                    <a:pt x="0" y="41"/>
                    <a:pt x="0" y="41"/>
                  </a:cubicBezTo>
                  <a:cubicBezTo>
                    <a:pt x="0" y="42"/>
                    <a:pt x="1" y="43"/>
                    <a:pt x="2" y="43"/>
                  </a:cubicBezTo>
                  <a:cubicBezTo>
                    <a:pt x="15" y="43"/>
                    <a:pt x="15" y="43"/>
                    <a:pt x="15" y="43"/>
                  </a:cubicBezTo>
                  <a:cubicBezTo>
                    <a:pt x="16" y="43"/>
                    <a:pt x="16" y="43"/>
                    <a:pt x="16" y="43"/>
                  </a:cubicBezTo>
                  <a:cubicBezTo>
                    <a:pt x="18" y="43"/>
                    <a:pt x="18" y="43"/>
                    <a:pt x="18" y="43"/>
                  </a:cubicBezTo>
                  <a:cubicBezTo>
                    <a:pt x="21" y="43"/>
                    <a:pt x="23" y="41"/>
                    <a:pt x="23" y="38"/>
                  </a:cubicBezTo>
                  <a:cubicBezTo>
                    <a:pt x="23" y="33"/>
                    <a:pt x="23" y="33"/>
                    <a:pt x="23" y="33"/>
                  </a:cubicBezTo>
                  <a:cubicBezTo>
                    <a:pt x="23" y="31"/>
                    <a:pt x="21" y="29"/>
                    <a:pt x="18" y="29"/>
                  </a:cubicBezTo>
                  <a:cubicBezTo>
                    <a:pt x="15" y="29"/>
                    <a:pt x="15" y="29"/>
                    <a:pt x="15" y="29"/>
                  </a:cubicBezTo>
                  <a:cubicBezTo>
                    <a:pt x="15" y="29"/>
                    <a:pt x="15" y="29"/>
                    <a:pt x="15" y="29"/>
                  </a:cubicBezTo>
                  <a:cubicBezTo>
                    <a:pt x="15" y="29"/>
                    <a:pt x="15" y="29"/>
                    <a:pt x="15" y="29"/>
                  </a:cubicBezTo>
                  <a:cubicBezTo>
                    <a:pt x="12" y="29"/>
                    <a:pt x="12" y="29"/>
                    <a:pt x="12" y="29"/>
                  </a:cubicBezTo>
                  <a:cubicBezTo>
                    <a:pt x="11" y="29"/>
                    <a:pt x="10" y="28"/>
                    <a:pt x="10" y="27"/>
                  </a:cubicBezTo>
                  <a:cubicBezTo>
                    <a:pt x="10" y="12"/>
                    <a:pt x="10" y="12"/>
                    <a:pt x="10" y="12"/>
                  </a:cubicBezTo>
                  <a:cubicBezTo>
                    <a:pt x="10" y="11"/>
                    <a:pt x="11" y="10"/>
                    <a:pt x="12" y="10"/>
                  </a:cubicBezTo>
                  <a:cubicBezTo>
                    <a:pt x="22" y="10"/>
                    <a:pt x="22" y="10"/>
                    <a:pt x="22" y="10"/>
                  </a:cubicBezTo>
                  <a:cubicBezTo>
                    <a:pt x="22" y="12"/>
                    <a:pt x="22" y="12"/>
                    <a:pt x="22" y="12"/>
                  </a:cubicBezTo>
                  <a:cubicBezTo>
                    <a:pt x="22" y="15"/>
                    <a:pt x="25" y="18"/>
                    <a:pt x="27" y="18"/>
                  </a:cubicBezTo>
                  <a:cubicBezTo>
                    <a:pt x="36" y="18"/>
                    <a:pt x="36" y="18"/>
                    <a:pt x="36" y="18"/>
                  </a:cubicBezTo>
                  <a:cubicBezTo>
                    <a:pt x="37" y="18"/>
                    <a:pt x="38" y="17"/>
                    <a:pt x="38" y="16"/>
                  </a:cubicBezTo>
                  <a:cubicBezTo>
                    <a:pt x="38" y="14"/>
                    <a:pt x="38" y="14"/>
                    <a:pt x="38" y="14"/>
                  </a:cubicBezTo>
                  <a:cubicBezTo>
                    <a:pt x="44" y="14"/>
                    <a:pt x="44" y="14"/>
                    <a:pt x="44" y="14"/>
                  </a:cubicBezTo>
                  <a:cubicBezTo>
                    <a:pt x="44" y="14"/>
                    <a:pt x="45" y="13"/>
                    <a:pt x="45" y="12"/>
                  </a:cubicBezTo>
                  <a:cubicBezTo>
                    <a:pt x="45" y="11"/>
                    <a:pt x="44" y="11"/>
                    <a:pt x="44" y="11"/>
                  </a:cubicBezTo>
                  <a:close/>
                  <a:moveTo>
                    <a:pt x="35" y="15"/>
                  </a:moveTo>
                  <a:cubicBezTo>
                    <a:pt x="27" y="15"/>
                    <a:pt x="27" y="15"/>
                    <a:pt x="27" y="15"/>
                  </a:cubicBezTo>
                  <a:cubicBezTo>
                    <a:pt x="26" y="15"/>
                    <a:pt x="25" y="14"/>
                    <a:pt x="25" y="12"/>
                  </a:cubicBezTo>
                  <a:cubicBezTo>
                    <a:pt x="25" y="5"/>
                    <a:pt x="25" y="5"/>
                    <a:pt x="25" y="5"/>
                  </a:cubicBezTo>
                  <a:cubicBezTo>
                    <a:pt x="25" y="3"/>
                    <a:pt x="26" y="2"/>
                    <a:pt x="27" y="2"/>
                  </a:cubicBezTo>
                  <a:cubicBezTo>
                    <a:pt x="35" y="2"/>
                    <a:pt x="35" y="2"/>
                    <a:pt x="35" y="2"/>
                  </a:cubicBezTo>
                  <a:lnTo>
                    <a:pt x="35" y="15"/>
                  </a:lnTo>
                  <a:close/>
                </a:path>
              </a:pathLst>
            </a:custGeom>
            <a:solidFill>
              <a:srgbClr val="0030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0" name="Freeform 111"/>
            <p:cNvSpPr>
              <a:spLocks/>
            </p:cNvSpPr>
            <p:nvPr/>
          </p:nvSpPr>
          <p:spPr bwMode="auto">
            <a:xfrm>
              <a:off x="3714834" y="2542719"/>
              <a:ext cx="89585" cy="271691"/>
            </a:xfrm>
            <a:custGeom>
              <a:avLst/>
              <a:gdLst>
                <a:gd name="T0" fmla="*/ 5 w 23"/>
                <a:gd name="T1" fmla="*/ 1 h 70"/>
                <a:gd name="T2" fmla="*/ 4 w 23"/>
                <a:gd name="T3" fmla="*/ 1 h 70"/>
                <a:gd name="T4" fmla="*/ 4 w 23"/>
                <a:gd name="T5" fmla="*/ 3 h 70"/>
                <a:gd name="T6" fmla="*/ 21 w 23"/>
                <a:gd name="T7" fmla="*/ 32 h 70"/>
                <a:gd name="T8" fmla="*/ 0 w 23"/>
                <a:gd name="T9" fmla="*/ 63 h 70"/>
                <a:gd name="T10" fmla="*/ 0 w 23"/>
                <a:gd name="T11" fmla="*/ 64 h 70"/>
                <a:gd name="T12" fmla="*/ 0 w 23"/>
                <a:gd name="T13" fmla="*/ 69 h 70"/>
                <a:gd name="T14" fmla="*/ 1 w 23"/>
                <a:gd name="T15" fmla="*/ 70 h 70"/>
                <a:gd name="T16" fmla="*/ 2 w 23"/>
                <a:gd name="T17" fmla="*/ 69 h 70"/>
                <a:gd name="T18" fmla="*/ 2 w 23"/>
                <a:gd name="T19" fmla="*/ 65 h 70"/>
                <a:gd name="T20" fmla="*/ 23 w 23"/>
                <a:gd name="T21" fmla="*/ 32 h 70"/>
                <a:gd name="T22" fmla="*/ 5 w 23"/>
                <a:gd name="T2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70">
                  <a:moveTo>
                    <a:pt x="5" y="1"/>
                  </a:moveTo>
                  <a:cubicBezTo>
                    <a:pt x="5" y="0"/>
                    <a:pt x="4" y="1"/>
                    <a:pt x="4" y="1"/>
                  </a:cubicBezTo>
                  <a:cubicBezTo>
                    <a:pt x="3" y="2"/>
                    <a:pt x="3" y="3"/>
                    <a:pt x="4" y="3"/>
                  </a:cubicBezTo>
                  <a:cubicBezTo>
                    <a:pt x="14" y="9"/>
                    <a:pt x="21" y="20"/>
                    <a:pt x="21" y="32"/>
                  </a:cubicBezTo>
                  <a:cubicBezTo>
                    <a:pt x="21" y="45"/>
                    <a:pt x="12" y="58"/>
                    <a:pt x="0" y="63"/>
                  </a:cubicBezTo>
                  <a:cubicBezTo>
                    <a:pt x="0" y="63"/>
                    <a:pt x="0" y="63"/>
                    <a:pt x="0" y="64"/>
                  </a:cubicBezTo>
                  <a:cubicBezTo>
                    <a:pt x="0" y="69"/>
                    <a:pt x="0" y="69"/>
                    <a:pt x="0" y="69"/>
                  </a:cubicBezTo>
                  <a:cubicBezTo>
                    <a:pt x="0" y="69"/>
                    <a:pt x="0" y="70"/>
                    <a:pt x="1" y="70"/>
                  </a:cubicBezTo>
                  <a:cubicBezTo>
                    <a:pt x="2" y="70"/>
                    <a:pt x="2" y="69"/>
                    <a:pt x="2" y="69"/>
                  </a:cubicBezTo>
                  <a:cubicBezTo>
                    <a:pt x="2" y="65"/>
                    <a:pt x="2" y="65"/>
                    <a:pt x="2" y="65"/>
                  </a:cubicBezTo>
                  <a:cubicBezTo>
                    <a:pt x="15" y="59"/>
                    <a:pt x="23" y="46"/>
                    <a:pt x="23" y="32"/>
                  </a:cubicBezTo>
                  <a:cubicBezTo>
                    <a:pt x="23" y="19"/>
                    <a:pt x="16" y="7"/>
                    <a:pt x="5" y="1"/>
                  </a:cubicBezTo>
                  <a:close/>
                </a:path>
              </a:pathLst>
            </a:custGeom>
            <a:solidFill>
              <a:srgbClr val="0030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1" name="Freeform 112"/>
            <p:cNvSpPr>
              <a:spLocks/>
            </p:cNvSpPr>
            <p:nvPr/>
          </p:nvSpPr>
          <p:spPr bwMode="auto">
            <a:xfrm>
              <a:off x="3517307" y="2530970"/>
              <a:ext cx="170358" cy="283440"/>
            </a:xfrm>
            <a:custGeom>
              <a:avLst/>
              <a:gdLst>
                <a:gd name="T0" fmla="*/ 44 w 44"/>
                <a:gd name="T1" fmla="*/ 1 h 73"/>
                <a:gd name="T2" fmla="*/ 43 w 44"/>
                <a:gd name="T3" fmla="*/ 0 h 73"/>
                <a:gd name="T4" fmla="*/ 41 w 44"/>
                <a:gd name="T5" fmla="*/ 0 h 73"/>
                <a:gd name="T6" fmla="*/ 8 w 44"/>
                <a:gd name="T7" fmla="*/ 25 h 73"/>
                <a:gd name="T8" fmla="*/ 1 w 44"/>
                <a:gd name="T9" fmla="*/ 41 h 73"/>
                <a:gd name="T10" fmla="*/ 1 w 44"/>
                <a:gd name="T11" fmla="*/ 42 h 73"/>
                <a:gd name="T12" fmla="*/ 1 w 44"/>
                <a:gd name="T13" fmla="*/ 45 h 73"/>
                <a:gd name="T14" fmla="*/ 5 w 44"/>
                <a:gd name="T15" fmla="*/ 47 h 73"/>
                <a:gd name="T16" fmla="*/ 8 w 44"/>
                <a:gd name="T17" fmla="*/ 47 h 73"/>
                <a:gd name="T18" fmla="*/ 8 w 44"/>
                <a:gd name="T19" fmla="*/ 53 h 73"/>
                <a:gd name="T20" fmla="*/ 8 w 44"/>
                <a:gd name="T21" fmla="*/ 53 h 73"/>
                <a:gd name="T22" fmla="*/ 8 w 44"/>
                <a:gd name="T23" fmla="*/ 53 h 73"/>
                <a:gd name="T24" fmla="*/ 8 w 44"/>
                <a:gd name="T25" fmla="*/ 61 h 73"/>
                <a:gd name="T26" fmla="*/ 8 w 44"/>
                <a:gd name="T27" fmla="*/ 61 h 73"/>
                <a:gd name="T28" fmla="*/ 12 w 44"/>
                <a:gd name="T29" fmla="*/ 66 h 73"/>
                <a:gd name="T30" fmla="*/ 20 w 44"/>
                <a:gd name="T31" fmla="*/ 67 h 73"/>
                <a:gd name="T32" fmla="*/ 20 w 44"/>
                <a:gd name="T33" fmla="*/ 71 h 73"/>
                <a:gd name="T34" fmla="*/ 21 w 44"/>
                <a:gd name="T35" fmla="*/ 73 h 73"/>
                <a:gd name="T36" fmla="*/ 23 w 44"/>
                <a:gd name="T37" fmla="*/ 71 h 73"/>
                <a:gd name="T38" fmla="*/ 23 w 44"/>
                <a:gd name="T39" fmla="*/ 66 h 73"/>
                <a:gd name="T40" fmla="*/ 22 w 44"/>
                <a:gd name="T41" fmla="*/ 65 h 73"/>
                <a:gd name="T42" fmla="*/ 12 w 44"/>
                <a:gd name="T43" fmla="*/ 63 h 73"/>
                <a:gd name="T44" fmla="*/ 10 w 44"/>
                <a:gd name="T45" fmla="*/ 61 h 73"/>
                <a:gd name="T46" fmla="*/ 10 w 44"/>
                <a:gd name="T47" fmla="*/ 54 h 73"/>
                <a:gd name="T48" fmla="*/ 17 w 44"/>
                <a:gd name="T49" fmla="*/ 54 h 73"/>
                <a:gd name="T50" fmla="*/ 19 w 44"/>
                <a:gd name="T51" fmla="*/ 53 h 73"/>
                <a:gd name="T52" fmla="*/ 17 w 44"/>
                <a:gd name="T53" fmla="*/ 51 h 73"/>
                <a:gd name="T54" fmla="*/ 10 w 44"/>
                <a:gd name="T55" fmla="*/ 51 h 73"/>
                <a:gd name="T56" fmla="*/ 10 w 44"/>
                <a:gd name="T57" fmla="*/ 45 h 73"/>
                <a:gd name="T58" fmla="*/ 9 w 44"/>
                <a:gd name="T59" fmla="*/ 44 h 73"/>
                <a:gd name="T60" fmla="*/ 5 w 44"/>
                <a:gd name="T61" fmla="*/ 44 h 73"/>
                <a:gd name="T62" fmla="*/ 3 w 44"/>
                <a:gd name="T63" fmla="*/ 43 h 73"/>
                <a:gd name="T64" fmla="*/ 3 w 44"/>
                <a:gd name="T65" fmla="*/ 43 h 73"/>
                <a:gd name="T66" fmla="*/ 11 w 44"/>
                <a:gd name="T67" fmla="*/ 26 h 73"/>
                <a:gd name="T68" fmla="*/ 11 w 44"/>
                <a:gd name="T69" fmla="*/ 25 h 73"/>
                <a:gd name="T70" fmla="*/ 41 w 44"/>
                <a:gd name="T71" fmla="*/ 2 h 73"/>
                <a:gd name="T72" fmla="*/ 43 w 44"/>
                <a:gd name="T73" fmla="*/ 2 h 73"/>
                <a:gd name="T74" fmla="*/ 44 w 44"/>
                <a:gd name="T75"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73">
                  <a:moveTo>
                    <a:pt x="44" y="1"/>
                  </a:moveTo>
                  <a:cubicBezTo>
                    <a:pt x="44" y="0"/>
                    <a:pt x="44" y="0"/>
                    <a:pt x="43" y="0"/>
                  </a:cubicBezTo>
                  <a:cubicBezTo>
                    <a:pt x="42" y="0"/>
                    <a:pt x="41" y="0"/>
                    <a:pt x="41" y="0"/>
                  </a:cubicBezTo>
                  <a:cubicBezTo>
                    <a:pt x="26" y="0"/>
                    <a:pt x="13" y="10"/>
                    <a:pt x="8" y="25"/>
                  </a:cubicBezTo>
                  <a:cubicBezTo>
                    <a:pt x="1" y="41"/>
                    <a:pt x="1" y="41"/>
                    <a:pt x="1" y="41"/>
                  </a:cubicBezTo>
                  <a:cubicBezTo>
                    <a:pt x="1" y="42"/>
                    <a:pt x="1" y="42"/>
                    <a:pt x="1" y="42"/>
                  </a:cubicBezTo>
                  <a:cubicBezTo>
                    <a:pt x="0" y="43"/>
                    <a:pt x="1" y="44"/>
                    <a:pt x="1" y="45"/>
                  </a:cubicBezTo>
                  <a:cubicBezTo>
                    <a:pt x="2" y="46"/>
                    <a:pt x="3" y="47"/>
                    <a:pt x="5" y="47"/>
                  </a:cubicBezTo>
                  <a:cubicBezTo>
                    <a:pt x="8" y="47"/>
                    <a:pt x="8" y="47"/>
                    <a:pt x="8" y="47"/>
                  </a:cubicBezTo>
                  <a:cubicBezTo>
                    <a:pt x="8" y="53"/>
                    <a:pt x="8" y="53"/>
                    <a:pt x="8" y="53"/>
                  </a:cubicBezTo>
                  <a:cubicBezTo>
                    <a:pt x="8" y="53"/>
                    <a:pt x="8" y="53"/>
                    <a:pt x="8" y="53"/>
                  </a:cubicBezTo>
                  <a:cubicBezTo>
                    <a:pt x="8" y="53"/>
                    <a:pt x="8" y="53"/>
                    <a:pt x="8" y="53"/>
                  </a:cubicBezTo>
                  <a:cubicBezTo>
                    <a:pt x="8" y="61"/>
                    <a:pt x="8" y="61"/>
                    <a:pt x="8" y="61"/>
                  </a:cubicBezTo>
                  <a:cubicBezTo>
                    <a:pt x="8" y="61"/>
                    <a:pt x="8" y="61"/>
                    <a:pt x="8" y="61"/>
                  </a:cubicBezTo>
                  <a:cubicBezTo>
                    <a:pt x="8" y="64"/>
                    <a:pt x="10" y="65"/>
                    <a:pt x="12" y="66"/>
                  </a:cubicBezTo>
                  <a:cubicBezTo>
                    <a:pt x="20" y="67"/>
                    <a:pt x="20" y="67"/>
                    <a:pt x="20" y="67"/>
                  </a:cubicBezTo>
                  <a:cubicBezTo>
                    <a:pt x="20" y="71"/>
                    <a:pt x="20" y="71"/>
                    <a:pt x="20" y="71"/>
                  </a:cubicBezTo>
                  <a:cubicBezTo>
                    <a:pt x="20" y="72"/>
                    <a:pt x="21" y="73"/>
                    <a:pt x="21" y="73"/>
                  </a:cubicBezTo>
                  <a:cubicBezTo>
                    <a:pt x="22" y="73"/>
                    <a:pt x="23" y="72"/>
                    <a:pt x="23" y="71"/>
                  </a:cubicBezTo>
                  <a:cubicBezTo>
                    <a:pt x="23" y="66"/>
                    <a:pt x="23" y="66"/>
                    <a:pt x="23" y="66"/>
                  </a:cubicBezTo>
                  <a:cubicBezTo>
                    <a:pt x="23" y="66"/>
                    <a:pt x="22" y="65"/>
                    <a:pt x="22" y="65"/>
                  </a:cubicBezTo>
                  <a:cubicBezTo>
                    <a:pt x="12" y="63"/>
                    <a:pt x="12" y="63"/>
                    <a:pt x="12" y="63"/>
                  </a:cubicBezTo>
                  <a:cubicBezTo>
                    <a:pt x="11" y="63"/>
                    <a:pt x="11" y="63"/>
                    <a:pt x="10" y="61"/>
                  </a:cubicBezTo>
                  <a:cubicBezTo>
                    <a:pt x="10" y="54"/>
                    <a:pt x="10" y="54"/>
                    <a:pt x="10" y="54"/>
                  </a:cubicBezTo>
                  <a:cubicBezTo>
                    <a:pt x="17" y="54"/>
                    <a:pt x="17" y="54"/>
                    <a:pt x="17" y="54"/>
                  </a:cubicBezTo>
                  <a:cubicBezTo>
                    <a:pt x="18" y="54"/>
                    <a:pt x="19" y="53"/>
                    <a:pt x="19" y="53"/>
                  </a:cubicBezTo>
                  <a:cubicBezTo>
                    <a:pt x="19" y="52"/>
                    <a:pt x="18" y="51"/>
                    <a:pt x="17" y="51"/>
                  </a:cubicBezTo>
                  <a:cubicBezTo>
                    <a:pt x="10" y="51"/>
                    <a:pt x="10" y="51"/>
                    <a:pt x="10" y="51"/>
                  </a:cubicBezTo>
                  <a:cubicBezTo>
                    <a:pt x="10" y="45"/>
                    <a:pt x="10" y="45"/>
                    <a:pt x="10" y="45"/>
                  </a:cubicBezTo>
                  <a:cubicBezTo>
                    <a:pt x="10" y="44"/>
                    <a:pt x="10" y="44"/>
                    <a:pt x="9" y="44"/>
                  </a:cubicBezTo>
                  <a:cubicBezTo>
                    <a:pt x="5" y="44"/>
                    <a:pt x="5" y="44"/>
                    <a:pt x="5" y="44"/>
                  </a:cubicBezTo>
                  <a:cubicBezTo>
                    <a:pt x="4" y="44"/>
                    <a:pt x="3" y="44"/>
                    <a:pt x="3" y="43"/>
                  </a:cubicBezTo>
                  <a:cubicBezTo>
                    <a:pt x="3" y="43"/>
                    <a:pt x="3" y="43"/>
                    <a:pt x="3" y="43"/>
                  </a:cubicBezTo>
                  <a:cubicBezTo>
                    <a:pt x="11" y="26"/>
                    <a:pt x="11" y="26"/>
                    <a:pt x="11" y="26"/>
                  </a:cubicBezTo>
                  <a:cubicBezTo>
                    <a:pt x="11" y="26"/>
                    <a:pt x="11" y="26"/>
                    <a:pt x="11" y="25"/>
                  </a:cubicBezTo>
                  <a:cubicBezTo>
                    <a:pt x="15" y="12"/>
                    <a:pt x="27" y="2"/>
                    <a:pt x="41" y="2"/>
                  </a:cubicBezTo>
                  <a:cubicBezTo>
                    <a:pt x="41" y="2"/>
                    <a:pt x="42" y="2"/>
                    <a:pt x="43" y="2"/>
                  </a:cubicBezTo>
                  <a:cubicBezTo>
                    <a:pt x="43" y="2"/>
                    <a:pt x="44" y="2"/>
                    <a:pt x="44" y="1"/>
                  </a:cubicBezTo>
                  <a:close/>
                </a:path>
              </a:pathLst>
            </a:custGeom>
            <a:solidFill>
              <a:srgbClr val="0030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2" name="Freeform 113"/>
            <p:cNvSpPr>
              <a:spLocks/>
            </p:cNvSpPr>
            <p:nvPr/>
          </p:nvSpPr>
          <p:spPr bwMode="auto">
            <a:xfrm>
              <a:off x="3563568" y="2627898"/>
              <a:ext cx="42589" cy="8078"/>
            </a:xfrm>
            <a:custGeom>
              <a:avLst/>
              <a:gdLst>
                <a:gd name="T0" fmla="*/ 11 w 11"/>
                <a:gd name="T1" fmla="*/ 1 h 2"/>
                <a:gd name="T2" fmla="*/ 10 w 11"/>
                <a:gd name="T3" fmla="*/ 0 h 2"/>
                <a:gd name="T4" fmla="*/ 1 w 11"/>
                <a:gd name="T5" fmla="*/ 0 h 2"/>
                <a:gd name="T6" fmla="*/ 0 w 11"/>
                <a:gd name="T7" fmla="*/ 1 h 2"/>
                <a:gd name="T8" fmla="*/ 1 w 11"/>
                <a:gd name="T9" fmla="*/ 2 h 2"/>
                <a:gd name="T10" fmla="*/ 10 w 11"/>
                <a:gd name="T11" fmla="*/ 2 h 2"/>
                <a:gd name="T12" fmla="*/ 11 w 1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1" y="1"/>
                  </a:moveTo>
                  <a:cubicBezTo>
                    <a:pt x="11" y="0"/>
                    <a:pt x="10" y="0"/>
                    <a:pt x="10" y="0"/>
                  </a:cubicBezTo>
                  <a:cubicBezTo>
                    <a:pt x="1" y="0"/>
                    <a:pt x="1" y="0"/>
                    <a:pt x="1" y="0"/>
                  </a:cubicBezTo>
                  <a:cubicBezTo>
                    <a:pt x="1" y="0"/>
                    <a:pt x="0" y="0"/>
                    <a:pt x="0" y="1"/>
                  </a:cubicBezTo>
                  <a:cubicBezTo>
                    <a:pt x="0" y="2"/>
                    <a:pt x="1" y="2"/>
                    <a:pt x="1" y="2"/>
                  </a:cubicBezTo>
                  <a:cubicBezTo>
                    <a:pt x="10" y="2"/>
                    <a:pt x="10" y="2"/>
                    <a:pt x="10" y="2"/>
                  </a:cubicBezTo>
                  <a:cubicBezTo>
                    <a:pt x="10" y="2"/>
                    <a:pt x="11" y="2"/>
                    <a:pt x="11" y="1"/>
                  </a:cubicBezTo>
                  <a:close/>
                </a:path>
              </a:pathLst>
            </a:custGeom>
            <a:solidFill>
              <a:srgbClr val="0030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3" name="Freeform 114"/>
            <p:cNvSpPr>
              <a:spLocks/>
            </p:cNvSpPr>
            <p:nvPr/>
          </p:nvSpPr>
          <p:spPr bwMode="auto">
            <a:xfrm>
              <a:off x="3567239" y="2647724"/>
              <a:ext cx="19826" cy="7343"/>
            </a:xfrm>
            <a:custGeom>
              <a:avLst/>
              <a:gdLst>
                <a:gd name="T0" fmla="*/ 2 w 5"/>
                <a:gd name="T1" fmla="*/ 0 h 2"/>
                <a:gd name="T2" fmla="*/ 0 w 5"/>
                <a:gd name="T3" fmla="*/ 1 h 2"/>
                <a:gd name="T4" fmla="*/ 2 w 5"/>
                <a:gd name="T5" fmla="*/ 2 h 2"/>
                <a:gd name="T6" fmla="*/ 3 w 5"/>
                <a:gd name="T7" fmla="*/ 2 h 2"/>
                <a:gd name="T8" fmla="*/ 5 w 5"/>
                <a:gd name="T9" fmla="*/ 1 h 2"/>
                <a:gd name="T10" fmla="*/ 3 w 5"/>
                <a:gd name="T11" fmla="*/ 0 h 2"/>
                <a:gd name="T12" fmla="*/ 2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2" y="0"/>
                  </a:moveTo>
                  <a:cubicBezTo>
                    <a:pt x="1" y="0"/>
                    <a:pt x="0" y="0"/>
                    <a:pt x="0" y="1"/>
                  </a:cubicBezTo>
                  <a:cubicBezTo>
                    <a:pt x="0" y="2"/>
                    <a:pt x="1" y="2"/>
                    <a:pt x="2" y="2"/>
                  </a:cubicBezTo>
                  <a:cubicBezTo>
                    <a:pt x="3" y="2"/>
                    <a:pt x="3" y="2"/>
                    <a:pt x="3" y="2"/>
                  </a:cubicBezTo>
                  <a:cubicBezTo>
                    <a:pt x="4" y="2"/>
                    <a:pt x="5" y="2"/>
                    <a:pt x="5" y="1"/>
                  </a:cubicBezTo>
                  <a:cubicBezTo>
                    <a:pt x="5" y="0"/>
                    <a:pt x="4" y="0"/>
                    <a:pt x="3" y="0"/>
                  </a:cubicBezTo>
                  <a:lnTo>
                    <a:pt x="2" y="0"/>
                  </a:lnTo>
                  <a:close/>
                </a:path>
              </a:pathLst>
            </a:custGeom>
            <a:solidFill>
              <a:srgbClr val="0030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6406161" y="2721903"/>
            <a:ext cx="342916" cy="378555"/>
            <a:chOff x="3155950" y="4587875"/>
            <a:chExt cx="687388" cy="758826"/>
          </a:xfrm>
          <a:solidFill>
            <a:srgbClr val="003088"/>
          </a:solidFill>
        </p:grpSpPr>
        <p:sp>
          <p:nvSpPr>
            <p:cNvPr id="15" name="Freeform 55"/>
            <p:cNvSpPr>
              <a:spLocks/>
            </p:cNvSpPr>
            <p:nvPr/>
          </p:nvSpPr>
          <p:spPr bwMode="auto">
            <a:xfrm>
              <a:off x="3762375" y="4703763"/>
              <a:ext cx="80963" cy="115888"/>
            </a:xfrm>
            <a:custGeom>
              <a:avLst/>
              <a:gdLst>
                <a:gd name="T0" fmla="*/ 3 w 9"/>
                <a:gd name="T1" fmla="*/ 0 h 13"/>
                <a:gd name="T2" fmla="*/ 0 w 9"/>
                <a:gd name="T3" fmla="*/ 2 h 13"/>
                <a:gd name="T4" fmla="*/ 0 w 9"/>
                <a:gd name="T5" fmla="*/ 13 h 13"/>
                <a:gd name="T6" fmla="*/ 6 w 9"/>
                <a:gd name="T7" fmla="*/ 11 h 13"/>
                <a:gd name="T8" fmla="*/ 8 w 9"/>
                <a:gd name="T9" fmla="*/ 4 h 13"/>
                <a:gd name="T10" fmla="*/ 3 w 9"/>
                <a:gd name="T11" fmla="*/ 0 h 13"/>
              </a:gdLst>
              <a:ahLst/>
              <a:cxnLst>
                <a:cxn ang="0">
                  <a:pos x="T0" y="T1"/>
                </a:cxn>
                <a:cxn ang="0">
                  <a:pos x="T2" y="T3"/>
                </a:cxn>
                <a:cxn ang="0">
                  <a:pos x="T4" y="T5"/>
                </a:cxn>
                <a:cxn ang="0">
                  <a:pos x="T6" y="T7"/>
                </a:cxn>
                <a:cxn ang="0">
                  <a:pos x="T8" y="T9"/>
                </a:cxn>
                <a:cxn ang="0">
                  <a:pos x="T10" y="T11"/>
                </a:cxn>
              </a:cxnLst>
              <a:rect l="0" t="0" r="r" b="b"/>
              <a:pathLst>
                <a:path w="9" h="13">
                  <a:moveTo>
                    <a:pt x="3" y="0"/>
                  </a:moveTo>
                  <a:cubicBezTo>
                    <a:pt x="3" y="1"/>
                    <a:pt x="1" y="1"/>
                    <a:pt x="0" y="2"/>
                  </a:cubicBezTo>
                  <a:cubicBezTo>
                    <a:pt x="0" y="13"/>
                    <a:pt x="0" y="13"/>
                    <a:pt x="0" y="13"/>
                  </a:cubicBezTo>
                  <a:cubicBezTo>
                    <a:pt x="6" y="11"/>
                    <a:pt x="6" y="11"/>
                    <a:pt x="6" y="11"/>
                  </a:cubicBezTo>
                  <a:cubicBezTo>
                    <a:pt x="8" y="10"/>
                    <a:pt x="9" y="6"/>
                    <a:pt x="8" y="4"/>
                  </a:cubicBezTo>
                  <a:cubicBezTo>
                    <a:pt x="7" y="1"/>
                    <a:pt x="5"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6" name="Freeform 56"/>
            <p:cNvSpPr>
              <a:spLocks/>
            </p:cNvSpPr>
            <p:nvPr/>
          </p:nvSpPr>
          <p:spPr bwMode="auto">
            <a:xfrm>
              <a:off x="3155950" y="4659313"/>
              <a:ext cx="419100" cy="687388"/>
            </a:xfrm>
            <a:custGeom>
              <a:avLst/>
              <a:gdLst>
                <a:gd name="T0" fmla="*/ 26 w 47"/>
                <a:gd name="T1" fmla="*/ 65 h 77"/>
                <a:gd name="T2" fmla="*/ 19 w 47"/>
                <a:gd name="T3" fmla="*/ 56 h 77"/>
                <a:gd name="T4" fmla="*/ 19 w 47"/>
                <a:gd name="T5" fmla="*/ 6 h 77"/>
                <a:gd name="T6" fmla="*/ 9 w 47"/>
                <a:gd name="T7" fmla="*/ 2 h 77"/>
                <a:gd name="T8" fmla="*/ 6 w 47"/>
                <a:gd name="T9" fmla="*/ 27 h 77"/>
                <a:gd name="T10" fmla="*/ 2 w 47"/>
                <a:gd name="T11" fmla="*/ 46 h 77"/>
                <a:gd name="T12" fmla="*/ 33 w 47"/>
                <a:gd name="T13" fmla="*/ 71 h 77"/>
                <a:gd name="T14" fmla="*/ 47 w 47"/>
                <a:gd name="T15" fmla="*/ 66 h 77"/>
                <a:gd name="T16" fmla="*/ 26 w 47"/>
                <a:gd name="T17"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77">
                  <a:moveTo>
                    <a:pt x="26" y="65"/>
                  </a:moveTo>
                  <a:cubicBezTo>
                    <a:pt x="22" y="64"/>
                    <a:pt x="19" y="60"/>
                    <a:pt x="19" y="56"/>
                  </a:cubicBezTo>
                  <a:cubicBezTo>
                    <a:pt x="19" y="6"/>
                    <a:pt x="19" y="6"/>
                    <a:pt x="19" y="6"/>
                  </a:cubicBezTo>
                  <a:cubicBezTo>
                    <a:pt x="16" y="1"/>
                    <a:pt x="11" y="0"/>
                    <a:pt x="9" y="2"/>
                  </a:cubicBezTo>
                  <a:cubicBezTo>
                    <a:pt x="7" y="3"/>
                    <a:pt x="12" y="11"/>
                    <a:pt x="6" y="27"/>
                  </a:cubicBezTo>
                  <a:cubicBezTo>
                    <a:pt x="4" y="34"/>
                    <a:pt x="2" y="40"/>
                    <a:pt x="2" y="46"/>
                  </a:cubicBezTo>
                  <a:cubicBezTo>
                    <a:pt x="0" y="66"/>
                    <a:pt x="20" y="77"/>
                    <a:pt x="33" y="71"/>
                  </a:cubicBezTo>
                  <a:cubicBezTo>
                    <a:pt x="47" y="66"/>
                    <a:pt x="47" y="66"/>
                    <a:pt x="47" y="66"/>
                  </a:cubicBezTo>
                  <a:cubicBezTo>
                    <a:pt x="41" y="66"/>
                    <a:pt x="33" y="65"/>
                    <a:pt x="2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7" name="Freeform 57"/>
            <p:cNvSpPr>
              <a:spLocks noEditPoints="1"/>
            </p:cNvSpPr>
            <p:nvPr/>
          </p:nvSpPr>
          <p:spPr bwMode="auto">
            <a:xfrm>
              <a:off x="3352800" y="4587875"/>
              <a:ext cx="374650" cy="623888"/>
            </a:xfrm>
            <a:custGeom>
              <a:avLst/>
              <a:gdLst>
                <a:gd name="T0" fmla="*/ 38 w 42"/>
                <a:gd name="T1" fmla="*/ 1 h 70"/>
                <a:gd name="T2" fmla="*/ 21 w 42"/>
                <a:gd name="T3" fmla="*/ 0 h 70"/>
                <a:gd name="T4" fmla="*/ 5 w 42"/>
                <a:gd name="T5" fmla="*/ 1 h 70"/>
                <a:gd name="T6" fmla="*/ 0 w 42"/>
                <a:gd name="T7" fmla="*/ 6 h 70"/>
                <a:gd name="T8" fmla="*/ 0 w 42"/>
                <a:gd name="T9" fmla="*/ 64 h 70"/>
                <a:gd name="T10" fmla="*/ 5 w 42"/>
                <a:gd name="T11" fmla="*/ 69 h 70"/>
                <a:gd name="T12" fmla="*/ 22 w 42"/>
                <a:gd name="T13" fmla="*/ 70 h 70"/>
                <a:gd name="T14" fmla="*/ 40 w 42"/>
                <a:gd name="T15" fmla="*/ 69 h 70"/>
                <a:gd name="T16" fmla="*/ 42 w 42"/>
                <a:gd name="T17" fmla="*/ 68 h 70"/>
                <a:gd name="T18" fmla="*/ 35 w 42"/>
                <a:gd name="T19" fmla="*/ 63 h 70"/>
                <a:gd name="T20" fmla="*/ 36 w 42"/>
                <a:gd name="T21" fmla="*/ 56 h 70"/>
                <a:gd name="T22" fmla="*/ 4 w 42"/>
                <a:gd name="T23" fmla="*/ 56 h 70"/>
                <a:gd name="T24" fmla="*/ 4 w 42"/>
                <a:gd name="T25" fmla="*/ 11 h 70"/>
                <a:gd name="T26" fmla="*/ 38 w 42"/>
                <a:gd name="T27" fmla="*/ 11 h 70"/>
                <a:gd name="T28" fmla="*/ 38 w 42"/>
                <a:gd name="T29" fmla="*/ 29 h 70"/>
                <a:gd name="T30" fmla="*/ 42 w 42"/>
                <a:gd name="T31" fmla="*/ 27 h 70"/>
                <a:gd name="T32" fmla="*/ 42 w 42"/>
                <a:gd name="T33" fmla="*/ 6 h 70"/>
                <a:gd name="T34" fmla="*/ 38 w 42"/>
                <a:gd name="T35" fmla="*/ 1 h 70"/>
                <a:gd name="T36" fmla="*/ 23 w 42"/>
                <a:gd name="T37" fmla="*/ 61 h 70"/>
                <a:gd name="T38" fmla="*/ 26 w 42"/>
                <a:gd name="T39" fmla="*/ 61 h 70"/>
                <a:gd name="T40" fmla="*/ 28 w 42"/>
                <a:gd name="T41" fmla="*/ 63 h 70"/>
                <a:gd name="T42" fmla="*/ 26 w 42"/>
                <a:gd name="T43" fmla="*/ 65 h 70"/>
                <a:gd name="T44" fmla="*/ 23 w 42"/>
                <a:gd name="T45" fmla="*/ 65 h 70"/>
                <a:gd name="T46" fmla="*/ 23 w 42"/>
                <a:gd name="T47" fmla="*/ 61 h 70"/>
                <a:gd name="T48" fmla="*/ 17 w 42"/>
                <a:gd name="T49" fmla="*/ 61 h 70"/>
                <a:gd name="T50" fmla="*/ 20 w 42"/>
                <a:gd name="T51" fmla="*/ 61 h 70"/>
                <a:gd name="T52" fmla="*/ 20 w 42"/>
                <a:gd name="T53" fmla="*/ 65 h 70"/>
                <a:gd name="T54" fmla="*/ 17 w 42"/>
                <a:gd name="T55" fmla="*/ 65 h 70"/>
                <a:gd name="T56" fmla="*/ 15 w 42"/>
                <a:gd name="T57" fmla="*/ 63 h 70"/>
                <a:gd name="T58" fmla="*/ 17 w 42"/>
                <a:gd name="T59" fmla="*/ 61 h 70"/>
                <a:gd name="T60" fmla="*/ 23 w 42"/>
                <a:gd name="T61" fmla="*/ 7 h 70"/>
                <a:gd name="T62" fmla="*/ 20 w 42"/>
                <a:gd name="T63" fmla="*/ 7 h 70"/>
                <a:gd name="T64" fmla="*/ 18 w 42"/>
                <a:gd name="T65" fmla="*/ 6 h 70"/>
                <a:gd name="T66" fmla="*/ 20 w 42"/>
                <a:gd name="T67" fmla="*/ 4 h 70"/>
                <a:gd name="T68" fmla="*/ 23 w 42"/>
                <a:gd name="T69" fmla="*/ 4 h 70"/>
                <a:gd name="T70" fmla="*/ 24 w 42"/>
                <a:gd name="T71" fmla="*/ 6 h 70"/>
                <a:gd name="T72" fmla="*/ 23 w 42"/>
                <a:gd name="T73"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 h="70">
                  <a:moveTo>
                    <a:pt x="38" y="1"/>
                  </a:moveTo>
                  <a:cubicBezTo>
                    <a:pt x="32" y="0"/>
                    <a:pt x="27" y="0"/>
                    <a:pt x="21" y="0"/>
                  </a:cubicBezTo>
                  <a:cubicBezTo>
                    <a:pt x="16" y="0"/>
                    <a:pt x="11" y="0"/>
                    <a:pt x="5" y="1"/>
                  </a:cubicBezTo>
                  <a:cubicBezTo>
                    <a:pt x="2" y="1"/>
                    <a:pt x="0" y="4"/>
                    <a:pt x="0" y="6"/>
                  </a:cubicBezTo>
                  <a:cubicBezTo>
                    <a:pt x="0" y="64"/>
                    <a:pt x="0" y="64"/>
                    <a:pt x="0" y="64"/>
                  </a:cubicBezTo>
                  <a:cubicBezTo>
                    <a:pt x="0" y="66"/>
                    <a:pt x="2" y="69"/>
                    <a:pt x="5" y="69"/>
                  </a:cubicBezTo>
                  <a:cubicBezTo>
                    <a:pt x="11" y="70"/>
                    <a:pt x="17" y="70"/>
                    <a:pt x="22" y="70"/>
                  </a:cubicBezTo>
                  <a:cubicBezTo>
                    <a:pt x="28" y="70"/>
                    <a:pt x="34" y="70"/>
                    <a:pt x="40" y="69"/>
                  </a:cubicBezTo>
                  <a:cubicBezTo>
                    <a:pt x="40" y="69"/>
                    <a:pt x="41" y="69"/>
                    <a:pt x="42" y="68"/>
                  </a:cubicBezTo>
                  <a:cubicBezTo>
                    <a:pt x="39" y="68"/>
                    <a:pt x="36" y="66"/>
                    <a:pt x="35" y="63"/>
                  </a:cubicBezTo>
                  <a:cubicBezTo>
                    <a:pt x="34" y="61"/>
                    <a:pt x="34" y="58"/>
                    <a:pt x="36" y="56"/>
                  </a:cubicBezTo>
                  <a:cubicBezTo>
                    <a:pt x="4" y="56"/>
                    <a:pt x="4" y="56"/>
                    <a:pt x="4" y="56"/>
                  </a:cubicBezTo>
                  <a:cubicBezTo>
                    <a:pt x="4" y="11"/>
                    <a:pt x="4" y="11"/>
                    <a:pt x="4" y="11"/>
                  </a:cubicBezTo>
                  <a:cubicBezTo>
                    <a:pt x="38" y="11"/>
                    <a:pt x="38" y="11"/>
                    <a:pt x="38" y="11"/>
                  </a:cubicBezTo>
                  <a:cubicBezTo>
                    <a:pt x="38" y="29"/>
                    <a:pt x="38" y="29"/>
                    <a:pt x="38" y="29"/>
                  </a:cubicBezTo>
                  <a:cubicBezTo>
                    <a:pt x="42" y="27"/>
                    <a:pt x="42" y="27"/>
                    <a:pt x="42" y="27"/>
                  </a:cubicBezTo>
                  <a:cubicBezTo>
                    <a:pt x="42" y="6"/>
                    <a:pt x="42" y="6"/>
                    <a:pt x="42" y="6"/>
                  </a:cubicBezTo>
                  <a:cubicBezTo>
                    <a:pt x="42" y="4"/>
                    <a:pt x="40" y="1"/>
                    <a:pt x="38" y="1"/>
                  </a:cubicBezTo>
                  <a:close/>
                  <a:moveTo>
                    <a:pt x="23" y="61"/>
                  </a:moveTo>
                  <a:cubicBezTo>
                    <a:pt x="26" y="61"/>
                    <a:pt x="26" y="61"/>
                    <a:pt x="26" y="61"/>
                  </a:cubicBezTo>
                  <a:cubicBezTo>
                    <a:pt x="27" y="61"/>
                    <a:pt x="28" y="62"/>
                    <a:pt x="28" y="63"/>
                  </a:cubicBezTo>
                  <a:cubicBezTo>
                    <a:pt x="28" y="64"/>
                    <a:pt x="27" y="65"/>
                    <a:pt x="26" y="65"/>
                  </a:cubicBezTo>
                  <a:cubicBezTo>
                    <a:pt x="23" y="65"/>
                    <a:pt x="23" y="65"/>
                    <a:pt x="23" y="65"/>
                  </a:cubicBezTo>
                  <a:lnTo>
                    <a:pt x="23" y="61"/>
                  </a:lnTo>
                  <a:close/>
                  <a:moveTo>
                    <a:pt x="17" y="61"/>
                  </a:moveTo>
                  <a:cubicBezTo>
                    <a:pt x="20" y="61"/>
                    <a:pt x="20" y="61"/>
                    <a:pt x="20" y="61"/>
                  </a:cubicBezTo>
                  <a:cubicBezTo>
                    <a:pt x="20" y="65"/>
                    <a:pt x="20" y="65"/>
                    <a:pt x="20" y="65"/>
                  </a:cubicBezTo>
                  <a:cubicBezTo>
                    <a:pt x="17" y="65"/>
                    <a:pt x="17" y="65"/>
                    <a:pt x="17" y="65"/>
                  </a:cubicBezTo>
                  <a:cubicBezTo>
                    <a:pt x="16" y="65"/>
                    <a:pt x="15" y="64"/>
                    <a:pt x="15" y="63"/>
                  </a:cubicBezTo>
                  <a:cubicBezTo>
                    <a:pt x="15" y="62"/>
                    <a:pt x="16" y="61"/>
                    <a:pt x="17" y="61"/>
                  </a:cubicBezTo>
                  <a:close/>
                  <a:moveTo>
                    <a:pt x="23" y="7"/>
                  </a:moveTo>
                  <a:cubicBezTo>
                    <a:pt x="20" y="7"/>
                    <a:pt x="20" y="7"/>
                    <a:pt x="20" y="7"/>
                  </a:cubicBezTo>
                  <a:cubicBezTo>
                    <a:pt x="19" y="7"/>
                    <a:pt x="18" y="6"/>
                    <a:pt x="18" y="6"/>
                  </a:cubicBezTo>
                  <a:cubicBezTo>
                    <a:pt x="18" y="5"/>
                    <a:pt x="19" y="4"/>
                    <a:pt x="20" y="4"/>
                  </a:cubicBezTo>
                  <a:cubicBezTo>
                    <a:pt x="23" y="4"/>
                    <a:pt x="23" y="4"/>
                    <a:pt x="23" y="4"/>
                  </a:cubicBezTo>
                  <a:cubicBezTo>
                    <a:pt x="24" y="4"/>
                    <a:pt x="24" y="5"/>
                    <a:pt x="24" y="6"/>
                  </a:cubicBezTo>
                  <a:cubicBezTo>
                    <a:pt x="24" y="6"/>
                    <a:pt x="24" y="7"/>
                    <a:pt x="2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8" name="Freeform 58"/>
            <p:cNvSpPr>
              <a:spLocks/>
            </p:cNvSpPr>
            <p:nvPr/>
          </p:nvSpPr>
          <p:spPr bwMode="auto">
            <a:xfrm>
              <a:off x="3683000" y="4962525"/>
              <a:ext cx="133350" cy="98425"/>
            </a:xfrm>
            <a:custGeom>
              <a:avLst/>
              <a:gdLst>
                <a:gd name="T0" fmla="*/ 7 w 15"/>
                <a:gd name="T1" fmla="*/ 11 h 11"/>
                <a:gd name="T2" fmla="*/ 12 w 15"/>
                <a:gd name="T3" fmla="*/ 9 h 11"/>
                <a:gd name="T4" fmla="*/ 14 w 15"/>
                <a:gd name="T5" fmla="*/ 3 h 11"/>
                <a:gd name="T6" fmla="*/ 10 w 15"/>
                <a:gd name="T7" fmla="*/ 0 h 11"/>
                <a:gd name="T8" fmla="*/ 8 w 15"/>
                <a:gd name="T9" fmla="*/ 0 h 11"/>
                <a:gd name="T10" fmla="*/ 3 w 15"/>
                <a:gd name="T11" fmla="*/ 2 h 11"/>
                <a:gd name="T12" fmla="*/ 1 w 15"/>
                <a:gd name="T13" fmla="*/ 9 h 11"/>
                <a:gd name="T14" fmla="*/ 5 w 15"/>
                <a:gd name="T15" fmla="*/ 11 h 11"/>
                <a:gd name="T16" fmla="*/ 7 w 15"/>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1">
                  <a:moveTo>
                    <a:pt x="7" y="11"/>
                  </a:moveTo>
                  <a:cubicBezTo>
                    <a:pt x="12" y="9"/>
                    <a:pt x="12" y="9"/>
                    <a:pt x="12" y="9"/>
                  </a:cubicBezTo>
                  <a:cubicBezTo>
                    <a:pt x="14" y="8"/>
                    <a:pt x="15" y="5"/>
                    <a:pt x="14" y="3"/>
                  </a:cubicBezTo>
                  <a:cubicBezTo>
                    <a:pt x="14" y="1"/>
                    <a:pt x="12" y="0"/>
                    <a:pt x="10" y="0"/>
                  </a:cubicBezTo>
                  <a:cubicBezTo>
                    <a:pt x="9" y="0"/>
                    <a:pt x="9" y="0"/>
                    <a:pt x="8" y="0"/>
                  </a:cubicBezTo>
                  <a:cubicBezTo>
                    <a:pt x="3" y="2"/>
                    <a:pt x="3" y="2"/>
                    <a:pt x="3" y="2"/>
                  </a:cubicBezTo>
                  <a:cubicBezTo>
                    <a:pt x="1" y="3"/>
                    <a:pt x="0" y="6"/>
                    <a:pt x="1" y="9"/>
                  </a:cubicBezTo>
                  <a:cubicBezTo>
                    <a:pt x="2" y="11"/>
                    <a:pt x="4" y="11"/>
                    <a:pt x="5" y="11"/>
                  </a:cubicBezTo>
                  <a:cubicBezTo>
                    <a:pt x="6" y="11"/>
                    <a:pt x="6" y="11"/>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9" name="Freeform 59"/>
            <p:cNvSpPr>
              <a:spLocks/>
            </p:cNvSpPr>
            <p:nvPr/>
          </p:nvSpPr>
          <p:spPr bwMode="auto">
            <a:xfrm>
              <a:off x="3690938" y="5068888"/>
              <a:ext cx="125413" cy="90488"/>
            </a:xfrm>
            <a:custGeom>
              <a:avLst/>
              <a:gdLst>
                <a:gd name="T0" fmla="*/ 4 w 14"/>
                <a:gd name="T1" fmla="*/ 10 h 10"/>
                <a:gd name="T2" fmla="*/ 6 w 14"/>
                <a:gd name="T3" fmla="*/ 10 h 10"/>
                <a:gd name="T4" fmla="*/ 10 w 14"/>
                <a:gd name="T5" fmla="*/ 8 h 10"/>
                <a:gd name="T6" fmla="*/ 13 w 14"/>
                <a:gd name="T7" fmla="*/ 2 h 10"/>
                <a:gd name="T8" fmla="*/ 9 w 14"/>
                <a:gd name="T9" fmla="*/ 0 h 10"/>
                <a:gd name="T10" fmla="*/ 7 w 14"/>
                <a:gd name="T11" fmla="*/ 0 h 10"/>
                <a:gd name="T12" fmla="*/ 3 w 14"/>
                <a:gd name="T13" fmla="*/ 2 h 10"/>
                <a:gd name="T14" fmla="*/ 1 w 14"/>
                <a:gd name="T15" fmla="*/ 8 h 10"/>
                <a:gd name="T16" fmla="*/ 4 w 14"/>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4" y="10"/>
                  </a:moveTo>
                  <a:cubicBezTo>
                    <a:pt x="5" y="10"/>
                    <a:pt x="6" y="10"/>
                    <a:pt x="6" y="10"/>
                  </a:cubicBezTo>
                  <a:cubicBezTo>
                    <a:pt x="10" y="8"/>
                    <a:pt x="10" y="8"/>
                    <a:pt x="10" y="8"/>
                  </a:cubicBezTo>
                  <a:cubicBezTo>
                    <a:pt x="13" y="7"/>
                    <a:pt x="14" y="5"/>
                    <a:pt x="13" y="2"/>
                  </a:cubicBezTo>
                  <a:cubicBezTo>
                    <a:pt x="12" y="1"/>
                    <a:pt x="10" y="0"/>
                    <a:pt x="9" y="0"/>
                  </a:cubicBezTo>
                  <a:cubicBezTo>
                    <a:pt x="8" y="0"/>
                    <a:pt x="8" y="0"/>
                    <a:pt x="7" y="0"/>
                  </a:cubicBezTo>
                  <a:cubicBezTo>
                    <a:pt x="3" y="2"/>
                    <a:pt x="3" y="2"/>
                    <a:pt x="3" y="2"/>
                  </a:cubicBezTo>
                  <a:cubicBezTo>
                    <a:pt x="1" y="3"/>
                    <a:pt x="0" y="6"/>
                    <a:pt x="1" y="8"/>
                  </a:cubicBezTo>
                  <a:cubicBezTo>
                    <a:pt x="1" y="9"/>
                    <a:pt x="3" y="10"/>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0" name="Freeform 60"/>
            <p:cNvSpPr>
              <a:spLocks/>
            </p:cNvSpPr>
            <p:nvPr/>
          </p:nvSpPr>
          <p:spPr bwMode="auto">
            <a:xfrm>
              <a:off x="3683000" y="4864100"/>
              <a:ext cx="123825" cy="98425"/>
            </a:xfrm>
            <a:custGeom>
              <a:avLst/>
              <a:gdLst>
                <a:gd name="T0" fmla="*/ 7 w 14"/>
                <a:gd name="T1" fmla="*/ 0 h 11"/>
                <a:gd name="T2" fmla="*/ 3 w 14"/>
                <a:gd name="T3" fmla="*/ 1 h 11"/>
                <a:gd name="T4" fmla="*/ 1 w 14"/>
                <a:gd name="T5" fmla="*/ 8 h 11"/>
                <a:gd name="T6" fmla="*/ 5 w 14"/>
                <a:gd name="T7" fmla="*/ 11 h 11"/>
                <a:gd name="T8" fmla="*/ 7 w 14"/>
                <a:gd name="T9" fmla="*/ 10 h 11"/>
                <a:gd name="T10" fmla="*/ 10 w 14"/>
                <a:gd name="T11" fmla="*/ 9 h 11"/>
                <a:gd name="T12" fmla="*/ 13 w 14"/>
                <a:gd name="T13" fmla="*/ 3 h 11"/>
                <a:gd name="T14" fmla="*/ 9 w 14"/>
                <a:gd name="T15" fmla="*/ 0 h 11"/>
                <a:gd name="T16" fmla="*/ 7 w 14"/>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7" y="0"/>
                  </a:moveTo>
                  <a:cubicBezTo>
                    <a:pt x="3" y="1"/>
                    <a:pt x="3" y="1"/>
                    <a:pt x="3" y="1"/>
                  </a:cubicBezTo>
                  <a:cubicBezTo>
                    <a:pt x="1" y="3"/>
                    <a:pt x="0" y="5"/>
                    <a:pt x="1" y="8"/>
                  </a:cubicBezTo>
                  <a:cubicBezTo>
                    <a:pt x="2" y="10"/>
                    <a:pt x="4" y="11"/>
                    <a:pt x="5" y="11"/>
                  </a:cubicBezTo>
                  <a:cubicBezTo>
                    <a:pt x="6" y="11"/>
                    <a:pt x="6" y="10"/>
                    <a:pt x="7" y="10"/>
                  </a:cubicBezTo>
                  <a:cubicBezTo>
                    <a:pt x="10" y="9"/>
                    <a:pt x="10" y="9"/>
                    <a:pt x="10" y="9"/>
                  </a:cubicBezTo>
                  <a:cubicBezTo>
                    <a:pt x="13" y="8"/>
                    <a:pt x="14" y="5"/>
                    <a:pt x="13" y="3"/>
                  </a:cubicBezTo>
                  <a:cubicBezTo>
                    <a:pt x="12" y="1"/>
                    <a:pt x="10" y="0"/>
                    <a:pt x="9"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1" name="Freeform 61"/>
            <p:cNvSpPr>
              <a:spLocks noEditPoints="1"/>
            </p:cNvSpPr>
            <p:nvPr/>
          </p:nvSpPr>
          <p:spPr bwMode="auto">
            <a:xfrm>
              <a:off x="3432175" y="4891088"/>
              <a:ext cx="223838" cy="125413"/>
            </a:xfrm>
            <a:custGeom>
              <a:avLst/>
              <a:gdLst>
                <a:gd name="T0" fmla="*/ 0 w 25"/>
                <a:gd name="T1" fmla="*/ 9 h 14"/>
                <a:gd name="T2" fmla="*/ 0 w 25"/>
                <a:gd name="T3" fmla="*/ 14 h 14"/>
                <a:gd name="T4" fmla="*/ 25 w 25"/>
                <a:gd name="T5" fmla="*/ 14 h 14"/>
                <a:gd name="T6" fmla="*/ 25 w 25"/>
                <a:gd name="T7" fmla="*/ 9 h 14"/>
                <a:gd name="T8" fmla="*/ 12 w 25"/>
                <a:gd name="T9" fmla="*/ 0 h 14"/>
                <a:gd name="T10" fmla="*/ 0 w 25"/>
                <a:gd name="T11" fmla="*/ 9 h 14"/>
                <a:gd name="T12" fmla="*/ 5 w 25"/>
                <a:gd name="T13" fmla="*/ 8 h 14"/>
                <a:gd name="T14" fmla="*/ 5 w 25"/>
                <a:gd name="T15" fmla="*/ 8 h 14"/>
                <a:gd name="T16" fmla="*/ 10 w 25"/>
                <a:gd name="T17" fmla="*/ 8 h 14"/>
                <a:gd name="T18" fmla="*/ 10 w 25"/>
                <a:gd name="T19" fmla="*/ 8 h 14"/>
                <a:gd name="T20" fmla="*/ 10 w 25"/>
                <a:gd name="T21" fmla="*/ 11 h 14"/>
                <a:gd name="T22" fmla="*/ 10 w 25"/>
                <a:gd name="T23" fmla="*/ 11 h 14"/>
                <a:gd name="T24" fmla="*/ 5 w 25"/>
                <a:gd name="T25" fmla="*/ 11 h 14"/>
                <a:gd name="T26" fmla="*/ 5 w 25"/>
                <a:gd name="T27" fmla="*/ 11 h 14"/>
                <a:gd name="T28" fmla="*/ 5 w 25"/>
                <a:gd name="T2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14">
                  <a:moveTo>
                    <a:pt x="0" y="9"/>
                  </a:moveTo>
                  <a:cubicBezTo>
                    <a:pt x="0" y="14"/>
                    <a:pt x="0" y="14"/>
                    <a:pt x="0" y="14"/>
                  </a:cubicBezTo>
                  <a:cubicBezTo>
                    <a:pt x="25" y="14"/>
                    <a:pt x="25" y="14"/>
                    <a:pt x="25" y="14"/>
                  </a:cubicBezTo>
                  <a:cubicBezTo>
                    <a:pt x="25" y="9"/>
                    <a:pt x="25" y="9"/>
                    <a:pt x="25" y="9"/>
                  </a:cubicBezTo>
                  <a:cubicBezTo>
                    <a:pt x="25" y="4"/>
                    <a:pt x="19" y="0"/>
                    <a:pt x="12" y="0"/>
                  </a:cubicBezTo>
                  <a:cubicBezTo>
                    <a:pt x="6" y="0"/>
                    <a:pt x="0" y="4"/>
                    <a:pt x="0" y="9"/>
                  </a:cubicBezTo>
                  <a:close/>
                  <a:moveTo>
                    <a:pt x="5" y="8"/>
                  </a:moveTo>
                  <a:cubicBezTo>
                    <a:pt x="5" y="8"/>
                    <a:pt x="5" y="8"/>
                    <a:pt x="5" y="8"/>
                  </a:cubicBezTo>
                  <a:cubicBezTo>
                    <a:pt x="10" y="8"/>
                    <a:pt x="10" y="8"/>
                    <a:pt x="10" y="8"/>
                  </a:cubicBezTo>
                  <a:cubicBezTo>
                    <a:pt x="10" y="8"/>
                    <a:pt x="10" y="8"/>
                    <a:pt x="10" y="8"/>
                  </a:cubicBezTo>
                  <a:cubicBezTo>
                    <a:pt x="10" y="11"/>
                    <a:pt x="10" y="11"/>
                    <a:pt x="10" y="11"/>
                  </a:cubicBezTo>
                  <a:cubicBezTo>
                    <a:pt x="10" y="11"/>
                    <a:pt x="10" y="11"/>
                    <a:pt x="10" y="11"/>
                  </a:cubicBezTo>
                  <a:cubicBezTo>
                    <a:pt x="5" y="11"/>
                    <a:pt x="5" y="11"/>
                    <a:pt x="5" y="11"/>
                  </a:cubicBezTo>
                  <a:cubicBezTo>
                    <a:pt x="5" y="11"/>
                    <a:pt x="5" y="11"/>
                    <a:pt x="5" y="11"/>
                  </a:cubicBezTo>
                  <a:lnTo>
                    <a:pt x="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2" name="Oval 62"/>
            <p:cNvSpPr>
              <a:spLocks noChangeArrowheads="1"/>
            </p:cNvSpPr>
            <p:nvPr/>
          </p:nvSpPr>
          <p:spPr bwMode="auto">
            <a:xfrm>
              <a:off x="3476625" y="4748213"/>
              <a:ext cx="134938" cy="133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7293434" y="2715491"/>
            <a:ext cx="427015" cy="427015"/>
            <a:chOff x="6305550" y="3468688"/>
            <a:chExt cx="585788" cy="585788"/>
          </a:xfrm>
          <a:solidFill>
            <a:srgbClr val="003088"/>
          </a:solidFill>
        </p:grpSpPr>
        <p:sp>
          <p:nvSpPr>
            <p:cNvPr id="24" name="Freeform 249"/>
            <p:cNvSpPr>
              <a:spLocks/>
            </p:cNvSpPr>
            <p:nvPr/>
          </p:nvSpPr>
          <p:spPr bwMode="auto">
            <a:xfrm>
              <a:off x="6484938" y="3548063"/>
              <a:ext cx="406400" cy="315913"/>
            </a:xfrm>
            <a:custGeom>
              <a:avLst/>
              <a:gdLst>
                <a:gd name="T0" fmla="*/ 256 w 256"/>
                <a:gd name="T1" fmla="*/ 199 h 199"/>
                <a:gd name="T2" fmla="*/ 0 w 256"/>
                <a:gd name="T3" fmla="*/ 199 h 199"/>
                <a:gd name="T4" fmla="*/ 0 w 256"/>
                <a:gd name="T5" fmla="*/ 120 h 199"/>
                <a:gd name="T6" fmla="*/ 15 w 256"/>
                <a:gd name="T7" fmla="*/ 120 h 199"/>
                <a:gd name="T8" fmla="*/ 15 w 256"/>
                <a:gd name="T9" fmla="*/ 192 h 199"/>
                <a:gd name="T10" fmla="*/ 242 w 256"/>
                <a:gd name="T11" fmla="*/ 192 h 199"/>
                <a:gd name="T12" fmla="*/ 242 w 256"/>
                <a:gd name="T13" fmla="*/ 7 h 199"/>
                <a:gd name="T14" fmla="*/ 15 w 256"/>
                <a:gd name="T15" fmla="*/ 7 h 199"/>
                <a:gd name="T16" fmla="*/ 15 w 256"/>
                <a:gd name="T17" fmla="*/ 56 h 199"/>
                <a:gd name="T18" fmla="*/ 0 w 256"/>
                <a:gd name="T19" fmla="*/ 56 h 199"/>
                <a:gd name="T20" fmla="*/ 0 w 256"/>
                <a:gd name="T21" fmla="*/ 0 h 199"/>
                <a:gd name="T22" fmla="*/ 256 w 256"/>
                <a:gd name="T23" fmla="*/ 0 h 199"/>
                <a:gd name="T24" fmla="*/ 256 w 256"/>
                <a:gd name="T2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199">
                  <a:moveTo>
                    <a:pt x="256" y="199"/>
                  </a:moveTo>
                  <a:lnTo>
                    <a:pt x="0" y="199"/>
                  </a:lnTo>
                  <a:lnTo>
                    <a:pt x="0" y="120"/>
                  </a:lnTo>
                  <a:lnTo>
                    <a:pt x="15" y="120"/>
                  </a:lnTo>
                  <a:lnTo>
                    <a:pt x="15" y="192"/>
                  </a:lnTo>
                  <a:lnTo>
                    <a:pt x="242" y="192"/>
                  </a:lnTo>
                  <a:lnTo>
                    <a:pt x="242" y="7"/>
                  </a:lnTo>
                  <a:lnTo>
                    <a:pt x="15" y="7"/>
                  </a:lnTo>
                  <a:lnTo>
                    <a:pt x="15" y="56"/>
                  </a:lnTo>
                  <a:lnTo>
                    <a:pt x="0" y="56"/>
                  </a:lnTo>
                  <a:lnTo>
                    <a:pt x="0" y="0"/>
                  </a:lnTo>
                  <a:lnTo>
                    <a:pt x="256" y="0"/>
                  </a:lnTo>
                  <a:lnTo>
                    <a:pt x="256"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 name="Freeform 250"/>
            <p:cNvSpPr>
              <a:spLocks/>
            </p:cNvSpPr>
            <p:nvPr/>
          </p:nvSpPr>
          <p:spPr bwMode="auto">
            <a:xfrm>
              <a:off x="6542088" y="3468688"/>
              <a:ext cx="304800" cy="90488"/>
            </a:xfrm>
            <a:custGeom>
              <a:avLst/>
              <a:gdLst>
                <a:gd name="T0" fmla="*/ 185 w 192"/>
                <a:gd name="T1" fmla="*/ 57 h 57"/>
                <a:gd name="T2" fmla="*/ 92 w 192"/>
                <a:gd name="T3" fmla="*/ 7 h 57"/>
                <a:gd name="T4" fmla="*/ 0 w 192"/>
                <a:gd name="T5" fmla="*/ 57 h 57"/>
                <a:gd name="T6" fmla="*/ 0 w 192"/>
                <a:gd name="T7" fmla="*/ 50 h 57"/>
                <a:gd name="T8" fmla="*/ 92 w 192"/>
                <a:gd name="T9" fmla="*/ 0 h 57"/>
                <a:gd name="T10" fmla="*/ 192 w 192"/>
                <a:gd name="T11" fmla="*/ 50 h 57"/>
                <a:gd name="T12" fmla="*/ 185 w 192"/>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192" h="57">
                  <a:moveTo>
                    <a:pt x="185" y="57"/>
                  </a:moveTo>
                  <a:lnTo>
                    <a:pt x="92" y="7"/>
                  </a:lnTo>
                  <a:lnTo>
                    <a:pt x="0" y="57"/>
                  </a:lnTo>
                  <a:lnTo>
                    <a:pt x="0" y="50"/>
                  </a:lnTo>
                  <a:lnTo>
                    <a:pt x="92" y="0"/>
                  </a:lnTo>
                  <a:lnTo>
                    <a:pt x="192" y="50"/>
                  </a:lnTo>
                  <a:lnTo>
                    <a:pt x="18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6" name="Freeform 251"/>
            <p:cNvSpPr>
              <a:spLocks noEditPoints="1"/>
            </p:cNvSpPr>
            <p:nvPr/>
          </p:nvSpPr>
          <p:spPr bwMode="auto">
            <a:xfrm>
              <a:off x="6756400" y="3817938"/>
              <a:ext cx="79375" cy="46038"/>
            </a:xfrm>
            <a:custGeom>
              <a:avLst/>
              <a:gdLst>
                <a:gd name="T0" fmla="*/ 50 w 50"/>
                <a:gd name="T1" fmla="*/ 29 h 29"/>
                <a:gd name="T2" fmla="*/ 0 w 50"/>
                <a:gd name="T3" fmla="*/ 29 h 29"/>
                <a:gd name="T4" fmla="*/ 0 w 50"/>
                <a:gd name="T5" fmla="*/ 0 h 29"/>
                <a:gd name="T6" fmla="*/ 50 w 50"/>
                <a:gd name="T7" fmla="*/ 0 h 29"/>
                <a:gd name="T8" fmla="*/ 50 w 50"/>
                <a:gd name="T9" fmla="*/ 29 h 29"/>
                <a:gd name="T10" fmla="*/ 7 w 50"/>
                <a:gd name="T11" fmla="*/ 22 h 29"/>
                <a:gd name="T12" fmla="*/ 43 w 50"/>
                <a:gd name="T13" fmla="*/ 22 h 29"/>
                <a:gd name="T14" fmla="*/ 43 w 50"/>
                <a:gd name="T15" fmla="*/ 7 h 29"/>
                <a:gd name="T16" fmla="*/ 7 w 50"/>
                <a:gd name="T17" fmla="*/ 7 h 29"/>
                <a:gd name="T18" fmla="*/ 7 w 50"/>
                <a:gd name="T19"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9">
                  <a:moveTo>
                    <a:pt x="50" y="29"/>
                  </a:moveTo>
                  <a:lnTo>
                    <a:pt x="0" y="29"/>
                  </a:lnTo>
                  <a:lnTo>
                    <a:pt x="0" y="0"/>
                  </a:lnTo>
                  <a:lnTo>
                    <a:pt x="50" y="0"/>
                  </a:lnTo>
                  <a:lnTo>
                    <a:pt x="50" y="29"/>
                  </a:lnTo>
                  <a:close/>
                  <a:moveTo>
                    <a:pt x="7" y="22"/>
                  </a:moveTo>
                  <a:lnTo>
                    <a:pt x="43" y="22"/>
                  </a:lnTo>
                  <a:lnTo>
                    <a:pt x="43" y="7"/>
                  </a:lnTo>
                  <a:lnTo>
                    <a:pt x="7" y="7"/>
                  </a:lnTo>
                  <a:lnTo>
                    <a:pt x="7"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7" name="Rectangle 252"/>
            <p:cNvSpPr>
              <a:spLocks noChangeArrowheads="1"/>
            </p:cNvSpPr>
            <p:nvPr/>
          </p:nvSpPr>
          <p:spPr bwMode="auto">
            <a:xfrm>
              <a:off x="6677025" y="3468688"/>
              <a:ext cx="22225"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8" name="Freeform 253"/>
            <p:cNvSpPr>
              <a:spLocks noEditPoints="1"/>
            </p:cNvSpPr>
            <p:nvPr/>
          </p:nvSpPr>
          <p:spPr bwMode="auto">
            <a:xfrm>
              <a:off x="6654800" y="3660775"/>
              <a:ext cx="123825" cy="134938"/>
            </a:xfrm>
            <a:custGeom>
              <a:avLst/>
              <a:gdLst>
                <a:gd name="T0" fmla="*/ 5 w 11"/>
                <a:gd name="T1" fmla="*/ 12 h 12"/>
                <a:gd name="T2" fmla="*/ 0 w 11"/>
                <a:gd name="T3" fmla="*/ 6 h 12"/>
                <a:gd name="T4" fmla="*/ 5 w 11"/>
                <a:gd name="T5" fmla="*/ 0 h 12"/>
                <a:gd name="T6" fmla="*/ 6 w 11"/>
                <a:gd name="T7" fmla="*/ 0 h 12"/>
                <a:gd name="T8" fmla="*/ 6 w 11"/>
                <a:gd name="T9" fmla="*/ 5 h 12"/>
                <a:gd name="T10" fmla="*/ 11 w 11"/>
                <a:gd name="T11" fmla="*/ 5 h 12"/>
                <a:gd name="T12" fmla="*/ 11 w 11"/>
                <a:gd name="T13" fmla="*/ 6 h 12"/>
                <a:gd name="T14" fmla="*/ 5 w 11"/>
                <a:gd name="T15" fmla="*/ 12 h 12"/>
                <a:gd name="T16" fmla="*/ 5 w 11"/>
                <a:gd name="T17" fmla="*/ 1 h 12"/>
                <a:gd name="T18" fmla="*/ 1 w 11"/>
                <a:gd name="T19" fmla="*/ 6 h 12"/>
                <a:gd name="T20" fmla="*/ 5 w 11"/>
                <a:gd name="T21" fmla="*/ 10 h 12"/>
                <a:gd name="T22" fmla="*/ 10 w 11"/>
                <a:gd name="T23" fmla="*/ 7 h 12"/>
                <a:gd name="T24" fmla="*/ 5 w 11"/>
                <a:gd name="T25" fmla="*/ 7 h 12"/>
                <a:gd name="T26" fmla="*/ 5 w 11"/>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2">
                  <a:moveTo>
                    <a:pt x="5" y="12"/>
                  </a:moveTo>
                  <a:cubicBezTo>
                    <a:pt x="2" y="12"/>
                    <a:pt x="0" y="9"/>
                    <a:pt x="0" y="6"/>
                  </a:cubicBezTo>
                  <a:cubicBezTo>
                    <a:pt x="0" y="3"/>
                    <a:pt x="2" y="0"/>
                    <a:pt x="5" y="0"/>
                  </a:cubicBezTo>
                  <a:cubicBezTo>
                    <a:pt x="6" y="0"/>
                    <a:pt x="6" y="0"/>
                    <a:pt x="6" y="0"/>
                  </a:cubicBezTo>
                  <a:cubicBezTo>
                    <a:pt x="6" y="5"/>
                    <a:pt x="6" y="5"/>
                    <a:pt x="6" y="5"/>
                  </a:cubicBezTo>
                  <a:cubicBezTo>
                    <a:pt x="11" y="5"/>
                    <a:pt x="11" y="5"/>
                    <a:pt x="11" y="5"/>
                  </a:cubicBezTo>
                  <a:cubicBezTo>
                    <a:pt x="11" y="6"/>
                    <a:pt x="11" y="6"/>
                    <a:pt x="11" y="6"/>
                  </a:cubicBezTo>
                  <a:cubicBezTo>
                    <a:pt x="11" y="9"/>
                    <a:pt x="9" y="12"/>
                    <a:pt x="5" y="12"/>
                  </a:cubicBezTo>
                  <a:close/>
                  <a:moveTo>
                    <a:pt x="5" y="1"/>
                  </a:moveTo>
                  <a:cubicBezTo>
                    <a:pt x="3" y="2"/>
                    <a:pt x="1" y="4"/>
                    <a:pt x="1" y="6"/>
                  </a:cubicBezTo>
                  <a:cubicBezTo>
                    <a:pt x="1" y="8"/>
                    <a:pt x="3" y="10"/>
                    <a:pt x="5" y="10"/>
                  </a:cubicBezTo>
                  <a:cubicBezTo>
                    <a:pt x="8" y="10"/>
                    <a:pt x="10" y="9"/>
                    <a:pt x="10" y="7"/>
                  </a:cubicBezTo>
                  <a:cubicBezTo>
                    <a:pt x="5" y="7"/>
                    <a:pt x="5" y="7"/>
                    <a:pt x="5" y="7"/>
                  </a:cubicBezTo>
                  <a:lnTo>
                    <a:pt x="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9" name="Freeform 254"/>
            <p:cNvSpPr>
              <a:spLocks noEditPoints="1"/>
            </p:cNvSpPr>
            <p:nvPr/>
          </p:nvSpPr>
          <p:spPr bwMode="auto">
            <a:xfrm>
              <a:off x="6745288" y="3625850"/>
              <a:ext cx="66675" cy="79375"/>
            </a:xfrm>
            <a:custGeom>
              <a:avLst/>
              <a:gdLst>
                <a:gd name="T0" fmla="*/ 6 w 6"/>
                <a:gd name="T1" fmla="*/ 7 h 7"/>
                <a:gd name="T2" fmla="*/ 0 w 6"/>
                <a:gd name="T3" fmla="*/ 7 h 7"/>
                <a:gd name="T4" fmla="*/ 0 w 6"/>
                <a:gd name="T5" fmla="*/ 0 h 7"/>
                <a:gd name="T6" fmla="*/ 0 w 6"/>
                <a:gd name="T7" fmla="*/ 0 h 7"/>
                <a:gd name="T8" fmla="*/ 6 w 6"/>
                <a:gd name="T9" fmla="*/ 6 h 7"/>
                <a:gd name="T10" fmla="*/ 6 w 6"/>
                <a:gd name="T11" fmla="*/ 7 h 7"/>
                <a:gd name="T12" fmla="*/ 1 w 6"/>
                <a:gd name="T13" fmla="*/ 5 h 7"/>
                <a:gd name="T14" fmla="*/ 5 w 6"/>
                <a:gd name="T15" fmla="*/ 5 h 7"/>
                <a:gd name="T16" fmla="*/ 1 w 6"/>
                <a:gd name="T17" fmla="*/ 1 h 7"/>
                <a:gd name="T18" fmla="*/ 1 w 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6" y="7"/>
                  </a:moveTo>
                  <a:cubicBezTo>
                    <a:pt x="0" y="7"/>
                    <a:pt x="0" y="7"/>
                    <a:pt x="0" y="7"/>
                  </a:cubicBezTo>
                  <a:cubicBezTo>
                    <a:pt x="0" y="0"/>
                    <a:pt x="0" y="0"/>
                    <a:pt x="0" y="0"/>
                  </a:cubicBezTo>
                  <a:cubicBezTo>
                    <a:pt x="0" y="0"/>
                    <a:pt x="0" y="0"/>
                    <a:pt x="0" y="0"/>
                  </a:cubicBezTo>
                  <a:cubicBezTo>
                    <a:pt x="4" y="0"/>
                    <a:pt x="6" y="3"/>
                    <a:pt x="6" y="6"/>
                  </a:cubicBezTo>
                  <a:lnTo>
                    <a:pt x="6" y="7"/>
                  </a:lnTo>
                  <a:close/>
                  <a:moveTo>
                    <a:pt x="1" y="5"/>
                  </a:moveTo>
                  <a:cubicBezTo>
                    <a:pt x="5" y="5"/>
                    <a:pt x="5" y="5"/>
                    <a:pt x="5" y="5"/>
                  </a:cubicBezTo>
                  <a:cubicBezTo>
                    <a:pt x="5" y="3"/>
                    <a:pt x="3" y="2"/>
                    <a:pt x="1" y="1"/>
                  </a:cubicBezTo>
                  <a:lnTo>
                    <a:pt x="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0" name="Freeform 255"/>
            <p:cNvSpPr>
              <a:spLocks noEditPoints="1"/>
            </p:cNvSpPr>
            <p:nvPr/>
          </p:nvSpPr>
          <p:spPr bwMode="auto">
            <a:xfrm>
              <a:off x="6575425" y="3614738"/>
              <a:ext cx="112713" cy="22225"/>
            </a:xfrm>
            <a:custGeom>
              <a:avLst/>
              <a:gdLst>
                <a:gd name="T0" fmla="*/ 9 w 10"/>
                <a:gd name="T1" fmla="*/ 2 h 2"/>
                <a:gd name="T2" fmla="*/ 9 w 10"/>
                <a:gd name="T3" fmla="*/ 0 h 2"/>
                <a:gd name="T4" fmla="*/ 10 w 10"/>
                <a:gd name="T5" fmla="*/ 0 h 2"/>
                <a:gd name="T6" fmla="*/ 10 w 10"/>
                <a:gd name="T7" fmla="*/ 2 h 2"/>
                <a:gd name="T8" fmla="*/ 9 w 10"/>
                <a:gd name="T9" fmla="*/ 2 h 2"/>
                <a:gd name="T10" fmla="*/ 6 w 10"/>
                <a:gd name="T11" fmla="*/ 2 h 2"/>
                <a:gd name="T12" fmla="*/ 6 w 10"/>
                <a:gd name="T13" fmla="*/ 0 h 2"/>
                <a:gd name="T14" fmla="*/ 7 w 10"/>
                <a:gd name="T15" fmla="*/ 0 h 2"/>
                <a:gd name="T16" fmla="*/ 7 w 10"/>
                <a:gd name="T17" fmla="*/ 2 h 2"/>
                <a:gd name="T18" fmla="*/ 6 w 10"/>
                <a:gd name="T19" fmla="*/ 2 h 2"/>
                <a:gd name="T20" fmla="*/ 3 w 10"/>
                <a:gd name="T21" fmla="*/ 2 h 2"/>
                <a:gd name="T22" fmla="*/ 3 w 10"/>
                <a:gd name="T23" fmla="*/ 0 h 2"/>
                <a:gd name="T24" fmla="*/ 4 w 10"/>
                <a:gd name="T25" fmla="*/ 0 h 2"/>
                <a:gd name="T26" fmla="*/ 4 w 10"/>
                <a:gd name="T27" fmla="*/ 2 h 2"/>
                <a:gd name="T28" fmla="*/ 3 w 10"/>
                <a:gd name="T29" fmla="*/ 2 h 2"/>
                <a:gd name="T30" fmla="*/ 0 w 10"/>
                <a:gd name="T31" fmla="*/ 2 h 2"/>
                <a:gd name="T32" fmla="*/ 0 w 10"/>
                <a:gd name="T33" fmla="*/ 0 h 2"/>
                <a:gd name="T34" fmla="*/ 1 w 10"/>
                <a:gd name="T35" fmla="*/ 0 h 2"/>
                <a:gd name="T36" fmla="*/ 1 w 10"/>
                <a:gd name="T37" fmla="*/ 2 h 2"/>
                <a:gd name="T38" fmla="*/ 0 w 10"/>
                <a:gd name="T3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
                  <a:moveTo>
                    <a:pt x="9" y="2"/>
                  </a:moveTo>
                  <a:cubicBezTo>
                    <a:pt x="9" y="0"/>
                    <a:pt x="9" y="0"/>
                    <a:pt x="9" y="0"/>
                  </a:cubicBezTo>
                  <a:cubicBezTo>
                    <a:pt x="10" y="0"/>
                    <a:pt x="10" y="0"/>
                    <a:pt x="10" y="0"/>
                  </a:cubicBezTo>
                  <a:cubicBezTo>
                    <a:pt x="10" y="2"/>
                    <a:pt x="10" y="2"/>
                    <a:pt x="10" y="2"/>
                  </a:cubicBezTo>
                  <a:cubicBezTo>
                    <a:pt x="9" y="2"/>
                    <a:pt x="10" y="2"/>
                    <a:pt x="9" y="2"/>
                  </a:cubicBezTo>
                  <a:close/>
                  <a:moveTo>
                    <a:pt x="6" y="2"/>
                  </a:moveTo>
                  <a:cubicBezTo>
                    <a:pt x="6" y="0"/>
                    <a:pt x="6" y="0"/>
                    <a:pt x="6" y="0"/>
                  </a:cubicBezTo>
                  <a:cubicBezTo>
                    <a:pt x="7" y="0"/>
                    <a:pt x="7" y="0"/>
                    <a:pt x="7" y="0"/>
                  </a:cubicBezTo>
                  <a:cubicBezTo>
                    <a:pt x="7" y="2"/>
                    <a:pt x="7" y="2"/>
                    <a:pt x="7" y="2"/>
                  </a:cubicBezTo>
                  <a:cubicBezTo>
                    <a:pt x="6" y="2"/>
                    <a:pt x="7" y="2"/>
                    <a:pt x="6" y="2"/>
                  </a:cubicBezTo>
                  <a:close/>
                  <a:moveTo>
                    <a:pt x="3" y="2"/>
                  </a:moveTo>
                  <a:cubicBezTo>
                    <a:pt x="3" y="0"/>
                    <a:pt x="3" y="0"/>
                    <a:pt x="3" y="0"/>
                  </a:cubicBezTo>
                  <a:cubicBezTo>
                    <a:pt x="4" y="0"/>
                    <a:pt x="4" y="0"/>
                    <a:pt x="4" y="0"/>
                  </a:cubicBezTo>
                  <a:cubicBezTo>
                    <a:pt x="4" y="2"/>
                    <a:pt x="4" y="2"/>
                    <a:pt x="4" y="2"/>
                  </a:cubicBezTo>
                  <a:cubicBezTo>
                    <a:pt x="3" y="2"/>
                    <a:pt x="4" y="2"/>
                    <a:pt x="3" y="2"/>
                  </a:cubicBezTo>
                  <a:close/>
                  <a:moveTo>
                    <a:pt x="0" y="2"/>
                  </a:moveTo>
                  <a:cubicBezTo>
                    <a:pt x="0" y="0"/>
                    <a:pt x="0" y="0"/>
                    <a:pt x="0" y="0"/>
                  </a:cubicBezTo>
                  <a:cubicBezTo>
                    <a:pt x="1" y="0"/>
                    <a:pt x="1" y="0"/>
                    <a:pt x="1" y="0"/>
                  </a:cubicBezTo>
                  <a:cubicBezTo>
                    <a:pt x="1" y="2"/>
                    <a:pt x="1" y="2"/>
                    <a:pt x="1" y="2"/>
                  </a:cubicBezTo>
                  <a:cubicBezTo>
                    <a:pt x="0" y="2"/>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1" name="Freeform 256"/>
            <p:cNvSpPr>
              <a:spLocks/>
            </p:cNvSpPr>
            <p:nvPr/>
          </p:nvSpPr>
          <p:spPr bwMode="auto">
            <a:xfrm>
              <a:off x="6586538" y="3852863"/>
              <a:ext cx="112713" cy="201613"/>
            </a:xfrm>
            <a:custGeom>
              <a:avLst/>
              <a:gdLst>
                <a:gd name="T0" fmla="*/ 7 w 71"/>
                <a:gd name="T1" fmla="*/ 127 h 127"/>
                <a:gd name="T2" fmla="*/ 0 w 71"/>
                <a:gd name="T3" fmla="*/ 120 h 127"/>
                <a:gd name="T4" fmla="*/ 57 w 71"/>
                <a:gd name="T5" fmla="*/ 0 h 127"/>
                <a:gd name="T6" fmla="*/ 71 w 71"/>
                <a:gd name="T7" fmla="*/ 7 h 127"/>
                <a:gd name="T8" fmla="*/ 7 w 71"/>
                <a:gd name="T9" fmla="*/ 127 h 127"/>
              </a:gdLst>
              <a:ahLst/>
              <a:cxnLst>
                <a:cxn ang="0">
                  <a:pos x="T0" y="T1"/>
                </a:cxn>
                <a:cxn ang="0">
                  <a:pos x="T2" y="T3"/>
                </a:cxn>
                <a:cxn ang="0">
                  <a:pos x="T4" y="T5"/>
                </a:cxn>
                <a:cxn ang="0">
                  <a:pos x="T6" y="T7"/>
                </a:cxn>
                <a:cxn ang="0">
                  <a:pos x="T8" y="T9"/>
                </a:cxn>
              </a:cxnLst>
              <a:rect l="0" t="0" r="r" b="b"/>
              <a:pathLst>
                <a:path w="71" h="127">
                  <a:moveTo>
                    <a:pt x="7" y="127"/>
                  </a:moveTo>
                  <a:lnTo>
                    <a:pt x="0" y="120"/>
                  </a:lnTo>
                  <a:lnTo>
                    <a:pt x="57" y="0"/>
                  </a:lnTo>
                  <a:lnTo>
                    <a:pt x="71" y="7"/>
                  </a:lnTo>
                  <a:lnTo>
                    <a:pt x="7"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2" name="Freeform 257"/>
            <p:cNvSpPr>
              <a:spLocks/>
            </p:cNvSpPr>
            <p:nvPr/>
          </p:nvSpPr>
          <p:spPr bwMode="auto">
            <a:xfrm>
              <a:off x="6677025" y="3852863"/>
              <a:ext cx="112713" cy="201613"/>
            </a:xfrm>
            <a:custGeom>
              <a:avLst/>
              <a:gdLst>
                <a:gd name="T0" fmla="*/ 64 w 71"/>
                <a:gd name="T1" fmla="*/ 127 h 127"/>
                <a:gd name="T2" fmla="*/ 0 w 71"/>
                <a:gd name="T3" fmla="*/ 7 h 127"/>
                <a:gd name="T4" fmla="*/ 14 w 71"/>
                <a:gd name="T5" fmla="*/ 0 h 127"/>
                <a:gd name="T6" fmla="*/ 71 w 71"/>
                <a:gd name="T7" fmla="*/ 120 h 127"/>
                <a:gd name="T8" fmla="*/ 64 w 71"/>
                <a:gd name="T9" fmla="*/ 127 h 127"/>
              </a:gdLst>
              <a:ahLst/>
              <a:cxnLst>
                <a:cxn ang="0">
                  <a:pos x="T0" y="T1"/>
                </a:cxn>
                <a:cxn ang="0">
                  <a:pos x="T2" y="T3"/>
                </a:cxn>
                <a:cxn ang="0">
                  <a:pos x="T4" y="T5"/>
                </a:cxn>
                <a:cxn ang="0">
                  <a:pos x="T6" y="T7"/>
                </a:cxn>
                <a:cxn ang="0">
                  <a:pos x="T8" y="T9"/>
                </a:cxn>
              </a:cxnLst>
              <a:rect l="0" t="0" r="r" b="b"/>
              <a:pathLst>
                <a:path w="71" h="127">
                  <a:moveTo>
                    <a:pt x="64" y="127"/>
                  </a:moveTo>
                  <a:lnTo>
                    <a:pt x="0" y="7"/>
                  </a:lnTo>
                  <a:lnTo>
                    <a:pt x="14" y="0"/>
                  </a:lnTo>
                  <a:lnTo>
                    <a:pt x="71" y="120"/>
                  </a:lnTo>
                  <a:lnTo>
                    <a:pt x="64"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3" name="Rectangle 258"/>
            <p:cNvSpPr>
              <a:spLocks noChangeArrowheads="1"/>
            </p:cNvSpPr>
            <p:nvPr/>
          </p:nvSpPr>
          <p:spPr bwMode="auto">
            <a:xfrm>
              <a:off x="6677025" y="3852863"/>
              <a:ext cx="22225"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4" name="Freeform 259"/>
            <p:cNvSpPr>
              <a:spLocks noEditPoints="1"/>
            </p:cNvSpPr>
            <p:nvPr/>
          </p:nvSpPr>
          <p:spPr bwMode="auto">
            <a:xfrm>
              <a:off x="6361113" y="3524250"/>
              <a:ext cx="101600" cy="125413"/>
            </a:xfrm>
            <a:custGeom>
              <a:avLst/>
              <a:gdLst>
                <a:gd name="T0" fmla="*/ 5 w 9"/>
                <a:gd name="T1" fmla="*/ 11 h 11"/>
                <a:gd name="T2" fmla="*/ 0 w 9"/>
                <a:gd name="T3" fmla="*/ 6 h 11"/>
                <a:gd name="T4" fmla="*/ 0 w 9"/>
                <a:gd name="T5" fmla="*/ 5 h 11"/>
                <a:gd name="T6" fmla="*/ 1 w 9"/>
                <a:gd name="T7" fmla="*/ 2 h 11"/>
                <a:gd name="T8" fmla="*/ 5 w 9"/>
                <a:gd name="T9" fmla="*/ 0 h 11"/>
                <a:gd name="T10" fmla="*/ 5 w 9"/>
                <a:gd name="T11" fmla="*/ 0 h 11"/>
                <a:gd name="T12" fmla="*/ 8 w 9"/>
                <a:gd name="T13" fmla="*/ 2 h 11"/>
                <a:gd name="T14" fmla="*/ 9 w 9"/>
                <a:gd name="T15" fmla="*/ 5 h 11"/>
                <a:gd name="T16" fmla="*/ 9 w 9"/>
                <a:gd name="T17" fmla="*/ 6 h 11"/>
                <a:gd name="T18" fmla="*/ 5 w 9"/>
                <a:gd name="T19" fmla="*/ 11 h 11"/>
                <a:gd name="T20" fmla="*/ 5 w 9"/>
                <a:gd name="T21" fmla="*/ 2 h 11"/>
                <a:gd name="T22" fmla="*/ 2 w 9"/>
                <a:gd name="T23" fmla="*/ 3 h 11"/>
                <a:gd name="T24" fmla="*/ 1 w 9"/>
                <a:gd name="T25" fmla="*/ 5 h 11"/>
                <a:gd name="T26" fmla="*/ 1 w 9"/>
                <a:gd name="T27" fmla="*/ 6 h 11"/>
                <a:gd name="T28" fmla="*/ 5 w 9"/>
                <a:gd name="T29" fmla="*/ 10 h 11"/>
                <a:gd name="T30" fmla="*/ 8 w 9"/>
                <a:gd name="T31" fmla="*/ 6 h 11"/>
                <a:gd name="T32" fmla="*/ 8 w 9"/>
                <a:gd name="T33" fmla="*/ 5 h 11"/>
                <a:gd name="T34" fmla="*/ 7 w 9"/>
                <a:gd name="T35" fmla="*/ 3 h 11"/>
                <a:gd name="T36" fmla="*/ 5 w 9"/>
                <a:gd name="T37" fmla="*/ 2 h 11"/>
                <a:gd name="T38" fmla="*/ 5 w 9"/>
                <a:gd name="T3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11">
                  <a:moveTo>
                    <a:pt x="5" y="11"/>
                  </a:moveTo>
                  <a:cubicBezTo>
                    <a:pt x="2" y="11"/>
                    <a:pt x="0" y="9"/>
                    <a:pt x="0" y="6"/>
                  </a:cubicBezTo>
                  <a:cubicBezTo>
                    <a:pt x="0" y="5"/>
                    <a:pt x="0" y="5"/>
                    <a:pt x="0" y="5"/>
                  </a:cubicBezTo>
                  <a:cubicBezTo>
                    <a:pt x="0" y="4"/>
                    <a:pt x="0" y="3"/>
                    <a:pt x="1" y="2"/>
                  </a:cubicBezTo>
                  <a:cubicBezTo>
                    <a:pt x="2" y="1"/>
                    <a:pt x="3" y="0"/>
                    <a:pt x="5" y="0"/>
                  </a:cubicBezTo>
                  <a:cubicBezTo>
                    <a:pt x="5" y="0"/>
                    <a:pt x="5" y="0"/>
                    <a:pt x="5" y="0"/>
                  </a:cubicBezTo>
                  <a:cubicBezTo>
                    <a:pt x="6" y="0"/>
                    <a:pt x="7" y="1"/>
                    <a:pt x="8" y="2"/>
                  </a:cubicBezTo>
                  <a:cubicBezTo>
                    <a:pt x="9" y="3"/>
                    <a:pt x="9" y="4"/>
                    <a:pt x="9" y="5"/>
                  </a:cubicBezTo>
                  <a:cubicBezTo>
                    <a:pt x="9" y="6"/>
                    <a:pt x="9" y="6"/>
                    <a:pt x="9" y="6"/>
                  </a:cubicBezTo>
                  <a:cubicBezTo>
                    <a:pt x="9" y="9"/>
                    <a:pt x="7" y="11"/>
                    <a:pt x="5" y="11"/>
                  </a:cubicBezTo>
                  <a:close/>
                  <a:moveTo>
                    <a:pt x="5" y="2"/>
                  </a:moveTo>
                  <a:cubicBezTo>
                    <a:pt x="4" y="2"/>
                    <a:pt x="3" y="2"/>
                    <a:pt x="2" y="3"/>
                  </a:cubicBezTo>
                  <a:cubicBezTo>
                    <a:pt x="1" y="3"/>
                    <a:pt x="1" y="4"/>
                    <a:pt x="1" y="5"/>
                  </a:cubicBezTo>
                  <a:cubicBezTo>
                    <a:pt x="1" y="6"/>
                    <a:pt x="1" y="6"/>
                    <a:pt x="1" y="6"/>
                  </a:cubicBezTo>
                  <a:cubicBezTo>
                    <a:pt x="1" y="8"/>
                    <a:pt x="3" y="10"/>
                    <a:pt x="5" y="10"/>
                  </a:cubicBezTo>
                  <a:cubicBezTo>
                    <a:pt x="6" y="10"/>
                    <a:pt x="8" y="8"/>
                    <a:pt x="8" y="6"/>
                  </a:cubicBezTo>
                  <a:cubicBezTo>
                    <a:pt x="8" y="5"/>
                    <a:pt x="8" y="5"/>
                    <a:pt x="8" y="5"/>
                  </a:cubicBezTo>
                  <a:cubicBezTo>
                    <a:pt x="8" y="4"/>
                    <a:pt x="8" y="3"/>
                    <a:pt x="7" y="3"/>
                  </a:cubicBezTo>
                  <a:cubicBezTo>
                    <a:pt x="6" y="2"/>
                    <a:pt x="5" y="2"/>
                    <a:pt x="5" y="2"/>
                  </a:cubicBezTo>
                  <a:cubicBezTo>
                    <a:pt x="5" y="2"/>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5" name="Rectangle 260"/>
            <p:cNvSpPr>
              <a:spLocks noChangeArrowheads="1"/>
            </p:cNvSpPr>
            <p:nvPr/>
          </p:nvSpPr>
          <p:spPr bwMode="auto">
            <a:xfrm>
              <a:off x="6350000" y="3738563"/>
              <a:ext cx="22225" cy="315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6" name="Rectangle 261"/>
            <p:cNvSpPr>
              <a:spLocks noChangeArrowheads="1"/>
            </p:cNvSpPr>
            <p:nvPr/>
          </p:nvSpPr>
          <p:spPr bwMode="auto">
            <a:xfrm>
              <a:off x="6407150" y="3852863"/>
              <a:ext cx="11113"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7" name="Freeform 262"/>
            <p:cNvSpPr>
              <a:spLocks/>
            </p:cNvSpPr>
            <p:nvPr/>
          </p:nvSpPr>
          <p:spPr bwMode="auto">
            <a:xfrm>
              <a:off x="6305550" y="3660775"/>
              <a:ext cx="315913" cy="393700"/>
            </a:xfrm>
            <a:custGeom>
              <a:avLst/>
              <a:gdLst>
                <a:gd name="T0" fmla="*/ 15 w 28"/>
                <a:gd name="T1" fmla="*/ 35 h 35"/>
                <a:gd name="T2" fmla="*/ 13 w 28"/>
                <a:gd name="T3" fmla="*/ 35 h 35"/>
                <a:gd name="T4" fmla="*/ 13 w 28"/>
                <a:gd name="T5" fmla="*/ 4 h 35"/>
                <a:gd name="T6" fmla="*/ 26 w 28"/>
                <a:gd name="T7" fmla="*/ 4 h 35"/>
                <a:gd name="T8" fmla="*/ 27 w 28"/>
                <a:gd name="T9" fmla="*/ 2 h 35"/>
                <a:gd name="T10" fmla="*/ 26 w 28"/>
                <a:gd name="T11" fmla="*/ 1 h 35"/>
                <a:gd name="T12" fmla="*/ 10 w 28"/>
                <a:gd name="T13" fmla="*/ 1 h 35"/>
                <a:gd name="T14" fmla="*/ 4 w 28"/>
                <a:gd name="T15" fmla="*/ 2 h 35"/>
                <a:gd name="T16" fmla="*/ 2 w 28"/>
                <a:gd name="T17" fmla="*/ 5 h 35"/>
                <a:gd name="T18" fmla="*/ 2 w 28"/>
                <a:gd name="T19" fmla="*/ 16 h 35"/>
                <a:gd name="T20" fmla="*/ 3 w 28"/>
                <a:gd name="T21" fmla="*/ 17 h 35"/>
                <a:gd name="T22" fmla="*/ 5 w 28"/>
                <a:gd name="T23" fmla="*/ 17 h 35"/>
                <a:gd name="T24" fmla="*/ 5 w 28"/>
                <a:gd name="T25" fmla="*/ 18 h 35"/>
                <a:gd name="T26" fmla="*/ 3 w 28"/>
                <a:gd name="T27" fmla="*/ 18 h 35"/>
                <a:gd name="T28" fmla="*/ 0 w 28"/>
                <a:gd name="T29" fmla="*/ 16 h 35"/>
                <a:gd name="T30" fmla="*/ 0 w 28"/>
                <a:gd name="T31" fmla="*/ 5 h 35"/>
                <a:gd name="T32" fmla="*/ 3 w 28"/>
                <a:gd name="T33" fmla="*/ 1 h 35"/>
                <a:gd name="T34" fmla="*/ 10 w 28"/>
                <a:gd name="T35" fmla="*/ 0 h 35"/>
                <a:gd name="T36" fmla="*/ 26 w 28"/>
                <a:gd name="T37" fmla="*/ 0 h 35"/>
                <a:gd name="T38" fmla="*/ 28 w 28"/>
                <a:gd name="T39" fmla="*/ 2 h 35"/>
                <a:gd name="T40" fmla="*/ 26 w 28"/>
                <a:gd name="T41" fmla="*/ 5 h 35"/>
                <a:gd name="T42" fmla="*/ 15 w 28"/>
                <a:gd name="T43" fmla="*/ 5 h 35"/>
                <a:gd name="T44" fmla="*/ 15 w 28"/>
                <a:gd name="T4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5">
                  <a:moveTo>
                    <a:pt x="15" y="35"/>
                  </a:moveTo>
                  <a:cubicBezTo>
                    <a:pt x="13" y="35"/>
                    <a:pt x="13" y="35"/>
                    <a:pt x="13" y="35"/>
                  </a:cubicBezTo>
                  <a:cubicBezTo>
                    <a:pt x="13" y="4"/>
                    <a:pt x="13" y="4"/>
                    <a:pt x="13" y="4"/>
                  </a:cubicBezTo>
                  <a:cubicBezTo>
                    <a:pt x="26" y="4"/>
                    <a:pt x="26" y="4"/>
                    <a:pt x="26" y="4"/>
                  </a:cubicBezTo>
                  <a:cubicBezTo>
                    <a:pt x="26" y="4"/>
                    <a:pt x="27" y="3"/>
                    <a:pt x="27" y="2"/>
                  </a:cubicBezTo>
                  <a:cubicBezTo>
                    <a:pt x="27" y="2"/>
                    <a:pt x="26" y="1"/>
                    <a:pt x="26" y="1"/>
                  </a:cubicBezTo>
                  <a:cubicBezTo>
                    <a:pt x="10" y="1"/>
                    <a:pt x="10" y="1"/>
                    <a:pt x="10" y="1"/>
                  </a:cubicBezTo>
                  <a:cubicBezTo>
                    <a:pt x="8" y="1"/>
                    <a:pt x="6" y="1"/>
                    <a:pt x="4" y="2"/>
                  </a:cubicBezTo>
                  <a:cubicBezTo>
                    <a:pt x="3" y="3"/>
                    <a:pt x="2" y="4"/>
                    <a:pt x="2" y="5"/>
                  </a:cubicBezTo>
                  <a:cubicBezTo>
                    <a:pt x="2" y="16"/>
                    <a:pt x="2" y="16"/>
                    <a:pt x="2" y="16"/>
                  </a:cubicBezTo>
                  <a:cubicBezTo>
                    <a:pt x="2" y="16"/>
                    <a:pt x="2" y="17"/>
                    <a:pt x="3" y="17"/>
                  </a:cubicBezTo>
                  <a:cubicBezTo>
                    <a:pt x="5" y="17"/>
                    <a:pt x="5" y="17"/>
                    <a:pt x="5" y="17"/>
                  </a:cubicBezTo>
                  <a:cubicBezTo>
                    <a:pt x="5" y="18"/>
                    <a:pt x="5" y="18"/>
                    <a:pt x="5" y="18"/>
                  </a:cubicBezTo>
                  <a:cubicBezTo>
                    <a:pt x="3" y="18"/>
                    <a:pt x="3" y="18"/>
                    <a:pt x="3" y="18"/>
                  </a:cubicBezTo>
                  <a:cubicBezTo>
                    <a:pt x="1" y="18"/>
                    <a:pt x="0" y="17"/>
                    <a:pt x="0" y="16"/>
                  </a:cubicBezTo>
                  <a:cubicBezTo>
                    <a:pt x="0" y="5"/>
                    <a:pt x="0" y="5"/>
                    <a:pt x="0" y="5"/>
                  </a:cubicBezTo>
                  <a:cubicBezTo>
                    <a:pt x="0" y="3"/>
                    <a:pt x="2" y="1"/>
                    <a:pt x="3" y="1"/>
                  </a:cubicBezTo>
                  <a:cubicBezTo>
                    <a:pt x="5" y="0"/>
                    <a:pt x="7" y="0"/>
                    <a:pt x="10" y="0"/>
                  </a:cubicBezTo>
                  <a:cubicBezTo>
                    <a:pt x="26" y="0"/>
                    <a:pt x="26" y="0"/>
                    <a:pt x="26" y="0"/>
                  </a:cubicBezTo>
                  <a:cubicBezTo>
                    <a:pt x="27" y="0"/>
                    <a:pt x="28" y="1"/>
                    <a:pt x="28" y="2"/>
                  </a:cubicBezTo>
                  <a:cubicBezTo>
                    <a:pt x="28" y="4"/>
                    <a:pt x="27" y="5"/>
                    <a:pt x="26" y="5"/>
                  </a:cubicBezTo>
                  <a:cubicBezTo>
                    <a:pt x="15" y="5"/>
                    <a:pt x="15" y="5"/>
                    <a:pt x="15" y="5"/>
                  </a:cubicBezTo>
                  <a:lnTo>
                    <a:pt x="15"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21308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7834" b="7834"/>
          <a:stretch>
            <a:fillRect/>
          </a:stretch>
        </p:blipFill>
        <p:spPr>
          <a:xfrm>
            <a:off x="0" y="1"/>
            <a:ext cx="9144000" cy="5143500"/>
          </a:xfrm>
        </p:spPr>
      </p:pic>
      <p:sp>
        <p:nvSpPr>
          <p:cNvPr id="4" name="Freeform 5">
            <a:extLst>
              <a:ext uri="{FF2B5EF4-FFF2-40B4-BE49-F238E27FC236}">
                <a16:creationId xmlns="" xmlns:a16="http://schemas.microsoft.com/office/drawing/2014/main" id="{DA5CD906-F71B-49DE-9B01-239646D9F852}"/>
              </a:ext>
            </a:extLst>
          </p:cNvPr>
          <p:cNvSpPr>
            <a:spLocks/>
          </p:cNvSpPr>
          <p:nvPr/>
        </p:nvSpPr>
        <p:spPr bwMode="auto">
          <a:xfrm>
            <a:off x="-8709" y="-19050"/>
            <a:ext cx="6665913" cy="5181600"/>
          </a:xfrm>
          <a:custGeom>
            <a:avLst/>
            <a:gdLst>
              <a:gd name="T0" fmla="*/ 2147483646 w 695"/>
              <a:gd name="T1" fmla="*/ 2147483646 h 540"/>
              <a:gd name="T2" fmla="*/ 2147483646 w 695"/>
              <a:gd name="T3" fmla="*/ 2147483646 h 540"/>
              <a:gd name="T4" fmla="*/ 2147483646 w 695"/>
              <a:gd name="T5" fmla="*/ 2147483646 h 540"/>
              <a:gd name="T6" fmla="*/ 0 w 695"/>
              <a:gd name="T7" fmla="*/ 2147483646 h 540"/>
              <a:gd name="T8" fmla="*/ 0 w 695"/>
              <a:gd name="T9" fmla="*/ 0 h 540"/>
              <a:gd name="T10" fmla="*/ 2147483646 w 695"/>
              <a:gd name="T11" fmla="*/ 2147483646 h 5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5" h="540">
                <a:moveTo>
                  <a:pt x="634" y="1"/>
                </a:moveTo>
                <a:cubicBezTo>
                  <a:pt x="673" y="75"/>
                  <a:pt x="695" y="165"/>
                  <a:pt x="695" y="263"/>
                </a:cubicBezTo>
                <a:cubicBezTo>
                  <a:pt x="695" y="367"/>
                  <a:pt x="669" y="463"/>
                  <a:pt x="626" y="540"/>
                </a:cubicBezTo>
                <a:cubicBezTo>
                  <a:pt x="0" y="540"/>
                  <a:pt x="0" y="540"/>
                  <a:pt x="0" y="540"/>
                </a:cubicBezTo>
                <a:cubicBezTo>
                  <a:pt x="0" y="0"/>
                  <a:pt x="0" y="0"/>
                  <a:pt x="0" y="0"/>
                </a:cubicBezTo>
                <a:lnTo>
                  <a:pt x="634" y="1"/>
                </a:lnTo>
                <a:close/>
              </a:path>
            </a:pathLst>
          </a:custGeom>
          <a:solidFill>
            <a:schemeClr val="accent1">
              <a:alpha val="85097"/>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itle 5">
            <a:extLst>
              <a:ext uri="{FF2B5EF4-FFF2-40B4-BE49-F238E27FC236}">
                <a16:creationId xmlns="" xmlns:a16="http://schemas.microsoft.com/office/drawing/2014/main" id="{E9E74D53-55C3-476D-B6F1-8D59463C1E02}"/>
              </a:ext>
            </a:extLst>
          </p:cNvPr>
          <p:cNvSpPr>
            <a:spLocks noGrp="1"/>
          </p:cNvSpPr>
          <p:nvPr>
            <p:ph type="title"/>
          </p:nvPr>
        </p:nvSpPr>
        <p:spPr>
          <a:xfrm>
            <a:off x="347472" y="292609"/>
            <a:ext cx="5748528" cy="685800"/>
          </a:xfrm>
        </p:spPr>
        <p:txBody>
          <a:bodyPr/>
          <a:lstStyle/>
          <a:p>
            <a:r>
              <a:rPr lang="en-US" dirty="0"/>
              <a:t>Table of Contents</a:t>
            </a:r>
          </a:p>
        </p:txBody>
      </p:sp>
      <p:graphicFrame>
        <p:nvGraphicFramePr>
          <p:cNvPr id="8" name="Table 7">
            <a:extLst>
              <a:ext uri="{FF2B5EF4-FFF2-40B4-BE49-F238E27FC236}">
                <a16:creationId xmlns="" xmlns:a16="http://schemas.microsoft.com/office/drawing/2014/main" id="{A66D8C1D-0C57-43CB-9E81-B7F63ECC83A7}"/>
              </a:ext>
            </a:extLst>
          </p:cNvPr>
          <p:cNvGraphicFramePr>
            <a:graphicFrameLocks noGrp="1"/>
          </p:cNvGraphicFramePr>
          <p:nvPr>
            <p:extLst>
              <p:ext uri="{D42A27DB-BD31-4B8C-83A1-F6EECF244321}">
                <p14:modId xmlns:p14="http://schemas.microsoft.com/office/powerpoint/2010/main" val="3512875293"/>
              </p:ext>
            </p:extLst>
          </p:nvPr>
        </p:nvGraphicFramePr>
        <p:xfrm>
          <a:off x="347472" y="1450403"/>
          <a:ext cx="5748528" cy="3074706"/>
        </p:xfrm>
        <a:graphic>
          <a:graphicData uri="http://schemas.openxmlformats.org/drawingml/2006/table">
            <a:tbl>
              <a:tblPr firstRow="1" bandRow="1">
                <a:tableStyleId>{5C22544A-7EE6-4342-B048-85BDC9FD1C3A}</a:tableStyleId>
              </a:tblPr>
              <a:tblGrid>
                <a:gridCol w="559433">
                  <a:extLst>
                    <a:ext uri="{9D8B030D-6E8A-4147-A177-3AD203B41FA5}">
                      <a16:colId xmlns="" xmlns:a16="http://schemas.microsoft.com/office/drawing/2014/main" val="1938281312"/>
                    </a:ext>
                  </a:extLst>
                </a:gridCol>
                <a:gridCol w="5189095">
                  <a:extLst>
                    <a:ext uri="{9D8B030D-6E8A-4147-A177-3AD203B41FA5}">
                      <a16:colId xmlns="" xmlns:a16="http://schemas.microsoft.com/office/drawing/2014/main" val="2563540982"/>
                    </a:ext>
                  </a:extLst>
                </a:gridCol>
              </a:tblGrid>
              <a:tr h="512451">
                <a:tc>
                  <a:txBody>
                    <a:bodyPr/>
                    <a:lstStyle/>
                    <a:p>
                      <a:pPr algn="ctr"/>
                      <a:r>
                        <a:rPr lang="en-US" sz="2000" b="1" dirty="0">
                          <a:solidFill>
                            <a:schemeClr val="bg1"/>
                          </a:solidFill>
                        </a:rPr>
                        <a:t>01</a:t>
                      </a:r>
                    </a:p>
                  </a:txBody>
                  <a:tcPr anchor="ctr">
                    <a:lnL w="12700" cmpd="sng">
                      <a:noFill/>
                    </a:lnL>
                    <a:lnR w="19050" cap="flat" cmpd="sng" algn="ctr">
                      <a:solidFill>
                        <a:schemeClr val="accent3"/>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altLang="en-US" sz="1200" b="0" baseline="0" dirty="0" smtClean="0">
                          <a:solidFill>
                            <a:schemeClr val="bg1"/>
                          </a:solidFill>
                          <a:latin typeface="+mn-lt"/>
                          <a:ea typeface="+mn-ea"/>
                          <a:cs typeface="Calibri"/>
                        </a:rPr>
                        <a:t>Attitudes to business interruption</a:t>
                      </a:r>
                      <a:endParaRPr lang="en-US" altLang="en-US" sz="1200" b="0" dirty="0">
                        <a:solidFill>
                          <a:schemeClr val="bg1"/>
                        </a:solidFill>
                        <a:latin typeface="+mn-lt"/>
                        <a:ea typeface="+mn-ea"/>
                        <a:cs typeface="Calibri"/>
                      </a:endParaRPr>
                    </a:p>
                  </a:txBody>
                  <a:tcPr anchor="ctr">
                    <a:lnL w="19050" cap="flat" cmpd="sng" algn="ctr">
                      <a:solidFill>
                        <a:schemeClr val="accent3"/>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57021795"/>
                  </a:ext>
                </a:extLst>
              </a:tr>
              <a:tr h="512451">
                <a:tc>
                  <a:txBody>
                    <a:bodyPr/>
                    <a:lstStyle/>
                    <a:p>
                      <a:pPr algn="ctr"/>
                      <a:r>
                        <a:rPr lang="en-US" sz="2000" b="1" dirty="0">
                          <a:solidFill>
                            <a:schemeClr val="bg1"/>
                          </a:solidFill>
                        </a:rPr>
                        <a:t>02</a:t>
                      </a:r>
                    </a:p>
                  </a:txBody>
                  <a:tcPr anchor="ctr">
                    <a:lnL w="12700" cmpd="sng">
                      <a:noFill/>
                    </a:lnL>
                    <a:lnR w="19050" cap="flat" cmpd="sng" algn="ctr">
                      <a:solidFill>
                        <a:schemeClr val="accent3"/>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altLang="en-US" sz="1200" b="0" dirty="0" smtClean="0">
                          <a:solidFill>
                            <a:schemeClr val="bg1"/>
                          </a:solidFill>
                          <a:latin typeface="+mn-lt"/>
                          <a:ea typeface="+mn-ea"/>
                          <a:cs typeface="Calibri"/>
                        </a:rPr>
                        <a:t>Establishing cover</a:t>
                      </a:r>
                      <a:endParaRPr lang="en-US" altLang="en-US" sz="1200" b="0" dirty="0">
                        <a:solidFill>
                          <a:schemeClr val="bg1"/>
                        </a:solidFill>
                        <a:latin typeface="+mn-lt"/>
                        <a:ea typeface="+mn-ea"/>
                        <a:cs typeface="Calibri"/>
                      </a:endParaRPr>
                    </a:p>
                  </a:txBody>
                  <a:tcPr anchor="ctr">
                    <a:lnL w="19050" cap="flat" cmpd="sng" algn="ctr">
                      <a:solidFill>
                        <a:schemeClr val="accent3"/>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70235180"/>
                  </a:ext>
                </a:extLst>
              </a:tr>
              <a:tr h="512451">
                <a:tc>
                  <a:txBody>
                    <a:bodyPr/>
                    <a:lstStyle/>
                    <a:p>
                      <a:pPr algn="ctr"/>
                      <a:r>
                        <a:rPr lang="en-US" sz="2000" b="1" dirty="0">
                          <a:solidFill>
                            <a:schemeClr val="bg1"/>
                          </a:solidFill>
                        </a:rPr>
                        <a:t>03</a:t>
                      </a:r>
                    </a:p>
                  </a:txBody>
                  <a:tcPr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altLang="en-US" sz="1200" b="0" dirty="0" smtClean="0">
                          <a:solidFill>
                            <a:schemeClr val="bg1"/>
                          </a:solidFill>
                          <a:latin typeface="+mn-lt"/>
                          <a:ea typeface="+mn-ea"/>
                          <a:cs typeface="Calibri"/>
                        </a:rPr>
                        <a:t>Maximum</a:t>
                      </a:r>
                      <a:r>
                        <a:rPr lang="en-US" altLang="en-US" sz="1200" b="0" baseline="0" dirty="0" smtClean="0">
                          <a:solidFill>
                            <a:schemeClr val="bg1"/>
                          </a:solidFill>
                          <a:latin typeface="+mn-lt"/>
                          <a:ea typeface="+mn-ea"/>
                          <a:cs typeface="Calibri"/>
                        </a:rPr>
                        <a:t> indemnity period</a:t>
                      </a:r>
                      <a:endParaRPr lang="en-US" altLang="en-US" sz="1200" b="0" dirty="0">
                        <a:solidFill>
                          <a:schemeClr val="bg1"/>
                        </a:solidFill>
                        <a:latin typeface="+mn-lt"/>
                        <a:ea typeface="+mn-ea"/>
                        <a:cs typeface="Calibri"/>
                      </a:endParaRPr>
                    </a:p>
                  </a:txBody>
                  <a:tcPr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756962076"/>
                  </a:ext>
                </a:extLst>
              </a:tr>
              <a:tr h="512451">
                <a:tc>
                  <a:txBody>
                    <a:bodyPr/>
                    <a:lstStyle/>
                    <a:p>
                      <a:pPr algn="ctr"/>
                      <a:r>
                        <a:rPr lang="en-US" sz="2000" b="1" dirty="0">
                          <a:solidFill>
                            <a:schemeClr val="bg1"/>
                          </a:solidFill>
                        </a:rPr>
                        <a:t>04</a:t>
                      </a:r>
                    </a:p>
                  </a:txBody>
                  <a:tcPr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altLang="en-US" sz="1200" b="0" dirty="0" smtClean="0">
                          <a:solidFill>
                            <a:schemeClr val="bg1"/>
                          </a:solidFill>
                          <a:latin typeface="+mn-lt"/>
                          <a:ea typeface="+mn-ea"/>
                          <a:cs typeface="Calibri"/>
                        </a:rPr>
                        <a:t>Extensions</a:t>
                      </a:r>
                    </a:p>
                  </a:txBody>
                  <a:tcPr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15233034"/>
                  </a:ext>
                </a:extLst>
              </a:tr>
              <a:tr h="512451">
                <a:tc>
                  <a:txBody>
                    <a:bodyPr/>
                    <a:lstStyle/>
                    <a:p>
                      <a:pPr algn="ctr"/>
                      <a:r>
                        <a:rPr lang="en-US" sz="2000" b="1" dirty="0" smtClean="0">
                          <a:solidFill>
                            <a:schemeClr val="bg1"/>
                          </a:solidFill>
                        </a:rPr>
                        <a:t>05</a:t>
                      </a:r>
                      <a:endParaRPr lang="en-US" sz="2000" b="1" dirty="0">
                        <a:solidFill>
                          <a:schemeClr val="bg1"/>
                        </a:solidFill>
                      </a:endParaRPr>
                    </a:p>
                  </a:txBody>
                  <a:tcPr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altLang="en-US" sz="1200" b="0" dirty="0" smtClean="0">
                          <a:solidFill>
                            <a:schemeClr val="bg1"/>
                          </a:solidFill>
                          <a:latin typeface="+mn-lt"/>
                          <a:ea typeface="+mn-ea"/>
                          <a:cs typeface="Calibri"/>
                        </a:rPr>
                        <a:t>Cyber</a:t>
                      </a:r>
                    </a:p>
                  </a:txBody>
                  <a:tcPr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512451">
                <a:tc>
                  <a:txBody>
                    <a:bodyPr/>
                    <a:lstStyle/>
                    <a:p>
                      <a:pPr algn="ctr"/>
                      <a:r>
                        <a:rPr lang="en-US" sz="2000" b="1" dirty="0" smtClean="0">
                          <a:solidFill>
                            <a:schemeClr val="bg1"/>
                          </a:solidFill>
                        </a:rPr>
                        <a:t>06</a:t>
                      </a:r>
                      <a:endParaRPr lang="en-US" sz="2000" b="1" dirty="0">
                        <a:solidFill>
                          <a:schemeClr val="bg1"/>
                        </a:solidFill>
                      </a:endParaRPr>
                    </a:p>
                  </a:txBody>
                  <a:tcPr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altLang="en-US" sz="1200" b="0" dirty="0" smtClean="0">
                          <a:solidFill>
                            <a:schemeClr val="bg1"/>
                          </a:solidFill>
                          <a:latin typeface="+mn-lt"/>
                          <a:ea typeface="+mn-ea"/>
                          <a:cs typeface="Calibri"/>
                        </a:rPr>
                        <a:t>Lessons learnt</a:t>
                      </a:r>
                      <a:r>
                        <a:rPr lang="en-US" altLang="en-US" sz="1200" b="0" baseline="0" dirty="0" smtClean="0">
                          <a:solidFill>
                            <a:schemeClr val="bg1"/>
                          </a:solidFill>
                          <a:latin typeface="+mn-lt"/>
                          <a:ea typeface="+mn-ea"/>
                          <a:cs typeface="Calibri"/>
                        </a:rPr>
                        <a:t> and case examples</a:t>
                      </a:r>
                      <a:endParaRPr lang="en-US" altLang="en-US" sz="1200" b="0" dirty="0" smtClean="0">
                        <a:solidFill>
                          <a:schemeClr val="bg1"/>
                        </a:solidFill>
                        <a:latin typeface="+mn-lt"/>
                        <a:ea typeface="+mn-ea"/>
                        <a:cs typeface="Calibri"/>
                      </a:endParaRPr>
                    </a:p>
                  </a:txBody>
                  <a:tcPr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11" name="Picture 20" descr="FINAL - Crawford Logo - 287C - 04-15- NoGlobe.png">
            <a:extLst>
              <a:ext uri="{FF2B5EF4-FFF2-40B4-BE49-F238E27FC236}">
                <a16:creationId xmlns="" xmlns:a16="http://schemas.microsoft.com/office/drawing/2014/main" id="{F68D8812-08E7-42EA-B9F2-D6B292DDDCD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7616" y="4937761"/>
            <a:ext cx="762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 xmlns:a16="http://schemas.microsoft.com/office/drawing/2014/main" id="{1DE1D233-C5BE-964B-9294-B2C6695204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823" y="4817947"/>
            <a:ext cx="1006533" cy="216571"/>
          </a:xfrm>
          <a:prstGeom prst="rect">
            <a:avLst/>
          </a:prstGeom>
        </p:spPr>
      </p:pic>
      <p:sp>
        <p:nvSpPr>
          <p:cNvPr id="15" name="Freeform 391"/>
          <p:cNvSpPr>
            <a:spLocks noEditPoints="1"/>
          </p:cNvSpPr>
          <p:nvPr/>
        </p:nvSpPr>
        <p:spPr bwMode="auto">
          <a:xfrm>
            <a:off x="4930342" y="4141629"/>
            <a:ext cx="421421" cy="335417"/>
          </a:xfrm>
          <a:custGeom>
            <a:avLst/>
            <a:gdLst>
              <a:gd name="T0" fmla="*/ 220 w 490"/>
              <a:gd name="T1" fmla="*/ 28 h 390"/>
              <a:gd name="T2" fmla="*/ 79 w 490"/>
              <a:gd name="T3" fmla="*/ 99 h 390"/>
              <a:gd name="T4" fmla="*/ 128 w 490"/>
              <a:gd name="T5" fmla="*/ 63 h 390"/>
              <a:gd name="T6" fmla="*/ 306 w 490"/>
              <a:gd name="T7" fmla="*/ 56 h 390"/>
              <a:gd name="T8" fmla="*/ 306 w 490"/>
              <a:gd name="T9" fmla="*/ 56 h 390"/>
              <a:gd name="T10" fmla="*/ 199 w 490"/>
              <a:gd name="T11" fmla="*/ 85 h 390"/>
              <a:gd name="T12" fmla="*/ 369 w 490"/>
              <a:gd name="T13" fmla="*/ 340 h 390"/>
              <a:gd name="T14" fmla="*/ 320 w 490"/>
              <a:gd name="T15" fmla="*/ 291 h 390"/>
              <a:gd name="T16" fmla="*/ 277 w 490"/>
              <a:gd name="T17" fmla="*/ 269 h 390"/>
              <a:gd name="T18" fmla="*/ 164 w 490"/>
              <a:gd name="T19" fmla="*/ 213 h 390"/>
              <a:gd name="T20" fmla="*/ 228 w 490"/>
              <a:gd name="T21" fmla="*/ 184 h 390"/>
              <a:gd name="T22" fmla="*/ 178 w 490"/>
              <a:gd name="T23" fmla="*/ 92 h 390"/>
              <a:gd name="T24" fmla="*/ 384 w 490"/>
              <a:gd name="T25" fmla="*/ 390 h 390"/>
              <a:gd name="T26" fmla="*/ 369 w 490"/>
              <a:gd name="T27" fmla="*/ 340 h 390"/>
              <a:gd name="T28" fmla="*/ 377 w 490"/>
              <a:gd name="T29" fmla="*/ 28 h 390"/>
              <a:gd name="T30" fmla="*/ 270 w 490"/>
              <a:gd name="T31" fmla="*/ 255 h 390"/>
              <a:gd name="T32" fmla="*/ 284 w 490"/>
              <a:gd name="T33" fmla="*/ 234 h 390"/>
              <a:gd name="T34" fmla="*/ 377 w 490"/>
              <a:gd name="T35" fmla="*/ 177 h 390"/>
              <a:gd name="T36" fmla="*/ 377 w 490"/>
              <a:gd name="T37" fmla="*/ 177 h 390"/>
              <a:gd name="T38" fmla="*/ 192 w 490"/>
              <a:gd name="T39" fmla="*/ 92 h 390"/>
              <a:gd name="T40" fmla="*/ 270 w 490"/>
              <a:gd name="T41" fmla="*/ 134 h 390"/>
              <a:gd name="T42" fmla="*/ 341 w 490"/>
              <a:gd name="T43" fmla="*/ 248 h 390"/>
              <a:gd name="T44" fmla="*/ 242 w 490"/>
              <a:gd name="T45" fmla="*/ 205 h 390"/>
              <a:gd name="T46" fmla="*/ 220 w 490"/>
              <a:gd name="T47" fmla="*/ 205 h 390"/>
              <a:gd name="T48" fmla="*/ 320 w 490"/>
              <a:gd name="T49" fmla="*/ 127 h 390"/>
              <a:gd name="T50" fmla="*/ 405 w 490"/>
              <a:gd name="T51" fmla="*/ 255 h 390"/>
              <a:gd name="T52" fmla="*/ 405 w 490"/>
              <a:gd name="T53" fmla="*/ 255 h 390"/>
              <a:gd name="T54" fmla="*/ 306 w 490"/>
              <a:gd name="T55" fmla="*/ 298 h 390"/>
              <a:gd name="T56" fmla="*/ 306 w 490"/>
              <a:gd name="T57" fmla="*/ 184 h 390"/>
              <a:gd name="T58" fmla="*/ 412 w 490"/>
              <a:gd name="T59" fmla="*/ 99 h 390"/>
              <a:gd name="T60" fmla="*/ 270 w 490"/>
              <a:gd name="T61" fmla="*/ 170 h 390"/>
              <a:gd name="T62" fmla="*/ 235 w 490"/>
              <a:gd name="T63" fmla="*/ 177 h 390"/>
              <a:gd name="T64" fmla="*/ 419 w 490"/>
              <a:gd name="T65" fmla="*/ 71 h 390"/>
              <a:gd name="T66" fmla="*/ 405 w 490"/>
              <a:gd name="T67" fmla="*/ 63 h 390"/>
              <a:gd name="T68" fmla="*/ 327 w 490"/>
              <a:gd name="T69" fmla="*/ 56 h 390"/>
              <a:gd name="T70" fmla="*/ 334 w 490"/>
              <a:gd name="T71" fmla="*/ 63 h 390"/>
              <a:gd name="T72" fmla="*/ 334 w 490"/>
              <a:gd name="T73" fmla="*/ 21 h 390"/>
              <a:gd name="T74" fmla="*/ 320 w 490"/>
              <a:gd name="T75" fmla="*/ 42 h 390"/>
              <a:gd name="T76" fmla="*/ 440 w 490"/>
              <a:gd name="T77" fmla="*/ 177 h 390"/>
              <a:gd name="T78" fmla="*/ 405 w 490"/>
              <a:gd name="T79" fmla="*/ 170 h 390"/>
              <a:gd name="T80" fmla="*/ 483 w 490"/>
              <a:gd name="T81" fmla="*/ 170 h 390"/>
              <a:gd name="T82" fmla="*/ 469 w 490"/>
              <a:gd name="T83" fmla="*/ 156 h 390"/>
              <a:gd name="T84" fmla="*/ 476 w 490"/>
              <a:gd name="T85" fmla="*/ 170 h 390"/>
              <a:gd name="T86" fmla="*/ 377 w 490"/>
              <a:gd name="T87" fmla="*/ 29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0" h="390">
                <a:moveTo>
                  <a:pt x="277" y="35"/>
                </a:moveTo>
                <a:lnTo>
                  <a:pt x="284" y="78"/>
                </a:lnTo>
                <a:lnTo>
                  <a:pt x="220" y="28"/>
                </a:lnTo>
                <a:lnTo>
                  <a:pt x="15" y="177"/>
                </a:lnTo>
                <a:lnTo>
                  <a:pt x="0" y="156"/>
                </a:lnTo>
                <a:lnTo>
                  <a:pt x="79" y="99"/>
                </a:lnTo>
                <a:lnTo>
                  <a:pt x="79" y="7"/>
                </a:lnTo>
                <a:lnTo>
                  <a:pt x="128" y="7"/>
                </a:lnTo>
                <a:lnTo>
                  <a:pt x="128" y="63"/>
                </a:lnTo>
                <a:lnTo>
                  <a:pt x="220" y="0"/>
                </a:lnTo>
                <a:lnTo>
                  <a:pt x="277" y="35"/>
                </a:lnTo>
                <a:close/>
                <a:moveTo>
                  <a:pt x="306" y="56"/>
                </a:moveTo>
                <a:lnTo>
                  <a:pt x="291" y="49"/>
                </a:lnTo>
                <a:lnTo>
                  <a:pt x="313" y="92"/>
                </a:lnTo>
                <a:lnTo>
                  <a:pt x="306" y="56"/>
                </a:lnTo>
                <a:close/>
                <a:moveTo>
                  <a:pt x="249" y="92"/>
                </a:moveTo>
                <a:lnTo>
                  <a:pt x="220" y="71"/>
                </a:lnTo>
                <a:lnTo>
                  <a:pt x="199" y="85"/>
                </a:lnTo>
                <a:lnTo>
                  <a:pt x="249" y="106"/>
                </a:lnTo>
                <a:lnTo>
                  <a:pt x="249" y="92"/>
                </a:lnTo>
                <a:close/>
                <a:moveTo>
                  <a:pt x="369" y="340"/>
                </a:moveTo>
                <a:lnTo>
                  <a:pt x="355" y="291"/>
                </a:lnTo>
                <a:lnTo>
                  <a:pt x="334" y="355"/>
                </a:lnTo>
                <a:lnTo>
                  <a:pt x="320" y="291"/>
                </a:lnTo>
                <a:lnTo>
                  <a:pt x="291" y="340"/>
                </a:lnTo>
                <a:lnTo>
                  <a:pt x="291" y="262"/>
                </a:lnTo>
                <a:lnTo>
                  <a:pt x="277" y="269"/>
                </a:lnTo>
                <a:lnTo>
                  <a:pt x="277" y="305"/>
                </a:lnTo>
                <a:lnTo>
                  <a:pt x="164" y="305"/>
                </a:lnTo>
                <a:lnTo>
                  <a:pt x="164" y="213"/>
                </a:lnTo>
                <a:lnTo>
                  <a:pt x="220" y="213"/>
                </a:lnTo>
                <a:lnTo>
                  <a:pt x="185" y="205"/>
                </a:lnTo>
                <a:lnTo>
                  <a:pt x="228" y="184"/>
                </a:lnTo>
                <a:lnTo>
                  <a:pt x="178" y="163"/>
                </a:lnTo>
                <a:lnTo>
                  <a:pt x="235" y="156"/>
                </a:lnTo>
                <a:lnTo>
                  <a:pt x="178" y="92"/>
                </a:lnTo>
                <a:lnTo>
                  <a:pt x="57" y="184"/>
                </a:lnTo>
                <a:lnTo>
                  <a:pt x="57" y="390"/>
                </a:lnTo>
                <a:lnTo>
                  <a:pt x="384" y="390"/>
                </a:lnTo>
                <a:lnTo>
                  <a:pt x="384" y="312"/>
                </a:lnTo>
                <a:lnTo>
                  <a:pt x="384" y="312"/>
                </a:lnTo>
                <a:lnTo>
                  <a:pt x="369" y="340"/>
                </a:lnTo>
                <a:close/>
                <a:moveTo>
                  <a:pt x="369" y="113"/>
                </a:moveTo>
                <a:lnTo>
                  <a:pt x="341" y="134"/>
                </a:lnTo>
                <a:lnTo>
                  <a:pt x="377" y="28"/>
                </a:lnTo>
                <a:lnTo>
                  <a:pt x="369" y="113"/>
                </a:lnTo>
                <a:close/>
                <a:moveTo>
                  <a:pt x="284" y="234"/>
                </a:moveTo>
                <a:lnTo>
                  <a:pt x="270" y="255"/>
                </a:lnTo>
                <a:lnTo>
                  <a:pt x="291" y="248"/>
                </a:lnTo>
                <a:lnTo>
                  <a:pt x="299" y="227"/>
                </a:lnTo>
                <a:lnTo>
                  <a:pt x="284" y="234"/>
                </a:lnTo>
                <a:close/>
                <a:moveTo>
                  <a:pt x="440" y="213"/>
                </a:moveTo>
                <a:lnTo>
                  <a:pt x="490" y="220"/>
                </a:lnTo>
                <a:lnTo>
                  <a:pt x="377" y="177"/>
                </a:lnTo>
                <a:lnTo>
                  <a:pt x="426" y="134"/>
                </a:lnTo>
                <a:lnTo>
                  <a:pt x="398" y="149"/>
                </a:lnTo>
                <a:lnTo>
                  <a:pt x="377" y="177"/>
                </a:lnTo>
                <a:lnTo>
                  <a:pt x="440" y="213"/>
                </a:lnTo>
                <a:close/>
                <a:moveTo>
                  <a:pt x="270" y="134"/>
                </a:moveTo>
                <a:lnTo>
                  <a:pt x="192" y="92"/>
                </a:lnTo>
                <a:lnTo>
                  <a:pt x="242" y="149"/>
                </a:lnTo>
                <a:lnTo>
                  <a:pt x="284" y="163"/>
                </a:lnTo>
                <a:lnTo>
                  <a:pt x="270" y="134"/>
                </a:lnTo>
                <a:close/>
                <a:moveTo>
                  <a:pt x="327" y="269"/>
                </a:moveTo>
                <a:lnTo>
                  <a:pt x="334" y="305"/>
                </a:lnTo>
                <a:lnTo>
                  <a:pt x="341" y="248"/>
                </a:lnTo>
                <a:lnTo>
                  <a:pt x="327" y="269"/>
                </a:lnTo>
                <a:close/>
                <a:moveTo>
                  <a:pt x="220" y="205"/>
                </a:moveTo>
                <a:lnTo>
                  <a:pt x="242" y="205"/>
                </a:lnTo>
                <a:lnTo>
                  <a:pt x="270" y="191"/>
                </a:lnTo>
                <a:lnTo>
                  <a:pt x="242" y="191"/>
                </a:lnTo>
                <a:lnTo>
                  <a:pt x="220" y="205"/>
                </a:lnTo>
                <a:close/>
                <a:moveTo>
                  <a:pt x="291" y="71"/>
                </a:moveTo>
                <a:lnTo>
                  <a:pt x="299" y="113"/>
                </a:lnTo>
                <a:lnTo>
                  <a:pt x="320" y="127"/>
                </a:lnTo>
                <a:lnTo>
                  <a:pt x="313" y="106"/>
                </a:lnTo>
                <a:lnTo>
                  <a:pt x="291" y="71"/>
                </a:lnTo>
                <a:close/>
                <a:moveTo>
                  <a:pt x="405" y="255"/>
                </a:moveTo>
                <a:lnTo>
                  <a:pt x="391" y="234"/>
                </a:lnTo>
                <a:lnTo>
                  <a:pt x="362" y="234"/>
                </a:lnTo>
                <a:lnTo>
                  <a:pt x="405" y="255"/>
                </a:lnTo>
                <a:close/>
                <a:moveTo>
                  <a:pt x="440" y="227"/>
                </a:moveTo>
                <a:lnTo>
                  <a:pt x="334" y="220"/>
                </a:lnTo>
                <a:lnTo>
                  <a:pt x="306" y="298"/>
                </a:lnTo>
                <a:lnTo>
                  <a:pt x="313" y="213"/>
                </a:lnTo>
                <a:lnTo>
                  <a:pt x="220" y="227"/>
                </a:lnTo>
                <a:lnTo>
                  <a:pt x="306" y="184"/>
                </a:lnTo>
                <a:lnTo>
                  <a:pt x="263" y="99"/>
                </a:lnTo>
                <a:lnTo>
                  <a:pt x="334" y="170"/>
                </a:lnTo>
                <a:lnTo>
                  <a:pt x="412" y="99"/>
                </a:lnTo>
                <a:lnTo>
                  <a:pt x="355" y="184"/>
                </a:lnTo>
                <a:lnTo>
                  <a:pt x="440" y="227"/>
                </a:lnTo>
                <a:close/>
                <a:moveTo>
                  <a:pt x="270" y="170"/>
                </a:moveTo>
                <a:lnTo>
                  <a:pt x="242" y="163"/>
                </a:lnTo>
                <a:lnTo>
                  <a:pt x="220" y="170"/>
                </a:lnTo>
                <a:lnTo>
                  <a:pt x="235" y="177"/>
                </a:lnTo>
                <a:lnTo>
                  <a:pt x="270" y="170"/>
                </a:lnTo>
                <a:close/>
                <a:moveTo>
                  <a:pt x="405" y="71"/>
                </a:moveTo>
                <a:lnTo>
                  <a:pt x="419" y="71"/>
                </a:lnTo>
                <a:lnTo>
                  <a:pt x="419" y="56"/>
                </a:lnTo>
                <a:lnTo>
                  <a:pt x="405" y="56"/>
                </a:lnTo>
                <a:lnTo>
                  <a:pt x="405" y="63"/>
                </a:lnTo>
                <a:lnTo>
                  <a:pt x="405" y="71"/>
                </a:lnTo>
                <a:close/>
                <a:moveTo>
                  <a:pt x="334" y="63"/>
                </a:moveTo>
                <a:lnTo>
                  <a:pt x="327" y="56"/>
                </a:lnTo>
                <a:lnTo>
                  <a:pt x="320" y="63"/>
                </a:lnTo>
                <a:lnTo>
                  <a:pt x="327" y="85"/>
                </a:lnTo>
                <a:lnTo>
                  <a:pt x="334" y="63"/>
                </a:lnTo>
                <a:close/>
                <a:moveTo>
                  <a:pt x="341" y="42"/>
                </a:moveTo>
                <a:lnTo>
                  <a:pt x="341" y="28"/>
                </a:lnTo>
                <a:lnTo>
                  <a:pt x="334" y="21"/>
                </a:lnTo>
                <a:lnTo>
                  <a:pt x="320" y="28"/>
                </a:lnTo>
                <a:lnTo>
                  <a:pt x="320" y="35"/>
                </a:lnTo>
                <a:lnTo>
                  <a:pt x="320" y="42"/>
                </a:lnTo>
                <a:lnTo>
                  <a:pt x="327" y="35"/>
                </a:lnTo>
                <a:lnTo>
                  <a:pt x="341" y="42"/>
                </a:lnTo>
                <a:close/>
                <a:moveTo>
                  <a:pt x="440" y="177"/>
                </a:moveTo>
                <a:lnTo>
                  <a:pt x="448" y="163"/>
                </a:lnTo>
                <a:lnTo>
                  <a:pt x="433" y="163"/>
                </a:lnTo>
                <a:lnTo>
                  <a:pt x="405" y="170"/>
                </a:lnTo>
                <a:lnTo>
                  <a:pt x="440" y="177"/>
                </a:lnTo>
                <a:close/>
                <a:moveTo>
                  <a:pt x="476" y="170"/>
                </a:moveTo>
                <a:lnTo>
                  <a:pt x="483" y="170"/>
                </a:lnTo>
                <a:lnTo>
                  <a:pt x="490" y="156"/>
                </a:lnTo>
                <a:lnTo>
                  <a:pt x="476" y="149"/>
                </a:lnTo>
                <a:lnTo>
                  <a:pt x="469" y="156"/>
                </a:lnTo>
                <a:lnTo>
                  <a:pt x="469" y="156"/>
                </a:lnTo>
                <a:lnTo>
                  <a:pt x="469" y="170"/>
                </a:lnTo>
                <a:lnTo>
                  <a:pt x="476" y="170"/>
                </a:lnTo>
                <a:close/>
                <a:moveTo>
                  <a:pt x="355" y="248"/>
                </a:moveTo>
                <a:lnTo>
                  <a:pt x="362" y="284"/>
                </a:lnTo>
                <a:lnTo>
                  <a:pt x="377" y="291"/>
                </a:lnTo>
                <a:lnTo>
                  <a:pt x="369" y="277"/>
                </a:lnTo>
                <a:lnTo>
                  <a:pt x="355" y="248"/>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en-US" sz="2400"/>
          </a:p>
        </p:txBody>
      </p:sp>
      <p:sp>
        <p:nvSpPr>
          <p:cNvPr id="16" name="Freeform 392"/>
          <p:cNvSpPr>
            <a:spLocks noEditPoints="1"/>
          </p:cNvSpPr>
          <p:nvPr/>
        </p:nvSpPr>
        <p:spPr bwMode="auto">
          <a:xfrm>
            <a:off x="4930342" y="3318542"/>
            <a:ext cx="384440" cy="354339"/>
          </a:xfrm>
          <a:custGeom>
            <a:avLst/>
            <a:gdLst>
              <a:gd name="T0" fmla="*/ 263 w 447"/>
              <a:gd name="T1" fmla="*/ 50 h 412"/>
              <a:gd name="T2" fmla="*/ 248 w 447"/>
              <a:gd name="T3" fmla="*/ 71 h 412"/>
              <a:gd name="T4" fmla="*/ 220 w 447"/>
              <a:gd name="T5" fmla="*/ 57 h 412"/>
              <a:gd name="T6" fmla="*/ 21 w 447"/>
              <a:gd name="T7" fmla="*/ 199 h 412"/>
              <a:gd name="T8" fmla="*/ 0 w 447"/>
              <a:gd name="T9" fmla="*/ 178 h 412"/>
              <a:gd name="T10" fmla="*/ 78 w 447"/>
              <a:gd name="T11" fmla="*/ 121 h 412"/>
              <a:gd name="T12" fmla="*/ 78 w 447"/>
              <a:gd name="T13" fmla="*/ 36 h 412"/>
              <a:gd name="T14" fmla="*/ 128 w 447"/>
              <a:gd name="T15" fmla="*/ 36 h 412"/>
              <a:gd name="T16" fmla="*/ 128 w 447"/>
              <a:gd name="T17" fmla="*/ 85 h 412"/>
              <a:gd name="T18" fmla="*/ 220 w 447"/>
              <a:gd name="T19" fmla="*/ 22 h 412"/>
              <a:gd name="T20" fmla="*/ 263 w 447"/>
              <a:gd name="T21" fmla="*/ 50 h 412"/>
              <a:gd name="T22" fmla="*/ 397 w 447"/>
              <a:gd name="T23" fmla="*/ 178 h 412"/>
              <a:gd name="T24" fmla="*/ 426 w 447"/>
              <a:gd name="T25" fmla="*/ 199 h 412"/>
              <a:gd name="T26" fmla="*/ 447 w 447"/>
              <a:gd name="T27" fmla="*/ 178 h 412"/>
              <a:gd name="T28" fmla="*/ 419 w 447"/>
              <a:gd name="T29" fmla="*/ 156 h 412"/>
              <a:gd name="T30" fmla="*/ 397 w 447"/>
              <a:gd name="T31" fmla="*/ 178 h 412"/>
              <a:gd name="T32" fmla="*/ 284 w 447"/>
              <a:gd name="T33" fmla="*/ 334 h 412"/>
              <a:gd name="T34" fmla="*/ 163 w 447"/>
              <a:gd name="T35" fmla="*/ 334 h 412"/>
              <a:gd name="T36" fmla="*/ 163 w 447"/>
              <a:gd name="T37" fmla="*/ 242 h 412"/>
              <a:gd name="T38" fmla="*/ 248 w 447"/>
              <a:gd name="T39" fmla="*/ 242 h 412"/>
              <a:gd name="T40" fmla="*/ 284 w 447"/>
              <a:gd name="T41" fmla="*/ 185 h 412"/>
              <a:gd name="T42" fmla="*/ 163 w 447"/>
              <a:gd name="T43" fmla="*/ 185 h 412"/>
              <a:gd name="T44" fmla="*/ 227 w 447"/>
              <a:gd name="T45" fmla="*/ 93 h 412"/>
              <a:gd name="T46" fmla="*/ 220 w 447"/>
              <a:gd name="T47" fmla="*/ 93 h 412"/>
              <a:gd name="T48" fmla="*/ 64 w 447"/>
              <a:gd name="T49" fmla="*/ 206 h 412"/>
              <a:gd name="T50" fmla="*/ 64 w 447"/>
              <a:gd name="T51" fmla="*/ 412 h 412"/>
              <a:gd name="T52" fmla="*/ 383 w 447"/>
              <a:gd name="T53" fmla="*/ 412 h 412"/>
              <a:gd name="T54" fmla="*/ 383 w 447"/>
              <a:gd name="T55" fmla="*/ 206 h 412"/>
              <a:gd name="T56" fmla="*/ 376 w 447"/>
              <a:gd name="T57" fmla="*/ 199 h 412"/>
              <a:gd name="T58" fmla="*/ 284 w 447"/>
              <a:gd name="T59" fmla="*/ 291 h 412"/>
              <a:gd name="T60" fmla="*/ 284 w 447"/>
              <a:gd name="T61" fmla="*/ 334 h 412"/>
              <a:gd name="T62" fmla="*/ 234 w 447"/>
              <a:gd name="T63" fmla="*/ 306 h 412"/>
              <a:gd name="T64" fmla="*/ 412 w 447"/>
              <a:gd name="T65" fmla="*/ 121 h 412"/>
              <a:gd name="T66" fmla="*/ 291 w 447"/>
              <a:gd name="T67" fmla="*/ 121 h 412"/>
              <a:gd name="T68" fmla="*/ 404 w 447"/>
              <a:gd name="T69" fmla="*/ 0 h 412"/>
              <a:gd name="T70" fmla="*/ 333 w 447"/>
              <a:gd name="T71" fmla="*/ 0 h 412"/>
              <a:gd name="T72" fmla="*/ 213 w 447"/>
              <a:gd name="T73" fmla="*/ 164 h 412"/>
              <a:gd name="T74" fmla="*/ 326 w 447"/>
              <a:gd name="T75" fmla="*/ 156 h 412"/>
              <a:gd name="T76" fmla="*/ 234 w 447"/>
              <a:gd name="T77" fmla="*/ 3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7" h="412">
                <a:moveTo>
                  <a:pt x="263" y="50"/>
                </a:moveTo>
                <a:lnTo>
                  <a:pt x="248" y="71"/>
                </a:lnTo>
                <a:lnTo>
                  <a:pt x="220" y="57"/>
                </a:lnTo>
                <a:lnTo>
                  <a:pt x="21" y="199"/>
                </a:lnTo>
                <a:lnTo>
                  <a:pt x="0" y="178"/>
                </a:lnTo>
                <a:lnTo>
                  <a:pt x="78" y="121"/>
                </a:lnTo>
                <a:lnTo>
                  <a:pt x="78" y="36"/>
                </a:lnTo>
                <a:lnTo>
                  <a:pt x="128" y="36"/>
                </a:lnTo>
                <a:lnTo>
                  <a:pt x="128" y="85"/>
                </a:lnTo>
                <a:lnTo>
                  <a:pt x="220" y="22"/>
                </a:lnTo>
                <a:lnTo>
                  <a:pt x="263" y="50"/>
                </a:lnTo>
                <a:close/>
                <a:moveTo>
                  <a:pt x="397" y="178"/>
                </a:moveTo>
                <a:lnTo>
                  <a:pt x="426" y="199"/>
                </a:lnTo>
                <a:lnTo>
                  <a:pt x="447" y="178"/>
                </a:lnTo>
                <a:lnTo>
                  <a:pt x="419" y="156"/>
                </a:lnTo>
                <a:lnTo>
                  <a:pt x="397" y="178"/>
                </a:lnTo>
                <a:close/>
                <a:moveTo>
                  <a:pt x="284" y="334"/>
                </a:moveTo>
                <a:lnTo>
                  <a:pt x="163" y="334"/>
                </a:lnTo>
                <a:lnTo>
                  <a:pt x="163" y="242"/>
                </a:lnTo>
                <a:lnTo>
                  <a:pt x="248" y="242"/>
                </a:lnTo>
                <a:lnTo>
                  <a:pt x="284" y="185"/>
                </a:lnTo>
                <a:lnTo>
                  <a:pt x="163" y="185"/>
                </a:lnTo>
                <a:lnTo>
                  <a:pt x="227" y="93"/>
                </a:lnTo>
                <a:lnTo>
                  <a:pt x="220" y="93"/>
                </a:lnTo>
                <a:lnTo>
                  <a:pt x="64" y="206"/>
                </a:lnTo>
                <a:lnTo>
                  <a:pt x="64" y="412"/>
                </a:lnTo>
                <a:lnTo>
                  <a:pt x="383" y="412"/>
                </a:lnTo>
                <a:lnTo>
                  <a:pt x="383" y="206"/>
                </a:lnTo>
                <a:lnTo>
                  <a:pt x="376" y="199"/>
                </a:lnTo>
                <a:lnTo>
                  <a:pt x="284" y="291"/>
                </a:lnTo>
                <a:lnTo>
                  <a:pt x="284" y="334"/>
                </a:lnTo>
                <a:close/>
                <a:moveTo>
                  <a:pt x="234" y="306"/>
                </a:moveTo>
                <a:lnTo>
                  <a:pt x="412" y="121"/>
                </a:lnTo>
                <a:lnTo>
                  <a:pt x="291" y="121"/>
                </a:lnTo>
                <a:lnTo>
                  <a:pt x="404" y="0"/>
                </a:lnTo>
                <a:lnTo>
                  <a:pt x="333" y="0"/>
                </a:lnTo>
                <a:lnTo>
                  <a:pt x="213" y="164"/>
                </a:lnTo>
                <a:lnTo>
                  <a:pt x="326" y="156"/>
                </a:lnTo>
                <a:lnTo>
                  <a:pt x="234" y="306"/>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en-US" sz="2400"/>
          </a:p>
        </p:txBody>
      </p:sp>
      <p:sp>
        <p:nvSpPr>
          <p:cNvPr id="17" name="Freeform 393"/>
          <p:cNvSpPr>
            <a:spLocks noEditPoints="1"/>
          </p:cNvSpPr>
          <p:nvPr/>
        </p:nvSpPr>
        <p:spPr bwMode="auto">
          <a:xfrm>
            <a:off x="4936363" y="2470514"/>
            <a:ext cx="378419" cy="379280"/>
          </a:xfrm>
          <a:custGeom>
            <a:avLst/>
            <a:gdLst>
              <a:gd name="T0" fmla="*/ 1 w 62"/>
              <a:gd name="T1" fmla="*/ 62 h 62"/>
              <a:gd name="T2" fmla="*/ 1 w 62"/>
              <a:gd name="T3" fmla="*/ 55 h 62"/>
              <a:gd name="T4" fmla="*/ 4 w 62"/>
              <a:gd name="T5" fmla="*/ 53 h 62"/>
              <a:gd name="T6" fmla="*/ 11 w 62"/>
              <a:gd name="T7" fmla="*/ 55 h 62"/>
              <a:gd name="T8" fmla="*/ 18 w 62"/>
              <a:gd name="T9" fmla="*/ 53 h 62"/>
              <a:gd name="T10" fmla="*/ 24 w 62"/>
              <a:gd name="T11" fmla="*/ 55 h 62"/>
              <a:gd name="T12" fmla="*/ 31 w 62"/>
              <a:gd name="T13" fmla="*/ 53 h 62"/>
              <a:gd name="T14" fmla="*/ 38 w 62"/>
              <a:gd name="T15" fmla="*/ 55 h 62"/>
              <a:gd name="T16" fmla="*/ 45 w 62"/>
              <a:gd name="T17" fmla="*/ 53 h 62"/>
              <a:gd name="T18" fmla="*/ 51 w 62"/>
              <a:gd name="T19" fmla="*/ 55 h 62"/>
              <a:gd name="T20" fmla="*/ 58 w 62"/>
              <a:gd name="T21" fmla="*/ 53 h 62"/>
              <a:gd name="T22" fmla="*/ 62 w 62"/>
              <a:gd name="T23" fmla="*/ 55 h 62"/>
              <a:gd name="T24" fmla="*/ 62 w 62"/>
              <a:gd name="T25" fmla="*/ 62 h 62"/>
              <a:gd name="T26" fmla="*/ 1 w 62"/>
              <a:gd name="T27" fmla="*/ 62 h 62"/>
              <a:gd name="T28" fmla="*/ 4 w 62"/>
              <a:gd name="T29" fmla="*/ 48 h 62"/>
              <a:gd name="T30" fmla="*/ 11 w 62"/>
              <a:gd name="T31" fmla="*/ 52 h 62"/>
              <a:gd name="T32" fmla="*/ 18 w 62"/>
              <a:gd name="T33" fmla="*/ 48 h 62"/>
              <a:gd name="T34" fmla="*/ 24 w 62"/>
              <a:gd name="T35" fmla="*/ 52 h 62"/>
              <a:gd name="T36" fmla="*/ 31 w 62"/>
              <a:gd name="T37" fmla="*/ 48 h 62"/>
              <a:gd name="T38" fmla="*/ 38 w 62"/>
              <a:gd name="T39" fmla="*/ 52 h 62"/>
              <a:gd name="T40" fmla="*/ 45 w 62"/>
              <a:gd name="T41" fmla="*/ 48 h 62"/>
              <a:gd name="T42" fmla="*/ 51 w 62"/>
              <a:gd name="T43" fmla="*/ 52 h 62"/>
              <a:gd name="T44" fmla="*/ 58 w 62"/>
              <a:gd name="T45" fmla="*/ 48 h 62"/>
              <a:gd name="T46" fmla="*/ 62 w 62"/>
              <a:gd name="T47" fmla="*/ 51 h 62"/>
              <a:gd name="T48" fmla="*/ 62 w 62"/>
              <a:gd name="T49" fmla="*/ 46 h 62"/>
              <a:gd name="T50" fmla="*/ 58 w 62"/>
              <a:gd name="T51" fmla="*/ 44 h 62"/>
              <a:gd name="T52" fmla="*/ 51 w 62"/>
              <a:gd name="T53" fmla="*/ 47 h 62"/>
              <a:gd name="T54" fmla="*/ 45 w 62"/>
              <a:gd name="T55" fmla="*/ 44 h 62"/>
              <a:gd name="T56" fmla="*/ 38 w 62"/>
              <a:gd name="T57" fmla="*/ 47 h 62"/>
              <a:gd name="T58" fmla="*/ 31 w 62"/>
              <a:gd name="T59" fmla="*/ 44 h 62"/>
              <a:gd name="T60" fmla="*/ 24 w 62"/>
              <a:gd name="T61" fmla="*/ 47 h 62"/>
              <a:gd name="T62" fmla="*/ 18 w 62"/>
              <a:gd name="T63" fmla="*/ 44 h 62"/>
              <a:gd name="T64" fmla="*/ 11 w 62"/>
              <a:gd name="T65" fmla="*/ 47 h 62"/>
              <a:gd name="T66" fmla="*/ 4 w 62"/>
              <a:gd name="T67" fmla="*/ 44 h 62"/>
              <a:gd name="T68" fmla="*/ 1 w 62"/>
              <a:gd name="T69" fmla="*/ 46 h 62"/>
              <a:gd name="T70" fmla="*/ 1 w 62"/>
              <a:gd name="T71" fmla="*/ 51 h 62"/>
              <a:gd name="T72" fmla="*/ 4 w 62"/>
              <a:gd name="T73" fmla="*/ 48 h 62"/>
              <a:gd name="T74" fmla="*/ 31 w 62"/>
              <a:gd name="T75" fmla="*/ 5 h 62"/>
              <a:gd name="T76" fmla="*/ 60 w 62"/>
              <a:gd name="T77" fmla="*/ 25 h 62"/>
              <a:gd name="T78" fmla="*/ 62 w 62"/>
              <a:gd name="T79" fmla="*/ 22 h 62"/>
              <a:gd name="T80" fmla="*/ 31 w 62"/>
              <a:gd name="T81" fmla="*/ 0 h 62"/>
              <a:gd name="T82" fmla="*/ 18 w 62"/>
              <a:gd name="T83" fmla="*/ 9 h 62"/>
              <a:gd name="T84" fmla="*/ 18 w 62"/>
              <a:gd name="T85" fmla="*/ 2 h 62"/>
              <a:gd name="T86" fmla="*/ 11 w 62"/>
              <a:gd name="T87" fmla="*/ 2 h 62"/>
              <a:gd name="T88" fmla="*/ 11 w 62"/>
              <a:gd name="T89" fmla="*/ 14 h 62"/>
              <a:gd name="T90" fmla="*/ 0 w 62"/>
              <a:gd name="T91" fmla="*/ 22 h 62"/>
              <a:gd name="T92" fmla="*/ 3 w 62"/>
              <a:gd name="T93" fmla="*/ 25 h 62"/>
              <a:gd name="T94" fmla="*/ 31 w 62"/>
              <a:gd name="T95" fmla="*/ 5 h 62"/>
              <a:gd name="T96" fmla="*/ 45 w 62"/>
              <a:gd name="T97" fmla="*/ 40 h 62"/>
              <a:gd name="T98" fmla="*/ 51 w 62"/>
              <a:gd name="T99" fmla="*/ 44 h 62"/>
              <a:gd name="T100" fmla="*/ 54 w 62"/>
              <a:gd name="T101" fmla="*/ 43 h 62"/>
              <a:gd name="T102" fmla="*/ 54 w 62"/>
              <a:gd name="T103" fmla="*/ 26 h 62"/>
              <a:gd name="T104" fmla="*/ 31 w 62"/>
              <a:gd name="T105" fmla="*/ 10 h 62"/>
              <a:gd name="T106" fmla="*/ 9 w 62"/>
              <a:gd name="T107" fmla="*/ 26 h 62"/>
              <a:gd name="T108" fmla="*/ 9 w 62"/>
              <a:gd name="T109" fmla="*/ 43 h 62"/>
              <a:gd name="T110" fmla="*/ 11 w 62"/>
              <a:gd name="T111" fmla="*/ 44 h 62"/>
              <a:gd name="T112" fmla="*/ 18 w 62"/>
              <a:gd name="T113" fmla="*/ 40 h 62"/>
              <a:gd name="T114" fmla="*/ 23 w 62"/>
              <a:gd name="T115" fmla="*/ 43 h 62"/>
              <a:gd name="T116" fmla="*/ 23 w 62"/>
              <a:gd name="T117" fmla="*/ 31 h 62"/>
              <a:gd name="T118" fmla="*/ 40 w 62"/>
              <a:gd name="T119" fmla="*/ 31 h 62"/>
              <a:gd name="T120" fmla="*/ 40 w 62"/>
              <a:gd name="T121" fmla="*/ 43 h 62"/>
              <a:gd name="T122" fmla="*/ 45 w 62"/>
              <a:gd name="T123"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 h="62">
                <a:moveTo>
                  <a:pt x="1" y="62"/>
                </a:moveTo>
                <a:cubicBezTo>
                  <a:pt x="1" y="55"/>
                  <a:pt x="1" y="55"/>
                  <a:pt x="1" y="55"/>
                </a:cubicBezTo>
                <a:cubicBezTo>
                  <a:pt x="2" y="54"/>
                  <a:pt x="3" y="54"/>
                  <a:pt x="4" y="53"/>
                </a:cubicBezTo>
                <a:cubicBezTo>
                  <a:pt x="6" y="54"/>
                  <a:pt x="8" y="55"/>
                  <a:pt x="11" y="55"/>
                </a:cubicBezTo>
                <a:cubicBezTo>
                  <a:pt x="13" y="55"/>
                  <a:pt x="16" y="54"/>
                  <a:pt x="18" y="53"/>
                </a:cubicBezTo>
                <a:cubicBezTo>
                  <a:pt x="20" y="54"/>
                  <a:pt x="22" y="55"/>
                  <a:pt x="24" y="55"/>
                </a:cubicBezTo>
                <a:cubicBezTo>
                  <a:pt x="27" y="55"/>
                  <a:pt x="29" y="54"/>
                  <a:pt x="31" y="53"/>
                </a:cubicBezTo>
                <a:cubicBezTo>
                  <a:pt x="33" y="54"/>
                  <a:pt x="35" y="55"/>
                  <a:pt x="38" y="55"/>
                </a:cubicBezTo>
                <a:cubicBezTo>
                  <a:pt x="40" y="55"/>
                  <a:pt x="43" y="54"/>
                  <a:pt x="45" y="53"/>
                </a:cubicBezTo>
                <a:cubicBezTo>
                  <a:pt x="47" y="54"/>
                  <a:pt x="49" y="55"/>
                  <a:pt x="51" y="55"/>
                </a:cubicBezTo>
                <a:cubicBezTo>
                  <a:pt x="54" y="55"/>
                  <a:pt x="56" y="54"/>
                  <a:pt x="58" y="53"/>
                </a:cubicBezTo>
                <a:cubicBezTo>
                  <a:pt x="59" y="54"/>
                  <a:pt x="60" y="54"/>
                  <a:pt x="62" y="55"/>
                </a:cubicBezTo>
                <a:cubicBezTo>
                  <a:pt x="62" y="62"/>
                  <a:pt x="62" y="62"/>
                  <a:pt x="62" y="62"/>
                </a:cubicBezTo>
                <a:lnTo>
                  <a:pt x="1" y="62"/>
                </a:lnTo>
                <a:close/>
                <a:moveTo>
                  <a:pt x="4" y="48"/>
                </a:moveTo>
                <a:cubicBezTo>
                  <a:pt x="6" y="51"/>
                  <a:pt x="8" y="52"/>
                  <a:pt x="11" y="52"/>
                </a:cubicBezTo>
                <a:cubicBezTo>
                  <a:pt x="14" y="52"/>
                  <a:pt x="16" y="51"/>
                  <a:pt x="18" y="48"/>
                </a:cubicBezTo>
                <a:cubicBezTo>
                  <a:pt x="19" y="51"/>
                  <a:pt x="22" y="52"/>
                  <a:pt x="24" y="52"/>
                </a:cubicBezTo>
                <a:cubicBezTo>
                  <a:pt x="27" y="52"/>
                  <a:pt x="30" y="51"/>
                  <a:pt x="31" y="48"/>
                </a:cubicBezTo>
                <a:cubicBezTo>
                  <a:pt x="33" y="51"/>
                  <a:pt x="35" y="52"/>
                  <a:pt x="38" y="52"/>
                </a:cubicBezTo>
                <a:cubicBezTo>
                  <a:pt x="41" y="52"/>
                  <a:pt x="43" y="51"/>
                  <a:pt x="45" y="48"/>
                </a:cubicBezTo>
                <a:cubicBezTo>
                  <a:pt x="46" y="51"/>
                  <a:pt x="49" y="52"/>
                  <a:pt x="51" y="52"/>
                </a:cubicBezTo>
                <a:cubicBezTo>
                  <a:pt x="54" y="52"/>
                  <a:pt x="57" y="51"/>
                  <a:pt x="58" y="48"/>
                </a:cubicBezTo>
                <a:cubicBezTo>
                  <a:pt x="59" y="50"/>
                  <a:pt x="60" y="51"/>
                  <a:pt x="62" y="51"/>
                </a:cubicBezTo>
                <a:cubicBezTo>
                  <a:pt x="62" y="46"/>
                  <a:pt x="62" y="46"/>
                  <a:pt x="62" y="46"/>
                </a:cubicBezTo>
                <a:cubicBezTo>
                  <a:pt x="60" y="46"/>
                  <a:pt x="59" y="45"/>
                  <a:pt x="58" y="44"/>
                </a:cubicBezTo>
                <a:cubicBezTo>
                  <a:pt x="56" y="46"/>
                  <a:pt x="54" y="47"/>
                  <a:pt x="51" y="47"/>
                </a:cubicBezTo>
                <a:cubicBezTo>
                  <a:pt x="49" y="47"/>
                  <a:pt x="47" y="46"/>
                  <a:pt x="45" y="44"/>
                </a:cubicBezTo>
                <a:cubicBezTo>
                  <a:pt x="43" y="46"/>
                  <a:pt x="40" y="47"/>
                  <a:pt x="38" y="47"/>
                </a:cubicBezTo>
                <a:cubicBezTo>
                  <a:pt x="35" y="47"/>
                  <a:pt x="33" y="46"/>
                  <a:pt x="31" y="44"/>
                </a:cubicBezTo>
                <a:cubicBezTo>
                  <a:pt x="29" y="46"/>
                  <a:pt x="27" y="47"/>
                  <a:pt x="24" y="47"/>
                </a:cubicBezTo>
                <a:cubicBezTo>
                  <a:pt x="22" y="47"/>
                  <a:pt x="20" y="46"/>
                  <a:pt x="18" y="44"/>
                </a:cubicBezTo>
                <a:cubicBezTo>
                  <a:pt x="16" y="46"/>
                  <a:pt x="13" y="47"/>
                  <a:pt x="11" y="47"/>
                </a:cubicBezTo>
                <a:cubicBezTo>
                  <a:pt x="8" y="47"/>
                  <a:pt x="6" y="46"/>
                  <a:pt x="4" y="44"/>
                </a:cubicBezTo>
                <a:cubicBezTo>
                  <a:pt x="3" y="45"/>
                  <a:pt x="2" y="46"/>
                  <a:pt x="1" y="46"/>
                </a:cubicBezTo>
                <a:cubicBezTo>
                  <a:pt x="1" y="51"/>
                  <a:pt x="1" y="51"/>
                  <a:pt x="1" y="51"/>
                </a:cubicBezTo>
                <a:cubicBezTo>
                  <a:pt x="2" y="51"/>
                  <a:pt x="3" y="50"/>
                  <a:pt x="4" y="48"/>
                </a:cubicBezTo>
                <a:close/>
                <a:moveTo>
                  <a:pt x="31" y="5"/>
                </a:moveTo>
                <a:cubicBezTo>
                  <a:pt x="60" y="25"/>
                  <a:pt x="60" y="25"/>
                  <a:pt x="60" y="25"/>
                </a:cubicBezTo>
                <a:cubicBezTo>
                  <a:pt x="62" y="22"/>
                  <a:pt x="62" y="22"/>
                  <a:pt x="62" y="22"/>
                </a:cubicBezTo>
                <a:cubicBezTo>
                  <a:pt x="31" y="0"/>
                  <a:pt x="31" y="0"/>
                  <a:pt x="31" y="0"/>
                </a:cubicBezTo>
                <a:cubicBezTo>
                  <a:pt x="18" y="9"/>
                  <a:pt x="18" y="9"/>
                  <a:pt x="18" y="9"/>
                </a:cubicBezTo>
                <a:cubicBezTo>
                  <a:pt x="18" y="2"/>
                  <a:pt x="18" y="2"/>
                  <a:pt x="18" y="2"/>
                </a:cubicBezTo>
                <a:cubicBezTo>
                  <a:pt x="11" y="2"/>
                  <a:pt x="11" y="2"/>
                  <a:pt x="11" y="2"/>
                </a:cubicBezTo>
                <a:cubicBezTo>
                  <a:pt x="11" y="14"/>
                  <a:pt x="11" y="14"/>
                  <a:pt x="11" y="14"/>
                </a:cubicBezTo>
                <a:cubicBezTo>
                  <a:pt x="0" y="22"/>
                  <a:pt x="0" y="22"/>
                  <a:pt x="0" y="22"/>
                </a:cubicBezTo>
                <a:cubicBezTo>
                  <a:pt x="3" y="25"/>
                  <a:pt x="3" y="25"/>
                  <a:pt x="3" y="25"/>
                </a:cubicBezTo>
                <a:lnTo>
                  <a:pt x="31" y="5"/>
                </a:lnTo>
                <a:close/>
                <a:moveTo>
                  <a:pt x="45" y="40"/>
                </a:moveTo>
                <a:cubicBezTo>
                  <a:pt x="46" y="42"/>
                  <a:pt x="49" y="44"/>
                  <a:pt x="51" y="44"/>
                </a:cubicBezTo>
                <a:cubicBezTo>
                  <a:pt x="52" y="44"/>
                  <a:pt x="53" y="43"/>
                  <a:pt x="54" y="43"/>
                </a:cubicBezTo>
                <a:cubicBezTo>
                  <a:pt x="54" y="26"/>
                  <a:pt x="54" y="26"/>
                  <a:pt x="54" y="26"/>
                </a:cubicBezTo>
                <a:cubicBezTo>
                  <a:pt x="31" y="10"/>
                  <a:pt x="31" y="10"/>
                  <a:pt x="31" y="10"/>
                </a:cubicBezTo>
                <a:cubicBezTo>
                  <a:pt x="9" y="26"/>
                  <a:pt x="9" y="26"/>
                  <a:pt x="9" y="26"/>
                </a:cubicBezTo>
                <a:cubicBezTo>
                  <a:pt x="9" y="43"/>
                  <a:pt x="9" y="43"/>
                  <a:pt x="9" y="43"/>
                </a:cubicBezTo>
                <a:cubicBezTo>
                  <a:pt x="9" y="43"/>
                  <a:pt x="10" y="44"/>
                  <a:pt x="11" y="44"/>
                </a:cubicBezTo>
                <a:cubicBezTo>
                  <a:pt x="14" y="44"/>
                  <a:pt x="16" y="42"/>
                  <a:pt x="18" y="40"/>
                </a:cubicBezTo>
                <a:cubicBezTo>
                  <a:pt x="19" y="42"/>
                  <a:pt x="21" y="43"/>
                  <a:pt x="23" y="43"/>
                </a:cubicBezTo>
                <a:cubicBezTo>
                  <a:pt x="23" y="31"/>
                  <a:pt x="23" y="31"/>
                  <a:pt x="23" y="31"/>
                </a:cubicBezTo>
                <a:cubicBezTo>
                  <a:pt x="40" y="31"/>
                  <a:pt x="40" y="31"/>
                  <a:pt x="40" y="31"/>
                </a:cubicBezTo>
                <a:cubicBezTo>
                  <a:pt x="40" y="43"/>
                  <a:pt x="40" y="43"/>
                  <a:pt x="40" y="43"/>
                </a:cubicBezTo>
                <a:cubicBezTo>
                  <a:pt x="42" y="43"/>
                  <a:pt x="44" y="42"/>
                  <a:pt x="45" y="40"/>
                </a:cubicBez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en-US" sz="2400"/>
          </a:p>
        </p:txBody>
      </p:sp>
      <p:sp>
        <p:nvSpPr>
          <p:cNvPr id="18" name="Freeform 394"/>
          <p:cNvSpPr>
            <a:spLocks noEditPoints="1"/>
          </p:cNvSpPr>
          <p:nvPr/>
        </p:nvSpPr>
        <p:spPr bwMode="auto">
          <a:xfrm>
            <a:off x="4936363" y="1608060"/>
            <a:ext cx="378419" cy="390460"/>
          </a:xfrm>
          <a:custGeom>
            <a:avLst/>
            <a:gdLst>
              <a:gd name="T0" fmla="*/ 34 w 62"/>
              <a:gd name="T1" fmla="*/ 16 h 64"/>
              <a:gd name="T2" fmla="*/ 31 w 62"/>
              <a:gd name="T3" fmla="*/ 14 h 64"/>
              <a:gd name="T4" fmla="*/ 2 w 62"/>
              <a:gd name="T5" fmla="*/ 34 h 64"/>
              <a:gd name="T6" fmla="*/ 0 w 62"/>
              <a:gd name="T7" fmla="*/ 31 h 64"/>
              <a:gd name="T8" fmla="*/ 11 w 62"/>
              <a:gd name="T9" fmla="*/ 23 h 64"/>
              <a:gd name="T10" fmla="*/ 11 w 62"/>
              <a:gd name="T11" fmla="*/ 10 h 64"/>
              <a:gd name="T12" fmla="*/ 18 w 62"/>
              <a:gd name="T13" fmla="*/ 10 h 64"/>
              <a:gd name="T14" fmla="*/ 18 w 62"/>
              <a:gd name="T15" fmla="*/ 18 h 64"/>
              <a:gd name="T16" fmla="*/ 31 w 62"/>
              <a:gd name="T17" fmla="*/ 9 h 64"/>
              <a:gd name="T18" fmla="*/ 35 w 62"/>
              <a:gd name="T19" fmla="*/ 12 h 64"/>
              <a:gd name="T20" fmla="*/ 35 w 62"/>
              <a:gd name="T21" fmla="*/ 12 h 64"/>
              <a:gd name="T22" fmla="*/ 34 w 62"/>
              <a:gd name="T23" fmla="*/ 16 h 64"/>
              <a:gd name="T24" fmla="*/ 44 w 62"/>
              <a:gd name="T25" fmla="*/ 48 h 64"/>
              <a:gd name="T26" fmla="*/ 39 w 62"/>
              <a:gd name="T27" fmla="*/ 47 h 64"/>
              <a:gd name="T28" fmla="*/ 39 w 62"/>
              <a:gd name="T29" fmla="*/ 53 h 64"/>
              <a:gd name="T30" fmla="*/ 22 w 62"/>
              <a:gd name="T31" fmla="*/ 53 h 64"/>
              <a:gd name="T32" fmla="*/ 22 w 62"/>
              <a:gd name="T33" fmla="*/ 39 h 64"/>
              <a:gd name="T34" fmla="*/ 30 w 62"/>
              <a:gd name="T35" fmla="*/ 39 h 64"/>
              <a:gd name="T36" fmla="*/ 30 w 62"/>
              <a:gd name="T37" fmla="*/ 39 h 64"/>
              <a:gd name="T38" fmla="*/ 33 w 62"/>
              <a:gd name="T39" fmla="*/ 20 h 64"/>
              <a:gd name="T40" fmla="*/ 31 w 62"/>
              <a:gd name="T41" fmla="*/ 19 h 64"/>
              <a:gd name="T42" fmla="*/ 8 w 62"/>
              <a:gd name="T43" fmla="*/ 35 h 64"/>
              <a:gd name="T44" fmla="*/ 8 w 62"/>
              <a:gd name="T45" fmla="*/ 64 h 64"/>
              <a:gd name="T46" fmla="*/ 54 w 62"/>
              <a:gd name="T47" fmla="*/ 64 h 64"/>
              <a:gd name="T48" fmla="*/ 54 w 62"/>
              <a:gd name="T49" fmla="*/ 45 h 64"/>
              <a:gd name="T50" fmla="*/ 44 w 62"/>
              <a:gd name="T51" fmla="*/ 48 h 64"/>
              <a:gd name="T52" fmla="*/ 56 w 62"/>
              <a:gd name="T53" fmla="*/ 25 h 64"/>
              <a:gd name="T54" fmla="*/ 50 w 62"/>
              <a:gd name="T55" fmla="*/ 33 h 64"/>
              <a:gd name="T56" fmla="*/ 53 w 62"/>
              <a:gd name="T57" fmla="*/ 21 h 64"/>
              <a:gd name="T58" fmla="*/ 46 w 62"/>
              <a:gd name="T59" fmla="*/ 11 h 64"/>
              <a:gd name="T60" fmla="*/ 41 w 62"/>
              <a:gd name="T61" fmla="*/ 0 h 64"/>
              <a:gd name="T62" fmla="*/ 43 w 62"/>
              <a:gd name="T63" fmla="*/ 14 h 64"/>
              <a:gd name="T64" fmla="*/ 45 w 62"/>
              <a:gd name="T65" fmla="*/ 25 h 64"/>
              <a:gd name="T66" fmla="*/ 42 w 62"/>
              <a:gd name="T67" fmla="*/ 19 h 64"/>
              <a:gd name="T68" fmla="*/ 38 w 62"/>
              <a:gd name="T69" fmla="*/ 14 h 64"/>
              <a:gd name="T70" fmla="*/ 38 w 62"/>
              <a:gd name="T71" fmla="*/ 13 h 64"/>
              <a:gd name="T72" fmla="*/ 39 w 62"/>
              <a:gd name="T73" fmla="*/ 18 h 64"/>
              <a:gd name="T74" fmla="*/ 40 w 62"/>
              <a:gd name="T75" fmla="*/ 24 h 64"/>
              <a:gd name="T76" fmla="*/ 39 w 62"/>
              <a:gd name="T77" fmla="*/ 32 h 64"/>
              <a:gd name="T78" fmla="*/ 37 w 62"/>
              <a:gd name="T79" fmla="*/ 21 h 64"/>
              <a:gd name="T80" fmla="*/ 34 w 62"/>
              <a:gd name="T81" fmla="*/ 37 h 64"/>
              <a:gd name="T82" fmla="*/ 42 w 62"/>
              <a:gd name="T83" fmla="*/ 44 h 64"/>
              <a:gd name="T84" fmla="*/ 41 w 62"/>
              <a:gd name="T85" fmla="*/ 38 h 64"/>
              <a:gd name="T86" fmla="*/ 45 w 62"/>
              <a:gd name="T87" fmla="*/ 32 h 64"/>
              <a:gd name="T88" fmla="*/ 45 w 62"/>
              <a:gd name="T89" fmla="*/ 37 h 64"/>
              <a:gd name="T90" fmla="*/ 44 w 62"/>
              <a:gd name="T91" fmla="*/ 38 h 64"/>
              <a:gd name="T92" fmla="*/ 44 w 62"/>
              <a:gd name="T93" fmla="*/ 39 h 64"/>
              <a:gd name="T94" fmla="*/ 45 w 62"/>
              <a:gd name="T95" fmla="*/ 40 h 64"/>
              <a:gd name="T96" fmla="*/ 46 w 62"/>
              <a:gd name="T97" fmla="*/ 40 h 64"/>
              <a:gd name="T98" fmla="*/ 47 w 62"/>
              <a:gd name="T99" fmla="*/ 38 h 64"/>
              <a:gd name="T100" fmla="*/ 48 w 62"/>
              <a:gd name="T101" fmla="*/ 41 h 64"/>
              <a:gd name="T102" fmla="*/ 47 w 62"/>
              <a:gd name="T103" fmla="*/ 44 h 64"/>
              <a:gd name="T104" fmla="*/ 56 w 62"/>
              <a:gd name="T105" fmla="*/ 2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64">
                <a:moveTo>
                  <a:pt x="34" y="16"/>
                </a:moveTo>
                <a:cubicBezTo>
                  <a:pt x="31" y="14"/>
                  <a:pt x="31" y="14"/>
                  <a:pt x="31" y="14"/>
                </a:cubicBezTo>
                <a:cubicBezTo>
                  <a:pt x="2" y="34"/>
                  <a:pt x="2" y="34"/>
                  <a:pt x="2" y="34"/>
                </a:cubicBezTo>
                <a:cubicBezTo>
                  <a:pt x="0" y="31"/>
                  <a:pt x="0" y="31"/>
                  <a:pt x="0" y="31"/>
                </a:cubicBezTo>
                <a:cubicBezTo>
                  <a:pt x="11" y="23"/>
                  <a:pt x="11" y="23"/>
                  <a:pt x="11" y="23"/>
                </a:cubicBezTo>
                <a:cubicBezTo>
                  <a:pt x="11" y="10"/>
                  <a:pt x="11" y="10"/>
                  <a:pt x="11" y="10"/>
                </a:cubicBezTo>
                <a:cubicBezTo>
                  <a:pt x="18" y="10"/>
                  <a:pt x="18" y="10"/>
                  <a:pt x="18" y="10"/>
                </a:cubicBezTo>
                <a:cubicBezTo>
                  <a:pt x="18" y="18"/>
                  <a:pt x="18" y="18"/>
                  <a:pt x="18" y="18"/>
                </a:cubicBezTo>
                <a:cubicBezTo>
                  <a:pt x="31" y="9"/>
                  <a:pt x="31" y="9"/>
                  <a:pt x="31" y="9"/>
                </a:cubicBezTo>
                <a:cubicBezTo>
                  <a:pt x="35" y="12"/>
                  <a:pt x="35" y="12"/>
                  <a:pt x="35" y="12"/>
                </a:cubicBezTo>
                <a:cubicBezTo>
                  <a:pt x="35" y="12"/>
                  <a:pt x="35" y="12"/>
                  <a:pt x="35" y="12"/>
                </a:cubicBezTo>
                <a:cubicBezTo>
                  <a:pt x="35" y="13"/>
                  <a:pt x="34" y="14"/>
                  <a:pt x="34" y="16"/>
                </a:cubicBezTo>
                <a:close/>
                <a:moveTo>
                  <a:pt x="44" y="48"/>
                </a:moveTo>
                <a:cubicBezTo>
                  <a:pt x="42" y="48"/>
                  <a:pt x="41" y="47"/>
                  <a:pt x="39" y="47"/>
                </a:cubicBezTo>
                <a:cubicBezTo>
                  <a:pt x="39" y="53"/>
                  <a:pt x="39" y="53"/>
                  <a:pt x="39" y="53"/>
                </a:cubicBezTo>
                <a:cubicBezTo>
                  <a:pt x="22" y="53"/>
                  <a:pt x="22" y="53"/>
                  <a:pt x="22" y="53"/>
                </a:cubicBezTo>
                <a:cubicBezTo>
                  <a:pt x="22" y="39"/>
                  <a:pt x="22" y="39"/>
                  <a:pt x="22" y="39"/>
                </a:cubicBezTo>
                <a:cubicBezTo>
                  <a:pt x="30" y="39"/>
                  <a:pt x="30" y="39"/>
                  <a:pt x="30" y="39"/>
                </a:cubicBezTo>
                <a:cubicBezTo>
                  <a:pt x="30" y="39"/>
                  <a:pt x="30" y="39"/>
                  <a:pt x="30" y="39"/>
                </a:cubicBezTo>
                <a:cubicBezTo>
                  <a:pt x="27" y="32"/>
                  <a:pt x="30" y="25"/>
                  <a:pt x="33" y="20"/>
                </a:cubicBezTo>
                <a:cubicBezTo>
                  <a:pt x="31" y="19"/>
                  <a:pt x="31" y="19"/>
                  <a:pt x="31" y="19"/>
                </a:cubicBezTo>
                <a:cubicBezTo>
                  <a:pt x="8" y="35"/>
                  <a:pt x="8" y="35"/>
                  <a:pt x="8" y="35"/>
                </a:cubicBezTo>
                <a:cubicBezTo>
                  <a:pt x="8" y="64"/>
                  <a:pt x="8" y="64"/>
                  <a:pt x="8" y="64"/>
                </a:cubicBezTo>
                <a:cubicBezTo>
                  <a:pt x="54" y="64"/>
                  <a:pt x="54" y="64"/>
                  <a:pt x="54" y="64"/>
                </a:cubicBezTo>
                <a:cubicBezTo>
                  <a:pt x="54" y="45"/>
                  <a:pt x="54" y="45"/>
                  <a:pt x="54" y="45"/>
                </a:cubicBezTo>
                <a:cubicBezTo>
                  <a:pt x="51" y="47"/>
                  <a:pt x="47" y="48"/>
                  <a:pt x="44" y="48"/>
                </a:cubicBezTo>
                <a:close/>
                <a:moveTo>
                  <a:pt x="56" y="25"/>
                </a:moveTo>
                <a:cubicBezTo>
                  <a:pt x="57" y="29"/>
                  <a:pt x="53" y="33"/>
                  <a:pt x="50" y="33"/>
                </a:cubicBezTo>
                <a:cubicBezTo>
                  <a:pt x="54" y="30"/>
                  <a:pt x="54" y="26"/>
                  <a:pt x="53" y="21"/>
                </a:cubicBezTo>
                <a:cubicBezTo>
                  <a:pt x="52" y="17"/>
                  <a:pt x="49" y="14"/>
                  <a:pt x="46" y="11"/>
                </a:cubicBezTo>
                <a:cubicBezTo>
                  <a:pt x="43" y="8"/>
                  <a:pt x="41" y="5"/>
                  <a:pt x="41" y="0"/>
                </a:cubicBezTo>
                <a:cubicBezTo>
                  <a:pt x="38" y="5"/>
                  <a:pt x="41" y="10"/>
                  <a:pt x="43" y="14"/>
                </a:cubicBezTo>
                <a:cubicBezTo>
                  <a:pt x="46" y="17"/>
                  <a:pt x="47" y="21"/>
                  <a:pt x="45" y="25"/>
                </a:cubicBezTo>
                <a:cubicBezTo>
                  <a:pt x="45" y="23"/>
                  <a:pt x="44" y="21"/>
                  <a:pt x="42" y="19"/>
                </a:cubicBezTo>
                <a:cubicBezTo>
                  <a:pt x="41" y="18"/>
                  <a:pt x="39" y="17"/>
                  <a:pt x="38" y="14"/>
                </a:cubicBezTo>
                <a:cubicBezTo>
                  <a:pt x="38" y="14"/>
                  <a:pt x="38" y="13"/>
                  <a:pt x="38" y="13"/>
                </a:cubicBezTo>
                <a:cubicBezTo>
                  <a:pt x="38" y="15"/>
                  <a:pt x="38" y="16"/>
                  <a:pt x="39" y="18"/>
                </a:cubicBezTo>
                <a:cubicBezTo>
                  <a:pt x="40" y="20"/>
                  <a:pt x="40" y="22"/>
                  <a:pt x="40" y="24"/>
                </a:cubicBezTo>
                <a:cubicBezTo>
                  <a:pt x="40" y="27"/>
                  <a:pt x="38" y="29"/>
                  <a:pt x="39" y="32"/>
                </a:cubicBezTo>
                <a:cubicBezTo>
                  <a:pt x="37" y="30"/>
                  <a:pt x="35" y="27"/>
                  <a:pt x="37" y="21"/>
                </a:cubicBezTo>
                <a:cubicBezTo>
                  <a:pt x="34" y="26"/>
                  <a:pt x="31" y="32"/>
                  <a:pt x="34" y="37"/>
                </a:cubicBezTo>
                <a:cubicBezTo>
                  <a:pt x="35" y="42"/>
                  <a:pt x="40" y="43"/>
                  <a:pt x="42" y="44"/>
                </a:cubicBezTo>
                <a:cubicBezTo>
                  <a:pt x="41" y="43"/>
                  <a:pt x="39" y="41"/>
                  <a:pt x="41" y="38"/>
                </a:cubicBezTo>
                <a:cubicBezTo>
                  <a:pt x="42" y="35"/>
                  <a:pt x="45" y="34"/>
                  <a:pt x="45" y="32"/>
                </a:cubicBezTo>
                <a:cubicBezTo>
                  <a:pt x="46" y="34"/>
                  <a:pt x="46" y="35"/>
                  <a:pt x="45" y="37"/>
                </a:cubicBezTo>
                <a:cubicBezTo>
                  <a:pt x="45" y="37"/>
                  <a:pt x="44" y="38"/>
                  <a:pt x="44" y="38"/>
                </a:cubicBezTo>
                <a:cubicBezTo>
                  <a:pt x="44" y="39"/>
                  <a:pt x="44" y="39"/>
                  <a:pt x="44" y="39"/>
                </a:cubicBezTo>
                <a:cubicBezTo>
                  <a:pt x="45" y="40"/>
                  <a:pt x="45" y="40"/>
                  <a:pt x="45" y="40"/>
                </a:cubicBezTo>
                <a:cubicBezTo>
                  <a:pt x="46" y="40"/>
                  <a:pt x="46" y="40"/>
                  <a:pt x="46" y="40"/>
                </a:cubicBezTo>
                <a:cubicBezTo>
                  <a:pt x="47" y="39"/>
                  <a:pt x="47" y="39"/>
                  <a:pt x="47" y="38"/>
                </a:cubicBezTo>
                <a:cubicBezTo>
                  <a:pt x="47" y="39"/>
                  <a:pt x="48" y="40"/>
                  <a:pt x="48" y="41"/>
                </a:cubicBezTo>
                <a:cubicBezTo>
                  <a:pt x="48" y="42"/>
                  <a:pt x="48" y="43"/>
                  <a:pt x="47" y="44"/>
                </a:cubicBezTo>
                <a:cubicBezTo>
                  <a:pt x="55" y="42"/>
                  <a:pt x="62" y="36"/>
                  <a:pt x="56" y="25"/>
                </a:cubicBez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5577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is Business Interruption?</a:t>
            </a:r>
            <a:endParaRPr lang="en-GB" dirty="0"/>
          </a:p>
        </p:txBody>
      </p:sp>
      <p:sp>
        <p:nvSpPr>
          <p:cNvPr id="8" name="Text Placeholder 7"/>
          <p:cNvSpPr>
            <a:spLocks noGrp="1"/>
          </p:cNvSpPr>
          <p:nvPr>
            <p:ph type="body" sz="quarter" idx="10"/>
          </p:nvPr>
        </p:nvSpPr>
        <p:spPr/>
        <p:txBody>
          <a:bodyPr/>
          <a:lstStyle/>
          <a:p>
            <a:r>
              <a:rPr lang="en-GB" i="1" dirty="0" smtClean="0"/>
              <a:t>Discussion…</a:t>
            </a:r>
            <a:endParaRPr lang="en-GB" i="1" dirty="0"/>
          </a:p>
        </p:txBody>
      </p:sp>
      <p:sp>
        <p:nvSpPr>
          <p:cNvPr id="10" name="Freeform 7"/>
          <p:cNvSpPr>
            <a:spLocks noEditPoints="1"/>
          </p:cNvSpPr>
          <p:nvPr/>
        </p:nvSpPr>
        <p:spPr bwMode="auto">
          <a:xfrm>
            <a:off x="7537057" y="3821588"/>
            <a:ext cx="1091935" cy="929088"/>
          </a:xfrm>
          <a:custGeom>
            <a:avLst/>
            <a:gdLst>
              <a:gd name="T0" fmla="*/ 23 w 75"/>
              <a:gd name="T1" fmla="*/ 17 h 64"/>
              <a:gd name="T2" fmla="*/ 14 w 75"/>
              <a:gd name="T3" fmla="*/ 21 h 64"/>
              <a:gd name="T4" fmla="*/ 4 w 75"/>
              <a:gd name="T5" fmla="*/ 17 h 64"/>
              <a:gd name="T6" fmla="*/ 6 w 75"/>
              <a:gd name="T7" fmla="*/ 43 h 64"/>
              <a:gd name="T8" fmla="*/ 19 w 75"/>
              <a:gd name="T9" fmla="*/ 62 h 64"/>
              <a:gd name="T10" fmla="*/ 27 w 75"/>
              <a:gd name="T11" fmla="*/ 36 h 64"/>
              <a:gd name="T12" fmla="*/ 22 w 75"/>
              <a:gd name="T13" fmla="*/ 26 h 64"/>
              <a:gd name="T14" fmla="*/ 19 w 75"/>
              <a:gd name="T15" fmla="*/ 59 h 64"/>
              <a:gd name="T16" fmla="*/ 14 w 75"/>
              <a:gd name="T17" fmla="*/ 38 h 64"/>
              <a:gd name="T18" fmla="*/ 8 w 75"/>
              <a:gd name="T19" fmla="*/ 59 h 64"/>
              <a:gd name="T20" fmla="*/ 6 w 75"/>
              <a:gd name="T21" fmla="*/ 26 h 64"/>
              <a:gd name="T22" fmla="*/ 3 w 75"/>
              <a:gd name="T23" fmla="*/ 23 h 64"/>
              <a:gd name="T24" fmla="*/ 13 w 75"/>
              <a:gd name="T25" fmla="*/ 24 h 64"/>
              <a:gd name="T26" fmla="*/ 22 w 75"/>
              <a:gd name="T27" fmla="*/ 20 h 64"/>
              <a:gd name="T28" fmla="*/ 14 w 75"/>
              <a:gd name="T29" fmla="*/ 16 h 64"/>
              <a:gd name="T30" fmla="*/ 7 w 75"/>
              <a:gd name="T31" fmla="*/ 10 h 64"/>
              <a:gd name="T32" fmla="*/ 18 w 75"/>
              <a:gd name="T33" fmla="*/ 10 h 64"/>
              <a:gd name="T34" fmla="*/ 14 w 75"/>
              <a:gd name="T35" fmla="*/ 6 h 64"/>
              <a:gd name="T36" fmla="*/ 66 w 75"/>
              <a:gd name="T37" fmla="*/ 17 h 64"/>
              <a:gd name="T38" fmla="*/ 56 w 75"/>
              <a:gd name="T39" fmla="*/ 16 h 64"/>
              <a:gd name="T40" fmla="*/ 48 w 75"/>
              <a:gd name="T41" fmla="*/ 36 h 64"/>
              <a:gd name="T42" fmla="*/ 56 w 75"/>
              <a:gd name="T43" fmla="*/ 62 h 64"/>
              <a:gd name="T44" fmla="*/ 70 w 75"/>
              <a:gd name="T45" fmla="*/ 43 h 64"/>
              <a:gd name="T46" fmla="*/ 71 w 75"/>
              <a:gd name="T47" fmla="*/ 17 h 64"/>
              <a:gd name="T48" fmla="*/ 70 w 75"/>
              <a:gd name="T49" fmla="*/ 26 h 64"/>
              <a:gd name="T50" fmla="*/ 67 w 75"/>
              <a:gd name="T51" fmla="*/ 59 h 64"/>
              <a:gd name="T52" fmla="*/ 62 w 75"/>
              <a:gd name="T53" fmla="*/ 38 h 64"/>
              <a:gd name="T54" fmla="*/ 56 w 75"/>
              <a:gd name="T55" fmla="*/ 59 h 64"/>
              <a:gd name="T56" fmla="*/ 54 w 75"/>
              <a:gd name="T57" fmla="*/ 26 h 64"/>
              <a:gd name="T58" fmla="*/ 51 w 75"/>
              <a:gd name="T59" fmla="*/ 23 h 64"/>
              <a:gd name="T60" fmla="*/ 61 w 75"/>
              <a:gd name="T61" fmla="*/ 24 h 64"/>
              <a:gd name="T62" fmla="*/ 70 w 75"/>
              <a:gd name="T63" fmla="*/ 20 h 64"/>
              <a:gd name="T64" fmla="*/ 62 w 75"/>
              <a:gd name="T65" fmla="*/ 16 h 64"/>
              <a:gd name="T66" fmla="*/ 55 w 75"/>
              <a:gd name="T67" fmla="*/ 10 h 64"/>
              <a:gd name="T68" fmla="*/ 66 w 75"/>
              <a:gd name="T69" fmla="*/ 10 h 64"/>
              <a:gd name="T70" fmla="*/ 62 w 75"/>
              <a:gd name="T71" fmla="*/ 6 h 64"/>
              <a:gd name="T72" fmla="*/ 38 w 75"/>
              <a:gd name="T73" fmla="*/ 6 h 64"/>
              <a:gd name="T74" fmla="*/ 43 w 75"/>
              <a:gd name="T75" fmla="*/ 10 h 64"/>
              <a:gd name="T76" fmla="*/ 50 w 75"/>
              <a:gd name="T77" fmla="*/ 8 h 64"/>
              <a:gd name="T78" fmla="*/ 51 w 75"/>
              <a:gd name="T79" fmla="*/ 8 h 64"/>
              <a:gd name="T80" fmla="*/ 51 w 75"/>
              <a:gd name="T81" fmla="*/ 7 h 64"/>
              <a:gd name="T82" fmla="*/ 51 w 75"/>
              <a:gd name="T83" fmla="*/ 6 h 64"/>
              <a:gd name="T84" fmla="*/ 46 w 75"/>
              <a:gd name="T85" fmla="*/ 0 h 64"/>
              <a:gd name="T86" fmla="*/ 38 w 75"/>
              <a:gd name="T87" fmla="*/ 3 h 64"/>
              <a:gd name="T88" fmla="*/ 26 w 75"/>
              <a:gd name="T89" fmla="*/ 8 h 64"/>
              <a:gd name="T90" fmla="*/ 29 w 75"/>
              <a:gd name="T91" fmla="*/ 58 h 64"/>
              <a:gd name="T92" fmla="*/ 30 w 75"/>
              <a:gd name="T93" fmla="*/ 54 h 64"/>
              <a:gd name="T94" fmla="*/ 25 w 75"/>
              <a:gd name="T95" fmla="*/ 57 h 64"/>
              <a:gd name="T96" fmla="*/ 24 w 75"/>
              <a:gd name="T97" fmla="*/ 57 h 64"/>
              <a:gd name="T98" fmla="*/ 24 w 75"/>
              <a:gd name="T99" fmla="*/ 58 h 64"/>
              <a:gd name="T100" fmla="*/ 27 w 75"/>
              <a:gd name="T101" fmla="*/ 64 h 64"/>
              <a:gd name="T102" fmla="*/ 30 w 75"/>
              <a:gd name="T103" fmla="*/ 62 h 64"/>
              <a:gd name="T104" fmla="*/ 50 w 75"/>
              <a:gd name="T105"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 h="64">
                <a:moveTo>
                  <a:pt x="27" y="36"/>
                </a:moveTo>
                <a:cubicBezTo>
                  <a:pt x="27" y="23"/>
                  <a:pt x="27" y="23"/>
                  <a:pt x="27" y="23"/>
                </a:cubicBezTo>
                <a:cubicBezTo>
                  <a:pt x="27" y="20"/>
                  <a:pt x="25" y="18"/>
                  <a:pt x="23" y="17"/>
                </a:cubicBezTo>
                <a:cubicBezTo>
                  <a:pt x="19" y="16"/>
                  <a:pt x="19" y="16"/>
                  <a:pt x="19" y="16"/>
                </a:cubicBezTo>
                <a:cubicBezTo>
                  <a:pt x="19" y="16"/>
                  <a:pt x="18" y="16"/>
                  <a:pt x="18" y="17"/>
                </a:cubicBezTo>
                <a:cubicBezTo>
                  <a:pt x="14" y="21"/>
                  <a:pt x="14" y="21"/>
                  <a:pt x="14" y="21"/>
                </a:cubicBezTo>
                <a:cubicBezTo>
                  <a:pt x="9" y="17"/>
                  <a:pt x="9" y="17"/>
                  <a:pt x="9" y="17"/>
                </a:cubicBezTo>
                <a:cubicBezTo>
                  <a:pt x="9" y="16"/>
                  <a:pt x="8" y="16"/>
                  <a:pt x="8" y="16"/>
                </a:cubicBezTo>
                <a:cubicBezTo>
                  <a:pt x="4" y="17"/>
                  <a:pt x="4" y="17"/>
                  <a:pt x="4" y="17"/>
                </a:cubicBezTo>
                <a:cubicBezTo>
                  <a:pt x="2" y="18"/>
                  <a:pt x="0" y="20"/>
                  <a:pt x="0" y="23"/>
                </a:cubicBezTo>
                <a:cubicBezTo>
                  <a:pt x="0" y="36"/>
                  <a:pt x="0" y="36"/>
                  <a:pt x="0" y="36"/>
                </a:cubicBezTo>
                <a:cubicBezTo>
                  <a:pt x="0" y="40"/>
                  <a:pt x="3" y="42"/>
                  <a:pt x="6" y="43"/>
                </a:cubicBezTo>
                <a:cubicBezTo>
                  <a:pt x="6" y="59"/>
                  <a:pt x="6" y="59"/>
                  <a:pt x="6" y="59"/>
                </a:cubicBezTo>
                <a:cubicBezTo>
                  <a:pt x="6" y="60"/>
                  <a:pt x="7" y="62"/>
                  <a:pt x="8" y="62"/>
                </a:cubicBezTo>
                <a:cubicBezTo>
                  <a:pt x="19" y="62"/>
                  <a:pt x="19" y="62"/>
                  <a:pt x="19" y="62"/>
                </a:cubicBezTo>
                <a:cubicBezTo>
                  <a:pt x="20" y="62"/>
                  <a:pt x="22" y="60"/>
                  <a:pt x="22" y="59"/>
                </a:cubicBezTo>
                <a:cubicBezTo>
                  <a:pt x="22" y="43"/>
                  <a:pt x="22" y="43"/>
                  <a:pt x="22" y="43"/>
                </a:cubicBezTo>
                <a:cubicBezTo>
                  <a:pt x="25" y="42"/>
                  <a:pt x="27" y="40"/>
                  <a:pt x="27" y="36"/>
                </a:cubicBezTo>
                <a:close/>
                <a:moveTo>
                  <a:pt x="24" y="36"/>
                </a:moveTo>
                <a:cubicBezTo>
                  <a:pt x="24" y="38"/>
                  <a:pt x="23" y="40"/>
                  <a:pt x="22" y="40"/>
                </a:cubicBezTo>
                <a:cubicBezTo>
                  <a:pt x="22" y="26"/>
                  <a:pt x="22" y="26"/>
                  <a:pt x="22" y="26"/>
                </a:cubicBezTo>
                <a:cubicBezTo>
                  <a:pt x="22" y="25"/>
                  <a:pt x="21" y="24"/>
                  <a:pt x="20" y="24"/>
                </a:cubicBezTo>
                <a:cubicBezTo>
                  <a:pt x="20" y="24"/>
                  <a:pt x="19" y="25"/>
                  <a:pt x="19" y="26"/>
                </a:cubicBezTo>
                <a:cubicBezTo>
                  <a:pt x="19" y="59"/>
                  <a:pt x="19" y="59"/>
                  <a:pt x="19" y="59"/>
                </a:cubicBezTo>
                <a:cubicBezTo>
                  <a:pt x="15" y="59"/>
                  <a:pt x="15" y="59"/>
                  <a:pt x="15" y="59"/>
                </a:cubicBezTo>
                <a:cubicBezTo>
                  <a:pt x="15" y="39"/>
                  <a:pt x="15" y="39"/>
                  <a:pt x="15" y="39"/>
                </a:cubicBezTo>
                <a:cubicBezTo>
                  <a:pt x="15" y="38"/>
                  <a:pt x="14" y="38"/>
                  <a:pt x="14" y="38"/>
                </a:cubicBezTo>
                <a:cubicBezTo>
                  <a:pt x="13" y="38"/>
                  <a:pt x="12" y="38"/>
                  <a:pt x="12" y="39"/>
                </a:cubicBezTo>
                <a:cubicBezTo>
                  <a:pt x="12" y="59"/>
                  <a:pt x="12" y="59"/>
                  <a:pt x="12" y="59"/>
                </a:cubicBezTo>
                <a:cubicBezTo>
                  <a:pt x="8" y="59"/>
                  <a:pt x="8" y="59"/>
                  <a:pt x="8" y="59"/>
                </a:cubicBezTo>
                <a:cubicBezTo>
                  <a:pt x="8" y="26"/>
                  <a:pt x="8" y="26"/>
                  <a:pt x="8" y="26"/>
                </a:cubicBezTo>
                <a:cubicBezTo>
                  <a:pt x="8" y="25"/>
                  <a:pt x="8" y="24"/>
                  <a:pt x="7" y="24"/>
                </a:cubicBezTo>
                <a:cubicBezTo>
                  <a:pt x="6" y="24"/>
                  <a:pt x="6" y="25"/>
                  <a:pt x="6" y="26"/>
                </a:cubicBezTo>
                <a:cubicBezTo>
                  <a:pt x="6" y="40"/>
                  <a:pt x="6" y="40"/>
                  <a:pt x="6" y="40"/>
                </a:cubicBezTo>
                <a:cubicBezTo>
                  <a:pt x="4" y="40"/>
                  <a:pt x="3" y="38"/>
                  <a:pt x="3" y="36"/>
                </a:cubicBezTo>
                <a:cubicBezTo>
                  <a:pt x="3" y="23"/>
                  <a:pt x="3" y="23"/>
                  <a:pt x="3" y="23"/>
                </a:cubicBezTo>
                <a:cubicBezTo>
                  <a:pt x="3" y="22"/>
                  <a:pt x="4" y="20"/>
                  <a:pt x="5" y="20"/>
                </a:cubicBezTo>
                <a:cubicBezTo>
                  <a:pt x="8" y="19"/>
                  <a:pt x="8" y="19"/>
                  <a:pt x="8" y="19"/>
                </a:cubicBezTo>
                <a:cubicBezTo>
                  <a:pt x="13" y="24"/>
                  <a:pt x="13" y="24"/>
                  <a:pt x="13" y="24"/>
                </a:cubicBezTo>
                <a:cubicBezTo>
                  <a:pt x="13" y="24"/>
                  <a:pt x="14" y="24"/>
                  <a:pt x="15" y="24"/>
                </a:cubicBezTo>
                <a:cubicBezTo>
                  <a:pt x="19" y="19"/>
                  <a:pt x="19" y="19"/>
                  <a:pt x="19" y="19"/>
                </a:cubicBezTo>
                <a:cubicBezTo>
                  <a:pt x="22" y="20"/>
                  <a:pt x="22" y="20"/>
                  <a:pt x="22" y="20"/>
                </a:cubicBezTo>
                <a:cubicBezTo>
                  <a:pt x="23" y="20"/>
                  <a:pt x="24" y="22"/>
                  <a:pt x="24" y="23"/>
                </a:cubicBezTo>
                <a:lnTo>
                  <a:pt x="24" y="36"/>
                </a:lnTo>
                <a:close/>
                <a:moveTo>
                  <a:pt x="14" y="16"/>
                </a:moveTo>
                <a:cubicBezTo>
                  <a:pt x="17" y="16"/>
                  <a:pt x="20" y="13"/>
                  <a:pt x="20" y="10"/>
                </a:cubicBezTo>
                <a:cubicBezTo>
                  <a:pt x="20" y="6"/>
                  <a:pt x="17" y="3"/>
                  <a:pt x="14" y="3"/>
                </a:cubicBezTo>
                <a:cubicBezTo>
                  <a:pt x="10" y="3"/>
                  <a:pt x="7" y="6"/>
                  <a:pt x="7" y="10"/>
                </a:cubicBezTo>
                <a:cubicBezTo>
                  <a:pt x="7" y="13"/>
                  <a:pt x="10" y="16"/>
                  <a:pt x="14" y="16"/>
                </a:cubicBezTo>
                <a:close/>
                <a:moveTo>
                  <a:pt x="14" y="6"/>
                </a:moveTo>
                <a:cubicBezTo>
                  <a:pt x="16" y="6"/>
                  <a:pt x="18" y="7"/>
                  <a:pt x="18" y="10"/>
                </a:cubicBezTo>
                <a:cubicBezTo>
                  <a:pt x="18" y="12"/>
                  <a:pt x="16" y="14"/>
                  <a:pt x="14" y="14"/>
                </a:cubicBezTo>
                <a:cubicBezTo>
                  <a:pt x="11" y="14"/>
                  <a:pt x="10" y="12"/>
                  <a:pt x="10" y="10"/>
                </a:cubicBezTo>
                <a:cubicBezTo>
                  <a:pt x="10" y="7"/>
                  <a:pt x="11" y="6"/>
                  <a:pt x="14" y="6"/>
                </a:cubicBezTo>
                <a:close/>
                <a:moveTo>
                  <a:pt x="71" y="17"/>
                </a:moveTo>
                <a:cubicBezTo>
                  <a:pt x="67" y="16"/>
                  <a:pt x="67" y="16"/>
                  <a:pt x="67" y="16"/>
                </a:cubicBezTo>
                <a:cubicBezTo>
                  <a:pt x="67" y="16"/>
                  <a:pt x="66" y="16"/>
                  <a:pt x="66" y="17"/>
                </a:cubicBezTo>
                <a:cubicBezTo>
                  <a:pt x="62" y="21"/>
                  <a:pt x="62" y="21"/>
                  <a:pt x="62" y="21"/>
                </a:cubicBezTo>
                <a:cubicBezTo>
                  <a:pt x="57" y="17"/>
                  <a:pt x="57" y="17"/>
                  <a:pt x="57" y="17"/>
                </a:cubicBezTo>
                <a:cubicBezTo>
                  <a:pt x="57" y="16"/>
                  <a:pt x="56" y="16"/>
                  <a:pt x="56" y="16"/>
                </a:cubicBezTo>
                <a:cubicBezTo>
                  <a:pt x="52" y="17"/>
                  <a:pt x="52" y="17"/>
                  <a:pt x="52" y="17"/>
                </a:cubicBezTo>
                <a:cubicBezTo>
                  <a:pt x="50" y="18"/>
                  <a:pt x="48" y="20"/>
                  <a:pt x="48" y="23"/>
                </a:cubicBezTo>
                <a:cubicBezTo>
                  <a:pt x="48" y="36"/>
                  <a:pt x="48" y="36"/>
                  <a:pt x="48" y="36"/>
                </a:cubicBezTo>
                <a:cubicBezTo>
                  <a:pt x="48" y="40"/>
                  <a:pt x="51" y="42"/>
                  <a:pt x="54" y="43"/>
                </a:cubicBezTo>
                <a:cubicBezTo>
                  <a:pt x="54" y="59"/>
                  <a:pt x="54" y="59"/>
                  <a:pt x="54" y="59"/>
                </a:cubicBezTo>
                <a:cubicBezTo>
                  <a:pt x="54" y="60"/>
                  <a:pt x="55" y="62"/>
                  <a:pt x="56" y="62"/>
                </a:cubicBezTo>
                <a:cubicBezTo>
                  <a:pt x="67" y="62"/>
                  <a:pt x="67" y="62"/>
                  <a:pt x="67" y="62"/>
                </a:cubicBezTo>
                <a:cubicBezTo>
                  <a:pt x="68" y="62"/>
                  <a:pt x="70" y="60"/>
                  <a:pt x="70" y="59"/>
                </a:cubicBezTo>
                <a:cubicBezTo>
                  <a:pt x="70" y="43"/>
                  <a:pt x="70" y="43"/>
                  <a:pt x="70" y="43"/>
                </a:cubicBezTo>
                <a:cubicBezTo>
                  <a:pt x="73" y="42"/>
                  <a:pt x="75" y="40"/>
                  <a:pt x="75" y="36"/>
                </a:cubicBezTo>
                <a:cubicBezTo>
                  <a:pt x="75" y="23"/>
                  <a:pt x="75" y="23"/>
                  <a:pt x="75" y="23"/>
                </a:cubicBezTo>
                <a:cubicBezTo>
                  <a:pt x="75" y="20"/>
                  <a:pt x="73" y="18"/>
                  <a:pt x="71" y="17"/>
                </a:cubicBezTo>
                <a:close/>
                <a:moveTo>
                  <a:pt x="72" y="36"/>
                </a:moveTo>
                <a:cubicBezTo>
                  <a:pt x="72" y="38"/>
                  <a:pt x="71" y="40"/>
                  <a:pt x="70" y="40"/>
                </a:cubicBezTo>
                <a:cubicBezTo>
                  <a:pt x="70" y="26"/>
                  <a:pt x="70" y="26"/>
                  <a:pt x="70" y="26"/>
                </a:cubicBezTo>
                <a:cubicBezTo>
                  <a:pt x="70" y="25"/>
                  <a:pt x="69" y="24"/>
                  <a:pt x="68" y="24"/>
                </a:cubicBezTo>
                <a:cubicBezTo>
                  <a:pt x="68" y="24"/>
                  <a:pt x="67" y="25"/>
                  <a:pt x="67" y="26"/>
                </a:cubicBezTo>
                <a:cubicBezTo>
                  <a:pt x="67" y="59"/>
                  <a:pt x="67" y="59"/>
                  <a:pt x="67" y="59"/>
                </a:cubicBezTo>
                <a:cubicBezTo>
                  <a:pt x="63" y="59"/>
                  <a:pt x="63" y="59"/>
                  <a:pt x="63" y="59"/>
                </a:cubicBezTo>
                <a:cubicBezTo>
                  <a:pt x="63" y="39"/>
                  <a:pt x="63" y="39"/>
                  <a:pt x="63" y="39"/>
                </a:cubicBezTo>
                <a:cubicBezTo>
                  <a:pt x="63" y="38"/>
                  <a:pt x="62" y="38"/>
                  <a:pt x="62" y="38"/>
                </a:cubicBezTo>
                <a:cubicBezTo>
                  <a:pt x="61" y="38"/>
                  <a:pt x="60" y="38"/>
                  <a:pt x="60" y="39"/>
                </a:cubicBezTo>
                <a:cubicBezTo>
                  <a:pt x="60" y="59"/>
                  <a:pt x="60" y="59"/>
                  <a:pt x="60" y="59"/>
                </a:cubicBezTo>
                <a:cubicBezTo>
                  <a:pt x="56" y="59"/>
                  <a:pt x="56" y="59"/>
                  <a:pt x="56" y="59"/>
                </a:cubicBezTo>
                <a:cubicBezTo>
                  <a:pt x="56" y="26"/>
                  <a:pt x="56" y="26"/>
                  <a:pt x="56" y="26"/>
                </a:cubicBezTo>
                <a:cubicBezTo>
                  <a:pt x="56" y="25"/>
                  <a:pt x="56" y="24"/>
                  <a:pt x="55" y="24"/>
                </a:cubicBezTo>
                <a:cubicBezTo>
                  <a:pt x="54" y="24"/>
                  <a:pt x="54" y="25"/>
                  <a:pt x="54" y="26"/>
                </a:cubicBezTo>
                <a:cubicBezTo>
                  <a:pt x="54" y="40"/>
                  <a:pt x="54" y="40"/>
                  <a:pt x="54" y="40"/>
                </a:cubicBezTo>
                <a:cubicBezTo>
                  <a:pt x="52" y="40"/>
                  <a:pt x="51" y="38"/>
                  <a:pt x="51" y="36"/>
                </a:cubicBezTo>
                <a:cubicBezTo>
                  <a:pt x="51" y="23"/>
                  <a:pt x="51" y="23"/>
                  <a:pt x="51" y="23"/>
                </a:cubicBezTo>
                <a:cubicBezTo>
                  <a:pt x="51" y="22"/>
                  <a:pt x="52" y="20"/>
                  <a:pt x="53" y="20"/>
                </a:cubicBezTo>
                <a:cubicBezTo>
                  <a:pt x="56" y="19"/>
                  <a:pt x="56" y="19"/>
                  <a:pt x="56" y="19"/>
                </a:cubicBezTo>
                <a:cubicBezTo>
                  <a:pt x="61" y="24"/>
                  <a:pt x="61" y="24"/>
                  <a:pt x="61" y="24"/>
                </a:cubicBezTo>
                <a:cubicBezTo>
                  <a:pt x="61" y="24"/>
                  <a:pt x="62" y="24"/>
                  <a:pt x="63" y="24"/>
                </a:cubicBezTo>
                <a:cubicBezTo>
                  <a:pt x="67" y="19"/>
                  <a:pt x="67" y="19"/>
                  <a:pt x="67" y="19"/>
                </a:cubicBezTo>
                <a:cubicBezTo>
                  <a:pt x="70" y="20"/>
                  <a:pt x="70" y="20"/>
                  <a:pt x="70" y="20"/>
                </a:cubicBezTo>
                <a:cubicBezTo>
                  <a:pt x="71" y="20"/>
                  <a:pt x="72" y="22"/>
                  <a:pt x="72" y="23"/>
                </a:cubicBezTo>
                <a:lnTo>
                  <a:pt x="72" y="36"/>
                </a:lnTo>
                <a:close/>
                <a:moveTo>
                  <a:pt x="62" y="16"/>
                </a:moveTo>
                <a:cubicBezTo>
                  <a:pt x="65" y="16"/>
                  <a:pt x="68" y="13"/>
                  <a:pt x="68" y="10"/>
                </a:cubicBezTo>
                <a:cubicBezTo>
                  <a:pt x="68" y="6"/>
                  <a:pt x="65" y="3"/>
                  <a:pt x="62" y="3"/>
                </a:cubicBezTo>
                <a:cubicBezTo>
                  <a:pt x="58" y="3"/>
                  <a:pt x="55" y="6"/>
                  <a:pt x="55" y="10"/>
                </a:cubicBezTo>
                <a:cubicBezTo>
                  <a:pt x="55" y="13"/>
                  <a:pt x="58" y="16"/>
                  <a:pt x="62" y="16"/>
                </a:cubicBezTo>
                <a:close/>
                <a:moveTo>
                  <a:pt x="62" y="6"/>
                </a:moveTo>
                <a:cubicBezTo>
                  <a:pt x="64" y="6"/>
                  <a:pt x="66" y="7"/>
                  <a:pt x="66" y="10"/>
                </a:cubicBezTo>
                <a:cubicBezTo>
                  <a:pt x="66" y="12"/>
                  <a:pt x="64" y="14"/>
                  <a:pt x="62" y="14"/>
                </a:cubicBezTo>
                <a:cubicBezTo>
                  <a:pt x="59" y="14"/>
                  <a:pt x="58" y="12"/>
                  <a:pt x="58" y="10"/>
                </a:cubicBezTo>
                <a:cubicBezTo>
                  <a:pt x="58" y="7"/>
                  <a:pt x="59" y="6"/>
                  <a:pt x="62" y="6"/>
                </a:cubicBezTo>
                <a:close/>
                <a:moveTo>
                  <a:pt x="26" y="8"/>
                </a:moveTo>
                <a:cubicBezTo>
                  <a:pt x="26" y="8"/>
                  <a:pt x="26" y="8"/>
                  <a:pt x="26" y="8"/>
                </a:cubicBezTo>
                <a:cubicBezTo>
                  <a:pt x="30" y="7"/>
                  <a:pt x="34" y="6"/>
                  <a:pt x="38" y="6"/>
                </a:cubicBezTo>
                <a:cubicBezTo>
                  <a:pt x="41" y="6"/>
                  <a:pt x="44" y="6"/>
                  <a:pt x="46" y="7"/>
                </a:cubicBezTo>
                <a:cubicBezTo>
                  <a:pt x="44" y="8"/>
                  <a:pt x="44" y="8"/>
                  <a:pt x="44" y="8"/>
                </a:cubicBezTo>
                <a:cubicBezTo>
                  <a:pt x="43" y="9"/>
                  <a:pt x="43" y="10"/>
                  <a:pt x="43" y="10"/>
                </a:cubicBezTo>
                <a:cubicBezTo>
                  <a:pt x="43" y="11"/>
                  <a:pt x="44" y="11"/>
                  <a:pt x="44" y="11"/>
                </a:cubicBezTo>
                <a:cubicBezTo>
                  <a:pt x="45" y="11"/>
                  <a:pt x="45" y="11"/>
                  <a:pt x="45" y="11"/>
                </a:cubicBezTo>
                <a:cubicBezTo>
                  <a:pt x="50" y="8"/>
                  <a:pt x="50" y="8"/>
                  <a:pt x="50" y="8"/>
                </a:cubicBezTo>
                <a:cubicBezTo>
                  <a:pt x="50" y="8"/>
                  <a:pt x="50" y="8"/>
                  <a:pt x="50" y="8"/>
                </a:cubicBezTo>
                <a:cubicBezTo>
                  <a:pt x="50" y="8"/>
                  <a:pt x="51" y="8"/>
                  <a:pt x="51" y="8"/>
                </a:cubicBezTo>
                <a:cubicBezTo>
                  <a:pt x="51" y="8"/>
                  <a:pt x="51" y="8"/>
                  <a:pt x="51" y="8"/>
                </a:cubicBezTo>
                <a:cubicBezTo>
                  <a:pt x="51" y="8"/>
                  <a:pt x="51" y="8"/>
                  <a:pt x="51" y="8"/>
                </a:cubicBezTo>
                <a:cubicBezTo>
                  <a:pt x="51" y="8"/>
                  <a:pt x="51" y="8"/>
                  <a:pt x="51" y="7"/>
                </a:cubicBezTo>
                <a:cubicBezTo>
                  <a:pt x="51" y="7"/>
                  <a:pt x="51" y="7"/>
                  <a:pt x="51" y="7"/>
                </a:cubicBezTo>
                <a:cubicBezTo>
                  <a:pt x="51" y="7"/>
                  <a:pt x="51" y="7"/>
                  <a:pt x="51" y="7"/>
                </a:cubicBezTo>
                <a:cubicBezTo>
                  <a:pt x="51" y="7"/>
                  <a:pt x="51" y="7"/>
                  <a:pt x="51" y="7"/>
                </a:cubicBezTo>
                <a:cubicBezTo>
                  <a:pt x="51" y="7"/>
                  <a:pt x="51" y="7"/>
                  <a:pt x="51" y="6"/>
                </a:cubicBezTo>
                <a:cubicBezTo>
                  <a:pt x="51" y="6"/>
                  <a:pt x="51" y="6"/>
                  <a:pt x="51" y="6"/>
                </a:cubicBezTo>
                <a:cubicBezTo>
                  <a:pt x="48" y="1"/>
                  <a:pt x="48" y="1"/>
                  <a:pt x="48" y="1"/>
                </a:cubicBezTo>
                <a:cubicBezTo>
                  <a:pt x="48" y="0"/>
                  <a:pt x="47" y="0"/>
                  <a:pt x="46" y="0"/>
                </a:cubicBezTo>
                <a:cubicBezTo>
                  <a:pt x="46" y="1"/>
                  <a:pt x="45" y="2"/>
                  <a:pt x="46" y="2"/>
                </a:cubicBezTo>
                <a:cubicBezTo>
                  <a:pt x="47" y="4"/>
                  <a:pt x="47" y="4"/>
                  <a:pt x="47" y="4"/>
                </a:cubicBezTo>
                <a:cubicBezTo>
                  <a:pt x="44" y="3"/>
                  <a:pt x="41" y="3"/>
                  <a:pt x="38" y="3"/>
                </a:cubicBezTo>
                <a:cubicBezTo>
                  <a:pt x="33" y="3"/>
                  <a:pt x="29" y="4"/>
                  <a:pt x="25" y="6"/>
                </a:cubicBezTo>
                <a:cubicBezTo>
                  <a:pt x="24" y="6"/>
                  <a:pt x="24" y="7"/>
                  <a:pt x="24" y="8"/>
                </a:cubicBezTo>
                <a:cubicBezTo>
                  <a:pt x="25" y="8"/>
                  <a:pt x="25" y="8"/>
                  <a:pt x="26" y="8"/>
                </a:cubicBezTo>
                <a:close/>
                <a:moveTo>
                  <a:pt x="49" y="56"/>
                </a:moveTo>
                <a:cubicBezTo>
                  <a:pt x="45" y="58"/>
                  <a:pt x="42" y="59"/>
                  <a:pt x="38" y="59"/>
                </a:cubicBezTo>
                <a:cubicBezTo>
                  <a:pt x="35" y="59"/>
                  <a:pt x="32" y="59"/>
                  <a:pt x="29" y="58"/>
                </a:cubicBezTo>
                <a:cubicBezTo>
                  <a:pt x="32" y="56"/>
                  <a:pt x="32" y="56"/>
                  <a:pt x="32" y="56"/>
                </a:cubicBezTo>
                <a:cubicBezTo>
                  <a:pt x="32" y="56"/>
                  <a:pt x="33" y="55"/>
                  <a:pt x="32" y="54"/>
                </a:cubicBezTo>
                <a:cubicBezTo>
                  <a:pt x="32" y="54"/>
                  <a:pt x="31" y="53"/>
                  <a:pt x="30" y="54"/>
                </a:cubicBezTo>
                <a:cubicBezTo>
                  <a:pt x="25" y="56"/>
                  <a:pt x="25" y="56"/>
                  <a:pt x="25" y="56"/>
                </a:cubicBezTo>
                <a:cubicBezTo>
                  <a:pt x="25" y="56"/>
                  <a:pt x="25" y="57"/>
                  <a:pt x="25" y="57"/>
                </a:cubicBezTo>
                <a:cubicBezTo>
                  <a:pt x="25" y="57"/>
                  <a:pt x="25" y="57"/>
                  <a:pt x="25" y="57"/>
                </a:cubicBezTo>
                <a:cubicBezTo>
                  <a:pt x="25" y="57"/>
                  <a:pt x="25" y="57"/>
                  <a:pt x="25" y="57"/>
                </a:cubicBezTo>
                <a:cubicBezTo>
                  <a:pt x="25" y="57"/>
                  <a:pt x="24" y="57"/>
                  <a:pt x="24" y="57"/>
                </a:cubicBezTo>
                <a:cubicBezTo>
                  <a:pt x="24" y="57"/>
                  <a:pt x="24" y="57"/>
                  <a:pt x="24" y="57"/>
                </a:cubicBezTo>
                <a:cubicBezTo>
                  <a:pt x="24" y="57"/>
                  <a:pt x="24" y="57"/>
                  <a:pt x="24" y="57"/>
                </a:cubicBezTo>
                <a:cubicBezTo>
                  <a:pt x="24" y="58"/>
                  <a:pt x="24" y="58"/>
                  <a:pt x="24" y="58"/>
                </a:cubicBezTo>
                <a:cubicBezTo>
                  <a:pt x="24" y="58"/>
                  <a:pt x="24" y="58"/>
                  <a:pt x="24" y="58"/>
                </a:cubicBezTo>
                <a:cubicBezTo>
                  <a:pt x="24" y="58"/>
                  <a:pt x="24" y="58"/>
                  <a:pt x="24" y="58"/>
                </a:cubicBezTo>
                <a:cubicBezTo>
                  <a:pt x="24" y="58"/>
                  <a:pt x="24" y="58"/>
                  <a:pt x="24" y="58"/>
                </a:cubicBezTo>
                <a:cubicBezTo>
                  <a:pt x="27" y="64"/>
                  <a:pt x="27" y="64"/>
                  <a:pt x="27" y="64"/>
                </a:cubicBezTo>
                <a:cubicBezTo>
                  <a:pt x="27" y="64"/>
                  <a:pt x="28" y="64"/>
                  <a:pt x="28" y="64"/>
                </a:cubicBezTo>
                <a:cubicBezTo>
                  <a:pt x="29" y="64"/>
                  <a:pt x="29" y="64"/>
                  <a:pt x="29" y="64"/>
                </a:cubicBezTo>
                <a:cubicBezTo>
                  <a:pt x="30" y="64"/>
                  <a:pt x="30" y="63"/>
                  <a:pt x="30" y="62"/>
                </a:cubicBezTo>
                <a:cubicBezTo>
                  <a:pt x="28" y="60"/>
                  <a:pt x="28" y="60"/>
                  <a:pt x="28" y="60"/>
                </a:cubicBezTo>
                <a:cubicBezTo>
                  <a:pt x="31" y="61"/>
                  <a:pt x="34" y="62"/>
                  <a:pt x="38" y="62"/>
                </a:cubicBezTo>
                <a:cubicBezTo>
                  <a:pt x="42" y="62"/>
                  <a:pt x="46" y="61"/>
                  <a:pt x="50" y="59"/>
                </a:cubicBezTo>
                <a:cubicBezTo>
                  <a:pt x="51" y="58"/>
                  <a:pt x="51" y="58"/>
                  <a:pt x="51" y="57"/>
                </a:cubicBezTo>
                <a:cubicBezTo>
                  <a:pt x="51" y="56"/>
                  <a:pt x="50" y="56"/>
                  <a:pt x="49" y="56"/>
                </a:cubicBezTo>
                <a:close/>
              </a:path>
            </a:pathLst>
          </a:custGeom>
          <a:solidFill>
            <a:srgbClr val="003088"/>
          </a:solidFill>
          <a:ln>
            <a:noFill/>
          </a:ln>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53139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
      <a:dk1>
        <a:srgbClr val="474746"/>
      </a:dk1>
      <a:lt1>
        <a:sysClr val="window" lastClr="FFFFFF"/>
      </a:lt1>
      <a:dk2>
        <a:srgbClr val="242424"/>
      </a:dk2>
      <a:lt2>
        <a:srgbClr val="E7E6E6"/>
      </a:lt2>
      <a:accent1>
        <a:srgbClr val="003088"/>
      </a:accent1>
      <a:accent2>
        <a:srgbClr val="0071CE"/>
      </a:accent2>
      <a:accent3>
        <a:srgbClr val="F0C300"/>
      </a:accent3>
      <a:accent4>
        <a:srgbClr val="E00D5B"/>
      </a:accent4>
      <a:accent5>
        <a:srgbClr val="C3BBCF"/>
      </a:accent5>
      <a:accent6>
        <a:srgbClr val="A1CBCD"/>
      </a:accent6>
      <a:hlink>
        <a:srgbClr val="E00D5B"/>
      </a:hlink>
      <a:folHlink>
        <a:srgbClr val="7778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69863" indent="-169863" algn="l">
          <a:spcAft>
            <a:spcPts val="750"/>
          </a:spcAft>
          <a:buClr>
            <a:schemeClr val="accent1"/>
          </a:buClr>
          <a:buFont typeface="Arial" panose="020B0604020202020204" pitchFamily="34" charset="0"/>
          <a:buChar char="•"/>
          <a:defRPr dirty="0" smtClean="0">
            <a:latin typeface="+mn-lt"/>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23896</TotalTime>
  <Words>3335</Words>
  <Application>Microsoft Office PowerPoint</Application>
  <PresentationFormat>On-screen Show (16:9)</PresentationFormat>
  <Paragraphs>410</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Business Interruption</vt:lpstr>
      <vt:lpstr>Angus Osborne-White</vt:lpstr>
      <vt:lpstr>PowerPoint Presentation</vt:lpstr>
      <vt:lpstr>PowerPoint Presentation</vt:lpstr>
      <vt:lpstr>Crawford &amp; Company</vt:lpstr>
      <vt:lpstr>Please….</vt:lpstr>
      <vt:lpstr>Table of Contents</vt:lpstr>
      <vt:lpstr>What is Business Interruption?</vt:lpstr>
      <vt:lpstr>What is Business Interruption?</vt:lpstr>
      <vt:lpstr>The material damage proviso</vt:lpstr>
      <vt:lpstr>The common BI calculation</vt:lpstr>
      <vt:lpstr>Policyholder attitudes to Business Interruption</vt:lpstr>
      <vt:lpstr>Expectations</vt:lpstr>
      <vt:lpstr>Establishing cover</vt:lpstr>
      <vt:lpstr>Establishing cover</vt:lpstr>
      <vt:lpstr>Establishing cover</vt:lpstr>
      <vt:lpstr>Establishing cover</vt:lpstr>
      <vt:lpstr>Establishing cover</vt:lpstr>
      <vt:lpstr>Establishing cover</vt:lpstr>
      <vt:lpstr>Establishing cover</vt:lpstr>
      <vt:lpstr>Establishing cover</vt:lpstr>
      <vt:lpstr>Trend – the Risk</vt:lpstr>
      <vt:lpstr>Trend – the Risk</vt:lpstr>
      <vt:lpstr>Trend – the Risk</vt:lpstr>
      <vt:lpstr>Trend – the Risk</vt:lpstr>
      <vt:lpstr>Trend – the Risk</vt:lpstr>
      <vt:lpstr>Trend – the Risk</vt:lpstr>
      <vt:lpstr>Establishing cover</vt:lpstr>
      <vt:lpstr>Maximum Indemnity Period</vt:lpstr>
      <vt:lpstr>Policy extensions</vt:lpstr>
      <vt:lpstr>Increased Cost of Working / Additional Increased Cost of Working only cover</vt:lpstr>
      <vt:lpstr>Cyber</vt:lpstr>
      <vt:lpstr>Problems</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AMS Limited</cp:lastModifiedBy>
  <cp:revision>905</cp:revision>
  <cp:lastPrinted>2019-03-05T23:29:13Z</cp:lastPrinted>
  <dcterms:created xsi:type="dcterms:W3CDTF">2018-02-06T09:09:00Z</dcterms:created>
  <dcterms:modified xsi:type="dcterms:W3CDTF">2019-03-06T09:43:32Z</dcterms:modified>
</cp:coreProperties>
</file>