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3"/>
  </p:notesMasterIdLst>
  <p:sldIdLst>
    <p:sldId id="256" r:id="rId2"/>
    <p:sldId id="262" r:id="rId3"/>
    <p:sldId id="270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906000" cy="6858000" type="A4"/>
  <p:notesSz cx="6669088" cy="97758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13">
          <p15:clr>
            <a:srgbClr val="A4A3A4"/>
          </p15:clr>
        </p15:guide>
        <p15:guide id="2" orient="horz" pos="997">
          <p15:clr>
            <a:srgbClr val="A4A3A4"/>
          </p15:clr>
        </p15:guide>
        <p15:guide id="3" pos="1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F"/>
    <a:srgbClr val="EDF5F2"/>
    <a:srgbClr val="002262"/>
    <a:srgbClr val="A54119"/>
    <a:srgbClr val="B63F5E"/>
    <a:srgbClr val="C0D727"/>
    <a:srgbClr val="5D5E63"/>
    <a:srgbClr val="831732"/>
    <a:srgbClr val="E5A921"/>
    <a:srgbClr val="651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9" autoAdjust="0"/>
    <p:restoredTop sz="50000" autoAdjust="0"/>
  </p:normalViewPr>
  <p:slideViewPr>
    <p:cSldViewPr snapToGrid="0">
      <p:cViewPr varScale="1">
        <p:scale>
          <a:sx n="112" d="100"/>
          <a:sy n="112" d="100"/>
        </p:scale>
        <p:origin x="924" y="108"/>
      </p:cViewPr>
      <p:guideLst>
        <p:guide orient="horz" pos="4013"/>
        <p:guide orient="horz" pos="997"/>
        <p:guide pos="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7388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1C95AB-B501-4594-BF3A-0DAAE2E3D0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315913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75000"/>
              </a:spcBef>
              <a:buFontTx/>
              <a:buChar char="–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863600"/>
            <a:ext cx="6132930" cy="5105332"/>
          </a:xfrm>
          <a:solidFill>
            <a:schemeClr val="accent2"/>
          </a:solidFill>
        </p:spPr>
        <p:txBody>
          <a:bodyPr anchor="t"/>
          <a:lstStyle>
            <a:lvl1pPr>
              <a:defRPr sz="2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975" y="6070600"/>
            <a:ext cx="9598025" cy="787400"/>
          </a:xfrm>
          <a:solidFill>
            <a:schemeClr val="folHlink"/>
          </a:solidFill>
          <a:ln/>
        </p:spPr>
        <p:txBody>
          <a:bodyPr anchor="b"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0C5A83-A696-BC43-BD65-660E36C5A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06" y="-101824"/>
            <a:ext cx="3418646" cy="1067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C821DD-72BB-7A47-A219-5B379A552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5927"/>
          <a:stretch/>
        </p:blipFill>
        <p:spPr>
          <a:xfrm>
            <a:off x="6440905" y="863600"/>
            <a:ext cx="3465095" cy="5105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7288" y="862013"/>
            <a:ext cx="2398712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862013"/>
            <a:ext cx="7046913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862013"/>
            <a:ext cx="9598025" cy="622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7975" y="1625600"/>
            <a:ext cx="9283700" cy="459898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184934"/>
            <a:ext cx="6602964" cy="403965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9C77299-E009-5E43-82BA-4881CE365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862012"/>
            <a:ext cx="9598025" cy="125554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vert="horz" wrap="square" lIns="144000" tIns="144000" rIns="144000" bIns="14400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6F64F2-8ED3-0444-A5CF-1FC38B7200C8}"/>
              </a:ext>
            </a:extLst>
          </p:cNvPr>
          <p:cNvSpPr txBox="1"/>
          <p:nvPr userDrawn="1"/>
        </p:nvSpPr>
        <p:spPr>
          <a:xfrm>
            <a:off x="404261" y="6448926"/>
            <a:ext cx="253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hlin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FOS:SOS for BIBA Webinar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10BAB-F15E-5B4C-AFD3-B6FEB0A971D5}"/>
              </a:ext>
            </a:extLst>
          </p:cNvPr>
          <p:cNvSpPr txBox="1"/>
          <p:nvPr userDrawn="1"/>
        </p:nvSpPr>
        <p:spPr>
          <a:xfrm>
            <a:off x="7159592" y="6448925"/>
            <a:ext cx="253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hlin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July 2019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625600"/>
            <a:ext cx="456565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625600"/>
            <a:ext cx="456565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861779"/>
            <a:ext cx="9593580" cy="736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" y="17224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509E1-5C02-7949-85EA-BCE0E1CD6D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9" y="-45681"/>
            <a:ext cx="3418646" cy="106709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862013"/>
            <a:ext cx="9598025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vert="horz" wrap="square" lIns="144000" tIns="144000" rIns="144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1625600"/>
            <a:ext cx="9283700" cy="459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	</a:t>
            </a:r>
          </a:p>
          <a:p>
            <a:pPr lvl="1"/>
            <a:r>
              <a:rPr lang="en-GB"/>
              <a:t>First level 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315913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75000"/>
              </a:spcBef>
              <a:buFontTx/>
              <a:buChar char="–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210300"/>
            <a:ext cx="315913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75000"/>
              </a:spcBef>
              <a:buFontTx/>
              <a:buChar char="–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300038" y="6203950"/>
            <a:ext cx="96059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6051" y="0"/>
              </a:cxn>
            </a:cxnLst>
            <a:rect l="0" t="0" r="r" b="b"/>
            <a:pathLst>
              <a:path w="6051" h="8">
                <a:moveTo>
                  <a:pt x="0" y="8"/>
                </a:moveTo>
                <a:lnTo>
                  <a:pt x="6051" y="0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144000" tIns="72000"/>
          <a:lstStyle/>
          <a:p>
            <a:pPr algn="ctr">
              <a:spcBef>
                <a:spcPct val="75000"/>
              </a:spcBef>
              <a:buFontTx/>
              <a:buChar char="–"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1200">
          <a:solidFill>
            <a:schemeClr val="hlink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000">
          <a:solidFill>
            <a:schemeClr val="hlink"/>
          </a:solidFill>
          <a:latin typeface="+mn-lt"/>
          <a:cs typeface="+mn-cs"/>
        </a:defRPr>
      </a:lvl2pPr>
      <a:lvl3pPr marL="538163" indent="-2730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000">
          <a:solidFill>
            <a:schemeClr val="hlink"/>
          </a:solidFill>
          <a:latin typeface="+mn-lt"/>
          <a:cs typeface="+mn-cs"/>
        </a:defRPr>
      </a:lvl3pPr>
      <a:lvl4pPr marL="814388" indent="-2746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 sz="1000">
          <a:solidFill>
            <a:schemeClr val="hlink"/>
          </a:solidFill>
          <a:latin typeface="+mn-lt"/>
          <a:cs typeface="+mn-cs"/>
        </a:defRPr>
      </a:lvl4pPr>
      <a:lvl5pPr marL="1079500" indent="-26352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000">
          <a:solidFill>
            <a:schemeClr val="hlink"/>
          </a:solidFill>
          <a:latin typeface="+mn-lt"/>
          <a:cs typeface="+mn-cs"/>
        </a:defRPr>
      </a:lvl5pPr>
      <a:lvl6pPr marL="1536700" indent="-263525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1000">
          <a:solidFill>
            <a:schemeClr val="hlink"/>
          </a:solidFill>
          <a:latin typeface="+mn-lt"/>
          <a:cs typeface="+mn-cs"/>
        </a:defRPr>
      </a:lvl6pPr>
      <a:lvl7pPr marL="1993900" indent="-263525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1000">
          <a:solidFill>
            <a:schemeClr val="hlink"/>
          </a:solidFill>
          <a:latin typeface="+mn-lt"/>
          <a:cs typeface="+mn-cs"/>
        </a:defRPr>
      </a:lvl7pPr>
      <a:lvl8pPr marL="2451100" indent="-263525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1000">
          <a:solidFill>
            <a:schemeClr val="hlink"/>
          </a:solidFill>
          <a:latin typeface="+mn-lt"/>
          <a:cs typeface="+mn-cs"/>
        </a:defRPr>
      </a:lvl8pPr>
      <a:lvl9pPr marL="2908300" indent="-263525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10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err="1"/>
              <a:t>FOS:SOS</a:t>
            </a:r>
            <a:r>
              <a:rPr lang="en-GB" sz="3200" dirty="0"/>
              <a:t>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>CII Cambridge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dirty="0" smtClean="0"/>
              <a:t>10 09 2019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>New rules for SMEs from 1 April 2019</a:t>
            </a:r>
            <a:br>
              <a:rPr lang="en-GB" dirty="0"/>
            </a:br>
            <a:endParaRPr lang="en-GB" sz="3200" dirty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GB" smtClean="0"/>
              <a:t>Sept </a:t>
            </a:r>
            <a:r>
              <a:rPr lang="en-GB" dirty="0"/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20E84D-7F7D-DD42-AB56-69B5CE038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33448"/>
          <a:stretch/>
        </p:blipFill>
        <p:spPr>
          <a:xfrm>
            <a:off x="7248408" y="2088374"/>
            <a:ext cx="2657592" cy="411675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2194662"/>
            <a:ext cx="6602964" cy="4039653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Is it advisable to use the FOS at all?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Accepting an FOS award and attempting to sue for the balance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Clark &amp; another and In Focus Asset Management &amp; Tax Solutions Ltd v Financial Ombudsman Service </a:t>
            </a:r>
            <a:br>
              <a:rPr lang="en-GB" dirty="0"/>
            </a:br>
            <a:r>
              <a:rPr lang="en-GB" dirty="0"/>
              <a:t>re </a:t>
            </a:r>
            <a:r>
              <a:rPr lang="en-GB" i="1" dirty="0"/>
              <a:t>second bite of the cherry and res judicata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Claims in excess of the £350k FOS limit</a:t>
            </a:r>
          </a:p>
        </p:txBody>
      </p:sp>
    </p:spTree>
    <p:extLst>
      <p:ext uri="{BB962C8B-B14F-4D97-AF65-F5344CB8AC3E}">
        <p14:creationId xmlns:p14="http://schemas.microsoft.com/office/powerpoint/2010/main" val="222592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3" y="2227634"/>
            <a:ext cx="9507235" cy="3996953"/>
          </a:xfrm>
        </p:spPr>
        <p:txBody>
          <a:bodyPr/>
          <a:lstStyle/>
          <a:p>
            <a:pPr marL="0" lvl="0" indent="0"/>
            <a:r>
              <a:rPr lang="en-GB" sz="2200" dirty="0"/>
              <a:t>Brokers need a rigid process and timescale for dealing with declined claims.</a:t>
            </a:r>
          </a:p>
          <a:p>
            <a:pPr marL="0" lvl="0" indent="0"/>
            <a:r>
              <a:rPr lang="en-GB" sz="2200" dirty="0"/>
              <a:t>Points to consider: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200" dirty="0"/>
              <a:t>How to challenge the repudiation and whether the FOS will be suitable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200" dirty="0"/>
              <a:t>Some clients might make a formal complaint against the broker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200" dirty="0"/>
              <a:t>Process to decide what matters constitute circumstances for PI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200" dirty="0"/>
              <a:t>Ensure that all client complaints are handled in the right way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dirty="0"/>
          </a:p>
          <a:p>
            <a:pPr marL="457200" lvl="0" indent="-457200">
              <a:buFont typeface="Wingdings" pitchFamily="2" charset="2"/>
              <a:buChar char="§"/>
            </a:pPr>
            <a:endParaRPr lang="en-GB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The broker’s position</a:t>
            </a:r>
          </a:p>
        </p:txBody>
      </p:sp>
    </p:spTree>
    <p:extLst>
      <p:ext uri="{BB962C8B-B14F-4D97-AF65-F5344CB8AC3E}">
        <p14:creationId xmlns:p14="http://schemas.microsoft.com/office/powerpoint/2010/main" val="385000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18C1AF-472C-0E46-A012-DBC2AEED3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5" r="12316"/>
          <a:stretch/>
        </p:blipFill>
        <p:spPr>
          <a:xfrm>
            <a:off x="7607030" y="2101946"/>
            <a:ext cx="2298970" cy="41073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C110395-70B8-FF4D-8C5D-7ACBA2D6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To qualify: Businesses must have an annual turnover of </a:t>
            </a:r>
            <a:r>
              <a:rPr lang="en-GB" b="1" dirty="0"/>
              <a:t>less than £6.5m</a:t>
            </a:r>
            <a:r>
              <a:rPr lang="en-GB" dirty="0"/>
              <a:t>.  </a:t>
            </a:r>
          </a:p>
          <a:p>
            <a:pPr marL="0" indent="0"/>
            <a:r>
              <a:rPr lang="en-GB" dirty="0"/>
              <a:t>The SME must also satisfy </a:t>
            </a:r>
            <a:r>
              <a:rPr lang="en-GB" b="1" dirty="0"/>
              <a:t>one</a:t>
            </a:r>
            <a:r>
              <a:rPr lang="en-GB" dirty="0"/>
              <a:t> (and only one) of the conditions below: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/>
              <a:t>It employs fewer than 50 employees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/>
              <a:t>It has a balance sheet below £5m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483263-A8D4-D04A-B1AF-5030203D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FINANCIAL OMBUDSMAN SERVICE</a:t>
            </a:r>
            <a:br>
              <a:rPr lang="en-GB" dirty="0"/>
            </a:br>
            <a:r>
              <a:rPr lang="en-GB" dirty="0"/>
              <a:t>New rules for SMEs from 1 April 2019</a:t>
            </a:r>
          </a:p>
        </p:txBody>
      </p:sp>
    </p:spTree>
    <p:extLst>
      <p:ext uri="{BB962C8B-B14F-4D97-AF65-F5344CB8AC3E}">
        <p14:creationId xmlns:p14="http://schemas.microsoft.com/office/powerpoint/2010/main" val="13731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C110395-70B8-FF4D-8C5D-7ACBA2D69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GB" dirty="0"/>
              <a:t>If a property owner has portfolio with a valuation of £40m but a turnover of only £5m and 10 staff. Still qualifies for FOS</a:t>
            </a:r>
          </a:p>
          <a:p>
            <a:pPr lvl="0">
              <a:buFont typeface="Wingdings" pitchFamily="2" charset="2"/>
              <a:buChar char="§"/>
            </a:pPr>
            <a:r>
              <a:rPr lang="en-GB" dirty="0"/>
              <a:t>If a building contractor has a turnover of £4m and a balance sheet of £1.5m but staff of 100.  Still qualifies for FOS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483263-A8D4-D04A-B1AF-5030203D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Surprising consequences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BEBFDE-FD9B-BD42-9608-98E882A3D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935" r="3172" b="-8854"/>
          <a:stretch/>
        </p:blipFill>
        <p:spPr>
          <a:xfrm>
            <a:off x="7072009" y="2117558"/>
            <a:ext cx="2833991" cy="44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How are “employees” defined? 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What about subcontractors? 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How are part-time staff counted?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Employees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D8C26A-3B50-C048-8464-B56E6AD7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8"/>
          <a:stretch/>
        </p:blipFill>
        <p:spPr>
          <a:xfrm>
            <a:off x="6712084" y="2117557"/>
            <a:ext cx="3193915" cy="4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2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What does a “balance sheet” figure really mean?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Associated companies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06CF8-28E0-BB43-87FA-4EEC1F9B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r="19286"/>
          <a:stretch/>
        </p:blipFill>
        <p:spPr>
          <a:xfrm>
            <a:off x="6910939" y="2117558"/>
            <a:ext cx="2995061" cy="41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6" y="2184935"/>
            <a:ext cx="5479982" cy="3077730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If the claim is against the broker (or other commission-based business) how is “turnover” defined?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Turnover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2A7911-EF23-3B44-8A6D-AC1DE3BF8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08" y="3336587"/>
            <a:ext cx="3675383" cy="24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2184934"/>
            <a:ext cx="6841854" cy="4039653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sz="2800"/>
              <a:t>This applies </a:t>
            </a:r>
            <a:r>
              <a:rPr lang="en-GB" sz="2800" dirty="0"/>
              <a:t>to all claims from 1 April 2019. 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Transitional arrangements for older matters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award limit of £350k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4F77E5-8F52-FA4E-859A-7D483C41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r="17580"/>
          <a:stretch/>
        </p:blipFill>
        <p:spPr>
          <a:xfrm>
            <a:off x="7149829" y="2117557"/>
            <a:ext cx="2756171" cy="4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Role of the Committee of Lloyd’s Complaints prior to FOS referral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sz="2800" dirty="0"/>
              <a:t>Time limits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Lloyd’s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815CB3-3714-C448-9407-E82BF6D38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40993"/>
          <a:stretch/>
        </p:blipFill>
        <p:spPr>
          <a:xfrm>
            <a:off x="6900153" y="2117558"/>
            <a:ext cx="3005847" cy="40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0787B27-34AD-C54D-B342-2076A870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Liability insurances and problems with late notification. Insurer prejudiced?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Voidance arising out of nondisclosures not causative of the loss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GB" dirty="0"/>
              <a:t>Fair presentation.  Was there enough to put the insurer “on enquiry” to seek additional information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pPr marL="457200" lvl="0" indent="-457200">
              <a:buFont typeface="Wingdings" pitchFamily="2" charset="2"/>
              <a:buChar char="§"/>
            </a:pPr>
            <a:endParaRPr lang="en-GB" sz="28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9C437-3BDF-3B4B-8FDD-37B2E7F6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Discussion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70CACD-E5B8-AA44-9993-59D08CEC7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r="18323" b="5985"/>
          <a:stretch/>
        </p:blipFill>
        <p:spPr>
          <a:xfrm>
            <a:off x="7202767" y="2117558"/>
            <a:ext cx="2978327" cy="4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L_pitchbook_A4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5D5E63"/>
      </a:lt2>
      <a:accent1>
        <a:srgbClr val="D2D5D7"/>
      </a:accent1>
      <a:accent2>
        <a:srgbClr val="79003C"/>
      </a:accent2>
      <a:accent3>
        <a:srgbClr val="FFFFFF"/>
      </a:accent3>
      <a:accent4>
        <a:srgbClr val="DADADA"/>
      </a:accent4>
      <a:accent5>
        <a:srgbClr val="E5E7E8"/>
      </a:accent5>
      <a:accent6>
        <a:srgbClr val="79003C"/>
      </a:accent6>
      <a:hlink>
        <a:srgbClr val="5D5E63"/>
      </a:hlink>
      <a:folHlink>
        <a:srgbClr val="79003C"/>
      </a:folHlink>
    </a:clrScheme>
    <a:fontScheme name="WL_pitchbook_A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44000" tIns="72000" rIns="90000" bIns="46800" numCol="1" anchor="t" anchorCtr="0" compatLnSpc="1">
        <a:prstTxWarp prst="textNoShape">
          <a:avLst/>
        </a:prstTxWarp>
      </a:bodyPr>
      <a:lstStyle>
        <a:defPPr marL="682625" marR="0" indent="-334963" algn="ctr" defTabSz="914400" rtl="0" eaLnBrk="1" fontAlgn="base" latinLnBrk="0" hangingPunct="1">
          <a:lnSpc>
            <a:spcPct val="100000"/>
          </a:lnSpc>
          <a:spcBef>
            <a:spcPct val="75000"/>
          </a:spcBef>
          <a:spcAft>
            <a:spcPct val="0"/>
          </a:spcAft>
          <a:buClrTx/>
          <a:buSzTx/>
          <a:buFontTx/>
          <a:buChar char="–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44000" tIns="72000" rIns="90000" bIns="46800" numCol="1" anchor="t" anchorCtr="0" compatLnSpc="1">
        <a:prstTxWarp prst="textNoShape">
          <a:avLst/>
        </a:prstTxWarp>
      </a:bodyPr>
      <a:lstStyle>
        <a:defPPr marL="682625" marR="0" indent="-334963" algn="ctr" defTabSz="914400" rtl="0" eaLnBrk="1" fontAlgn="base" latinLnBrk="0" hangingPunct="1">
          <a:lnSpc>
            <a:spcPct val="100000"/>
          </a:lnSpc>
          <a:spcBef>
            <a:spcPct val="75000"/>
          </a:spcBef>
          <a:spcAft>
            <a:spcPct val="0"/>
          </a:spcAft>
          <a:buClrTx/>
          <a:buSzTx/>
          <a:buFontTx/>
          <a:buChar char="–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L_pitchbook_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_pitchbook_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_pitchbook_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_pitchbook_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_pitchbook_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_pitchbook_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_pitchbook_A4 13">
        <a:dk1>
          <a:srgbClr val="FFFFFF"/>
        </a:dk1>
        <a:lt1>
          <a:srgbClr val="FFFFFF"/>
        </a:lt1>
        <a:dk2>
          <a:srgbClr val="FFFFFF"/>
        </a:dk2>
        <a:lt2>
          <a:srgbClr val="5D5E63"/>
        </a:lt2>
        <a:accent1>
          <a:srgbClr val="D2D5D7"/>
        </a:accent1>
        <a:accent2>
          <a:srgbClr val="0087D9"/>
        </a:accent2>
        <a:accent3>
          <a:srgbClr val="FFFFFF"/>
        </a:accent3>
        <a:accent4>
          <a:srgbClr val="DADADA"/>
        </a:accent4>
        <a:accent5>
          <a:srgbClr val="E5E7E8"/>
        </a:accent5>
        <a:accent6>
          <a:srgbClr val="007AC4"/>
        </a:accent6>
        <a:hlink>
          <a:srgbClr val="5D5E63"/>
        </a:hlink>
        <a:folHlink>
          <a:srgbClr val="0022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WL_pitchbook_A4</Template>
  <TotalTime>7107</TotalTime>
  <Words>344</Words>
  <Application>Microsoft Office PowerPoint</Application>
  <PresentationFormat>A4 Paper (210x297 mm)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WL_pitchbook_A4</vt:lpstr>
      <vt:lpstr>   FOS:SOS   CII Cambridge  10 09 2019   New rules for SMEs from 1 April 2019 </vt:lpstr>
      <vt:lpstr>FINANCIAL OMBUDSMAN SERVICE New rules for SMEs from 1 April 2019</vt:lpstr>
      <vt:lpstr>Surprising consequences</vt:lpstr>
      <vt:lpstr>Employees</vt:lpstr>
      <vt:lpstr>Balance Sheet</vt:lpstr>
      <vt:lpstr>Turnover</vt:lpstr>
      <vt:lpstr>New award limit of £350k</vt:lpstr>
      <vt:lpstr>Lloyd’s Policies</vt:lpstr>
      <vt:lpstr>Discussion points</vt:lpstr>
      <vt:lpstr>Claims in excess of the £350k FOS limit</vt:lpstr>
      <vt:lpstr>The broker’s position</vt:lpstr>
    </vt:vector>
  </TitlesOfParts>
  <Manager>Lorraine Watkins</Manager>
  <Company>Williams Lea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Pitchbook Presentation title slide</dc:title>
  <dc:subject>Pitchbook Presentation Template Mockup</dc:subject>
  <dc:creator>wlcspremedia</dc:creator>
  <cp:lastModifiedBy>Roger Flaxman</cp:lastModifiedBy>
  <cp:revision>482</cp:revision>
  <dcterms:created xsi:type="dcterms:W3CDTF">2008-03-25T16:08:54Z</dcterms:created>
  <dcterms:modified xsi:type="dcterms:W3CDTF">2019-09-09T17:18:23Z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Williams Lea</vt:lpwstr>
  </property>
  <property fmtid="{D5CDD505-2E9C-101B-9397-08002B2CF9AE}" pid="3" name="Editor">
    <vt:lpwstr>Kyeiwah Offe-Burobey, Key Focus Integrated Solutions, +447983227337</vt:lpwstr>
  </property>
  <property fmtid="{D5CDD505-2E9C-101B-9397-08002B2CF9AE}" pid="4" name="LB_TRACKING_NAME">
    <vt:lpwstr>\\LEH\EU\CORP\GROUPS\TSS\REPRO\Managers\Nomura Folder\Client Action Plan\2010\Nomura CAP Jan 10 v4.ppt - rograham - 15/01/2010 15:02:31</vt:lpwstr>
  </property>
</Properties>
</file>