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7"/>
  </p:notesMasterIdLst>
  <p:handoutMasterIdLst>
    <p:handoutMasterId r:id="rId58"/>
  </p:handoutMasterIdLst>
  <p:sldIdLst>
    <p:sldId id="262" r:id="rId2"/>
    <p:sldId id="556" r:id="rId3"/>
    <p:sldId id="530" r:id="rId4"/>
    <p:sldId id="531" r:id="rId5"/>
    <p:sldId id="458" r:id="rId6"/>
    <p:sldId id="528" r:id="rId7"/>
    <p:sldId id="522" r:id="rId8"/>
    <p:sldId id="415" r:id="rId9"/>
    <p:sldId id="417" r:id="rId10"/>
    <p:sldId id="418" r:id="rId11"/>
    <p:sldId id="541" r:id="rId12"/>
    <p:sldId id="523" r:id="rId13"/>
    <p:sldId id="477" r:id="rId14"/>
    <p:sldId id="462" r:id="rId15"/>
    <p:sldId id="464" r:id="rId16"/>
    <p:sldId id="535" r:id="rId17"/>
    <p:sldId id="533" r:id="rId18"/>
    <p:sldId id="532" r:id="rId19"/>
    <p:sldId id="534" r:id="rId20"/>
    <p:sldId id="536" r:id="rId21"/>
    <p:sldId id="475" r:id="rId22"/>
    <p:sldId id="476" r:id="rId23"/>
    <p:sldId id="465" r:id="rId24"/>
    <p:sldId id="467" r:id="rId25"/>
    <p:sldId id="537" r:id="rId26"/>
    <p:sldId id="538" r:id="rId27"/>
    <p:sldId id="539" r:id="rId28"/>
    <p:sldId id="540" r:id="rId29"/>
    <p:sldId id="527" r:id="rId30"/>
    <p:sldId id="478" r:id="rId31"/>
    <p:sldId id="481" r:id="rId32"/>
    <p:sldId id="542" r:id="rId33"/>
    <p:sldId id="545" r:id="rId34"/>
    <p:sldId id="544" r:id="rId35"/>
    <p:sldId id="543" r:id="rId36"/>
    <p:sldId id="546" r:id="rId37"/>
    <p:sldId id="489" r:id="rId38"/>
    <p:sldId id="515" r:id="rId39"/>
    <p:sldId id="518" r:id="rId40"/>
    <p:sldId id="520" r:id="rId41"/>
    <p:sldId id="524" r:id="rId42"/>
    <p:sldId id="548" r:id="rId43"/>
    <p:sldId id="471" r:id="rId44"/>
    <p:sldId id="509" r:id="rId45"/>
    <p:sldId id="553" r:id="rId46"/>
    <p:sldId id="555" r:id="rId47"/>
    <p:sldId id="508" r:id="rId48"/>
    <p:sldId id="526" r:id="rId49"/>
    <p:sldId id="550" r:id="rId50"/>
    <p:sldId id="513" r:id="rId51"/>
    <p:sldId id="504" r:id="rId52"/>
    <p:sldId id="551" r:id="rId53"/>
    <p:sldId id="514" r:id="rId54"/>
    <p:sldId id="552" r:id="rId55"/>
    <p:sldId id="449" r:id="rId56"/>
  </p:sldIdLst>
  <p:sldSz cx="10691813" cy="7559675"/>
  <p:notesSz cx="6669088" cy="9802813"/>
  <p:defaultTextStyle>
    <a:defPPr>
      <a:defRPr lang="en-US"/>
    </a:defPPr>
    <a:lvl1pPr marL="0" algn="l" defTabSz="1152144" rtl="0" eaLnBrk="1" latinLnBrk="0" hangingPunct="1">
      <a:defRPr sz="2300" kern="1200">
        <a:solidFill>
          <a:schemeClr val="tx1"/>
        </a:solidFill>
        <a:latin typeface="+mn-lt"/>
        <a:ea typeface="+mn-ea"/>
        <a:cs typeface="+mn-cs"/>
      </a:defRPr>
    </a:lvl1pPr>
    <a:lvl2pPr marL="576072" algn="l" defTabSz="1152144" rtl="0" eaLnBrk="1" latinLnBrk="0" hangingPunct="1">
      <a:defRPr sz="2300" kern="1200">
        <a:solidFill>
          <a:schemeClr val="tx1"/>
        </a:solidFill>
        <a:latin typeface="+mn-lt"/>
        <a:ea typeface="+mn-ea"/>
        <a:cs typeface="+mn-cs"/>
      </a:defRPr>
    </a:lvl2pPr>
    <a:lvl3pPr marL="1152144" algn="l" defTabSz="1152144" rtl="0" eaLnBrk="1" latinLnBrk="0" hangingPunct="1">
      <a:defRPr sz="2300" kern="1200">
        <a:solidFill>
          <a:schemeClr val="tx1"/>
        </a:solidFill>
        <a:latin typeface="+mn-lt"/>
        <a:ea typeface="+mn-ea"/>
        <a:cs typeface="+mn-cs"/>
      </a:defRPr>
    </a:lvl3pPr>
    <a:lvl4pPr marL="1728216" algn="l" defTabSz="1152144" rtl="0" eaLnBrk="1" latinLnBrk="0" hangingPunct="1">
      <a:defRPr sz="2300" kern="1200">
        <a:solidFill>
          <a:schemeClr val="tx1"/>
        </a:solidFill>
        <a:latin typeface="+mn-lt"/>
        <a:ea typeface="+mn-ea"/>
        <a:cs typeface="+mn-cs"/>
      </a:defRPr>
    </a:lvl4pPr>
    <a:lvl5pPr marL="2304288" algn="l" defTabSz="1152144" rtl="0" eaLnBrk="1" latinLnBrk="0" hangingPunct="1">
      <a:defRPr sz="2300" kern="1200">
        <a:solidFill>
          <a:schemeClr val="tx1"/>
        </a:solidFill>
        <a:latin typeface="+mn-lt"/>
        <a:ea typeface="+mn-ea"/>
        <a:cs typeface="+mn-cs"/>
      </a:defRPr>
    </a:lvl5pPr>
    <a:lvl6pPr marL="2880360" algn="l" defTabSz="1152144" rtl="0" eaLnBrk="1" latinLnBrk="0" hangingPunct="1">
      <a:defRPr sz="2300" kern="1200">
        <a:solidFill>
          <a:schemeClr val="tx1"/>
        </a:solidFill>
        <a:latin typeface="+mn-lt"/>
        <a:ea typeface="+mn-ea"/>
        <a:cs typeface="+mn-cs"/>
      </a:defRPr>
    </a:lvl6pPr>
    <a:lvl7pPr marL="3456432" algn="l" defTabSz="1152144" rtl="0" eaLnBrk="1" latinLnBrk="0" hangingPunct="1">
      <a:defRPr sz="2300" kern="1200">
        <a:solidFill>
          <a:schemeClr val="tx1"/>
        </a:solidFill>
        <a:latin typeface="+mn-lt"/>
        <a:ea typeface="+mn-ea"/>
        <a:cs typeface="+mn-cs"/>
      </a:defRPr>
    </a:lvl7pPr>
    <a:lvl8pPr marL="4032504" algn="l" defTabSz="1152144" rtl="0" eaLnBrk="1" latinLnBrk="0" hangingPunct="1">
      <a:defRPr sz="2300" kern="1200">
        <a:solidFill>
          <a:schemeClr val="tx1"/>
        </a:solidFill>
        <a:latin typeface="+mn-lt"/>
        <a:ea typeface="+mn-ea"/>
        <a:cs typeface="+mn-cs"/>
      </a:defRPr>
    </a:lvl8pPr>
    <a:lvl9pPr marL="4608576" algn="l" defTabSz="1152144" rtl="0" eaLnBrk="1" latinLnBrk="0" hangingPunct="1">
      <a:defRPr sz="2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3610B1-9938-458D-A9D0-67D62D082047}">
          <p14:sldIdLst>
            <p14:sldId id="262"/>
            <p14:sldId id="556"/>
            <p14:sldId id="530"/>
            <p14:sldId id="531"/>
            <p14:sldId id="458"/>
            <p14:sldId id="528"/>
            <p14:sldId id="522"/>
            <p14:sldId id="415"/>
            <p14:sldId id="417"/>
            <p14:sldId id="418"/>
            <p14:sldId id="541"/>
            <p14:sldId id="523"/>
            <p14:sldId id="477"/>
            <p14:sldId id="462"/>
            <p14:sldId id="464"/>
            <p14:sldId id="535"/>
            <p14:sldId id="533"/>
            <p14:sldId id="532"/>
            <p14:sldId id="534"/>
            <p14:sldId id="536"/>
            <p14:sldId id="475"/>
            <p14:sldId id="476"/>
            <p14:sldId id="465"/>
            <p14:sldId id="467"/>
            <p14:sldId id="537"/>
            <p14:sldId id="538"/>
            <p14:sldId id="539"/>
            <p14:sldId id="540"/>
            <p14:sldId id="527"/>
            <p14:sldId id="478"/>
            <p14:sldId id="481"/>
            <p14:sldId id="542"/>
            <p14:sldId id="545"/>
            <p14:sldId id="544"/>
            <p14:sldId id="543"/>
            <p14:sldId id="546"/>
            <p14:sldId id="489"/>
            <p14:sldId id="515"/>
            <p14:sldId id="518"/>
            <p14:sldId id="520"/>
            <p14:sldId id="524"/>
            <p14:sldId id="548"/>
            <p14:sldId id="471"/>
            <p14:sldId id="509"/>
            <p14:sldId id="553"/>
            <p14:sldId id="555"/>
            <p14:sldId id="508"/>
            <p14:sldId id="526"/>
            <p14:sldId id="550"/>
            <p14:sldId id="513"/>
            <p14:sldId id="504"/>
            <p14:sldId id="551"/>
            <p14:sldId id="514"/>
            <p14:sldId id="552"/>
            <p14:sldId id="449"/>
          </p14:sldIdLst>
        </p14:section>
      </p14:sectionLst>
    </p:ext>
    <p:ext uri="{EFAFB233-063F-42B5-8137-9DF3F51BA10A}">
      <p15:sldGuideLst xmlns="" xmlns:p15="http://schemas.microsoft.com/office/powerpoint/2012/main">
        <p15:guide id="1" orient="horz" pos="2358" userDrawn="1">
          <p15:clr>
            <a:srgbClr val="A4A3A4"/>
          </p15:clr>
        </p15:guide>
        <p15:guide id="2" orient="horz" pos="907" userDrawn="1">
          <p15:clr>
            <a:srgbClr val="A4A3A4"/>
          </p15:clr>
        </p15:guide>
        <p15:guide id="3" orient="horz" pos="1202" userDrawn="1">
          <p15:clr>
            <a:srgbClr val="A4A3A4"/>
          </p15:clr>
        </p15:guide>
        <p15:guide id="5" pos="3368" userDrawn="1">
          <p15:clr>
            <a:srgbClr val="A4A3A4"/>
          </p15:clr>
        </p15:guide>
        <p15:guide id="6" pos="328" userDrawn="1">
          <p15:clr>
            <a:srgbClr val="A4A3A4"/>
          </p15:clr>
        </p15:guide>
        <p15:guide id="8" pos="3458" userDrawn="1">
          <p15:clr>
            <a:srgbClr val="A4A3A4"/>
          </p15:clr>
        </p15:guide>
        <p15:guide id="9" pos="3277" userDrawn="1">
          <p15:clr>
            <a:srgbClr val="A4A3A4"/>
          </p15:clr>
        </p15:guide>
        <p15:guide id="10" pos="6384" userDrawn="1">
          <p15:clr>
            <a:srgbClr val="A4A3A4"/>
          </p15:clr>
        </p15:guide>
        <p15:guide id="11" orient="horz" pos="1085" userDrawn="1">
          <p15:clr>
            <a:srgbClr val="A4A3A4"/>
          </p15:clr>
        </p15:guide>
        <p15:guide id="12" orient="horz" pos="725" userDrawn="1">
          <p15:clr>
            <a:srgbClr val="A4A3A4"/>
          </p15:clr>
        </p15:guide>
        <p15:guide id="13" orient="horz" pos="4259" userDrawn="1">
          <p15:clr>
            <a:srgbClr val="A4A3A4"/>
          </p15:clr>
        </p15:guide>
        <p15:guide id="14" pos="2210" userDrawn="1">
          <p15:clr>
            <a:srgbClr val="A4A3A4"/>
          </p15:clr>
        </p15:guide>
        <p15:guide id="15" pos="2420" userDrawn="1">
          <p15:clr>
            <a:srgbClr val="A4A3A4"/>
          </p15:clr>
        </p15:guide>
        <p15:guide id="16" pos="4320" userDrawn="1">
          <p15:clr>
            <a:srgbClr val="A4A3A4"/>
          </p15:clr>
        </p15:guide>
        <p15:guide id="17" pos="986" userDrawn="1">
          <p15:clr>
            <a:srgbClr val="A4A3A4"/>
          </p15:clr>
        </p15:guide>
        <p15:guide id="19" orient="horz" pos="1020" userDrawn="1">
          <p15:clr>
            <a:srgbClr val="A4A3A4"/>
          </p15:clr>
        </p15:guide>
        <p15:guide id="20" orient="horz" pos="3175" userDrawn="1">
          <p15:clr>
            <a:srgbClr val="A4A3A4"/>
          </p15:clr>
        </p15:guide>
        <p15:guide id="21" orient="horz" pos="3901" userDrawn="1">
          <p15:clr>
            <a:srgbClr val="A4A3A4"/>
          </p15:clr>
        </p15:guide>
        <p15:guide id="22" pos="805" userDrawn="1">
          <p15:clr>
            <a:srgbClr val="A4A3A4"/>
          </p15:clr>
        </p15:guide>
        <p15:guide id="23" orient="horz" pos="4059" userDrawn="1">
          <p15:clr>
            <a:srgbClr val="A4A3A4"/>
          </p15:clr>
        </p15:guide>
      </p15:sldGuideLst>
    </p:ext>
    <p:ext uri="{2D200454-40CA-4A62-9FC3-DE9A4176ACB9}">
      <p15:notesGuideLst xmlns="" xmlns:p15="http://schemas.microsoft.com/office/powerpoint/2012/main">
        <p15:guide id="1" orient="horz" pos="3225" userDrawn="1">
          <p15:clr>
            <a:srgbClr val="A4A3A4"/>
          </p15:clr>
        </p15:guide>
        <p15:guide id="2" pos="2236" userDrawn="1">
          <p15:clr>
            <a:srgbClr val="A4A3A4"/>
          </p15:clr>
        </p15:guide>
        <p15:guide id="3" orient="horz" pos="3224">
          <p15:clr>
            <a:srgbClr val="A4A3A4"/>
          </p15:clr>
        </p15:guide>
        <p15:guide id="4" orient="horz" pos="3089">
          <p15:clr>
            <a:srgbClr val="A4A3A4"/>
          </p15:clr>
        </p15:guide>
        <p15:guide id="5" orient="horz" pos="3088">
          <p15:clr>
            <a:srgbClr val="A4A3A4"/>
          </p15:clr>
        </p15:guide>
        <p15:guide id="6"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2"/>
    <a:srgbClr val="003743"/>
    <a:srgbClr val="AACA44"/>
    <a:srgbClr val="E79635"/>
    <a:srgbClr val="D9D9D9"/>
    <a:srgbClr val="00CCFF"/>
    <a:srgbClr val="003366"/>
    <a:srgbClr val="CCECFF"/>
    <a:srgbClr val="CC00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71895" autoAdjust="0"/>
  </p:normalViewPr>
  <p:slideViewPr>
    <p:cSldViewPr snapToGrid="0" showGuides="1">
      <p:cViewPr>
        <p:scale>
          <a:sx n="52" d="100"/>
          <a:sy n="52" d="100"/>
        </p:scale>
        <p:origin x="-1638" y="-72"/>
      </p:cViewPr>
      <p:guideLst>
        <p:guide orient="horz" pos="2358"/>
        <p:guide orient="horz" pos="907"/>
        <p:guide orient="horz" pos="1202"/>
        <p:guide orient="horz" pos="1085"/>
        <p:guide orient="horz" pos="725"/>
        <p:guide orient="horz" pos="4259"/>
        <p:guide orient="horz" pos="1020"/>
        <p:guide orient="horz" pos="3175"/>
        <p:guide orient="horz" pos="3901"/>
        <p:guide orient="horz" pos="4059"/>
        <p:guide pos="3368"/>
        <p:guide pos="328"/>
        <p:guide pos="3458"/>
        <p:guide pos="3277"/>
        <p:guide pos="6384"/>
        <p:guide pos="2210"/>
        <p:guide pos="2420"/>
        <p:guide pos="4320"/>
        <p:guide pos="986"/>
        <p:guide pos="805"/>
      </p:guideLst>
    </p:cSldViewPr>
  </p:slideViewPr>
  <p:outlineViewPr>
    <p:cViewPr>
      <p:scale>
        <a:sx n="33" d="100"/>
        <a:sy n="33" d="100"/>
      </p:scale>
      <p:origin x="0" y="1362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2" d="100"/>
          <a:sy n="112" d="100"/>
        </p:scale>
        <p:origin x="4302" y="126"/>
      </p:cViewPr>
      <p:guideLst>
        <p:guide orient="horz" pos="3225"/>
        <p:guide orient="horz" pos="3224"/>
        <p:guide orient="horz" pos="3089"/>
        <p:guide orient="horz" pos="3088"/>
        <p:guide pos="2236"/>
        <p:guide pos="210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1584C-A96F-4B59-B39F-3959A91FEC3A}" type="doc">
      <dgm:prSet loTypeId="urn:microsoft.com/office/officeart/2005/8/layout/pyramid1" loCatId="pyramid" qsTypeId="urn:microsoft.com/office/officeart/2005/8/quickstyle/simple1" qsCatId="simple" csTypeId="urn:microsoft.com/office/officeart/2005/8/colors/accent1_2" csCatId="accent1" phldr="1"/>
      <dgm:spPr/>
    </dgm:pt>
    <dgm:pt modelId="{A2E6C6EC-903A-41FF-A1A4-6DFD31807423}">
      <dgm:prSet phldrT="[Text]" custT="1"/>
      <dgm:spPr>
        <a:solidFill>
          <a:srgbClr val="003743"/>
        </a:solidFill>
      </dgm:spPr>
      <dgm:t>
        <a:bodyPr/>
        <a:lstStyle/>
        <a:p>
          <a:endParaRPr lang="en-GB" sz="2400" dirty="0">
            <a:solidFill>
              <a:schemeClr val="bg1"/>
            </a:solidFill>
          </a:endParaRPr>
        </a:p>
        <a:p>
          <a:r>
            <a:rPr lang="en-GB" sz="2000" dirty="0">
              <a:solidFill>
                <a:schemeClr val="bg1"/>
              </a:solidFill>
            </a:rPr>
            <a:t>Appropriate </a:t>
          </a:r>
        </a:p>
        <a:p>
          <a:r>
            <a:rPr lang="en-GB" sz="2000" dirty="0">
              <a:solidFill>
                <a:schemeClr val="bg1"/>
              </a:solidFill>
            </a:rPr>
            <a:t>person</a:t>
          </a:r>
        </a:p>
      </dgm:t>
    </dgm:pt>
    <dgm:pt modelId="{DEA2F458-8EE1-408B-B210-724DBED42033}" type="parTrans" cxnId="{FE1632D0-596F-4E90-8D3F-7119BB3CCB91}">
      <dgm:prSet/>
      <dgm:spPr/>
      <dgm:t>
        <a:bodyPr/>
        <a:lstStyle/>
        <a:p>
          <a:endParaRPr lang="en-US"/>
        </a:p>
      </dgm:t>
    </dgm:pt>
    <dgm:pt modelId="{34EE7C36-3442-4D12-BD19-07CDFD6D1655}" type="sibTrans" cxnId="{FE1632D0-596F-4E90-8D3F-7119BB3CCB91}">
      <dgm:prSet/>
      <dgm:spPr/>
      <dgm:t>
        <a:bodyPr/>
        <a:lstStyle/>
        <a:p>
          <a:endParaRPr lang="en-US"/>
        </a:p>
      </dgm:t>
    </dgm:pt>
    <dgm:pt modelId="{0437C65B-CCAD-41C3-B0DB-49EEDE6388BB}">
      <dgm:prSet phldrT="[Text]" custT="1"/>
      <dgm:spPr>
        <a:solidFill>
          <a:srgbClr val="E79635"/>
        </a:solidFill>
      </dgm:spPr>
      <dgm:t>
        <a:bodyPr/>
        <a:lstStyle/>
        <a:p>
          <a:r>
            <a:rPr lang="en-GB" sz="3200" dirty="0">
              <a:solidFill>
                <a:schemeClr val="bg1"/>
              </a:solidFill>
            </a:rPr>
            <a:t>Court of Protection</a:t>
          </a:r>
        </a:p>
      </dgm:t>
    </dgm:pt>
    <dgm:pt modelId="{CAF44B29-E663-4756-B12D-2E06BA59D11B}" type="parTrans" cxnId="{56AE4E24-15BA-4CD9-975C-E5C952FF39E0}">
      <dgm:prSet/>
      <dgm:spPr/>
      <dgm:t>
        <a:bodyPr/>
        <a:lstStyle/>
        <a:p>
          <a:endParaRPr lang="en-US"/>
        </a:p>
      </dgm:t>
    </dgm:pt>
    <dgm:pt modelId="{C1A73885-4E85-4858-A221-0729EF66974B}" type="sibTrans" cxnId="{56AE4E24-15BA-4CD9-975C-E5C952FF39E0}">
      <dgm:prSet/>
      <dgm:spPr/>
      <dgm:t>
        <a:bodyPr/>
        <a:lstStyle/>
        <a:p>
          <a:endParaRPr lang="en-US"/>
        </a:p>
      </dgm:t>
    </dgm:pt>
    <dgm:pt modelId="{CB679212-3D85-4B41-AE8F-FA19368D8990}">
      <dgm:prSet phldrT="[Text]" custT="1"/>
      <dgm:spPr>
        <a:solidFill>
          <a:srgbClr val="00A3E2"/>
        </a:solidFill>
      </dgm:spPr>
      <dgm:t>
        <a:bodyPr/>
        <a:lstStyle/>
        <a:p>
          <a:r>
            <a:rPr lang="en-GB" sz="3600" dirty="0">
              <a:solidFill>
                <a:schemeClr val="bg1"/>
              </a:solidFill>
            </a:rPr>
            <a:t>Lasting Power of Attorney</a:t>
          </a:r>
        </a:p>
      </dgm:t>
    </dgm:pt>
    <dgm:pt modelId="{69448B6B-2E2C-473C-8F8A-8EE1BB28E24C}" type="parTrans" cxnId="{4011E8EC-8FE7-40AD-A169-419C72DD6E2E}">
      <dgm:prSet/>
      <dgm:spPr/>
      <dgm:t>
        <a:bodyPr/>
        <a:lstStyle/>
        <a:p>
          <a:endParaRPr lang="en-US"/>
        </a:p>
      </dgm:t>
    </dgm:pt>
    <dgm:pt modelId="{77E6E4B8-095B-4CA7-9389-05715C786352}" type="sibTrans" cxnId="{4011E8EC-8FE7-40AD-A169-419C72DD6E2E}">
      <dgm:prSet/>
      <dgm:spPr/>
      <dgm:t>
        <a:bodyPr/>
        <a:lstStyle/>
        <a:p>
          <a:endParaRPr lang="en-US"/>
        </a:p>
      </dgm:t>
    </dgm:pt>
    <dgm:pt modelId="{B08C293D-0CB7-4F5D-B428-A56A73A53092}" type="pres">
      <dgm:prSet presAssocID="{0421584C-A96F-4B59-B39F-3959A91FEC3A}" presName="Name0" presStyleCnt="0">
        <dgm:presLayoutVars>
          <dgm:dir/>
          <dgm:animLvl val="lvl"/>
          <dgm:resizeHandles val="exact"/>
        </dgm:presLayoutVars>
      </dgm:prSet>
      <dgm:spPr/>
    </dgm:pt>
    <dgm:pt modelId="{7AACDAD6-9DD0-4C2A-BA05-C313A01C3165}" type="pres">
      <dgm:prSet presAssocID="{A2E6C6EC-903A-41FF-A1A4-6DFD31807423}" presName="Name8" presStyleCnt="0"/>
      <dgm:spPr/>
    </dgm:pt>
    <dgm:pt modelId="{6F387E83-728D-42AE-9869-6B8CD64821C7}" type="pres">
      <dgm:prSet presAssocID="{A2E6C6EC-903A-41FF-A1A4-6DFD31807423}" presName="level" presStyleLbl="node1" presStyleIdx="0" presStyleCnt="3">
        <dgm:presLayoutVars>
          <dgm:chMax val="1"/>
          <dgm:bulletEnabled val="1"/>
        </dgm:presLayoutVars>
      </dgm:prSet>
      <dgm:spPr/>
      <dgm:t>
        <a:bodyPr/>
        <a:lstStyle/>
        <a:p>
          <a:endParaRPr lang="en-GB"/>
        </a:p>
      </dgm:t>
    </dgm:pt>
    <dgm:pt modelId="{F8526601-271F-4EE8-B944-24ED0A4198AC}" type="pres">
      <dgm:prSet presAssocID="{A2E6C6EC-903A-41FF-A1A4-6DFD31807423}" presName="levelTx" presStyleLbl="revTx" presStyleIdx="0" presStyleCnt="0">
        <dgm:presLayoutVars>
          <dgm:chMax val="1"/>
          <dgm:bulletEnabled val="1"/>
        </dgm:presLayoutVars>
      </dgm:prSet>
      <dgm:spPr/>
      <dgm:t>
        <a:bodyPr/>
        <a:lstStyle/>
        <a:p>
          <a:endParaRPr lang="en-GB"/>
        </a:p>
      </dgm:t>
    </dgm:pt>
    <dgm:pt modelId="{E630F2E6-8084-4163-8E95-A4EEC20C01CA}" type="pres">
      <dgm:prSet presAssocID="{0437C65B-CCAD-41C3-B0DB-49EEDE6388BB}" presName="Name8" presStyleCnt="0"/>
      <dgm:spPr/>
    </dgm:pt>
    <dgm:pt modelId="{2781C0E3-FF56-4049-BFDD-B331AF7B377A}" type="pres">
      <dgm:prSet presAssocID="{0437C65B-CCAD-41C3-B0DB-49EEDE6388BB}" presName="level" presStyleLbl="node1" presStyleIdx="1" presStyleCnt="3" custLinFactNeighborX="226">
        <dgm:presLayoutVars>
          <dgm:chMax val="1"/>
          <dgm:bulletEnabled val="1"/>
        </dgm:presLayoutVars>
      </dgm:prSet>
      <dgm:spPr/>
      <dgm:t>
        <a:bodyPr/>
        <a:lstStyle/>
        <a:p>
          <a:endParaRPr lang="en-GB"/>
        </a:p>
      </dgm:t>
    </dgm:pt>
    <dgm:pt modelId="{2AB8C618-4213-4F45-860F-877DB90667C4}" type="pres">
      <dgm:prSet presAssocID="{0437C65B-CCAD-41C3-B0DB-49EEDE6388BB}" presName="levelTx" presStyleLbl="revTx" presStyleIdx="0" presStyleCnt="0">
        <dgm:presLayoutVars>
          <dgm:chMax val="1"/>
          <dgm:bulletEnabled val="1"/>
        </dgm:presLayoutVars>
      </dgm:prSet>
      <dgm:spPr/>
      <dgm:t>
        <a:bodyPr/>
        <a:lstStyle/>
        <a:p>
          <a:endParaRPr lang="en-GB"/>
        </a:p>
      </dgm:t>
    </dgm:pt>
    <dgm:pt modelId="{92C0B103-8031-4766-8B3B-F8629B5047FC}" type="pres">
      <dgm:prSet presAssocID="{CB679212-3D85-4B41-AE8F-FA19368D8990}" presName="Name8" presStyleCnt="0"/>
      <dgm:spPr/>
    </dgm:pt>
    <dgm:pt modelId="{CC3B2515-F6A6-40A9-9A1B-A7DD4721C256}" type="pres">
      <dgm:prSet presAssocID="{CB679212-3D85-4B41-AE8F-FA19368D8990}" presName="level" presStyleLbl="node1" presStyleIdx="2" presStyleCnt="3">
        <dgm:presLayoutVars>
          <dgm:chMax val="1"/>
          <dgm:bulletEnabled val="1"/>
        </dgm:presLayoutVars>
      </dgm:prSet>
      <dgm:spPr/>
      <dgm:t>
        <a:bodyPr/>
        <a:lstStyle/>
        <a:p>
          <a:endParaRPr lang="en-GB"/>
        </a:p>
      </dgm:t>
    </dgm:pt>
    <dgm:pt modelId="{5574605F-6307-4C63-9A68-374F39AF143F}" type="pres">
      <dgm:prSet presAssocID="{CB679212-3D85-4B41-AE8F-FA19368D8990}" presName="levelTx" presStyleLbl="revTx" presStyleIdx="0" presStyleCnt="0">
        <dgm:presLayoutVars>
          <dgm:chMax val="1"/>
          <dgm:bulletEnabled val="1"/>
        </dgm:presLayoutVars>
      </dgm:prSet>
      <dgm:spPr/>
      <dgm:t>
        <a:bodyPr/>
        <a:lstStyle/>
        <a:p>
          <a:endParaRPr lang="en-GB"/>
        </a:p>
      </dgm:t>
    </dgm:pt>
  </dgm:ptLst>
  <dgm:cxnLst>
    <dgm:cxn modelId="{939629E8-5F8B-48BA-93F7-ABBDCFAEAAF6}" type="presOf" srcId="{A2E6C6EC-903A-41FF-A1A4-6DFD31807423}" destId="{6F387E83-728D-42AE-9869-6B8CD64821C7}" srcOrd="0" destOrd="0" presId="urn:microsoft.com/office/officeart/2005/8/layout/pyramid1"/>
    <dgm:cxn modelId="{32144D08-B0BA-4A12-B2CF-EDD4FE27C41B}" type="presOf" srcId="{CB679212-3D85-4B41-AE8F-FA19368D8990}" destId="{5574605F-6307-4C63-9A68-374F39AF143F}" srcOrd="1" destOrd="0" presId="urn:microsoft.com/office/officeart/2005/8/layout/pyramid1"/>
    <dgm:cxn modelId="{98D86256-2212-4224-B1F9-4E14C5844B48}" type="presOf" srcId="{0437C65B-CCAD-41C3-B0DB-49EEDE6388BB}" destId="{2AB8C618-4213-4F45-860F-877DB90667C4}" srcOrd="1" destOrd="0" presId="urn:microsoft.com/office/officeart/2005/8/layout/pyramid1"/>
    <dgm:cxn modelId="{32CC1820-7D7D-4929-903D-ECE950D6E2C4}" type="presOf" srcId="{A2E6C6EC-903A-41FF-A1A4-6DFD31807423}" destId="{F8526601-271F-4EE8-B944-24ED0A4198AC}" srcOrd="1" destOrd="0" presId="urn:microsoft.com/office/officeart/2005/8/layout/pyramid1"/>
    <dgm:cxn modelId="{FE1632D0-596F-4E90-8D3F-7119BB3CCB91}" srcId="{0421584C-A96F-4B59-B39F-3959A91FEC3A}" destId="{A2E6C6EC-903A-41FF-A1A4-6DFD31807423}" srcOrd="0" destOrd="0" parTransId="{DEA2F458-8EE1-408B-B210-724DBED42033}" sibTransId="{34EE7C36-3442-4D12-BD19-07CDFD6D1655}"/>
    <dgm:cxn modelId="{8644E1E9-FA0D-4DE6-861F-31162847EAAF}" type="presOf" srcId="{0437C65B-CCAD-41C3-B0DB-49EEDE6388BB}" destId="{2781C0E3-FF56-4049-BFDD-B331AF7B377A}" srcOrd="0" destOrd="0" presId="urn:microsoft.com/office/officeart/2005/8/layout/pyramid1"/>
    <dgm:cxn modelId="{4011E8EC-8FE7-40AD-A169-419C72DD6E2E}" srcId="{0421584C-A96F-4B59-B39F-3959A91FEC3A}" destId="{CB679212-3D85-4B41-AE8F-FA19368D8990}" srcOrd="2" destOrd="0" parTransId="{69448B6B-2E2C-473C-8F8A-8EE1BB28E24C}" sibTransId="{77E6E4B8-095B-4CA7-9389-05715C786352}"/>
    <dgm:cxn modelId="{56AE4E24-15BA-4CD9-975C-E5C952FF39E0}" srcId="{0421584C-A96F-4B59-B39F-3959A91FEC3A}" destId="{0437C65B-CCAD-41C3-B0DB-49EEDE6388BB}" srcOrd="1" destOrd="0" parTransId="{CAF44B29-E663-4756-B12D-2E06BA59D11B}" sibTransId="{C1A73885-4E85-4858-A221-0729EF66974B}"/>
    <dgm:cxn modelId="{57DCA9DE-F9DD-42D2-BEFF-FFB5A6A8906A}" type="presOf" srcId="{CB679212-3D85-4B41-AE8F-FA19368D8990}" destId="{CC3B2515-F6A6-40A9-9A1B-A7DD4721C256}" srcOrd="0" destOrd="0" presId="urn:microsoft.com/office/officeart/2005/8/layout/pyramid1"/>
    <dgm:cxn modelId="{C393D83A-B04A-4940-BEA5-CE2CC8621F90}" type="presOf" srcId="{0421584C-A96F-4B59-B39F-3959A91FEC3A}" destId="{B08C293D-0CB7-4F5D-B428-A56A73A53092}" srcOrd="0" destOrd="0" presId="urn:microsoft.com/office/officeart/2005/8/layout/pyramid1"/>
    <dgm:cxn modelId="{9EE21095-B67B-496F-BC3C-57FC9ADEE2F7}" type="presParOf" srcId="{B08C293D-0CB7-4F5D-B428-A56A73A53092}" destId="{7AACDAD6-9DD0-4C2A-BA05-C313A01C3165}" srcOrd="0" destOrd="0" presId="urn:microsoft.com/office/officeart/2005/8/layout/pyramid1"/>
    <dgm:cxn modelId="{7BE3F0C4-B650-475D-A3D6-8BE6BAD0E3E0}" type="presParOf" srcId="{7AACDAD6-9DD0-4C2A-BA05-C313A01C3165}" destId="{6F387E83-728D-42AE-9869-6B8CD64821C7}" srcOrd="0" destOrd="0" presId="urn:microsoft.com/office/officeart/2005/8/layout/pyramid1"/>
    <dgm:cxn modelId="{738B5011-1097-496C-9BF4-C776AAFFF947}" type="presParOf" srcId="{7AACDAD6-9DD0-4C2A-BA05-C313A01C3165}" destId="{F8526601-271F-4EE8-B944-24ED0A4198AC}" srcOrd="1" destOrd="0" presId="urn:microsoft.com/office/officeart/2005/8/layout/pyramid1"/>
    <dgm:cxn modelId="{34143056-4B6C-48EA-B8C2-96E62726EDF2}" type="presParOf" srcId="{B08C293D-0CB7-4F5D-B428-A56A73A53092}" destId="{E630F2E6-8084-4163-8E95-A4EEC20C01CA}" srcOrd="1" destOrd="0" presId="urn:microsoft.com/office/officeart/2005/8/layout/pyramid1"/>
    <dgm:cxn modelId="{F80D7E39-1348-4A02-BDF5-838F6A4AA8A8}" type="presParOf" srcId="{E630F2E6-8084-4163-8E95-A4EEC20C01CA}" destId="{2781C0E3-FF56-4049-BFDD-B331AF7B377A}" srcOrd="0" destOrd="0" presId="urn:microsoft.com/office/officeart/2005/8/layout/pyramid1"/>
    <dgm:cxn modelId="{D6583FCD-0576-4DC3-B52E-C6F2BA8C44F7}" type="presParOf" srcId="{E630F2E6-8084-4163-8E95-A4EEC20C01CA}" destId="{2AB8C618-4213-4F45-860F-877DB90667C4}" srcOrd="1" destOrd="0" presId="urn:microsoft.com/office/officeart/2005/8/layout/pyramid1"/>
    <dgm:cxn modelId="{992F07BD-A276-47F1-A631-0F9351C34343}" type="presParOf" srcId="{B08C293D-0CB7-4F5D-B428-A56A73A53092}" destId="{92C0B103-8031-4766-8B3B-F8629B5047FC}" srcOrd="2" destOrd="0" presId="urn:microsoft.com/office/officeart/2005/8/layout/pyramid1"/>
    <dgm:cxn modelId="{D73263F3-705A-44FE-81C6-C125B46681CE}" type="presParOf" srcId="{92C0B103-8031-4766-8B3B-F8629B5047FC}" destId="{CC3B2515-F6A6-40A9-9A1B-A7DD4721C256}" srcOrd="0" destOrd="0" presId="urn:microsoft.com/office/officeart/2005/8/layout/pyramid1"/>
    <dgm:cxn modelId="{90B00823-5479-42B2-A844-3078036BDCFB}" type="presParOf" srcId="{92C0B103-8031-4766-8B3B-F8629B5047FC}" destId="{5574605F-6307-4C63-9A68-374F39AF14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21584C-A96F-4B59-B39F-3959A91FEC3A}" type="doc">
      <dgm:prSet loTypeId="urn:microsoft.com/office/officeart/2005/8/layout/pyramid1" loCatId="pyramid" qsTypeId="urn:microsoft.com/office/officeart/2005/8/quickstyle/simple1" qsCatId="simple" csTypeId="urn:microsoft.com/office/officeart/2005/8/colors/accent1_2" csCatId="accent1" phldr="1"/>
      <dgm:spPr/>
    </dgm:pt>
    <dgm:pt modelId="{A2E6C6EC-903A-41FF-A1A4-6DFD31807423}">
      <dgm:prSet phldrT="[Text]" custT="1"/>
      <dgm:spPr>
        <a:solidFill>
          <a:srgbClr val="003743"/>
        </a:solidFill>
      </dgm:spPr>
      <dgm:t>
        <a:bodyPr/>
        <a:lstStyle/>
        <a:p>
          <a:endParaRPr lang="en-GB" sz="2400" dirty="0">
            <a:solidFill>
              <a:schemeClr val="bg1"/>
            </a:solidFill>
          </a:endParaRPr>
        </a:p>
        <a:p>
          <a:r>
            <a:rPr lang="en-GB" sz="2000" dirty="0">
              <a:solidFill>
                <a:schemeClr val="bg1"/>
              </a:solidFill>
            </a:rPr>
            <a:t>Appropriate </a:t>
          </a:r>
        </a:p>
        <a:p>
          <a:r>
            <a:rPr lang="en-GB" sz="2000" dirty="0">
              <a:solidFill>
                <a:schemeClr val="bg1"/>
              </a:solidFill>
            </a:rPr>
            <a:t>person</a:t>
          </a:r>
        </a:p>
      </dgm:t>
    </dgm:pt>
    <dgm:pt modelId="{DEA2F458-8EE1-408B-B210-724DBED42033}" type="parTrans" cxnId="{FE1632D0-596F-4E90-8D3F-7119BB3CCB91}">
      <dgm:prSet/>
      <dgm:spPr/>
      <dgm:t>
        <a:bodyPr/>
        <a:lstStyle/>
        <a:p>
          <a:endParaRPr lang="en-US"/>
        </a:p>
      </dgm:t>
    </dgm:pt>
    <dgm:pt modelId="{34EE7C36-3442-4D12-BD19-07CDFD6D1655}" type="sibTrans" cxnId="{FE1632D0-596F-4E90-8D3F-7119BB3CCB91}">
      <dgm:prSet/>
      <dgm:spPr/>
      <dgm:t>
        <a:bodyPr/>
        <a:lstStyle/>
        <a:p>
          <a:endParaRPr lang="en-US"/>
        </a:p>
      </dgm:t>
    </dgm:pt>
    <dgm:pt modelId="{0437C65B-CCAD-41C3-B0DB-49EEDE6388BB}">
      <dgm:prSet phldrT="[Text]" custT="1"/>
      <dgm:spPr>
        <a:solidFill>
          <a:srgbClr val="E79635"/>
        </a:solidFill>
      </dgm:spPr>
      <dgm:t>
        <a:bodyPr/>
        <a:lstStyle/>
        <a:p>
          <a:r>
            <a:rPr lang="en-GB" sz="3200" dirty="0">
              <a:solidFill>
                <a:schemeClr val="bg1"/>
              </a:solidFill>
            </a:rPr>
            <a:t>Court of Protection</a:t>
          </a:r>
        </a:p>
      </dgm:t>
    </dgm:pt>
    <dgm:pt modelId="{CAF44B29-E663-4756-B12D-2E06BA59D11B}" type="parTrans" cxnId="{56AE4E24-15BA-4CD9-975C-E5C952FF39E0}">
      <dgm:prSet/>
      <dgm:spPr/>
      <dgm:t>
        <a:bodyPr/>
        <a:lstStyle/>
        <a:p>
          <a:endParaRPr lang="en-US"/>
        </a:p>
      </dgm:t>
    </dgm:pt>
    <dgm:pt modelId="{C1A73885-4E85-4858-A221-0729EF66974B}" type="sibTrans" cxnId="{56AE4E24-15BA-4CD9-975C-E5C952FF39E0}">
      <dgm:prSet/>
      <dgm:spPr/>
      <dgm:t>
        <a:bodyPr/>
        <a:lstStyle/>
        <a:p>
          <a:endParaRPr lang="en-US"/>
        </a:p>
      </dgm:t>
    </dgm:pt>
    <dgm:pt modelId="{CB679212-3D85-4B41-AE8F-FA19368D8990}">
      <dgm:prSet phldrT="[Text]" custT="1"/>
      <dgm:spPr>
        <a:solidFill>
          <a:srgbClr val="00A3E2"/>
        </a:solidFill>
      </dgm:spPr>
      <dgm:t>
        <a:bodyPr/>
        <a:lstStyle/>
        <a:p>
          <a:r>
            <a:rPr lang="en-GB" sz="3600" dirty="0">
              <a:solidFill>
                <a:schemeClr val="bg1"/>
              </a:solidFill>
            </a:rPr>
            <a:t>Lasting Power of Attorney</a:t>
          </a:r>
        </a:p>
      </dgm:t>
    </dgm:pt>
    <dgm:pt modelId="{69448B6B-2E2C-473C-8F8A-8EE1BB28E24C}" type="parTrans" cxnId="{4011E8EC-8FE7-40AD-A169-419C72DD6E2E}">
      <dgm:prSet/>
      <dgm:spPr/>
      <dgm:t>
        <a:bodyPr/>
        <a:lstStyle/>
        <a:p>
          <a:endParaRPr lang="en-US"/>
        </a:p>
      </dgm:t>
    </dgm:pt>
    <dgm:pt modelId="{77E6E4B8-095B-4CA7-9389-05715C786352}" type="sibTrans" cxnId="{4011E8EC-8FE7-40AD-A169-419C72DD6E2E}">
      <dgm:prSet/>
      <dgm:spPr/>
      <dgm:t>
        <a:bodyPr/>
        <a:lstStyle/>
        <a:p>
          <a:endParaRPr lang="en-US"/>
        </a:p>
      </dgm:t>
    </dgm:pt>
    <dgm:pt modelId="{B08C293D-0CB7-4F5D-B428-A56A73A53092}" type="pres">
      <dgm:prSet presAssocID="{0421584C-A96F-4B59-B39F-3959A91FEC3A}" presName="Name0" presStyleCnt="0">
        <dgm:presLayoutVars>
          <dgm:dir/>
          <dgm:animLvl val="lvl"/>
          <dgm:resizeHandles val="exact"/>
        </dgm:presLayoutVars>
      </dgm:prSet>
      <dgm:spPr/>
    </dgm:pt>
    <dgm:pt modelId="{7AACDAD6-9DD0-4C2A-BA05-C313A01C3165}" type="pres">
      <dgm:prSet presAssocID="{A2E6C6EC-903A-41FF-A1A4-6DFD31807423}" presName="Name8" presStyleCnt="0"/>
      <dgm:spPr/>
    </dgm:pt>
    <dgm:pt modelId="{6F387E83-728D-42AE-9869-6B8CD64821C7}" type="pres">
      <dgm:prSet presAssocID="{A2E6C6EC-903A-41FF-A1A4-6DFD31807423}" presName="level" presStyleLbl="node1" presStyleIdx="0" presStyleCnt="3">
        <dgm:presLayoutVars>
          <dgm:chMax val="1"/>
          <dgm:bulletEnabled val="1"/>
        </dgm:presLayoutVars>
      </dgm:prSet>
      <dgm:spPr/>
      <dgm:t>
        <a:bodyPr/>
        <a:lstStyle/>
        <a:p>
          <a:endParaRPr lang="en-GB"/>
        </a:p>
      </dgm:t>
    </dgm:pt>
    <dgm:pt modelId="{F8526601-271F-4EE8-B944-24ED0A4198AC}" type="pres">
      <dgm:prSet presAssocID="{A2E6C6EC-903A-41FF-A1A4-6DFD31807423}" presName="levelTx" presStyleLbl="revTx" presStyleIdx="0" presStyleCnt="0">
        <dgm:presLayoutVars>
          <dgm:chMax val="1"/>
          <dgm:bulletEnabled val="1"/>
        </dgm:presLayoutVars>
      </dgm:prSet>
      <dgm:spPr/>
      <dgm:t>
        <a:bodyPr/>
        <a:lstStyle/>
        <a:p>
          <a:endParaRPr lang="en-GB"/>
        </a:p>
      </dgm:t>
    </dgm:pt>
    <dgm:pt modelId="{E630F2E6-8084-4163-8E95-A4EEC20C01CA}" type="pres">
      <dgm:prSet presAssocID="{0437C65B-CCAD-41C3-B0DB-49EEDE6388BB}" presName="Name8" presStyleCnt="0"/>
      <dgm:spPr/>
    </dgm:pt>
    <dgm:pt modelId="{2781C0E3-FF56-4049-BFDD-B331AF7B377A}" type="pres">
      <dgm:prSet presAssocID="{0437C65B-CCAD-41C3-B0DB-49EEDE6388BB}" presName="level" presStyleLbl="node1" presStyleIdx="1" presStyleCnt="3" custLinFactNeighborX="226">
        <dgm:presLayoutVars>
          <dgm:chMax val="1"/>
          <dgm:bulletEnabled val="1"/>
        </dgm:presLayoutVars>
      </dgm:prSet>
      <dgm:spPr/>
      <dgm:t>
        <a:bodyPr/>
        <a:lstStyle/>
        <a:p>
          <a:endParaRPr lang="en-GB"/>
        </a:p>
      </dgm:t>
    </dgm:pt>
    <dgm:pt modelId="{2AB8C618-4213-4F45-860F-877DB90667C4}" type="pres">
      <dgm:prSet presAssocID="{0437C65B-CCAD-41C3-B0DB-49EEDE6388BB}" presName="levelTx" presStyleLbl="revTx" presStyleIdx="0" presStyleCnt="0">
        <dgm:presLayoutVars>
          <dgm:chMax val="1"/>
          <dgm:bulletEnabled val="1"/>
        </dgm:presLayoutVars>
      </dgm:prSet>
      <dgm:spPr/>
      <dgm:t>
        <a:bodyPr/>
        <a:lstStyle/>
        <a:p>
          <a:endParaRPr lang="en-GB"/>
        </a:p>
      </dgm:t>
    </dgm:pt>
    <dgm:pt modelId="{92C0B103-8031-4766-8B3B-F8629B5047FC}" type="pres">
      <dgm:prSet presAssocID="{CB679212-3D85-4B41-AE8F-FA19368D8990}" presName="Name8" presStyleCnt="0"/>
      <dgm:spPr/>
    </dgm:pt>
    <dgm:pt modelId="{CC3B2515-F6A6-40A9-9A1B-A7DD4721C256}" type="pres">
      <dgm:prSet presAssocID="{CB679212-3D85-4B41-AE8F-FA19368D8990}" presName="level" presStyleLbl="node1" presStyleIdx="2" presStyleCnt="3">
        <dgm:presLayoutVars>
          <dgm:chMax val="1"/>
          <dgm:bulletEnabled val="1"/>
        </dgm:presLayoutVars>
      </dgm:prSet>
      <dgm:spPr/>
      <dgm:t>
        <a:bodyPr/>
        <a:lstStyle/>
        <a:p>
          <a:endParaRPr lang="en-GB"/>
        </a:p>
      </dgm:t>
    </dgm:pt>
    <dgm:pt modelId="{5574605F-6307-4C63-9A68-374F39AF143F}" type="pres">
      <dgm:prSet presAssocID="{CB679212-3D85-4B41-AE8F-FA19368D8990}" presName="levelTx" presStyleLbl="revTx" presStyleIdx="0" presStyleCnt="0">
        <dgm:presLayoutVars>
          <dgm:chMax val="1"/>
          <dgm:bulletEnabled val="1"/>
        </dgm:presLayoutVars>
      </dgm:prSet>
      <dgm:spPr/>
      <dgm:t>
        <a:bodyPr/>
        <a:lstStyle/>
        <a:p>
          <a:endParaRPr lang="en-GB"/>
        </a:p>
      </dgm:t>
    </dgm:pt>
  </dgm:ptLst>
  <dgm:cxnLst>
    <dgm:cxn modelId="{FBB66718-94B7-44CD-874C-DADFA50448AE}" type="presOf" srcId="{A2E6C6EC-903A-41FF-A1A4-6DFD31807423}" destId="{6F387E83-728D-42AE-9869-6B8CD64821C7}" srcOrd="0" destOrd="0" presId="urn:microsoft.com/office/officeart/2005/8/layout/pyramid1"/>
    <dgm:cxn modelId="{2C55C6F5-1851-4C34-94DA-2F68BC12CC00}" type="presOf" srcId="{0437C65B-CCAD-41C3-B0DB-49EEDE6388BB}" destId="{2781C0E3-FF56-4049-BFDD-B331AF7B377A}" srcOrd="0" destOrd="0" presId="urn:microsoft.com/office/officeart/2005/8/layout/pyramid1"/>
    <dgm:cxn modelId="{FE1632D0-596F-4E90-8D3F-7119BB3CCB91}" srcId="{0421584C-A96F-4B59-B39F-3959A91FEC3A}" destId="{A2E6C6EC-903A-41FF-A1A4-6DFD31807423}" srcOrd="0" destOrd="0" parTransId="{DEA2F458-8EE1-408B-B210-724DBED42033}" sibTransId="{34EE7C36-3442-4D12-BD19-07CDFD6D1655}"/>
    <dgm:cxn modelId="{C028E52A-BF8A-4FF2-9759-4390038E1C5B}" type="presOf" srcId="{CB679212-3D85-4B41-AE8F-FA19368D8990}" destId="{5574605F-6307-4C63-9A68-374F39AF143F}" srcOrd="1" destOrd="0" presId="urn:microsoft.com/office/officeart/2005/8/layout/pyramid1"/>
    <dgm:cxn modelId="{4011E8EC-8FE7-40AD-A169-419C72DD6E2E}" srcId="{0421584C-A96F-4B59-B39F-3959A91FEC3A}" destId="{CB679212-3D85-4B41-AE8F-FA19368D8990}" srcOrd="2" destOrd="0" parTransId="{69448B6B-2E2C-473C-8F8A-8EE1BB28E24C}" sibTransId="{77E6E4B8-095B-4CA7-9389-05715C786352}"/>
    <dgm:cxn modelId="{56AE4E24-15BA-4CD9-975C-E5C952FF39E0}" srcId="{0421584C-A96F-4B59-B39F-3959A91FEC3A}" destId="{0437C65B-CCAD-41C3-B0DB-49EEDE6388BB}" srcOrd="1" destOrd="0" parTransId="{CAF44B29-E663-4756-B12D-2E06BA59D11B}" sibTransId="{C1A73885-4E85-4858-A221-0729EF66974B}"/>
    <dgm:cxn modelId="{57DF7B20-5D45-4E8B-915B-830A49BAEE8D}" type="presOf" srcId="{0421584C-A96F-4B59-B39F-3959A91FEC3A}" destId="{B08C293D-0CB7-4F5D-B428-A56A73A53092}" srcOrd="0" destOrd="0" presId="urn:microsoft.com/office/officeart/2005/8/layout/pyramid1"/>
    <dgm:cxn modelId="{7E7995F6-AF98-4216-8234-FEAAA8EE20DA}" type="presOf" srcId="{0437C65B-CCAD-41C3-B0DB-49EEDE6388BB}" destId="{2AB8C618-4213-4F45-860F-877DB90667C4}" srcOrd="1" destOrd="0" presId="urn:microsoft.com/office/officeart/2005/8/layout/pyramid1"/>
    <dgm:cxn modelId="{4A788796-4318-4ECA-97FC-A532808884E4}" type="presOf" srcId="{CB679212-3D85-4B41-AE8F-FA19368D8990}" destId="{CC3B2515-F6A6-40A9-9A1B-A7DD4721C256}" srcOrd="0" destOrd="0" presId="urn:microsoft.com/office/officeart/2005/8/layout/pyramid1"/>
    <dgm:cxn modelId="{23A91615-8CDB-4A9B-9F43-95BE3DD9C653}" type="presOf" srcId="{A2E6C6EC-903A-41FF-A1A4-6DFD31807423}" destId="{F8526601-271F-4EE8-B944-24ED0A4198AC}" srcOrd="1" destOrd="0" presId="urn:microsoft.com/office/officeart/2005/8/layout/pyramid1"/>
    <dgm:cxn modelId="{C6A03660-DAB7-45EC-8723-083807A1F627}" type="presParOf" srcId="{B08C293D-0CB7-4F5D-B428-A56A73A53092}" destId="{7AACDAD6-9DD0-4C2A-BA05-C313A01C3165}" srcOrd="0" destOrd="0" presId="urn:microsoft.com/office/officeart/2005/8/layout/pyramid1"/>
    <dgm:cxn modelId="{C581E7C8-5708-4F1A-8C70-81B8CF3566C7}" type="presParOf" srcId="{7AACDAD6-9DD0-4C2A-BA05-C313A01C3165}" destId="{6F387E83-728D-42AE-9869-6B8CD64821C7}" srcOrd="0" destOrd="0" presId="urn:microsoft.com/office/officeart/2005/8/layout/pyramid1"/>
    <dgm:cxn modelId="{9D30E70C-3AEB-4360-84C7-C00100B3E413}" type="presParOf" srcId="{7AACDAD6-9DD0-4C2A-BA05-C313A01C3165}" destId="{F8526601-271F-4EE8-B944-24ED0A4198AC}" srcOrd="1" destOrd="0" presId="urn:microsoft.com/office/officeart/2005/8/layout/pyramid1"/>
    <dgm:cxn modelId="{04D1DBC4-3135-422D-9F8D-3BCF9E471BA7}" type="presParOf" srcId="{B08C293D-0CB7-4F5D-B428-A56A73A53092}" destId="{E630F2E6-8084-4163-8E95-A4EEC20C01CA}" srcOrd="1" destOrd="0" presId="urn:microsoft.com/office/officeart/2005/8/layout/pyramid1"/>
    <dgm:cxn modelId="{FB579600-28B6-487F-8031-140F76D700A8}" type="presParOf" srcId="{E630F2E6-8084-4163-8E95-A4EEC20C01CA}" destId="{2781C0E3-FF56-4049-BFDD-B331AF7B377A}" srcOrd="0" destOrd="0" presId="urn:microsoft.com/office/officeart/2005/8/layout/pyramid1"/>
    <dgm:cxn modelId="{83680078-0892-45D6-8F90-E9E2CAF07D46}" type="presParOf" srcId="{E630F2E6-8084-4163-8E95-A4EEC20C01CA}" destId="{2AB8C618-4213-4F45-860F-877DB90667C4}" srcOrd="1" destOrd="0" presId="urn:microsoft.com/office/officeart/2005/8/layout/pyramid1"/>
    <dgm:cxn modelId="{DA4E1D31-E046-4BFA-97CB-E29279151DBD}" type="presParOf" srcId="{B08C293D-0CB7-4F5D-B428-A56A73A53092}" destId="{92C0B103-8031-4766-8B3B-F8629B5047FC}" srcOrd="2" destOrd="0" presId="urn:microsoft.com/office/officeart/2005/8/layout/pyramid1"/>
    <dgm:cxn modelId="{0F642A32-40B1-4025-94C4-C7DEFF0DE03E}" type="presParOf" srcId="{92C0B103-8031-4766-8B3B-F8629B5047FC}" destId="{CC3B2515-F6A6-40A9-9A1B-A7DD4721C256}" srcOrd="0" destOrd="0" presId="urn:microsoft.com/office/officeart/2005/8/layout/pyramid1"/>
    <dgm:cxn modelId="{B22A4215-61F5-4197-9D68-D06B6CD7333F}" type="presParOf" srcId="{92C0B103-8031-4766-8B3B-F8629B5047FC}" destId="{5574605F-6307-4C63-9A68-374F39AF143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7E7C93-E138-4C5E-B206-10CD6AA6871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63C85D90-F360-4833-9450-EE4498ABAF25}">
      <dgm:prSet phldrT="[Text]" custT="1"/>
      <dgm:spPr>
        <a:noFill/>
      </dgm:spPr>
      <dgm:t>
        <a:bodyPr/>
        <a:lstStyle/>
        <a:p>
          <a:r>
            <a:rPr lang="en-GB" sz="2000" b="1" dirty="0">
              <a:solidFill>
                <a:srgbClr val="00A3E2"/>
              </a:solidFill>
            </a:rPr>
            <a:t>FCA Vulnerability Report</a:t>
          </a:r>
        </a:p>
      </dgm:t>
    </dgm:pt>
    <dgm:pt modelId="{A71BB756-8C50-4266-8E20-85E6639D5701}" type="parTrans" cxnId="{E6B7F03F-2362-4975-82DD-76B1BF30DBB2}">
      <dgm:prSet/>
      <dgm:spPr/>
      <dgm:t>
        <a:bodyPr/>
        <a:lstStyle/>
        <a:p>
          <a:endParaRPr lang="en-GB"/>
        </a:p>
      </dgm:t>
    </dgm:pt>
    <dgm:pt modelId="{6D5CABA8-E9BD-4C1F-879E-C257B8229E9E}" type="sibTrans" cxnId="{E6B7F03F-2362-4975-82DD-76B1BF30DBB2}">
      <dgm:prSet/>
      <dgm:spPr/>
      <dgm:t>
        <a:bodyPr/>
        <a:lstStyle/>
        <a:p>
          <a:endParaRPr lang="en-GB"/>
        </a:p>
      </dgm:t>
    </dgm:pt>
    <dgm:pt modelId="{3C05BC59-8E72-41F9-8396-1A3037B2346F}">
      <dgm:prSet phldrT="[Text]" custT="1"/>
      <dgm:spPr>
        <a:noFill/>
      </dgm:spPr>
      <dgm:t>
        <a:bodyPr/>
        <a:lstStyle/>
        <a:p>
          <a:r>
            <a:rPr lang="en-GB" sz="2000" b="1" dirty="0">
              <a:solidFill>
                <a:srgbClr val="E79635"/>
              </a:solidFill>
            </a:rPr>
            <a:t>Client Circumstances</a:t>
          </a:r>
        </a:p>
      </dgm:t>
    </dgm:pt>
    <dgm:pt modelId="{8DF44090-5B3F-4F11-B49B-49C3A406C2B2}" type="parTrans" cxnId="{AF03C1B0-8500-42DA-8EB2-0E4EC3E14EDE}">
      <dgm:prSet/>
      <dgm:spPr/>
      <dgm:t>
        <a:bodyPr/>
        <a:lstStyle/>
        <a:p>
          <a:endParaRPr lang="en-GB"/>
        </a:p>
      </dgm:t>
    </dgm:pt>
    <dgm:pt modelId="{C3EC5190-2BDB-4583-A31D-90B2F21E7A5C}" type="sibTrans" cxnId="{AF03C1B0-8500-42DA-8EB2-0E4EC3E14EDE}">
      <dgm:prSet/>
      <dgm:spPr/>
      <dgm:t>
        <a:bodyPr/>
        <a:lstStyle/>
        <a:p>
          <a:endParaRPr lang="en-GB"/>
        </a:p>
      </dgm:t>
    </dgm:pt>
    <dgm:pt modelId="{99F40DDD-9009-4F2C-9BAF-FC203465D52E}">
      <dgm:prSet phldrT="[Text]" custT="1"/>
      <dgm:spPr>
        <a:noFill/>
      </dgm:spPr>
      <dgm:t>
        <a:bodyPr/>
        <a:lstStyle/>
        <a:p>
          <a:r>
            <a:rPr lang="en-GB" sz="2000" b="1" dirty="0">
              <a:solidFill>
                <a:srgbClr val="AACA44"/>
              </a:solidFill>
            </a:rPr>
            <a:t>Additional Service Offering</a:t>
          </a:r>
        </a:p>
        <a:p>
          <a:endParaRPr lang="en-GB" sz="2000" b="1" dirty="0">
            <a:solidFill>
              <a:srgbClr val="AACA44"/>
            </a:solidFill>
          </a:endParaRPr>
        </a:p>
      </dgm:t>
    </dgm:pt>
    <dgm:pt modelId="{039EFA44-BFBB-4509-A7B8-3EB70729C200}" type="parTrans" cxnId="{53E1DAF9-4C8B-48DA-8B94-44F20F6D5FC6}">
      <dgm:prSet/>
      <dgm:spPr/>
      <dgm:t>
        <a:bodyPr/>
        <a:lstStyle/>
        <a:p>
          <a:endParaRPr lang="en-GB"/>
        </a:p>
      </dgm:t>
    </dgm:pt>
    <dgm:pt modelId="{36681DC4-EAC4-48DC-A334-3A2536D8549C}" type="sibTrans" cxnId="{53E1DAF9-4C8B-48DA-8B94-44F20F6D5FC6}">
      <dgm:prSet/>
      <dgm:spPr/>
      <dgm:t>
        <a:bodyPr/>
        <a:lstStyle/>
        <a:p>
          <a:endParaRPr lang="en-GB"/>
        </a:p>
      </dgm:t>
    </dgm:pt>
    <dgm:pt modelId="{B2DAA8B2-C449-4A63-809B-81086F820146}">
      <dgm:prSet phldrT="[Text]" custT="1"/>
      <dgm:spPr>
        <a:noFill/>
      </dgm:spPr>
      <dgm:t>
        <a:bodyPr/>
        <a:lstStyle/>
        <a:p>
          <a:r>
            <a:rPr lang="en-GB" sz="2000" b="1" dirty="0">
              <a:solidFill>
                <a:srgbClr val="003743"/>
              </a:solidFill>
            </a:rPr>
            <a:t>At Client Review</a:t>
          </a:r>
        </a:p>
      </dgm:t>
    </dgm:pt>
    <dgm:pt modelId="{27D8BEA5-182F-41A2-8D28-3CADCF923983}" type="parTrans" cxnId="{E1C2FD32-F4C6-44F6-BC56-6CB8E89ACAD1}">
      <dgm:prSet/>
      <dgm:spPr/>
      <dgm:t>
        <a:bodyPr/>
        <a:lstStyle/>
        <a:p>
          <a:endParaRPr lang="en-GB"/>
        </a:p>
      </dgm:t>
    </dgm:pt>
    <dgm:pt modelId="{53933DD7-F6DF-4563-BCB4-DC2620ECB88A}" type="sibTrans" cxnId="{E1C2FD32-F4C6-44F6-BC56-6CB8E89ACAD1}">
      <dgm:prSet/>
      <dgm:spPr/>
      <dgm:t>
        <a:bodyPr/>
        <a:lstStyle/>
        <a:p>
          <a:endParaRPr lang="en-GB"/>
        </a:p>
      </dgm:t>
    </dgm:pt>
    <dgm:pt modelId="{C4B0E286-7DDB-49E0-9832-E8DE3E522A82}" type="pres">
      <dgm:prSet presAssocID="{267E7C93-E138-4C5E-B206-10CD6AA68714}" presName="matrix" presStyleCnt="0">
        <dgm:presLayoutVars>
          <dgm:chMax val="1"/>
          <dgm:dir/>
          <dgm:resizeHandles val="exact"/>
        </dgm:presLayoutVars>
      </dgm:prSet>
      <dgm:spPr/>
      <dgm:t>
        <a:bodyPr/>
        <a:lstStyle/>
        <a:p>
          <a:endParaRPr lang="en-GB"/>
        </a:p>
      </dgm:t>
    </dgm:pt>
    <dgm:pt modelId="{EEE11464-3627-49F6-9EC9-4EAF1285B501}" type="pres">
      <dgm:prSet presAssocID="{267E7C93-E138-4C5E-B206-10CD6AA68714}" presName="axisShape" presStyleLbl="bgShp" presStyleIdx="0" presStyleCnt="1"/>
      <dgm:spPr/>
    </dgm:pt>
    <dgm:pt modelId="{5C69B79D-0108-4108-AB51-4921B0681B89}" type="pres">
      <dgm:prSet presAssocID="{267E7C93-E138-4C5E-B206-10CD6AA68714}" presName="rect1" presStyleLbl="node1" presStyleIdx="0" presStyleCnt="4" custScaleX="125219" custLinFactNeighborX="-17879" custLinFactNeighborY="-6061">
        <dgm:presLayoutVars>
          <dgm:chMax val="0"/>
          <dgm:chPref val="0"/>
          <dgm:bulletEnabled val="1"/>
        </dgm:presLayoutVars>
      </dgm:prSet>
      <dgm:spPr/>
      <dgm:t>
        <a:bodyPr/>
        <a:lstStyle/>
        <a:p>
          <a:endParaRPr lang="en-GB"/>
        </a:p>
      </dgm:t>
    </dgm:pt>
    <dgm:pt modelId="{7012426D-FD9E-442B-98B5-82979D840036}" type="pres">
      <dgm:prSet presAssocID="{267E7C93-E138-4C5E-B206-10CD6AA68714}" presName="rect2" presStyleLbl="node1" presStyleIdx="1" presStyleCnt="4" custScaleX="145607" custLinFactNeighborX="23129" custLinFactNeighborY="-5565">
        <dgm:presLayoutVars>
          <dgm:chMax val="0"/>
          <dgm:chPref val="0"/>
          <dgm:bulletEnabled val="1"/>
        </dgm:presLayoutVars>
      </dgm:prSet>
      <dgm:spPr/>
      <dgm:t>
        <a:bodyPr/>
        <a:lstStyle/>
        <a:p>
          <a:endParaRPr lang="en-GB"/>
        </a:p>
      </dgm:t>
    </dgm:pt>
    <dgm:pt modelId="{08761579-0C22-4117-B2A0-E340E53760A2}" type="pres">
      <dgm:prSet presAssocID="{267E7C93-E138-4C5E-B206-10CD6AA68714}" presName="rect3" presStyleLbl="node1" presStyleIdx="2" presStyleCnt="4" custScaleX="102809" custLinFactNeighborX="-14306" custLinFactNeighborY="17139">
        <dgm:presLayoutVars>
          <dgm:chMax val="0"/>
          <dgm:chPref val="0"/>
          <dgm:bulletEnabled val="1"/>
        </dgm:presLayoutVars>
      </dgm:prSet>
      <dgm:spPr/>
      <dgm:t>
        <a:bodyPr/>
        <a:lstStyle/>
        <a:p>
          <a:endParaRPr lang="en-GB"/>
        </a:p>
      </dgm:t>
    </dgm:pt>
    <dgm:pt modelId="{9455BE8B-6DB1-40C3-9365-03ADC2B633B3}" type="pres">
      <dgm:prSet presAssocID="{267E7C93-E138-4C5E-B206-10CD6AA68714}" presName="rect4" presStyleLbl="node1" presStyleIdx="3" presStyleCnt="4" custLinFactNeighborX="21385" custLinFactNeighborY="7727">
        <dgm:presLayoutVars>
          <dgm:chMax val="0"/>
          <dgm:chPref val="0"/>
          <dgm:bulletEnabled val="1"/>
        </dgm:presLayoutVars>
      </dgm:prSet>
      <dgm:spPr/>
      <dgm:t>
        <a:bodyPr/>
        <a:lstStyle/>
        <a:p>
          <a:endParaRPr lang="en-GB"/>
        </a:p>
      </dgm:t>
    </dgm:pt>
  </dgm:ptLst>
  <dgm:cxnLst>
    <dgm:cxn modelId="{809E1439-F5EA-4B65-80F2-6EABA8AC1A5A}" type="presOf" srcId="{63C85D90-F360-4833-9450-EE4498ABAF25}" destId="{5C69B79D-0108-4108-AB51-4921B0681B89}" srcOrd="0" destOrd="0" presId="urn:microsoft.com/office/officeart/2005/8/layout/matrix2"/>
    <dgm:cxn modelId="{AF03C1B0-8500-42DA-8EB2-0E4EC3E14EDE}" srcId="{267E7C93-E138-4C5E-B206-10CD6AA68714}" destId="{3C05BC59-8E72-41F9-8396-1A3037B2346F}" srcOrd="1" destOrd="0" parTransId="{8DF44090-5B3F-4F11-B49B-49C3A406C2B2}" sibTransId="{C3EC5190-2BDB-4583-A31D-90B2F21E7A5C}"/>
    <dgm:cxn modelId="{E6B7F03F-2362-4975-82DD-76B1BF30DBB2}" srcId="{267E7C93-E138-4C5E-B206-10CD6AA68714}" destId="{63C85D90-F360-4833-9450-EE4498ABAF25}" srcOrd="0" destOrd="0" parTransId="{A71BB756-8C50-4266-8E20-85E6639D5701}" sibTransId="{6D5CABA8-E9BD-4C1F-879E-C257B8229E9E}"/>
    <dgm:cxn modelId="{E24F3A24-5619-4193-9FBA-834D01C8ED58}" type="presOf" srcId="{3C05BC59-8E72-41F9-8396-1A3037B2346F}" destId="{7012426D-FD9E-442B-98B5-82979D840036}" srcOrd="0" destOrd="0" presId="urn:microsoft.com/office/officeart/2005/8/layout/matrix2"/>
    <dgm:cxn modelId="{D34C362B-4367-4C94-9023-2BA6A97DA8B5}" type="presOf" srcId="{267E7C93-E138-4C5E-B206-10CD6AA68714}" destId="{C4B0E286-7DDB-49E0-9832-E8DE3E522A82}" srcOrd="0" destOrd="0" presId="urn:microsoft.com/office/officeart/2005/8/layout/matrix2"/>
    <dgm:cxn modelId="{53E1DAF9-4C8B-48DA-8B94-44F20F6D5FC6}" srcId="{267E7C93-E138-4C5E-B206-10CD6AA68714}" destId="{99F40DDD-9009-4F2C-9BAF-FC203465D52E}" srcOrd="2" destOrd="0" parTransId="{039EFA44-BFBB-4509-A7B8-3EB70729C200}" sibTransId="{36681DC4-EAC4-48DC-A334-3A2536D8549C}"/>
    <dgm:cxn modelId="{E1C2FD32-F4C6-44F6-BC56-6CB8E89ACAD1}" srcId="{267E7C93-E138-4C5E-B206-10CD6AA68714}" destId="{B2DAA8B2-C449-4A63-809B-81086F820146}" srcOrd="3" destOrd="0" parTransId="{27D8BEA5-182F-41A2-8D28-3CADCF923983}" sibTransId="{53933DD7-F6DF-4563-BCB4-DC2620ECB88A}"/>
    <dgm:cxn modelId="{2DC88786-B1C4-466C-AA24-14B69967BF7F}" type="presOf" srcId="{B2DAA8B2-C449-4A63-809B-81086F820146}" destId="{9455BE8B-6DB1-40C3-9365-03ADC2B633B3}" srcOrd="0" destOrd="0" presId="urn:microsoft.com/office/officeart/2005/8/layout/matrix2"/>
    <dgm:cxn modelId="{2D50C80C-F49F-4316-A916-D7DF3E2A16B7}" type="presOf" srcId="{99F40DDD-9009-4F2C-9BAF-FC203465D52E}" destId="{08761579-0C22-4117-B2A0-E340E53760A2}" srcOrd="0" destOrd="0" presId="urn:microsoft.com/office/officeart/2005/8/layout/matrix2"/>
    <dgm:cxn modelId="{0F0BFE7B-A615-4922-A202-C900D72CB2E9}" type="presParOf" srcId="{C4B0E286-7DDB-49E0-9832-E8DE3E522A82}" destId="{EEE11464-3627-49F6-9EC9-4EAF1285B501}" srcOrd="0" destOrd="0" presId="urn:microsoft.com/office/officeart/2005/8/layout/matrix2"/>
    <dgm:cxn modelId="{C36CD3E3-E28C-4C78-85B3-E8716B785F2E}" type="presParOf" srcId="{C4B0E286-7DDB-49E0-9832-E8DE3E522A82}" destId="{5C69B79D-0108-4108-AB51-4921B0681B89}" srcOrd="1" destOrd="0" presId="urn:microsoft.com/office/officeart/2005/8/layout/matrix2"/>
    <dgm:cxn modelId="{0CDFDCA8-AA01-47BB-A24D-46CCBDBCB6B5}" type="presParOf" srcId="{C4B0E286-7DDB-49E0-9832-E8DE3E522A82}" destId="{7012426D-FD9E-442B-98B5-82979D840036}" srcOrd="2" destOrd="0" presId="urn:microsoft.com/office/officeart/2005/8/layout/matrix2"/>
    <dgm:cxn modelId="{0118AB09-39EB-4EAA-A0B8-6A1CFCA291EE}" type="presParOf" srcId="{C4B0E286-7DDB-49E0-9832-E8DE3E522A82}" destId="{08761579-0C22-4117-B2A0-E340E53760A2}" srcOrd="3" destOrd="0" presId="urn:microsoft.com/office/officeart/2005/8/layout/matrix2"/>
    <dgm:cxn modelId="{3DF26DA4-83D3-418F-9081-97B4AD3EA982}" type="presParOf" srcId="{C4B0E286-7DDB-49E0-9832-E8DE3E522A82}" destId="{9455BE8B-6DB1-40C3-9365-03ADC2B633B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5CC602-AC8A-4902-950E-F768EC15E1E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22C3A8F1-0EB6-441A-B8F4-76308F0130ED}">
      <dgm:prSet phldrT="[Text]"/>
      <dgm:spPr/>
      <dgm:t>
        <a:bodyPr/>
        <a:lstStyle/>
        <a:p>
          <a:r>
            <a:rPr lang="en-GB" dirty="0" smtClean="0"/>
            <a:t> The Client:</a:t>
          </a:r>
          <a:endParaRPr lang="en-GB" dirty="0"/>
        </a:p>
      </dgm:t>
    </dgm:pt>
    <dgm:pt modelId="{F00E5779-953B-4D7D-8452-EE9F8932A199}" type="parTrans" cxnId="{6E71B4C1-EA28-4A28-9A48-A8255ACA6BB4}">
      <dgm:prSet/>
      <dgm:spPr/>
      <dgm:t>
        <a:bodyPr/>
        <a:lstStyle/>
        <a:p>
          <a:endParaRPr lang="en-GB"/>
        </a:p>
      </dgm:t>
    </dgm:pt>
    <dgm:pt modelId="{26159980-2075-4D85-8187-0D7895EC908D}" type="sibTrans" cxnId="{6E71B4C1-EA28-4A28-9A48-A8255ACA6BB4}">
      <dgm:prSet/>
      <dgm:spPr/>
      <dgm:t>
        <a:bodyPr/>
        <a:lstStyle/>
        <a:p>
          <a:endParaRPr lang="en-GB"/>
        </a:p>
      </dgm:t>
    </dgm:pt>
    <dgm:pt modelId="{9810BEED-A9E9-4387-BA57-3037663CE4AC}">
      <dgm:prSet phldrT="[Text]"/>
      <dgm:spPr/>
      <dgm:t>
        <a:bodyPr/>
        <a:lstStyle/>
        <a:p>
          <a:r>
            <a:rPr lang="en-GB" dirty="0" smtClean="0"/>
            <a:t>Increased service/Sticky client!</a:t>
          </a:r>
          <a:endParaRPr lang="en-GB" dirty="0"/>
        </a:p>
      </dgm:t>
    </dgm:pt>
    <dgm:pt modelId="{E1F7795B-9C81-4DBC-B7C8-BAE8C104ACB8}" type="parTrans" cxnId="{68046125-ACC3-4950-8AB6-C8C9EBE25993}">
      <dgm:prSet/>
      <dgm:spPr/>
      <dgm:t>
        <a:bodyPr/>
        <a:lstStyle/>
        <a:p>
          <a:endParaRPr lang="en-GB"/>
        </a:p>
      </dgm:t>
    </dgm:pt>
    <dgm:pt modelId="{D441F64E-1106-40B0-B709-47070A3CEDAE}" type="sibTrans" cxnId="{68046125-ACC3-4950-8AB6-C8C9EBE25993}">
      <dgm:prSet/>
      <dgm:spPr/>
      <dgm:t>
        <a:bodyPr/>
        <a:lstStyle/>
        <a:p>
          <a:endParaRPr lang="en-GB"/>
        </a:p>
      </dgm:t>
    </dgm:pt>
    <dgm:pt modelId="{A708CEAC-0394-4869-9DCB-25DA049FE339}">
      <dgm:prSet phldrT="[Text]"/>
      <dgm:spPr/>
      <dgm:t>
        <a:bodyPr/>
        <a:lstStyle/>
        <a:p>
          <a:r>
            <a:rPr lang="en-GB" dirty="0" smtClean="0"/>
            <a:t>Different conversations!</a:t>
          </a:r>
          <a:endParaRPr lang="en-GB" dirty="0"/>
        </a:p>
      </dgm:t>
    </dgm:pt>
    <dgm:pt modelId="{C7C7C0BC-7A7A-40C1-A875-E73B96366A70}" type="parTrans" cxnId="{7E9F4F00-5354-489D-894E-5F1EA3767480}">
      <dgm:prSet/>
      <dgm:spPr/>
      <dgm:t>
        <a:bodyPr/>
        <a:lstStyle/>
        <a:p>
          <a:endParaRPr lang="en-GB"/>
        </a:p>
      </dgm:t>
    </dgm:pt>
    <dgm:pt modelId="{684DC2B7-337B-4632-9BE8-AF2091530533}" type="sibTrans" cxnId="{7E9F4F00-5354-489D-894E-5F1EA3767480}">
      <dgm:prSet/>
      <dgm:spPr/>
      <dgm:t>
        <a:bodyPr/>
        <a:lstStyle/>
        <a:p>
          <a:endParaRPr lang="en-GB"/>
        </a:p>
      </dgm:t>
    </dgm:pt>
    <dgm:pt modelId="{D0ED6386-79C2-4CC1-91F0-A88D372C8F30}">
      <dgm:prSet phldrT="[Text]"/>
      <dgm:spPr/>
      <dgm:t>
        <a:bodyPr/>
        <a:lstStyle/>
        <a:p>
          <a:r>
            <a:rPr lang="en-GB" dirty="0" smtClean="0"/>
            <a:t> Trusted Parties:</a:t>
          </a:r>
          <a:endParaRPr lang="en-GB" dirty="0"/>
        </a:p>
      </dgm:t>
    </dgm:pt>
    <dgm:pt modelId="{D9F5DFFD-0FCF-43AE-9DC2-FA356EF795BD}" type="parTrans" cxnId="{1163BD7F-DDED-459E-B50B-6577DAE5E49E}">
      <dgm:prSet/>
      <dgm:spPr/>
      <dgm:t>
        <a:bodyPr/>
        <a:lstStyle/>
        <a:p>
          <a:endParaRPr lang="en-GB"/>
        </a:p>
      </dgm:t>
    </dgm:pt>
    <dgm:pt modelId="{2870472D-E592-41DA-A865-BEF84FC8210C}" type="sibTrans" cxnId="{1163BD7F-DDED-459E-B50B-6577DAE5E49E}">
      <dgm:prSet/>
      <dgm:spPr/>
      <dgm:t>
        <a:bodyPr/>
        <a:lstStyle/>
        <a:p>
          <a:endParaRPr lang="en-GB"/>
        </a:p>
      </dgm:t>
    </dgm:pt>
    <dgm:pt modelId="{A3879A87-9AA2-40B6-BA9F-0340B2A54014}">
      <dgm:prSet phldrT="[Text]"/>
      <dgm:spPr/>
      <dgm:t>
        <a:bodyPr/>
        <a:lstStyle/>
        <a:p>
          <a:r>
            <a:rPr lang="en-GB" dirty="0" smtClean="0"/>
            <a:t>Opportunity to communicate with all parties</a:t>
          </a:r>
          <a:endParaRPr lang="en-GB" dirty="0"/>
        </a:p>
      </dgm:t>
    </dgm:pt>
    <dgm:pt modelId="{9E2356A4-1238-4DEC-8D43-9ABC99A823DF}" type="parTrans" cxnId="{4D28D0F6-FCE1-482D-8DBD-AC343A524D18}">
      <dgm:prSet/>
      <dgm:spPr/>
      <dgm:t>
        <a:bodyPr/>
        <a:lstStyle/>
        <a:p>
          <a:endParaRPr lang="en-GB"/>
        </a:p>
      </dgm:t>
    </dgm:pt>
    <dgm:pt modelId="{3D8054E7-919F-4BF3-A5D0-3321A2373290}" type="sibTrans" cxnId="{4D28D0F6-FCE1-482D-8DBD-AC343A524D18}">
      <dgm:prSet/>
      <dgm:spPr/>
      <dgm:t>
        <a:bodyPr/>
        <a:lstStyle/>
        <a:p>
          <a:endParaRPr lang="en-GB"/>
        </a:p>
      </dgm:t>
    </dgm:pt>
    <dgm:pt modelId="{C89DAA25-D829-4BD4-83B6-0C632DB220BF}">
      <dgm:prSet phldrT="[Text]"/>
      <dgm:spPr/>
      <dgm:t>
        <a:bodyPr/>
        <a:lstStyle/>
        <a:p>
          <a:r>
            <a:rPr lang="en-GB" dirty="0" smtClean="0"/>
            <a:t>Offer service to trusted parties/relatives </a:t>
          </a:r>
          <a:endParaRPr lang="en-GB" dirty="0"/>
        </a:p>
      </dgm:t>
    </dgm:pt>
    <dgm:pt modelId="{F911D21E-A07C-4E3A-B460-8D24229E4C5A}" type="parTrans" cxnId="{CA79FFC4-699D-40D0-9EDE-3278F0A9BF4C}">
      <dgm:prSet/>
      <dgm:spPr/>
      <dgm:t>
        <a:bodyPr/>
        <a:lstStyle/>
        <a:p>
          <a:endParaRPr lang="en-GB"/>
        </a:p>
      </dgm:t>
    </dgm:pt>
    <dgm:pt modelId="{FB0CEFBD-F477-4FF8-9C33-A18AC82487B9}" type="sibTrans" cxnId="{CA79FFC4-699D-40D0-9EDE-3278F0A9BF4C}">
      <dgm:prSet/>
      <dgm:spPr/>
      <dgm:t>
        <a:bodyPr/>
        <a:lstStyle/>
        <a:p>
          <a:endParaRPr lang="en-GB"/>
        </a:p>
      </dgm:t>
    </dgm:pt>
    <dgm:pt modelId="{DD836018-9F69-43DB-8F57-9B818978EA09}">
      <dgm:prSet phldrT="[Text]"/>
      <dgm:spPr/>
      <dgm:t>
        <a:bodyPr/>
        <a:lstStyle/>
        <a:p>
          <a:r>
            <a:rPr lang="en-GB" dirty="0" smtClean="0"/>
            <a:t> Professional Connections:</a:t>
          </a:r>
          <a:endParaRPr lang="en-GB" dirty="0"/>
        </a:p>
      </dgm:t>
    </dgm:pt>
    <dgm:pt modelId="{DDC99F13-D252-414B-AC6F-0B5ACD4BFA59}" type="parTrans" cxnId="{0C7DB876-8F91-42B7-B8F2-582AE386601D}">
      <dgm:prSet/>
      <dgm:spPr/>
      <dgm:t>
        <a:bodyPr/>
        <a:lstStyle/>
        <a:p>
          <a:endParaRPr lang="en-GB"/>
        </a:p>
      </dgm:t>
    </dgm:pt>
    <dgm:pt modelId="{4633A140-90E9-461A-A8D2-D496655653EB}" type="sibTrans" cxnId="{0C7DB876-8F91-42B7-B8F2-582AE386601D}">
      <dgm:prSet/>
      <dgm:spPr/>
      <dgm:t>
        <a:bodyPr/>
        <a:lstStyle/>
        <a:p>
          <a:endParaRPr lang="en-GB"/>
        </a:p>
      </dgm:t>
    </dgm:pt>
    <dgm:pt modelId="{5C8AC429-81E6-4FF5-AD2C-F60CDB31E61C}">
      <dgm:prSet phldrT="[Text]"/>
      <dgm:spPr/>
      <dgm:t>
        <a:bodyPr/>
        <a:lstStyle/>
        <a:p>
          <a:r>
            <a:rPr lang="en-GB" dirty="0" smtClean="0"/>
            <a:t>Build a panel for referrals for LPA’s</a:t>
          </a:r>
          <a:endParaRPr lang="en-GB" dirty="0"/>
        </a:p>
      </dgm:t>
    </dgm:pt>
    <dgm:pt modelId="{8467F52B-516A-4A24-8186-055150EA1F43}" type="parTrans" cxnId="{C2955AD2-D6CD-408A-BF46-B7F5C0050CE9}">
      <dgm:prSet/>
      <dgm:spPr/>
      <dgm:t>
        <a:bodyPr/>
        <a:lstStyle/>
        <a:p>
          <a:endParaRPr lang="en-GB"/>
        </a:p>
      </dgm:t>
    </dgm:pt>
    <dgm:pt modelId="{DEE69DCD-4BA3-4364-868B-5FE0BB4E68DB}" type="sibTrans" cxnId="{C2955AD2-D6CD-408A-BF46-B7F5C0050CE9}">
      <dgm:prSet/>
      <dgm:spPr/>
      <dgm:t>
        <a:bodyPr/>
        <a:lstStyle/>
        <a:p>
          <a:endParaRPr lang="en-GB"/>
        </a:p>
      </dgm:t>
    </dgm:pt>
    <dgm:pt modelId="{82ECB76A-A0C3-41BA-A25C-34FB38597398}">
      <dgm:prSet phldrT="[Text]"/>
      <dgm:spPr/>
      <dgm:t>
        <a:bodyPr/>
        <a:lstStyle/>
        <a:p>
          <a:r>
            <a:rPr lang="en-GB" dirty="0" smtClean="0"/>
            <a:t>Summary of plan to professional connections</a:t>
          </a:r>
          <a:endParaRPr lang="en-GB" dirty="0"/>
        </a:p>
      </dgm:t>
    </dgm:pt>
    <dgm:pt modelId="{364F7EEB-698B-489A-AEBA-49985B729D87}" type="parTrans" cxnId="{AD41A132-5A86-4F8F-B5C4-90EFAF7FF9DC}">
      <dgm:prSet/>
      <dgm:spPr/>
    </dgm:pt>
    <dgm:pt modelId="{5C183045-68AD-444D-B533-E1FD13DBA6B2}" type="sibTrans" cxnId="{AD41A132-5A86-4F8F-B5C4-90EFAF7FF9DC}">
      <dgm:prSet/>
      <dgm:spPr/>
    </dgm:pt>
    <dgm:pt modelId="{AFF56730-CCEB-4849-9AF7-7AE5E79ED9F5}" type="pres">
      <dgm:prSet presAssocID="{7A5CC602-AC8A-4902-950E-F768EC15E1E6}" presName="linear" presStyleCnt="0">
        <dgm:presLayoutVars>
          <dgm:dir/>
          <dgm:resizeHandles val="exact"/>
        </dgm:presLayoutVars>
      </dgm:prSet>
      <dgm:spPr/>
      <dgm:t>
        <a:bodyPr/>
        <a:lstStyle/>
        <a:p>
          <a:endParaRPr lang="en-GB"/>
        </a:p>
      </dgm:t>
    </dgm:pt>
    <dgm:pt modelId="{737A0D0E-A5CA-41FA-8051-468AD0F65045}" type="pres">
      <dgm:prSet presAssocID="{22C3A8F1-0EB6-441A-B8F4-76308F0130ED}" presName="comp" presStyleCnt="0"/>
      <dgm:spPr/>
    </dgm:pt>
    <dgm:pt modelId="{1C30BBBD-BB1F-4A2C-A399-CAA725486089}" type="pres">
      <dgm:prSet presAssocID="{22C3A8F1-0EB6-441A-B8F4-76308F0130ED}" presName="box" presStyleLbl="node1" presStyleIdx="0" presStyleCnt="3"/>
      <dgm:spPr/>
      <dgm:t>
        <a:bodyPr/>
        <a:lstStyle/>
        <a:p>
          <a:endParaRPr lang="en-GB"/>
        </a:p>
      </dgm:t>
    </dgm:pt>
    <dgm:pt modelId="{FDA37E58-0CA1-41C3-A9D6-DE6FBA556EBB}" type="pres">
      <dgm:prSet presAssocID="{22C3A8F1-0EB6-441A-B8F4-76308F0130ED}" presName="img" presStyleLbl="fgImgPlace1" presStyleIdx="0" presStyleCnt="3"/>
      <dgm:spPr>
        <a:blipFill rotWithShape="1">
          <a:blip xmlns:r="http://schemas.openxmlformats.org/officeDocument/2006/relationships" r:embed="rId1"/>
          <a:stretch>
            <a:fillRect/>
          </a:stretch>
        </a:blipFill>
      </dgm:spPr>
      <dgm:t>
        <a:bodyPr/>
        <a:lstStyle/>
        <a:p>
          <a:endParaRPr lang="en-GB"/>
        </a:p>
      </dgm:t>
    </dgm:pt>
    <dgm:pt modelId="{38E516BF-9F38-4FE9-965A-37A3A01CE897}" type="pres">
      <dgm:prSet presAssocID="{22C3A8F1-0EB6-441A-B8F4-76308F0130ED}" presName="text" presStyleLbl="node1" presStyleIdx="0" presStyleCnt="3">
        <dgm:presLayoutVars>
          <dgm:bulletEnabled val="1"/>
        </dgm:presLayoutVars>
      </dgm:prSet>
      <dgm:spPr/>
      <dgm:t>
        <a:bodyPr/>
        <a:lstStyle/>
        <a:p>
          <a:endParaRPr lang="en-GB"/>
        </a:p>
      </dgm:t>
    </dgm:pt>
    <dgm:pt modelId="{916A1A0D-2A36-4D61-A0DC-5F8B5157505A}" type="pres">
      <dgm:prSet presAssocID="{26159980-2075-4D85-8187-0D7895EC908D}" presName="spacer" presStyleCnt="0"/>
      <dgm:spPr/>
    </dgm:pt>
    <dgm:pt modelId="{BCA57B26-CB00-4F81-898F-ACCB64D1CA67}" type="pres">
      <dgm:prSet presAssocID="{D0ED6386-79C2-4CC1-91F0-A88D372C8F30}" presName="comp" presStyleCnt="0"/>
      <dgm:spPr/>
    </dgm:pt>
    <dgm:pt modelId="{3C8A7595-1F98-4AFD-AF8F-1FB87A7C23CC}" type="pres">
      <dgm:prSet presAssocID="{D0ED6386-79C2-4CC1-91F0-A88D372C8F30}" presName="box" presStyleLbl="node1" presStyleIdx="1" presStyleCnt="3" custLinFactNeighborX="-2546"/>
      <dgm:spPr/>
      <dgm:t>
        <a:bodyPr/>
        <a:lstStyle/>
        <a:p>
          <a:endParaRPr lang="en-GB"/>
        </a:p>
      </dgm:t>
    </dgm:pt>
    <dgm:pt modelId="{CEB86A8C-C943-4C24-89E5-6A912FFEB7C7}" type="pres">
      <dgm:prSet presAssocID="{D0ED6386-79C2-4CC1-91F0-A88D372C8F30}" presName="img" presStyleLbl="fgImgPlace1" presStyleIdx="1" presStyleCnt="3"/>
      <dgm:spPr>
        <a:blipFill rotWithShape="1">
          <a:blip xmlns:r="http://schemas.openxmlformats.org/officeDocument/2006/relationships" r:embed="rId2"/>
          <a:stretch>
            <a:fillRect/>
          </a:stretch>
        </a:blipFill>
      </dgm:spPr>
      <dgm:t>
        <a:bodyPr/>
        <a:lstStyle/>
        <a:p>
          <a:endParaRPr lang="en-GB"/>
        </a:p>
      </dgm:t>
    </dgm:pt>
    <dgm:pt modelId="{3B8408BD-5E9F-4B03-AB1D-B7D441472C82}" type="pres">
      <dgm:prSet presAssocID="{D0ED6386-79C2-4CC1-91F0-A88D372C8F30}" presName="text" presStyleLbl="node1" presStyleIdx="1" presStyleCnt="3">
        <dgm:presLayoutVars>
          <dgm:bulletEnabled val="1"/>
        </dgm:presLayoutVars>
      </dgm:prSet>
      <dgm:spPr/>
      <dgm:t>
        <a:bodyPr/>
        <a:lstStyle/>
        <a:p>
          <a:endParaRPr lang="en-GB"/>
        </a:p>
      </dgm:t>
    </dgm:pt>
    <dgm:pt modelId="{C4EB8EA5-B390-4C2B-A10B-41E40CAFA66B}" type="pres">
      <dgm:prSet presAssocID="{2870472D-E592-41DA-A865-BEF84FC8210C}" presName="spacer" presStyleCnt="0"/>
      <dgm:spPr/>
    </dgm:pt>
    <dgm:pt modelId="{D5C4E53C-2797-44CE-994F-5671A006923C}" type="pres">
      <dgm:prSet presAssocID="{DD836018-9F69-43DB-8F57-9B818978EA09}" presName="comp" presStyleCnt="0"/>
      <dgm:spPr/>
    </dgm:pt>
    <dgm:pt modelId="{1A61A19B-A2FD-4024-9B13-90EB3D53B069}" type="pres">
      <dgm:prSet presAssocID="{DD836018-9F69-43DB-8F57-9B818978EA09}" presName="box" presStyleLbl="node1" presStyleIdx="2" presStyleCnt="3"/>
      <dgm:spPr/>
      <dgm:t>
        <a:bodyPr/>
        <a:lstStyle/>
        <a:p>
          <a:endParaRPr lang="en-GB"/>
        </a:p>
      </dgm:t>
    </dgm:pt>
    <dgm:pt modelId="{A418B90B-FA81-4308-9234-2EF24A5924D8}" type="pres">
      <dgm:prSet presAssocID="{DD836018-9F69-43DB-8F57-9B818978EA09}" presName="img" presStyleLbl="fgImgPlace1" presStyleIdx="2" presStyleCnt="3"/>
      <dgm:spPr>
        <a:blipFill rotWithShape="1">
          <a:blip xmlns:r="http://schemas.openxmlformats.org/officeDocument/2006/relationships" r:embed="rId3"/>
          <a:stretch>
            <a:fillRect/>
          </a:stretch>
        </a:blipFill>
      </dgm:spPr>
      <dgm:t>
        <a:bodyPr/>
        <a:lstStyle/>
        <a:p>
          <a:endParaRPr lang="en-GB"/>
        </a:p>
      </dgm:t>
    </dgm:pt>
    <dgm:pt modelId="{67BC3E89-425E-45EC-8B19-20FC10561399}" type="pres">
      <dgm:prSet presAssocID="{DD836018-9F69-43DB-8F57-9B818978EA09}" presName="text" presStyleLbl="node1" presStyleIdx="2" presStyleCnt="3">
        <dgm:presLayoutVars>
          <dgm:bulletEnabled val="1"/>
        </dgm:presLayoutVars>
      </dgm:prSet>
      <dgm:spPr/>
      <dgm:t>
        <a:bodyPr/>
        <a:lstStyle/>
        <a:p>
          <a:endParaRPr lang="en-GB"/>
        </a:p>
      </dgm:t>
    </dgm:pt>
  </dgm:ptLst>
  <dgm:cxnLst>
    <dgm:cxn modelId="{BAC763F6-9C0D-4D23-9132-7FE50FB5997A}" type="presOf" srcId="{A708CEAC-0394-4869-9DCB-25DA049FE339}" destId="{1C30BBBD-BB1F-4A2C-A399-CAA725486089}" srcOrd="0" destOrd="2" presId="urn:microsoft.com/office/officeart/2005/8/layout/vList4"/>
    <dgm:cxn modelId="{D1A57A37-1938-4900-98E5-05D2DB7C5722}" type="presOf" srcId="{7A5CC602-AC8A-4902-950E-F768EC15E1E6}" destId="{AFF56730-CCEB-4849-9AF7-7AE5E79ED9F5}" srcOrd="0" destOrd="0" presId="urn:microsoft.com/office/officeart/2005/8/layout/vList4"/>
    <dgm:cxn modelId="{291E0157-D72A-4E5E-92AC-0A4A0FC331CC}" type="presOf" srcId="{22C3A8F1-0EB6-441A-B8F4-76308F0130ED}" destId="{1C30BBBD-BB1F-4A2C-A399-CAA725486089}" srcOrd="0" destOrd="0" presId="urn:microsoft.com/office/officeart/2005/8/layout/vList4"/>
    <dgm:cxn modelId="{B26CC613-02A4-4A3C-A786-C1F3BD052B13}" type="presOf" srcId="{22C3A8F1-0EB6-441A-B8F4-76308F0130ED}" destId="{38E516BF-9F38-4FE9-965A-37A3A01CE897}" srcOrd="1" destOrd="0" presId="urn:microsoft.com/office/officeart/2005/8/layout/vList4"/>
    <dgm:cxn modelId="{6E71B4C1-EA28-4A28-9A48-A8255ACA6BB4}" srcId="{7A5CC602-AC8A-4902-950E-F768EC15E1E6}" destId="{22C3A8F1-0EB6-441A-B8F4-76308F0130ED}" srcOrd="0" destOrd="0" parTransId="{F00E5779-953B-4D7D-8452-EE9F8932A199}" sibTransId="{26159980-2075-4D85-8187-0D7895EC908D}"/>
    <dgm:cxn modelId="{99D933D0-4FC8-4D5F-B19E-D865C53A52BC}" type="presOf" srcId="{C89DAA25-D829-4BD4-83B6-0C632DB220BF}" destId="{3B8408BD-5E9F-4B03-AB1D-B7D441472C82}" srcOrd="1" destOrd="2" presId="urn:microsoft.com/office/officeart/2005/8/layout/vList4"/>
    <dgm:cxn modelId="{1163BD7F-DDED-459E-B50B-6577DAE5E49E}" srcId="{7A5CC602-AC8A-4902-950E-F768EC15E1E6}" destId="{D0ED6386-79C2-4CC1-91F0-A88D372C8F30}" srcOrd="1" destOrd="0" parTransId="{D9F5DFFD-0FCF-43AE-9DC2-FA356EF795BD}" sibTransId="{2870472D-E592-41DA-A865-BEF84FC8210C}"/>
    <dgm:cxn modelId="{D8FCE6CB-1B4A-401B-B7A5-C9070BB2785D}" type="presOf" srcId="{DD836018-9F69-43DB-8F57-9B818978EA09}" destId="{1A61A19B-A2FD-4024-9B13-90EB3D53B069}" srcOrd="0" destOrd="0" presId="urn:microsoft.com/office/officeart/2005/8/layout/vList4"/>
    <dgm:cxn modelId="{CA79FFC4-699D-40D0-9EDE-3278F0A9BF4C}" srcId="{D0ED6386-79C2-4CC1-91F0-A88D372C8F30}" destId="{C89DAA25-D829-4BD4-83B6-0C632DB220BF}" srcOrd="1" destOrd="0" parTransId="{F911D21E-A07C-4E3A-B460-8D24229E4C5A}" sibTransId="{FB0CEFBD-F477-4FF8-9C33-A18AC82487B9}"/>
    <dgm:cxn modelId="{68046125-ACC3-4950-8AB6-C8C9EBE25993}" srcId="{22C3A8F1-0EB6-441A-B8F4-76308F0130ED}" destId="{9810BEED-A9E9-4387-BA57-3037663CE4AC}" srcOrd="0" destOrd="0" parTransId="{E1F7795B-9C81-4DBC-B7C8-BAE8C104ACB8}" sibTransId="{D441F64E-1106-40B0-B709-47070A3CEDAE}"/>
    <dgm:cxn modelId="{4D28D0F6-FCE1-482D-8DBD-AC343A524D18}" srcId="{D0ED6386-79C2-4CC1-91F0-A88D372C8F30}" destId="{A3879A87-9AA2-40B6-BA9F-0340B2A54014}" srcOrd="0" destOrd="0" parTransId="{9E2356A4-1238-4DEC-8D43-9ABC99A823DF}" sibTransId="{3D8054E7-919F-4BF3-A5D0-3321A2373290}"/>
    <dgm:cxn modelId="{53E870C2-928D-4B45-B6FB-BD5BF127ED38}" type="presOf" srcId="{A3879A87-9AA2-40B6-BA9F-0340B2A54014}" destId="{3C8A7595-1F98-4AFD-AF8F-1FB87A7C23CC}" srcOrd="0" destOrd="1" presId="urn:microsoft.com/office/officeart/2005/8/layout/vList4"/>
    <dgm:cxn modelId="{F1D1B7BB-E2CE-4DA2-B423-3CF2A652261E}" type="presOf" srcId="{5C8AC429-81E6-4FF5-AD2C-F60CDB31E61C}" destId="{67BC3E89-425E-45EC-8B19-20FC10561399}" srcOrd="1" destOrd="1" presId="urn:microsoft.com/office/officeart/2005/8/layout/vList4"/>
    <dgm:cxn modelId="{C2955AD2-D6CD-408A-BF46-B7F5C0050CE9}" srcId="{DD836018-9F69-43DB-8F57-9B818978EA09}" destId="{5C8AC429-81E6-4FF5-AD2C-F60CDB31E61C}" srcOrd="0" destOrd="0" parTransId="{8467F52B-516A-4A24-8186-055150EA1F43}" sibTransId="{DEE69DCD-4BA3-4364-868B-5FE0BB4E68DB}"/>
    <dgm:cxn modelId="{34AE8C41-D03B-4C96-97F1-17B056418760}" type="presOf" srcId="{D0ED6386-79C2-4CC1-91F0-A88D372C8F30}" destId="{3B8408BD-5E9F-4B03-AB1D-B7D441472C82}" srcOrd="1" destOrd="0" presId="urn:microsoft.com/office/officeart/2005/8/layout/vList4"/>
    <dgm:cxn modelId="{79BDB321-A07F-4588-951D-2D2E9DC00BCC}" type="presOf" srcId="{A3879A87-9AA2-40B6-BA9F-0340B2A54014}" destId="{3B8408BD-5E9F-4B03-AB1D-B7D441472C82}" srcOrd="1" destOrd="1" presId="urn:microsoft.com/office/officeart/2005/8/layout/vList4"/>
    <dgm:cxn modelId="{AD41A132-5A86-4F8F-B5C4-90EFAF7FF9DC}" srcId="{DD836018-9F69-43DB-8F57-9B818978EA09}" destId="{82ECB76A-A0C3-41BA-A25C-34FB38597398}" srcOrd="1" destOrd="0" parTransId="{364F7EEB-698B-489A-AEBA-49985B729D87}" sibTransId="{5C183045-68AD-444D-B533-E1FD13DBA6B2}"/>
    <dgm:cxn modelId="{21A9B0B2-DA4A-46F2-9A54-6F8B5B6AB3E8}" type="presOf" srcId="{A708CEAC-0394-4869-9DCB-25DA049FE339}" destId="{38E516BF-9F38-4FE9-965A-37A3A01CE897}" srcOrd="1" destOrd="2" presId="urn:microsoft.com/office/officeart/2005/8/layout/vList4"/>
    <dgm:cxn modelId="{2314F2C0-9CF9-4F2E-AA8D-E9EC6DB0F75D}" type="presOf" srcId="{82ECB76A-A0C3-41BA-A25C-34FB38597398}" destId="{67BC3E89-425E-45EC-8B19-20FC10561399}" srcOrd="1" destOrd="2" presId="urn:microsoft.com/office/officeart/2005/8/layout/vList4"/>
    <dgm:cxn modelId="{0C7DB876-8F91-42B7-B8F2-582AE386601D}" srcId="{7A5CC602-AC8A-4902-950E-F768EC15E1E6}" destId="{DD836018-9F69-43DB-8F57-9B818978EA09}" srcOrd="2" destOrd="0" parTransId="{DDC99F13-D252-414B-AC6F-0B5ACD4BFA59}" sibTransId="{4633A140-90E9-461A-A8D2-D496655653EB}"/>
    <dgm:cxn modelId="{DC64DF70-C878-49AA-92E0-BD75DD426B03}" type="presOf" srcId="{5C8AC429-81E6-4FF5-AD2C-F60CDB31E61C}" destId="{1A61A19B-A2FD-4024-9B13-90EB3D53B069}" srcOrd="0" destOrd="1" presId="urn:microsoft.com/office/officeart/2005/8/layout/vList4"/>
    <dgm:cxn modelId="{7E9F4F00-5354-489D-894E-5F1EA3767480}" srcId="{22C3A8F1-0EB6-441A-B8F4-76308F0130ED}" destId="{A708CEAC-0394-4869-9DCB-25DA049FE339}" srcOrd="1" destOrd="0" parTransId="{C7C7C0BC-7A7A-40C1-A875-E73B96366A70}" sibTransId="{684DC2B7-337B-4632-9BE8-AF2091530533}"/>
    <dgm:cxn modelId="{FFCB8818-7F52-42B7-BF33-751D87B96399}" type="presOf" srcId="{DD836018-9F69-43DB-8F57-9B818978EA09}" destId="{67BC3E89-425E-45EC-8B19-20FC10561399}" srcOrd="1" destOrd="0" presId="urn:microsoft.com/office/officeart/2005/8/layout/vList4"/>
    <dgm:cxn modelId="{261AC23A-DDC9-412C-9315-0E73808C064F}" type="presOf" srcId="{C89DAA25-D829-4BD4-83B6-0C632DB220BF}" destId="{3C8A7595-1F98-4AFD-AF8F-1FB87A7C23CC}" srcOrd="0" destOrd="2" presId="urn:microsoft.com/office/officeart/2005/8/layout/vList4"/>
    <dgm:cxn modelId="{9926A4E2-A9CD-47A9-8C00-96CFB56F0F00}" type="presOf" srcId="{9810BEED-A9E9-4387-BA57-3037663CE4AC}" destId="{1C30BBBD-BB1F-4A2C-A399-CAA725486089}" srcOrd="0" destOrd="1" presId="urn:microsoft.com/office/officeart/2005/8/layout/vList4"/>
    <dgm:cxn modelId="{CE7344EE-DD09-46F4-B908-9FFE311DCDC0}" type="presOf" srcId="{82ECB76A-A0C3-41BA-A25C-34FB38597398}" destId="{1A61A19B-A2FD-4024-9B13-90EB3D53B069}" srcOrd="0" destOrd="2" presId="urn:microsoft.com/office/officeart/2005/8/layout/vList4"/>
    <dgm:cxn modelId="{B1D3AAAD-4482-441C-BB5F-652C58B253E1}" type="presOf" srcId="{9810BEED-A9E9-4387-BA57-3037663CE4AC}" destId="{38E516BF-9F38-4FE9-965A-37A3A01CE897}" srcOrd="1" destOrd="1" presId="urn:microsoft.com/office/officeart/2005/8/layout/vList4"/>
    <dgm:cxn modelId="{DB5AC5EA-1C54-4038-94F1-689FF130B12A}" type="presOf" srcId="{D0ED6386-79C2-4CC1-91F0-A88D372C8F30}" destId="{3C8A7595-1F98-4AFD-AF8F-1FB87A7C23CC}" srcOrd="0" destOrd="0" presId="urn:microsoft.com/office/officeart/2005/8/layout/vList4"/>
    <dgm:cxn modelId="{5A53EFC5-91F2-4FE1-AD79-7FCD2DAFC172}" type="presParOf" srcId="{AFF56730-CCEB-4849-9AF7-7AE5E79ED9F5}" destId="{737A0D0E-A5CA-41FA-8051-468AD0F65045}" srcOrd="0" destOrd="0" presId="urn:microsoft.com/office/officeart/2005/8/layout/vList4"/>
    <dgm:cxn modelId="{45877C71-1513-4C14-91E2-033072159B24}" type="presParOf" srcId="{737A0D0E-A5CA-41FA-8051-468AD0F65045}" destId="{1C30BBBD-BB1F-4A2C-A399-CAA725486089}" srcOrd="0" destOrd="0" presId="urn:microsoft.com/office/officeart/2005/8/layout/vList4"/>
    <dgm:cxn modelId="{BC8C3F76-6A89-4BB9-B644-FB24D12FA91F}" type="presParOf" srcId="{737A0D0E-A5CA-41FA-8051-468AD0F65045}" destId="{FDA37E58-0CA1-41C3-A9D6-DE6FBA556EBB}" srcOrd="1" destOrd="0" presId="urn:microsoft.com/office/officeart/2005/8/layout/vList4"/>
    <dgm:cxn modelId="{4E6AC185-68C9-4C4A-B08B-A509A73C9291}" type="presParOf" srcId="{737A0D0E-A5CA-41FA-8051-468AD0F65045}" destId="{38E516BF-9F38-4FE9-965A-37A3A01CE897}" srcOrd="2" destOrd="0" presId="urn:microsoft.com/office/officeart/2005/8/layout/vList4"/>
    <dgm:cxn modelId="{1D68F415-4CAA-4EF2-910A-D3E9769CE9AB}" type="presParOf" srcId="{AFF56730-CCEB-4849-9AF7-7AE5E79ED9F5}" destId="{916A1A0D-2A36-4D61-A0DC-5F8B5157505A}" srcOrd="1" destOrd="0" presId="urn:microsoft.com/office/officeart/2005/8/layout/vList4"/>
    <dgm:cxn modelId="{970CBDE7-1CB5-4965-A2DC-548C486004F3}" type="presParOf" srcId="{AFF56730-CCEB-4849-9AF7-7AE5E79ED9F5}" destId="{BCA57B26-CB00-4F81-898F-ACCB64D1CA67}" srcOrd="2" destOrd="0" presId="urn:microsoft.com/office/officeart/2005/8/layout/vList4"/>
    <dgm:cxn modelId="{83AD9CB9-F387-4F98-9FEC-33A8B302D4DA}" type="presParOf" srcId="{BCA57B26-CB00-4F81-898F-ACCB64D1CA67}" destId="{3C8A7595-1F98-4AFD-AF8F-1FB87A7C23CC}" srcOrd="0" destOrd="0" presId="urn:microsoft.com/office/officeart/2005/8/layout/vList4"/>
    <dgm:cxn modelId="{18ED4BD1-5DA3-442A-B628-58137864EC62}" type="presParOf" srcId="{BCA57B26-CB00-4F81-898F-ACCB64D1CA67}" destId="{CEB86A8C-C943-4C24-89E5-6A912FFEB7C7}" srcOrd="1" destOrd="0" presId="urn:microsoft.com/office/officeart/2005/8/layout/vList4"/>
    <dgm:cxn modelId="{FA8F6D53-7D57-4FEF-85BD-C7721B1AAB59}" type="presParOf" srcId="{BCA57B26-CB00-4F81-898F-ACCB64D1CA67}" destId="{3B8408BD-5E9F-4B03-AB1D-B7D441472C82}" srcOrd="2" destOrd="0" presId="urn:microsoft.com/office/officeart/2005/8/layout/vList4"/>
    <dgm:cxn modelId="{9177BC53-AA02-488D-8254-B1A91CE11B41}" type="presParOf" srcId="{AFF56730-CCEB-4849-9AF7-7AE5E79ED9F5}" destId="{C4EB8EA5-B390-4C2B-A10B-41E40CAFA66B}" srcOrd="3" destOrd="0" presId="urn:microsoft.com/office/officeart/2005/8/layout/vList4"/>
    <dgm:cxn modelId="{1DEBDA16-41E8-48D4-81BE-D01586479EEE}" type="presParOf" srcId="{AFF56730-CCEB-4849-9AF7-7AE5E79ED9F5}" destId="{D5C4E53C-2797-44CE-994F-5671A006923C}" srcOrd="4" destOrd="0" presId="urn:microsoft.com/office/officeart/2005/8/layout/vList4"/>
    <dgm:cxn modelId="{8E0A4D89-CF31-4D15-AFF1-2D5056476639}" type="presParOf" srcId="{D5C4E53C-2797-44CE-994F-5671A006923C}" destId="{1A61A19B-A2FD-4024-9B13-90EB3D53B069}" srcOrd="0" destOrd="0" presId="urn:microsoft.com/office/officeart/2005/8/layout/vList4"/>
    <dgm:cxn modelId="{09427A5B-A49D-4AAB-9F70-D01AF26C812B}" type="presParOf" srcId="{D5C4E53C-2797-44CE-994F-5671A006923C}" destId="{A418B90B-FA81-4308-9234-2EF24A5924D8}" srcOrd="1" destOrd="0" presId="urn:microsoft.com/office/officeart/2005/8/layout/vList4"/>
    <dgm:cxn modelId="{FEE3079F-FB16-44B0-B66A-E2D729B0F441}" type="presParOf" srcId="{D5C4E53C-2797-44CE-994F-5671A006923C}" destId="{67BC3E89-425E-45EC-8B19-20FC1056139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890457" cy="489514"/>
          </a:xfrm>
          <a:prstGeom prst="rect">
            <a:avLst/>
          </a:prstGeom>
        </p:spPr>
        <p:txBody>
          <a:bodyPr vert="horz" lIns="90109" tIns="45054" rIns="90109" bIns="45054" rtlCol="0"/>
          <a:lstStyle>
            <a:lvl1pPr algn="l">
              <a:defRPr sz="1100"/>
            </a:lvl1pPr>
          </a:lstStyle>
          <a:p>
            <a:endParaRPr lang="en-GB"/>
          </a:p>
        </p:txBody>
      </p:sp>
      <p:sp>
        <p:nvSpPr>
          <p:cNvPr id="3" name="Date Placeholder 2"/>
          <p:cNvSpPr>
            <a:spLocks noGrp="1"/>
          </p:cNvSpPr>
          <p:nvPr>
            <p:ph type="dt" sz="quarter" idx="1"/>
          </p:nvPr>
        </p:nvSpPr>
        <p:spPr>
          <a:xfrm>
            <a:off x="3777073" y="0"/>
            <a:ext cx="2890457" cy="489514"/>
          </a:xfrm>
          <a:prstGeom prst="rect">
            <a:avLst/>
          </a:prstGeom>
        </p:spPr>
        <p:txBody>
          <a:bodyPr vert="horz" lIns="90109" tIns="45054" rIns="90109" bIns="45054" rtlCol="0"/>
          <a:lstStyle>
            <a:lvl1pPr algn="r">
              <a:defRPr sz="1100"/>
            </a:lvl1pPr>
          </a:lstStyle>
          <a:p>
            <a:fld id="{6CC5E7C8-AC19-45F7-8E47-E8AB05ED03F9}" type="datetimeFigureOut">
              <a:rPr lang="en-GB" smtClean="0"/>
              <a:t>07/05/2019</a:t>
            </a:fld>
            <a:endParaRPr lang="en-GB"/>
          </a:p>
        </p:txBody>
      </p:sp>
      <p:sp>
        <p:nvSpPr>
          <p:cNvPr id="4" name="Footer Placeholder 3"/>
          <p:cNvSpPr>
            <a:spLocks noGrp="1"/>
          </p:cNvSpPr>
          <p:nvPr>
            <p:ph type="ftr" sz="quarter" idx="2"/>
          </p:nvPr>
        </p:nvSpPr>
        <p:spPr>
          <a:xfrm>
            <a:off x="2" y="9311732"/>
            <a:ext cx="2890457" cy="489514"/>
          </a:xfrm>
          <a:prstGeom prst="rect">
            <a:avLst/>
          </a:prstGeom>
        </p:spPr>
        <p:txBody>
          <a:bodyPr vert="horz" lIns="90109" tIns="45054" rIns="90109" bIns="45054" rtlCol="0" anchor="b"/>
          <a:lstStyle>
            <a:lvl1pPr algn="l">
              <a:defRPr sz="1100"/>
            </a:lvl1pPr>
          </a:lstStyle>
          <a:p>
            <a:endParaRPr lang="en-GB"/>
          </a:p>
        </p:txBody>
      </p:sp>
      <p:sp>
        <p:nvSpPr>
          <p:cNvPr id="5" name="Slide Number Placeholder 4"/>
          <p:cNvSpPr>
            <a:spLocks noGrp="1"/>
          </p:cNvSpPr>
          <p:nvPr>
            <p:ph type="sldNum" sz="quarter" idx="3"/>
          </p:nvPr>
        </p:nvSpPr>
        <p:spPr>
          <a:xfrm>
            <a:off x="3777073" y="9311732"/>
            <a:ext cx="2890457" cy="489514"/>
          </a:xfrm>
          <a:prstGeom prst="rect">
            <a:avLst/>
          </a:prstGeom>
        </p:spPr>
        <p:txBody>
          <a:bodyPr vert="horz" lIns="90109" tIns="45054" rIns="90109" bIns="45054" rtlCol="0" anchor="b"/>
          <a:lstStyle>
            <a:lvl1pPr algn="r">
              <a:defRPr sz="1100"/>
            </a:lvl1pPr>
          </a:lstStyle>
          <a:p>
            <a:fld id="{2CD4BE99-5ABC-4419-AC09-087F1289D992}" type="slidenum">
              <a:rPr lang="en-GB" smtClean="0"/>
              <a:t>‹#›</a:t>
            </a:fld>
            <a:endParaRPr lang="en-GB"/>
          </a:p>
        </p:txBody>
      </p:sp>
    </p:spTree>
    <p:extLst>
      <p:ext uri="{BB962C8B-B14F-4D97-AF65-F5344CB8AC3E}">
        <p14:creationId xmlns:p14="http://schemas.microsoft.com/office/powerpoint/2010/main" val="1229575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889938" cy="490141"/>
          </a:xfrm>
          <a:prstGeom prst="rect">
            <a:avLst/>
          </a:prstGeom>
        </p:spPr>
        <p:txBody>
          <a:bodyPr vert="horz" lIns="90109" tIns="45054" rIns="90109" bIns="45054" rtlCol="0"/>
          <a:lstStyle>
            <a:lvl1pPr algn="l">
              <a:defRPr sz="1100"/>
            </a:lvl1pPr>
          </a:lstStyle>
          <a:p>
            <a:endParaRPr lang="en-GB"/>
          </a:p>
        </p:txBody>
      </p:sp>
      <p:sp>
        <p:nvSpPr>
          <p:cNvPr id="3" name="Date Placeholder 2"/>
          <p:cNvSpPr>
            <a:spLocks noGrp="1"/>
          </p:cNvSpPr>
          <p:nvPr>
            <p:ph type="dt" idx="1"/>
          </p:nvPr>
        </p:nvSpPr>
        <p:spPr>
          <a:xfrm>
            <a:off x="3777609" y="1"/>
            <a:ext cx="2889938" cy="490141"/>
          </a:xfrm>
          <a:prstGeom prst="rect">
            <a:avLst/>
          </a:prstGeom>
        </p:spPr>
        <p:txBody>
          <a:bodyPr vert="horz" lIns="90109" tIns="45054" rIns="90109" bIns="45054" rtlCol="0"/>
          <a:lstStyle>
            <a:lvl1pPr algn="r">
              <a:defRPr sz="1100"/>
            </a:lvl1pPr>
          </a:lstStyle>
          <a:p>
            <a:fld id="{ED924FB0-5624-4EE1-867F-8287F097A654}" type="datetimeFigureOut">
              <a:rPr lang="en-GB" smtClean="0"/>
              <a:t>07/05/2019</a:t>
            </a:fld>
            <a:endParaRPr lang="en-GB"/>
          </a:p>
        </p:txBody>
      </p:sp>
      <p:sp>
        <p:nvSpPr>
          <p:cNvPr id="4" name="Slide Image Placeholder 3"/>
          <p:cNvSpPr>
            <a:spLocks noGrp="1" noRot="1" noChangeAspect="1"/>
          </p:cNvSpPr>
          <p:nvPr>
            <p:ph type="sldImg" idx="2"/>
          </p:nvPr>
        </p:nvSpPr>
        <p:spPr>
          <a:xfrm>
            <a:off x="735013" y="736600"/>
            <a:ext cx="5199062" cy="3676650"/>
          </a:xfrm>
          <a:prstGeom prst="rect">
            <a:avLst/>
          </a:prstGeom>
          <a:noFill/>
          <a:ln w="12700">
            <a:solidFill>
              <a:prstClr val="black"/>
            </a:solidFill>
          </a:ln>
        </p:spPr>
        <p:txBody>
          <a:bodyPr vert="horz" lIns="90109" tIns="45054" rIns="90109" bIns="45054" rtlCol="0" anchor="ctr"/>
          <a:lstStyle/>
          <a:p>
            <a:endParaRPr lang="en-GB"/>
          </a:p>
        </p:txBody>
      </p:sp>
      <p:sp>
        <p:nvSpPr>
          <p:cNvPr id="5" name="Notes Placeholder 4"/>
          <p:cNvSpPr>
            <a:spLocks noGrp="1"/>
          </p:cNvSpPr>
          <p:nvPr>
            <p:ph type="body" sz="quarter" idx="3"/>
          </p:nvPr>
        </p:nvSpPr>
        <p:spPr>
          <a:xfrm>
            <a:off x="666909" y="4656337"/>
            <a:ext cx="5335270" cy="4411266"/>
          </a:xfrm>
          <a:prstGeom prst="rect">
            <a:avLst/>
          </a:prstGeom>
        </p:spPr>
        <p:txBody>
          <a:bodyPr vert="horz" lIns="90109" tIns="45054" rIns="90109" bIns="45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10971"/>
            <a:ext cx="2889938" cy="490141"/>
          </a:xfrm>
          <a:prstGeom prst="rect">
            <a:avLst/>
          </a:prstGeom>
        </p:spPr>
        <p:txBody>
          <a:bodyPr vert="horz" lIns="90109" tIns="45054" rIns="90109" bIns="45054" rtlCol="0" anchor="b"/>
          <a:lstStyle>
            <a:lvl1pPr algn="l">
              <a:defRPr sz="1100"/>
            </a:lvl1pPr>
          </a:lstStyle>
          <a:p>
            <a:endParaRPr lang="en-GB"/>
          </a:p>
        </p:txBody>
      </p:sp>
      <p:sp>
        <p:nvSpPr>
          <p:cNvPr id="7" name="Slide Number Placeholder 6"/>
          <p:cNvSpPr>
            <a:spLocks noGrp="1"/>
          </p:cNvSpPr>
          <p:nvPr>
            <p:ph type="sldNum" sz="quarter" idx="5"/>
          </p:nvPr>
        </p:nvSpPr>
        <p:spPr>
          <a:xfrm>
            <a:off x="3777609" y="9310971"/>
            <a:ext cx="2889938" cy="490141"/>
          </a:xfrm>
          <a:prstGeom prst="rect">
            <a:avLst/>
          </a:prstGeom>
        </p:spPr>
        <p:txBody>
          <a:bodyPr vert="horz" lIns="90109" tIns="45054" rIns="90109" bIns="45054" rtlCol="0" anchor="b"/>
          <a:lstStyle>
            <a:lvl1pPr algn="r">
              <a:defRPr sz="1100"/>
            </a:lvl1pPr>
          </a:lstStyle>
          <a:p>
            <a:fld id="{00235330-1D91-4C10-9B01-FDD82B4B66C2}" type="slidenum">
              <a:rPr lang="en-GB" smtClean="0"/>
              <a:t>‹#›</a:t>
            </a:fld>
            <a:endParaRPr lang="en-GB"/>
          </a:p>
        </p:txBody>
      </p:sp>
    </p:spTree>
    <p:extLst>
      <p:ext uri="{BB962C8B-B14F-4D97-AF65-F5344CB8AC3E}">
        <p14:creationId xmlns:p14="http://schemas.microsoft.com/office/powerpoint/2010/main" val="2833820244"/>
      </p:ext>
    </p:extLst>
  </p:cSld>
  <p:clrMap bg1="lt1" tx1="dk1" bg2="lt2" tx2="dk2" accent1="accent1" accent2="accent2" accent3="accent3" accent4="accent4" accent5="accent5" accent6="accent6" hlink="hlink" folHlink="folHlink"/>
  <p:notesStyle>
    <a:lvl1pPr marL="0" algn="l" defTabSz="1152144" rtl="0" eaLnBrk="1" latinLnBrk="0" hangingPunct="1">
      <a:defRPr sz="1500" kern="1200">
        <a:solidFill>
          <a:schemeClr val="tx1"/>
        </a:solidFill>
        <a:latin typeface="+mn-lt"/>
        <a:ea typeface="+mn-ea"/>
        <a:cs typeface="+mn-cs"/>
      </a:defRPr>
    </a:lvl1pPr>
    <a:lvl2pPr marL="576072" algn="l" defTabSz="1152144" rtl="0" eaLnBrk="1" latinLnBrk="0" hangingPunct="1">
      <a:defRPr sz="1500" kern="1200">
        <a:solidFill>
          <a:schemeClr val="tx1"/>
        </a:solidFill>
        <a:latin typeface="+mn-lt"/>
        <a:ea typeface="+mn-ea"/>
        <a:cs typeface="+mn-cs"/>
      </a:defRPr>
    </a:lvl2pPr>
    <a:lvl3pPr marL="1152144" algn="l" defTabSz="1152144" rtl="0" eaLnBrk="1" latinLnBrk="0" hangingPunct="1">
      <a:defRPr sz="1500" kern="1200">
        <a:solidFill>
          <a:schemeClr val="tx1"/>
        </a:solidFill>
        <a:latin typeface="+mn-lt"/>
        <a:ea typeface="+mn-ea"/>
        <a:cs typeface="+mn-cs"/>
      </a:defRPr>
    </a:lvl3pPr>
    <a:lvl4pPr marL="1728216" algn="l" defTabSz="1152144" rtl="0" eaLnBrk="1" latinLnBrk="0" hangingPunct="1">
      <a:defRPr sz="1500" kern="1200">
        <a:solidFill>
          <a:schemeClr val="tx1"/>
        </a:solidFill>
        <a:latin typeface="+mn-lt"/>
        <a:ea typeface="+mn-ea"/>
        <a:cs typeface="+mn-cs"/>
      </a:defRPr>
    </a:lvl4pPr>
    <a:lvl5pPr marL="2304288" algn="l" defTabSz="1152144" rtl="0" eaLnBrk="1" latinLnBrk="0" hangingPunct="1">
      <a:defRPr sz="1500" kern="1200">
        <a:solidFill>
          <a:schemeClr val="tx1"/>
        </a:solidFill>
        <a:latin typeface="+mn-lt"/>
        <a:ea typeface="+mn-ea"/>
        <a:cs typeface="+mn-cs"/>
      </a:defRPr>
    </a:lvl5pPr>
    <a:lvl6pPr marL="2880360" algn="l" defTabSz="1152144" rtl="0" eaLnBrk="1" latinLnBrk="0" hangingPunct="1">
      <a:defRPr sz="1500" kern="1200">
        <a:solidFill>
          <a:schemeClr val="tx1"/>
        </a:solidFill>
        <a:latin typeface="+mn-lt"/>
        <a:ea typeface="+mn-ea"/>
        <a:cs typeface="+mn-cs"/>
      </a:defRPr>
    </a:lvl6pPr>
    <a:lvl7pPr marL="3456432" algn="l" defTabSz="1152144" rtl="0" eaLnBrk="1" latinLnBrk="0" hangingPunct="1">
      <a:defRPr sz="1500" kern="1200">
        <a:solidFill>
          <a:schemeClr val="tx1"/>
        </a:solidFill>
        <a:latin typeface="+mn-lt"/>
        <a:ea typeface="+mn-ea"/>
        <a:cs typeface="+mn-cs"/>
      </a:defRPr>
    </a:lvl7pPr>
    <a:lvl8pPr marL="4032504" algn="l" defTabSz="1152144" rtl="0" eaLnBrk="1" latinLnBrk="0" hangingPunct="1">
      <a:defRPr sz="1500" kern="1200">
        <a:solidFill>
          <a:schemeClr val="tx1"/>
        </a:solidFill>
        <a:latin typeface="+mn-lt"/>
        <a:ea typeface="+mn-ea"/>
        <a:cs typeface="+mn-cs"/>
      </a:defRPr>
    </a:lvl8pPr>
    <a:lvl9pPr marL="4608576" algn="l" defTabSz="1152144"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1</a:t>
            </a:fld>
            <a:endParaRPr lang="en-GB"/>
          </a:p>
        </p:txBody>
      </p:sp>
    </p:spTree>
    <p:extLst>
      <p:ext uri="{BB962C8B-B14F-4D97-AF65-F5344CB8AC3E}">
        <p14:creationId xmlns:p14="http://schemas.microsoft.com/office/powerpoint/2010/main" val="2081527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826" indent="-168826">
              <a:buFontTx/>
              <a:buChar char="•"/>
            </a:pP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A784D5A7-F743-6E47-86AB-BF23940DE842}" type="slidenum">
              <a:rPr lang="en-GB" altLang="en-US" b="0"/>
              <a:pPr/>
              <a:t>11</a:t>
            </a:fld>
            <a:endParaRPr lang="en-GB" altLang="en-US"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12</a:t>
            </a:fld>
            <a:endParaRPr lang="en-GB"/>
          </a:p>
        </p:txBody>
      </p:sp>
    </p:spTree>
    <p:extLst>
      <p:ext uri="{BB962C8B-B14F-4D97-AF65-F5344CB8AC3E}">
        <p14:creationId xmlns:p14="http://schemas.microsoft.com/office/powerpoint/2010/main" val="514644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altLang="en-US" sz="900" b="1"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EEC66289-41A8-9448-A147-2BBF3B4757D5}" type="slidenum">
              <a:rPr lang="en-GB" altLang="en-US" b="0"/>
              <a:pPr/>
              <a:t>13</a:t>
            </a:fld>
            <a:endParaRPr lang="en-GB" altLang="en-US" b="0"/>
          </a:p>
        </p:txBody>
      </p:sp>
    </p:spTree>
    <p:extLst>
      <p:ext uri="{BB962C8B-B14F-4D97-AF65-F5344CB8AC3E}">
        <p14:creationId xmlns:p14="http://schemas.microsoft.com/office/powerpoint/2010/main" val="41159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14</a:t>
            </a:fld>
            <a:endParaRPr lang="en-GB"/>
          </a:p>
        </p:txBody>
      </p:sp>
    </p:spTree>
    <p:extLst>
      <p:ext uri="{BB962C8B-B14F-4D97-AF65-F5344CB8AC3E}">
        <p14:creationId xmlns:p14="http://schemas.microsoft.com/office/powerpoint/2010/main" val="65163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15</a:t>
            </a:fld>
            <a:endParaRPr lang="en-GB"/>
          </a:p>
        </p:txBody>
      </p:sp>
    </p:spTree>
    <p:extLst>
      <p:ext uri="{BB962C8B-B14F-4D97-AF65-F5344CB8AC3E}">
        <p14:creationId xmlns:p14="http://schemas.microsoft.com/office/powerpoint/2010/main" val="3369394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16</a:t>
            </a:fld>
            <a:endParaRPr lang="en-GB"/>
          </a:p>
        </p:txBody>
      </p:sp>
    </p:spTree>
    <p:extLst>
      <p:ext uri="{BB962C8B-B14F-4D97-AF65-F5344CB8AC3E}">
        <p14:creationId xmlns:p14="http://schemas.microsoft.com/office/powerpoint/2010/main" val="3369394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6600"/>
            <a:ext cx="5199062" cy="3676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76E0D-4746-ED46-8F6E-F090FFF3480C}" type="slidenum">
              <a:rPr lang="en-GB" altLang="en-US" smtClean="0"/>
              <a:pPr/>
              <a:t>17</a:t>
            </a:fld>
            <a:endParaRPr lang="en-GB" altLang="en-US"/>
          </a:p>
        </p:txBody>
      </p:sp>
    </p:spTree>
    <p:extLst>
      <p:ext uri="{BB962C8B-B14F-4D97-AF65-F5344CB8AC3E}">
        <p14:creationId xmlns:p14="http://schemas.microsoft.com/office/powerpoint/2010/main" val="1772899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6600"/>
            <a:ext cx="5199062" cy="3676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76E0D-4746-ED46-8F6E-F090FFF3480C}" type="slidenum">
              <a:rPr lang="en-GB" altLang="en-US" smtClean="0"/>
              <a:pPr/>
              <a:t>18</a:t>
            </a:fld>
            <a:endParaRPr lang="en-GB" altLang="en-US"/>
          </a:p>
        </p:txBody>
      </p:sp>
    </p:spTree>
    <p:extLst>
      <p:ext uri="{BB962C8B-B14F-4D97-AF65-F5344CB8AC3E}">
        <p14:creationId xmlns:p14="http://schemas.microsoft.com/office/powerpoint/2010/main" val="1280191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19</a:t>
            </a:fld>
            <a:endParaRPr lang="en-GB"/>
          </a:p>
        </p:txBody>
      </p:sp>
    </p:spTree>
    <p:extLst>
      <p:ext uri="{BB962C8B-B14F-4D97-AF65-F5344CB8AC3E}">
        <p14:creationId xmlns:p14="http://schemas.microsoft.com/office/powerpoint/2010/main" val="3369394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20</a:t>
            </a:fld>
            <a:endParaRPr lang="en-GB"/>
          </a:p>
        </p:txBody>
      </p:sp>
    </p:spTree>
    <p:extLst>
      <p:ext uri="{BB962C8B-B14F-4D97-AF65-F5344CB8AC3E}">
        <p14:creationId xmlns:p14="http://schemas.microsoft.com/office/powerpoint/2010/main" val="1420253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a:t>
            </a:fld>
            <a:endParaRPr lang="en-GB"/>
          </a:p>
        </p:txBody>
      </p:sp>
    </p:spTree>
    <p:extLst>
      <p:ext uri="{BB962C8B-B14F-4D97-AF65-F5344CB8AC3E}">
        <p14:creationId xmlns:p14="http://schemas.microsoft.com/office/powerpoint/2010/main" val="305674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21</a:t>
            </a:fld>
            <a:endParaRPr lang="en-GB"/>
          </a:p>
        </p:txBody>
      </p:sp>
    </p:spTree>
    <p:extLst>
      <p:ext uri="{BB962C8B-B14F-4D97-AF65-F5344CB8AC3E}">
        <p14:creationId xmlns:p14="http://schemas.microsoft.com/office/powerpoint/2010/main" val="651637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22</a:t>
            </a:fld>
            <a:endParaRPr lang="en-GB"/>
          </a:p>
        </p:txBody>
      </p:sp>
    </p:spTree>
    <p:extLst>
      <p:ext uri="{BB962C8B-B14F-4D97-AF65-F5344CB8AC3E}">
        <p14:creationId xmlns:p14="http://schemas.microsoft.com/office/powerpoint/2010/main" val="651637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52144" rtl="0" eaLnBrk="1" fontAlgn="auto" latinLnBrk="0" hangingPunct="1">
              <a:lnSpc>
                <a:spcPct val="100000"/>
              </a:lnSpc>
              <a:spcBef>
                <a:spcPts val="0"/>
              </a:spcBef>
              <a:spcAft>
                <a:spcPts val="0"/>
              </a:spcAft>
              <a:buClrTx/>
              <a:buSzTx/>
              <a:buFontTx/>
              <a:buNone/>
              <a:tabLst/>
              <a:defRPr/>
            </a:pPr>
            <a:endParaRPr lang="en-GB"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23</a:t>
            </a:fld>
            <a:endParaRPr lang="en-GB"/>
          </a:p>
        </p:txBody>
      </p:sp>
    </p:spTree>
    <p:extLst>
      <p:ext uri="{BB962C8B-B14F-4D97-AF65-F5344CB8AC3E}">
        <p14:creationId xmlns:p14="http://schemas.microsoft.com/office/powerpoint/2010/main" val="154816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24</a:t>
            </a:fld>
            <a:endParaRPr lang="en-GB"/>
          </a:p>
        </p:txBody>
      </p:sp>
    </p:spTree>
    <p:extLst>
      <p:ext uri="{BB962C8B-B14F-4D97-AF65-F5344CB8AC3E}">
        <p14:creationId xmlns:p14="http://schemas.microsoft.com/office/powerpoint/2010/main" val="541693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25</a:t>
            </a:fld>
            <a:endParaRPr lang="en-GB"/>
          </a:p>
        </p:txBody>
      </p:sp>
    </p:spTree>
    <p:extLst>
      <p:ext uri="{BB962C8B-B14F-4D97-AF65-F5344CB8AC3E}">
        <p14:creationId xmlns:p14="http://schemas.microsoft.com/office/powerpoint/2010/main" val="3823174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28</a:t>
            </a:fld>
            <a:endParaRPr lang="en-GB"/>
          </a:p>
        </p:txBody>
      </p:sp>
    </p:spTree>
    <p:extLst>
      <p:ext uri="{BB962C8B-B14F-4D97-AF65-F5344CB8AC3E}">
        <p14:creationId xmlns:p14="http://schemas.microsoft.com/office/powerpoint/2010/main" val="182599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826" indent="-168826">
              <a:buFontTx/>
              <a:buChar char="•"/>
            </a:pPr>
            <a:endParaRPr lang="en-US" altLang="en-US" dirty="0"/>
          </a:p>
          <a:p>
            <a:pPr marL="168826" indent="-168826"/>
            <a:endParaRPr lang="en-US" altLang="en-US" dirty="0"/>
          </a:p>
          <a:p>
            <a:pPr marL="168826" indent="-168826"/>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589471BA-9AA8-6E48-99BE-953C1E88F38A}" type="slidenum">
              <a:rPr lang="en-GB" altLang="en-US" b="0"/>
              <a:pPr/>
              <a:t>30</a:t>
            </a:fld>
            <a:endParaRPr lang="en-GB" altLang="en-US"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826" indent="-168826"/>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589471BA-9AA8-6E48-99BE-953C1E88F38A}" type="slidenum">
              <a:rPr lang="en-GB" altLang="en-US" b="0"/>
              <a:pPr/>
              <a:t>31</a:t>
            </a:fld>
            <a:endParaRPr lang="en-GB" altLang="en-US" b="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0235330-1D91-4C10-9B01-FDD82B4B66C2}" type="slidenum">
              <a:rPr lang="en-GB" smtClean="0"/>
              <a:t>32</a:t>
            </a:fld>
            <a:endParaRPr lang="en-GB"/>
          </a:p>
        </p:txBody>
      </p:sp>
    </p:spTree>
    <p:extLst>
      <p:ext uri="{BB962C8B-B14F-4D97-AF65-F5344CB8AC3E}">
        <p14:creationId xmlns:p14="http://schemas.microsoft.com/office/powerpoint/2010/main" val="3885985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37</a:t>
            </a:fld>
            <a:endParaRPr lang="en-GB"/>
          </a:p>
        </p:txBody>
      </p:sp>
    </p:spTree>
    <p:extLst>
      <p:ext uri="{BB962C8B-B14F-4D97-AF65-F5344CB8AC3E}">
        <p14:creationId xmlns:p14="http://schemas.microsoft.com/office/powerpoint/2010/main" val="1364603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0235330-1D91-4C10-9B01-FDD82B4B66C2}" type="slidenum">
              <a:rPr lang="en-GB" smtClean="0"/>
              <a:t>4</a:t>
            </a:fld>
            <a:endParaRPr lang="en-GB"/>
          </a:p>
        </p:txBody>
      </p:sp>
    </p:spTree>
    <p:extLst>
      <p:ext uri="{BB962C8B-B14F-4D97-AF65-F5344CB8AC3E}">
        <p14:creationId xmlns:p14="http://schemas.microsoft.com/office/powerpoint/2010/main" val="337294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235330-1D91-4C10-9B01-FDD82B4B66C2}" type="slidenum">
              <a:rPr lang="en-GB" smtClean="0"/>
              <a:t>38</a:t>
            </a:fld>
            <a:endParaRPr lang="en-GB"/>
          </a:p>
        </p:txBody>
      </p:sp>
    </p:spTree>
    <p:extLst>
      <p:ext uri="{BB962C8B-B14F-4D97-AF65-F5344CB8AC3E}">
        <p14:creationId xmlns:p14="http://schemas.microsoft.com/office/powerpoint/2010/main" val="492608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0235330-1D91-4C10-9B01-FDD82B4B66C2}" type="slidenum">
              <a:rPr lang="en-GB" smtClean="0"/>
              <a:t>39</a:t>
            </a:fld>
            <a:endParaRPr lang="en-GB"/>
          </a:p>
        </p:txBody>
      </p:sp>
    </p:spTree>
    <p:extLst>
      <p:ext uri="{BB962C8B-B14F-4D97-AF65-F5344CB8AC3E}">
        <p14:creationId xmlns:p14="http://schemas.microsoft.com/office/powerpoint/2010/main" val="128275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40</a:t>
            </a:fld>
            <a:endParaRPr lang="en-GB"/>
          </a:p>
        </p:txBody>
      </p:sp>
    </p:spTree>
    <p:extLst>
      <p:ext uri="{BB962C8B-B14F-4D97-AF65-F5344CB8AC3E}">
        <p14:creationId xmlns:p14="http://schemas.microsoft.com/office/powerpoint/2010/main" val="56129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41</a:t>
            </a:fld>
            <a:endParaRPr lang="en-GB"/>
          </a:p>
        </p:txBody>
      </p:sp>
    </p:spTree>
    <p:extLst>
      <p:ext uri="{BB962C8B-B14F-4D97-AF65-F5344CB8AC3E}">
        <p14:creationId xmlns:p14="http://schemas.microsoft.com/office/powerpoint/2010/main" val="653249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43</a:t>
            </a:fld>
            <a:endParaRPr lang="en-GB"/>
          </a:p>
        </p:txBody>
      </p:sp>
    </p:spTree>
    <p:extLst>
      <p:ext uri="{BB962C8B-B14F-4D97-AF65-F5344CB8AC3E}">
        <p14:creationId xmlns:p14="http://schemas.microsoft.com/office/powerpoint/2010/main" val="3430563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44</a:t>
            </a:fld>
            <a:endParaRPr lang="en-GB"/>
          </a:p>
        </p:txBody>
      </p:sp>
    </p:spTree>
    <p:extLst>
      <p:ext uri="{BB962C8B-B14F-4D97-AF65-F5344CB8AC3E}">
        <p14:creationId xmlns:p14="http://schemas.microsoft.com/office/powerpoint/2010/main" val="674001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45</a:t>
            </a:fld>
            <a:endParaRPr lang="en-GB"/>
          </a:p>
        </p:txBody>
      </p:sp>
    </p:spTree>
    <p:extLst>
      <p:ext uri="{BB962C8B-B14F-4D97-AF65-F5344CB8AC3E}">
        <p14:creationId xmlns:p14="http://schemas.microsoft.com/office/powerpoint/2010/main" val="1833042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46</a:t>
            </a:fld>
            <a:endParaRPr lang="en-GB"/>
          </a:p>
        </p:txBody>
      </p:sp>
    </p:spTree>
    <p:extLst>
      <p:ext uri="{BB962C8B-B14F-4D97-AF65-F5344CB8AC3E}">
        <p14:creationId xmlns:p14="http://schemas.microsoft.com/office/powerpoint/2010/main" val="3369394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47</a:t>
            </a:fld>
            <a:endParaRPr lang="en-GB"/>
          </a:p>
        </p:txBody>
      </p:sp>
    </p:spTree>
    <p:extLst>
      <p:ext uri="{BB962C8B-B14F-4D97-AF65-F5344CB8AC3E}">
        <p14:creationId xmlns:p14="http://schemas.microsoft.com/office/powerpoint/2010/main" val="3765720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48</a:t>
            </a:fld>
            <a:endParaRPr lang="en-GB"/>
          </a:p>
        </p:txBody>
      </p:sp>
    </p:spTree>
    <p:extLst>
      <p:ext uri="{BB962C8B-B14F-4D97-AF65-F5344CB8AC3E}">
        <p14:creationId xmlns:p14="http://schemas.microsoft.com/office/powerpoint/2010/main" val="371544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5</a:t>
            </a:fld>
            <a:endParaRPr lang="en-GB"/>
          </a:p>
        </p:txBody>
      </p:sp>
    </p:spTree>
    <p:extLst>
      <p:ext uri="{BB962C8B-B14F-4D97-AF65-F5344CB8AC3E}">
        <p14:creationId xmlns:p14="http://schemas.microsoft.com/office/powerpoint/2010/main" val="1420253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49</a:t>
            </a:fld>
            <a:endParaRPr lang="en-GB"/>
          </a:p>
        </p:txBody>
      </p:sp>
    </p:spTree>
    <p:extLst>
      <p:ext uri="{BB962C8B-B14F-4D97-AF65-F5344CB8AC3E}">
        <p14:creationId xmlns:p14="http://schemas.microsoft.com/office/powerpoint/2010/main" val="18700157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50</a:t>
            </a:fld>
            <a:endParaRPr lang="en-GB"/>
          </a:p>
        </p:txBody>
      </p:sp>
    </p:spTree>
    <p:extLst>
      <p:ext uri="{BB962C8B-B14F-4D97-AF65-F5344CB8AC3E}">
        <p14:creationId xmlns:p14="http://schemas.microsoft.com/office/powerpoint/2010/main" val="267278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00235330-1D91-4C10-9B01-FDD82B4B66C2}" type="slidenum">
              <a:rPr lang="en-GB" smtClean="0"/>
              <a:t>51</a:t>
            </a:fld>
            <a:endParaRPr lang="en-GB"/>
          </a:p>
        </p:txBody>
      </p:sp>
    </p:spTree>
    <p:extLst>
      <p:ext uri="{BB962C8B-B14F-4D97-AF65-F5344CB8AC3E}">
        <p14:creationId xmlns:p14="http://schemas.microsoft.com/office/powerpoint/2010/main" val="360594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52</a:t>
            </a:fld>
            <a:endParaRPr lang="en-GB"/>
          </a:p>
        </p:txBody>
      </p:sp>
    </p:spTree>
    <p:extLst>
      <p:ext uri="{BB962C8B-B14F-4D97-AF65-F5344CB8AC3E}">
        <p14:creationId xmlns:p14="http://schemas.microsoft.com/office/powerpoint/2010/main" val="1065475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53</a:t>
            </a:fld>
            <a:endParaRPr lang="en-GB"/>
          </a:p>
        </p:txBody>
      </p:sp>
    </p:spTree>
    <p:extLst>
      <p:ext uri="{BB962C8B-B14F-4D97-AF65-F5344CB8AC3E}">
        <p14:creationId xmlns:p14="http://schemas.microsoft.com/office/powerpoint/2010/main" val="3463500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D901B2F9-72B7-0642-9EFA-8DABBF941D23}" type="slidenum">
              <a:rPr lang="en-GB" altLang="en-US" b="0"/>
              <a:pPr/>
              <a:t>55</a:t>
            </a:fld>
            <a:endParaRPr lang="en-GB" altLang="en-US" b="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endParaRPr lang="en-US" altLang="en-US" sz="1000"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EFA811CB-9DE4-084D-B727-597D170A6F29}" type="slidenum">
              <a:rPr lang="en-GB" altLang="en-US" b="0"/>
              <a:pPr/>
              <a:t>6</a:t>
            </a:fld>
            <a:endParaRPr lang="en-GB" altLang="en-US" b="0"/>
          </a:p>
        </p:txBody>
      </p:sp>
    </p:spTree>
    <p:extLst>
      <p:ext uri="{BB962C8B-B14F-4D97-AF65-F5344CB8AC3E}">
        <p14:creationId xmlns:p14="http://schemas.microsoft.com/office/powerpoint/2010/main" val="462304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endParaRPr lang="en-GB" dirty="0"/>
          </a:p>
        </p:txBody>
      </p:sp>
      <p:sp>
        <p:nvSpPr>
          <p:cNvPr id="4" name="Slide Number Placeholder 3"/>
          <p:cNvSpPr>
            <a:spLocks noGrp="1"/>
          </p:cNvSpPr>
          <p:nvPr>
            <p:ph type="sldNum" sz="quarter" idx="10"/>
          </p:nvPr>
        </p:nvSpPr>
        <p:spPr/>
        <p:txBody>
          <a:bodyPr/>
          <a:lstStyle/>
          <a:p>
            <a:fld id="{00235330-1D91-4C10-9B01-FDD82B4B66C2}" type="slidenum">
              <a:rPr lang="en-GB" smtClean="0"/>
              <a:t>7</a:t>
            </a:fld>
            <a:endParaRPr lang="en-GB"/>
          </a:p>
        </p:txBody>
      </p:sp>
    </p:spTree>
    <p:extLst>
      <p:ext uri="{BB962C8B-B14F-4D97-AF65-F5344CB8AC3E}">
        <p14:creationId xmlns:p14="http://schemas.microsoft.com/office/powerpoint/2010/main" val="173165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708CFB57-098A-6447-981E-9CAB1CBBAD22}" type="slidenum">
              <a:rPr lang="en-GB" altLang="en-US" b="0"/>
              <a:pPr/>
              <a:t>8</a:t>
            </a:fld>
            <a:endParaRPr lang="en-GB" altLang="en-US"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735013" y="736600"/>
            <a:ext cx="5199062"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731577" indent="-281376">
              <a:defRPr b="1">
                <a:solidFill>
                  <a:schemeClr val="tx1"/>
                </a:solidFill>
                <a:latin typeface="Arial" charset="0"/>
                <a:ea typeface="Arial" charset="0"/>
                <a:cs typeface="Arial" charset="0"/>
              </a:defRPr>
            </a:lvl2pPr>
            <a:lvl3pPr marL="1125503" indent="-225100">
              <a:defRPr b="1">
                <a:solidFill>
                  <a:schemeClr val="tx1"/>
                </a:solidFill>
                <a:latin typeface="Arial" charset="0"/>
                <a:ea typeface="Arial" charset="0"/>
                <a:cs typeface="Arial" charset="0"/>
              </a:defRPr>
            </a:lvl3pPr>
            <a:lvl4pPr marL="1575704" indent="-225100">
              <a:defRPr b="1">
                <a:solidFill>
                  <a:schemeClr val="tx1"/>
                </a:solidFill>
                <a:latin typeface="Arial" charset="0"/>
                <a:ea typeface="Arial" charset="0"/>
                <a:cs typeface="Arial" charset="0"/>
              </a:defRPr>
            </a:lvl4pPr>
            <a:lvl5pPr marL="2025906" indent="-225100">
              <a:defRPr b="1">
                <a:solidFill>
                  <a:schemeClr val="tx1"/>
                </a:solidFill>
                <a:latin typeface="Arial" charset="0"/>
                <a:ea typeface="Arial" charset="0"/>
                <a:cs typeface="Arial" charset="0"/>
              </a:defRPr>
            </a:lvl5pPr>
            <a:lvl6pPr marL="2476107" indent="-225100" eaLnBrk="0" fontAlgn="base" hangingPunct="0">
              <a:spcBef>
                <a:spcPct val="0"/>
              </a:spcBef>
              <a:spcAft>
                <a:spcPct val="0"/>
              </a:spcAft>
              <a:defRPr b="1">
                <a:solidFill>
                  <a:schemeClr val="tx1"/>
                </a:solidFill>
                <a:latin typeface="Arial" charset="0"/>
                <a:ea typeface="Arial" charset="0"/>
                <a:cs typeface="Arial" charset="0"/>
              </a:defRPr>
            </a:lvl6pPr>
            <a:lvl7pPr marL="2926308" indent="-225100" eaLnBrk="0" fontAlgn="base" hangingPunct="0">
              <a:spcBef>
                <a:spcPct val="0"/>
              </a:spcBef>
              <a:spcAft>
                <a:spcPct val="0"/>
              </a:spcAft>
              <a:defRPr b="1">
                <a:solidFill>
                  <a:schemeClr val="tx1"/>
                </a:solidFill>
                <a:latin typeface="Arial" charset="0"/>
                <a:ea typeface="Arial" charset="0"/>
                <a:cs typeface="Arial" charset="0"/>
              </a:defRPr>
            </a:lvl7pPr>
            <a:lvl8pPr marL="3376510" indent="-225100" eaLnBrk="0" fontAlgn="base" hangingPunct="0">
              <a:spcBef>
                <a:spcPct val="0"/>
              </a:spcBef>
              <a:spcAft>
                <a:spcPct val="0"/>
              </a:spcAft>
              <a:defRPr b="1">
                <a:solidFill>
                  <a:schemeClr val="tx1"/>
                </a:solidFill>
                <a:latin typeface="Arial" charset="0"/>
                <a:ea typeface="Arial" charset="0"/>
                <a:cs typeface="Arial" charset="0"/>
              </a:defRPr>
            </a:lvl8pPr>
            <a:lvl9pPr marL="3826711" indent="-225100" eaLnBrk="0" fontAlgn="base" hangingPunct="0">
              <a:spcBef>
                <a:spcPct val="0"/>
              </a:spcBef>
              <a:spcAft>
                <a:spcPct val="0"/>
              </a:spcAft>
              <a:defRPr b="1">
                <a:solidFill>
                  <a:schemeClr val="tx1"/>
                </a:solidFill>
                <a:latin typeface="Arial" charset="0"/>
                <a:ea typeface="Arial" charset="0"/>
                <a:cs typeface="Arial" charset="0"/>
              </a:defRPr>
            </a:lvl9pPr>
          </a:lstStyle>
          <a:p>
            <a:fld id="{FFEAE4B5-68C8-A744-A636-29FF3E9C2659}" type="slidenum">
              <a:rPr lang="en-US" altLang="en-US" b="0"/>
              <a:pPr/>
              <a:t>9</a:t>
            </a:fld>
            <a:endParaRPr lang="en-US" altLang="en-US" b="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736600"/>
            <a:ext cx="5199062" cy="3676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F76E0D-4746-ED46-8F6E-F090FFF3480C}" type="slidenum">
              <a:rPr lang="en-GB" altLang="en-US" smtClean="0"/>
              <a:pPr/>
              <a:t>10</a:t>
            </a:fld>
            <a:endParaRPr lang="en-GB" altLang="en-US"/>
          </a:p>
        </p:txBody>
      </p:sp>
    </p:spTree>
    <p:extLst>
      <p:ext uri="{BB962C8B-B14F-4D97-AF65-F5344CB8AC3E}">
        <p14:creationId xmlns:p14="http://schemas.microsoft.com/office/powerpoint/2010/main" val="869961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Front_Cover_Blue">
    <p:bg>
      <p:bgPr>
        <a:solidFill>
          <a:schemeClr val="tx1"/>
        </a:solidFill>
        <a:effectLst/>
      </p:bgPr>
    </p:bg>
    <p:spTree>
      <p:nvGrpSpPr>
        <p:cNvPr id="1" name=""/>
        <p:cNvGrpSpPr/>
        <p:nvPr/>
      </p:nvGrpSpPr>
      <p:grpSpPr>
        <a:xfrm>
          <a:off x="0" y="0"/>
          <a:ext cx="0" cy="0"/>
          <a:chOff x="0" y="0"/>
          <a:chExt cx="0" cy="0"/>
        </a:xfrm>
      </p:grpSpPr>
      <p:pic>
        <p:nvPicPr>
          <p:cNvPr id="141" name="Picture 1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 y="0"/>
            <a:ext cx="10688973" cy="7559675"/>
          </a:xfrm>
          <a:prstGeom prst="rect">
            <a:avLst/>
          </a:prstGeom>
        </p:spPr>
      </p:pic>
      <p:sp>
        <p:nvSpPr>
          <p:cNvPr id="248" name="Text Placeholder 247"/>
          <p:cNvSpPr>
            <a:spLocks noGrp="1"/>
          </p:cNvSpPr>
          <p:nvPr>
            <p:ph type="body" sz="quarter" idx="13"/>
          </p:nvPr>
        </p:nvSpPr>
        <p:spPr>
          <a:xfrm>
            <a:off x="540000" y="540000"/>
            <a:ext cx="2338735" cy="338193"/>
          </a:xfrm>
        </p:spPr>
        <p:txBody>
          <a:bodyPr>
            <a:normAutofit/>
          </a:bodyPr>
          <a:lstStyle>
            <a:lvl1pPr algn="l">
              <a:defRPr sz="1100" b="0">
                <a:solidFill>
                  <a:schemeClr val="bg1"/>
                </a:solidFill>
              </a:defRPr>
            </a:lvl1pPr>
          </a:lstStyle>
          <a:p>
            <a:pPr lvl="0"/>
            <a:r>
              <a:rPr lang="en-US" dirty="0"/>
              <a:t>Click to edit Master text styles</a:t>
            </a:r>
          </a:p>
        </p:txBody>
      </p:sp>
      <p:sp>
        <p:nvSpPr>
          <p:cNvPr id="58" name="Text Placeholder 236"/>
          <p:cNvSpPr>
            <a:spLocks noGrp="1"/>
          </p:cNvSpPr>
          <p:nvPr>
            <p:ph type="body" sz="quarter" idx="11" hasCustomPrompt="1"/>
          </p:nvPr>
        </p:nvSpPr>
        <p:spPr>
          <a:xfrm>
            <a:off x="5832000" y="2988000"/>
            <a:ext cx="2068017" cy="307745"/>
          </a:xfrm>
        </p:spPr>
        <p:txBody>
          <a:bodyPr>
            <a:noAutofit/>
          </a:bodyPr>
          <a:lstStyle>
            <a:lvl1pPr>
              <a:defRPr sz="1200" b="1" cap="none" baseline="0">
                <a:solidFill>
                  <a:schemeClr val="bg1"/>
                </a:solidFill>
              </a:defRPr>
            </a:lvl1pPr>
            <a:lvl2pPr>
              <a:defRPr sz="1114">
                <a:solidFill>
                  <a:schemeClr val="bg1"/>
                </a:solidFill>
              </a:defRPr>
            </a:lvl2pPr>
            <a:lvl3pPr>
              <a:defRPr sz="1114">
                <a:solidFill>
                  <a:schemeClr val="bg1"/>
                </a:solidFill>
              </a:defRPr>
            </a:lvl3pPr>
            <a:lvl4pPr>
              <a:defRPr sz="1114">
                <a:solidFill>
                  <a:schemeClr val="bg1"/>
                </a:solidFill>
              </a:defRPr>
            </a:lvl4pPr>
            <a:lvl5pPr>
              <a:defRPr sz="1114">
                <a:solidFill>
                  <a:schemeClr val="bg1"/>
                </a:solidFill>
              </a:defRPr>
            </a:lvl5pPr>
          </a:lstStyle>
          <a:p>
            <a:pPr lvl="0"/>
            <a:r>
              <a:rPr lang="en-US" dirty="0"/>
              <a:t>Date</a:t>
            </a:r>
          </a:p>
        </p:txBody>
      </p:sp>
      <p:sp>
        <p:nvSpPr>
          <p:cNvPr id="63" name="Content Placeholder 214"/>
          <p:cNvSpPr>
            <a:spLocks noGrp="1"/>
          </p:cNvSpPr>
          <p:nvPr>
            <p:ph sz="quarter" idx="10" hasCustomPrompt="1"/>
          </p:nvPr>
        </p:nvSpPr>
        <p:spPr>
          <a:xfrm>
            <a:off x="6555901" y="3422108"/>
            <a:ext cx="3535838" cy="725007"/>
          </a:xfrm>
        </p:spPr>
        <p:txBody>
          <a:bodyPr anchor="t" anchorCtr="0">
            <a:noAutofit/>
          </a:bodyPr>
          <a:lstStyle>
            <a:lvl1pPr>
              <a:spcAft>
                <a:spcPts val="0"/>
              </a:spcAft>
              <a:defRPr sz="2970" cap="all" baseline="0">
                <a:solidFill>
                  <a:schemeClr val="bg1"/>
                </a:solidFill>
              </a:defRPr>
            </a:lvl1pPr>
            <a:lvl2pPr>
              <a:spcBef>
                <a:spcPts val="1114"/>
              </a:spcBef>
              <a:spcAft>
                <a:spcPts val="0"/>
              </a:spcAft>
              <a:defRPr sz="2227" i="1" cap="none" baseline="0">
                <a:solidFill>
                  <a:schemeClr val="bg1"/>
                </a:solidFill>
                <a:latin typeface="Times New Roman" panose="02020603050405020304" pitchFamily="18" charset="0"/>
                <a:cs typeface="Times New Roman" panose="02020603050405020304" pitchFamily="18" charset="0"/>
              </a:defRPr>
            </a:lvl2pPr>
            <a:lvl3pPr marL="0" indent="0">
              <a:spcBef>
                <a:spcPts val="0"/>
              </a:spcBef>
              <a:spcAft>
                <a:spcPts val="0"/>
              </a:spcAft>
              <a:buNone/>
              <a:defRPr sz="1856" i="1">
                <a:solidFill>
                  <a:schemeClr val="tx2"/>
                </a:solidFill>
                <a:latin typeface="Times New Roman" panose="02020603050405020304" pitchFamily="18" charset="0"/>
                <a:cs typeface="Times New Roman" panose="02020603050405020304" pitchFamily="18" charset="0"/>
              </a:defRPr>
            </a:lvl3pPr>
            <a:lvl4pPr>
              <a:defRPr>
                <a:solidFill>
                  <a:schemeClr val="bg1"/>
                </a:solidFill>
              </a:defRPr>
            </a:lvl4pPr>
            <a:lvl5pPr>
              <a:defRPr>
                <a:solidFill>
                  <a:schemeClr val="bg1"/>
                </a:solidFill>
              </a:defRPr>
            </a:lvl5pPr>
          </a:lstStyle>
          <a:p>
            <a:pPr lvl="0"/>
            <a:r>
              <a:rPr lang="en-US" dirty="0" err="1"/>
              <a:t>Powerpoint</a:t>
            </a:r>
            <a:r>
              <a:rPr lang="en-US" dirty="0"/>
              <a:t> heading</a:t>
            </a:r>
          </a:p>
        </p:txBody>
      </p:sp>
      <p:sp>
        <p:nvSpPr>
          <p:cNvPr id="7" name="Line 6"/>
          <p:cNvSpPr>
            <a:spLocks noChangeShapeType="1"/>
          </p:cNvSpPr>
          <p:nvPr userDrawn="1"/>
        </p:nvSpPr>
        <p:spPr bwMode="auto">
          <a:xfrm flipH="1">
            <a:off x="3347999" y="6848475"/>
            <a:ext cx="6804000"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7"/>
          <p:cNvSpPr>
            <a:spLocks noChangeShapeType="1"/>
          </p:cNvSpPr>
          <p:nvPr userDrawn="1"/>
        </p:nvSpPr>
        <p:spPr bwMode="auto">
          <a:xfrm flipH="1">
            <a:off x="540000" y="6848475"/>
            <a:ext cx="612000"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p:cNvGrpSpPr>
            <a:grpSpLocks noChangeAspect="1"/>
          </p:cNvGrpSpPr>
          <p:nvPr userDrawn="1"/>
        </p:nvGrpSpPr>
        <p:grpSpPr>
          <a:xfrm>
            <a:off x="1385888" y="6175375"/>
            <a:ext cx="1710236" cy="928893"/>
            <a:chOff x="7748588" y="6108700"/>
            <a:chExt cx="1619250" cy="879475"/>
          </a:xfrm>
        </p:grpSpPr>
        <p:sp>
          <p:nvSpPr>
            <p:cNvPr id="237" name="Freeform 32"/>
            <p:cNvSpPr>
              <a:spLocks noEditPoints="1"/>
            </p:cNvSpPr>
            <p:nvPr userDrawn="1"/>
          </p:nvSpPr>
          <p:spPr bwMode="auto">
            <a:xfrm>
              <a:off x="7748588" y="6743700"/>
              <a:ext cx="104775" cy="101600"/>
            </a:xfrm>
            <a:custGeom>
              <a:avLst/>
              <a:gdLst>
                <a:gd name="T0" fmla="*/ 50 w 66"/>
                <a:gd name="T1" fmla="*/ 58 h 64"/>
                <a:gd name="T2" fmla="*/ 42 w 66"/>
                <a:gd name="T3" fmla="*/ 62 h 64"/>
                <a:gd name="T4" fmla="*/ 32 w 66"/>
                <a:gd name="T5" fmla="*/ 64 h 64"/>
                <a:gd name="T6" fmla="*/ 20 w 66"/>
                <a:gd name="T7" fmla="*/ 60 h 64"/>
                <a:gd name="T8" fmla="*/ 8 w 66"/>
                <a:gd name="T9" fmla="*/ 54 h 64"/>
                <a:gd name="T10" fmla="*/ 2 w 66"/>
                <a:gd name="T11" fmla="*/ 44 h 64"/>
                <a:gd name="T12" fmla="*/ 0 w 66"/>
                <a:gd name="T13" fmla="*/ 32 h 64"/>
                <a:gd name="T14" fmla="*/ 0 w 66"/>
                <a:gd name="T15" fmla="*/ 32 h 64"/>
                <a:gd name="T16" fmla="*/ 2 w 66"/>
                <a:gd name="T17" fmla="*/ 18 h 64"/>
                <a:gd name="T18" fmla="*/ 8 w 66"/>
                <a:gd name="T19" fmla="*/ 8 h 64"/>
                <a:gd name="T20" fmla="*/ 20 w 66"/>
                <a:gd name="T21" fmla="*/ 2 h 64"/>
                <a:gd name="T22" fmla="*/ 32 w 66"/>
                <a:gd name="T23" fmla="*/ 0 h 64"/>
                <a:gd name="T24" fmla="*/ 40 w 66"/>
                <a:gd name="T25" fmla="*/ 0 h 64"/>
                <a:gd name="T26" fmla="*/ 52 w 66"/>
                <a:gd name="T27" fmla="*/ 4 h 64"/>
                <a:gd name="T28" fmla="*/ 60 w 66"/>
                <a:gd name="T29" fmla="*/ 14 h 64"/>
                <a:gd name="T30" fmla="*/ 64 w 66"/>
                <a:gd name="T31" fmla="*/ 24 h 64"/>
                <a:gd name="T32" fmla="*/ 66 w 66"/>
                <a:gd name="T33" fmla="*/ 32 h 64"/>
                <a:gd name="T34" fmla="*/ 64 w 66"/>
                <a:gd name="T35" fmla="*/ 40 h 64"/>
                <a:gd name="T36" fmla="*/ 66 w 66"/>
                <a:gd name="T37" fmla="*/ 54 h 64"/>
                <a:gd name="T38" fmla="*/ 40 w 66"/>
                <a:gd name="T39" fmla="*/ 48 h 64"/>
                <a:gd name="T40" fmla="*/ 40 w 66"/>
                <a:gd name="T41" fmla="*/ 30 h 64"/>
                <a:gd name="T42" fmla="*/ 50 w 66"/>
                <a:gd name="T43" fmla="*/ 40 h 64"/>
                <a:gd name="T44" fmla="*/ 52 w 66"/>
                <a:gd name="T45" fmla="*/ 32 h 64"/>
                <a:gd name="T46" fmla="*/ 50 w 66"/>
                <a:gd name="T47" fmla="*/ 24 h 64"/>
                <a:gd name="T48" fmla="*/ 40 w 66"/>
                <a:gd name="T49" fmla="*/ 14 h 64"/>
                <a:gd name="T50" fmla="*/ 32 w 66"/>
                <a:gd name="T51" fmla="*/ 12 h 64"/>
                <a:gd name="T52" fmla="*/ 18 w 66"/>
                <a:gd name="T53" fmla="*/ 18 h 64"/>
                <a:gd name="T54" fmla="*/ 14 w 66"/>
                <a:gd name="T55" fmla="*/ 30 h 64"/>
                <a:gd name="T56" fmla="*/ 14 w 66"/>
                <a:gd name="T57" fmla="*/ 32 h 64"/>
                <a:gd name="T58" fmla="*/ 20 w 66"/>
                <a:gd name="T59" fmla="*/ 44 h 64"/>
                <a:gd name="T60" fmla="*/ 32 w 66"/>
                <a:gd name="T61" fmla="*/ 50 h 64"/>
                <a:gd name="T62" fmla="*/ 40 w 66"/>
                <a:gd name="T6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4">
                  <a:moveTo>
                    <a:pt x="58" y="64"/>
                  </a:moveTo>
                  <a:lnTo>
                    <a:pt x="50" y="58"/>
                  </a:lnTo>
                  <a:lnTo>
                    <a:pt x="50" y="58"/>
                  </a:lnTo>
                  <a:lnTo>
                    <a:pt x="42" y="62"/>
                  </a:lnTo>
                  <a:lnTo>
                    <a:pt x="32" y="64"/>
                  </a:lnTo>
                  <a:lnTo>
                    <a:pt x="32" y="64"/>
                  </a:lnTo>
                  <a:lnTo>
                    <a:pt x="26" y="62"/>
                  </a:lnTo>
                  <a:lnTo>
                    <a:pt x="20" y="60"/>
                  </a:lnTo>
                  <a:lnTo>
                    <a:pt x="14" y="58"/>
                  </a:lnTo>
                  <a:lnTo>
                    <a:pt x="8" y="54"/>
                  </a:lnTo>
                  <a:lnTo>
                    <a:pt x="4" y="50"/>
                  </a:lnTo>
                  <a:lnTo>
                    <a:pt x="2" y="44"/>
                  </a:lnTo>
                  <a:lnTo>
                    <a:pt x="0" y="38"/>
                  </a:lnTo>
                  <a:lnTo>
                    <a:pt x="0" y="32"/>
                  </a:lnTo>
                  <a:lnTo>
                    <a:pt x="0" y="32"/>
                  </a:lnTo>
                  <a:lnTo>
                    <a:pt x="0" y="32"/>
                  </a:lnTo>
                  <a:lnTo>
                    <a:pt x="0" y="24"/>
                  </a:lnTo>
                  <a:lnTo>
                    <a:pt x="2" y="18"/>
                  </a:lnTo>
                  <a:lnTo>
                    <a:pt x="4" y="14"/>
                  </a:lnTo>
                  <a:lnTo>
                    <a:pt x="8" y="8"/>
                  </a:lnTo>
                  <a:lnTo>
                    <a:pt x="14" y="4"/>
                  </a:lnTo>
                  <a:lnTo>
                    <a:pt x="20" y="2"/>
                  </a:lnTo>
                  <a:lnTo>
                    <a:pt x="26" y="0"/>
                  </a:lnTo>
                  <a:lnTo>
                    <a:pt x="32" y="0"/>
                  </a:lnTo>
                  <a:lnTo>
                    <a:pt x="32" y="0"/>
                  </a:lnTo>
                  <a:lnTo>
                    <a:pt x="40" y="0"/>
                  </a:lnTo>
                  <a:lnTo>
                    <a:pt x="46" y="2"/>
                  </a:lnTo>
                  <a:lnTo>
                    <a:pt x="52" y="4"/>
                  </a:lnTo>
                  <a:lnTo>
                    <a:pt x="56" y="8"/>
                  </a:lnTo>
                  <a:lnTo>
                    <a:pt x="60" y="14"/>
                  </a:lnTo>
                  <a:lnTo>
                    <a:pt x="62" y="18"/>
                  </a:lnTo>
                  <a:lnTo>
                    <a:pt x="64" y="24"/>
                  </a:lnTo>
                  <a:lnTo>
                    <a:pt x="66" y="30"/>
                  </a:lnTo>
                  <a:lnTo>
                    <a:pt x="66" y="32"/>
                  </a:lnTo>
                  <a:lnTo>
                    <a:pt x="66" y="32"/>
                  </a:lnTo>
                  <a:lnTo>
                    <a:pt x="64" y="40"/>
                  </a:lnTo>
                  <a:lnTo>
                    <a:pt x="60" y="48"/>
                  </a:lnTo>
                  <a:lnTo>
                    <a:pt x="66" y="54"/>
                  </a:lnTo>
                  <a:lnTo>
                    <a:pt x="58" y="64"/>
                  </a:lnTo>
                  <a:close/>
                  <a:moveTo>
                    <a:pt x="40" y="48"/>
                  </a:moveTo>
                  <a:lnTo>
                    <a:pt x="30" y="40"/>
                  </a:lnTo>
                  <a:lnTo>
                    <a:pt x="40" y="30"/>
                  </a:lnTo>
                  <a:lnTo>
                    <a:pt x="50" y="40"/>
                  </a:lnTo>
                  <a:lnTo>
                    <a:pt x="50" y="40"/>
                  </a:lnTo>
                  <a:lnTo>
                    <a:pt x="52" y="32"/>
                  </a:lnTo>
                  <a:lnTo>
                    <a:pt x="52" y="32"/>
                  </a:lnTo>
                  <a:lnTo>
                    <a:pt x="52" y="32"/>
                  </a:lnTo>
                  <a:lnTo>
                    <a:pt x="50" y="24"/>
                  </a:lnTo>
                  <a:lnTo>
                    <a:pt x="46" y="18"/>
                  </a:lnTo>
                  <a:lnTo>
                    <a:pt x="40" y="14"/>
                  </a:lnTo>
                  <a:lnTo>
                    <a:pt x="32" y="12"/>
                  </a:lnTo>
                  <a:lnTo>
                    <a:pt x="32" y="12"/>
                  </a:lnTo>
                  <a:lnTo>
                    <a:pt x="24" y="14"/>
                  </a:lnTo>
                  <a:lnTo>
                    <a:pt x="18" y="18"/>
                  </a:lnTo>
                  <a:lnTo>
                    <a:pt x="16" y="24"/>
                  </a:lnTo>
                  <a:lnTo>
                    <a:pt x="14" y="30"/>
                  </a:lnTo>
                  <a:lnTo>
                    <a:pt x="14" y="32"/>
                  </a:lnTo>
                  <a:lnTo>
                    <a:pt x="14" y="32"/>
                  </a:lnTo>
                  <a:lnTo>
                    <a:pt x="16" y="38"/>
                  </a:lnTo>
                  <a:lnTo>
                    <a:pt x="20" y="44"/>
                  </a:lnTo>
                  <a:lnTo>
                    <a:pt x="24" y="50"/>
                  </a:lnTo>
                  <a:lnTo>
                    <a:pt x="32" y="50"/>
                  </a:lnTo>
                  <a:lnTo>
                    <a:pt x="32" y="50"/>
                  </a:ln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Freeform 33"/>
            <p:cNvSpPr>
              <a:spLocks/>
            </p:cNvSpPr>
            <p:nvPr userDrawn="1"/>
          </p:nvSpPr>
          <p:spPr bwMode="auto">
            <a:xfrm>
              <a:off x="7748588" y="6743700"/>
              <a:ext cx="104775" cy="101600"/>
            </a:xfrm>
            <a:custGeom>
              <a:avLst/>
              <a:gdLst>
                <a:gd name="T0" fmla="*/ 58 w 66"/>
                <a:gd name="T1" fmla="*/ 64 h 64"/>
                <a:gd name="T2" fmla="*/ 50 w 66"/>
                <a:gd name="T3" fmla="*/ 58 h 64"/>
                <a:gd name="T4" fmla="*/ 50 w 66"/>
                <a:gd name="T5" fmla="*/ 58 h 64"/>
                <a:gd name="T6" fmla="*/ 42 w 66"/>
                <a:gd name="T7" fmla="*/ 62 h 64"/>
                <a:gd name="T8" fmla="*/ 32 w 66"/>
                <a:gd name="T9" fmla="*/ 64 h 64"/>
                <a:gd name="T10" fmla="*/ 32 w 66"/>
                <a:gd name="T11" fmla="*/ 64 h 64"/>
                <a:gd name="T12" fmla="*/ 26 w 66"/>
                <a:gd name="T13" fmla="*/ 62 h 64"/>
                <a:gd name="T14" fmla="*/ 20 w 66"/>
                <a:gd name="T15" fmla="*/ 60 h 64"/>
                <a:gd name="T16" fmla="*/ 14 w 66"/>
                <a:gd name="T17" fmla="*/ 58 h 64"/>
                <a:gd name="T18" fmla="*/ 8 w 66"/>
                <a:gd name="T19" fmla="*/ 54 h 64"/>
                <a:gd name="T20" fmla="*/ 4 w 66"/>
                <a:gd name="T21" fmla="*/ 50 h 64"/>
                <a:gd name="T22" fmla="*/ 2 w 66"/>
                <a:gd name="T23" fmla="*/ 44 h 64"/>
                <a:gd name="T24" fmla="*/ 0 w 66"/>
                <a:gd name="T25" fmla="*/ 38 h 64"/>
                <a:gd name="T26" fmla="*/ 0 w 66"/>
                <a:gd name="T27" fmla="*/ 32 h 64"/>
                <a:gd name="T28" fmla="*/ 0 w 66"/>
                <a:gd name="T29" fmla="*/ 32 h 64"/>
                <a:gd name="T30" fmla="*/ 0 w 66"/>
                <a:gd name="T31" fmla="*/ 32 h 64"/>
                <a:gd name="T32" fmla="*/ 0 w 66"/>
                <a:gd name="T33" fmla="*/ 24 h 64"/>
                <a:gd name="T34" fmla="*/ 2 w 66"/>
                <a:gd name="T35" fmla="*/ 18 h 64"/>
                <a:gd name="T36" fmla="*/ 4 w 66"/>
                <a:gd name="T37" fmla="*/ 14 h 64"/>
                <a:gd name="T38" fmla="*/ 8 w 66"/>
                <a:gd name="T39" fmla="*/ 8 h 64"/>
                <a:gd name="T40" fmla="*/ 14 w 66"/>
                <a:gd name="T41" fmla="*/ 4 h 64"/>
                <a:gd name="T42" fmla="*/ 20 w 66"/>
                <a:gd name="T43" fmla="*/ 2 h 64"/>
                <a:gd name="T44" fmla="*/ 26 w 66"/>
                <a:gd name="T45" fmla="*/ 0 h 64"/>
                <a:gd name="T46" fmla="*/ 32 w 66"/>
                <a:gd name="T47" fmla="*/ 0 h 64"/>
                <a:gd name="T48" fmla="*/ 32 w 66"/>
                <a:gd name="T49" fmla="*/ 0 h 64"/>
                <a:gd name="T50" fmla="*/ 40 w 66"/>
                <a:gd name="T51" fmla="*/ 0 h 64"/>
                <a:gd name="T52" fmla="*/ 46 w 66"/>
                <a:gd name="T53" fmla="*/ 2 h 64"/>
                <a:gd name="T54" fmla="*/ 52 w 66"/>
                <a:gd name="T55" fmla="*/ 4 h 64"/>
                <a:gd name="T56" fmla="*/ 56 w 66"/>
                <a:gd name="T57" fmla="*/ 8 h 64"/>
                <a:gd name="T58" fmla="*/ 60 w 66"/>
                <a:gd name="T59" fmla="*/ 14 h 64"/>
                <a:gd name="T60" fmla="*/ 62 w 66"/>
                <a:gd name="T61" fmla="*/ 18 h 64"/>
                <a:gd name="T62" fmla="*/ 64 w 66"/>
                <a:gd name="T63" fmla="*/ 24 h 64"/>
                <a:gd name="T64" fmla="*/ 66 w 66"/>
                <a:gd name="T65" fmla="*/ 30 h 64"/>
                <a:gd name="T66" fmla="*/ 66 w 66"/>
                <a:gd name="T67" fmla="*/ 32 h 64"/>
                <a:gd name="T68" fmla="*/ 66 w 66"/>
                <a:gd name="T69" fmla="*/ 32 h 64"/>
                <a:gd name="T70" fmla="*/ 64 w 66"/>
                <a:gd name="T71" fmla="*/ 40 h 64"/>
                <a:gd name="T72" fmla="*/ 60 w 66"/>
                <a:gd name="T73" fmla="*/ 48 h 64"/>
                <a:gd name="T74" fmla="*/ 66 w 66"/>
                <a:gd name="T75" fmla="*/ 54 h 64"/>
                <a:gd name="T76" fmla="*/ 58 w 66"/>
                <a:gd name="T7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4">
                  <a:moveTo>
                    <a:pt x="58" y="64"/>
                  </a:moveTo>
                  <a:lnTo>
                    <a:pt x="50" y="58"/>
                  </a:lnTo>
                  <a:lnTo>
                    <a:pt x="50" y="58"/>
                  </a:lnTo>
                  <a:lnTo>
                    <a:pt x="42" y="62"/>
                  </a:lnTo>
                  <a:lnTo>
                    <a:pt x="32" y="64"/>
                  </a:lnTo>
                  <a:lnTo>
                    <a:pt x="32" y="64"/>
                  </a:lnTo>
                  <a:lnTo>
                    <a:pt x="26" y="62"/>
                  </a:lnTo>
                  <a:lnTo>
                    <a:pt x="20" y="60"/>
                  </a:lnTo>
                  <a:lnTo>
                    <a:pt x="14" y="58"/>
                  </a:lnTo>
                  <a:lnTo>
                    <a:pt x="8" y="54"/>
                  </a:lnTo>
                  <a:lnTo>
                    <a:pt x="4" y="50"/>
                  </a:lnTo>
                  <a:lnTo>
                    <a:pt x="2" y="44"/>
                  </a:lnTo>
                  <a:lnTo>
                    <a:pt x="0" y="38"/>
                  </a:lnTo>
                  <a:lnTo>
                    <a:pt x="0" y="32"/>
                  </a:lnTo>
                  <a:lnTo>
                    <a:pt x="0" y="32"/>
                  </a:lnTo>
                  <a:lnTo>
                    <a:pt x="0" y="32"/>
                  </a:lnTo>
                  <a:lnTo>
                    <a:pt x="0" y="24"/>
                  </a:lnTo>
                  <a:lnTo>
                    <a:pt x="2" y="18"/>
                  </a:lnTo>
                  <a:lnTo>
                    <a:pt x="4" y="14"/>
                  </a:lnTo>
                  <a:lnTo>
                    <a:pt x="8" y="8"/>
                  </a:lnTo>
                  <a:lnTo>
                    <a:pt x="14" y="4"/>
                  </a:lnTo>
                  <a:lnTo>
                    <a:pt x="20" y="2"/>
                  </a:lnTo>
                  <a:lnTo>
                    <a:pt x="26" y="0"/>
                  </a:lnTo>
                  <a:lnTo>
                    <a:pt x="32" y="0"/>
                  </a:lnTo>
                  <a:lnTo>
                    <a:pt x="32" y="0"/>
                  </a:lnTo>
                  <a:lnTo>
                    <a:pt x="40" y="0"/>
                  </a:lnTo>
                  <a:lnTo>
                    <a:pt x="46" y="2"/>
                  </a:lnTo>
                  <a:lnTo>
                    <a:pt x="52" y="4"/>
                  </a:lnTo>
                  <a:lnTo>
                    <a:pt x="56" y="8"/>
                  </a:lnTo>
                  <a:lnTo>
                    <a:pt x="60" y="14"/>
                  </a:lnTo>
                  <a:lnTo>
                    <a:pt x="62" y="18"/>
                  </a:lnTo>
                  <a:lnTo>
                    <a:pt x="64" y="24"/>
                  </a:lnTo>
                  <a:lnTo>
                    <a:pt x="66" y="30"/>
                  </a:lnTo>
                  <a:lnTo>
                    <a:pt x="66" y="32"/>
                  </a:lnTo>
                  <a:lnTo>
                    <a:pt x="66" y="32"/>
                  </a:lnTo>
                  <a:lnTo>
                    <a:pt x="64" y="40"/>
                  </a:lnTo>
                  <a:lnTo>
                    <a:pt x="60" y="48"/>
                  </a:lnTo>
                  <a:lnTo>
                    <a:pt x="66" y="54"/>
                  </a:lnTo>
                  <a:lnTo>
                    <a:pt x="5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Freeform 34"/>
            <p:cNvSpPr>
              <a:spLocks/>
            </p:cNvSpPr>
            <p:nvPr userDrawn="1"/>
          </p:nvSpPr>
          <p:spPr bwMode="auto">
            <a:xfrm>
              <a:off x="7770813" y="6762750"/>
              <a:ext cx="60325" cy="60325"/>
            </a:xfrm>
            <a:custGeom>
              <a:avLst/>
              <a:gdLst>
                <a:gd name="T0" fmla="*/ 26 w 38"/>
                <a:gd name="T1" fmla="*/ 36 h 38"/>
                <a:gd name="T2" fmla="*/ 16 w 38"/>
                <a:gd name="T3" fmla="*/ 28 h 38"/>
                <a:gd name="T4" fmla="*/ 26 w 38"/>
                <a:gd name="T5" fmla="*/ 18 h 38"/>
                <a:gd name="T6" fmla="*/ 36 w 38"/>
                <a:gd name="T7" fmla="*/ 28 h 38"/>
                <a:gd name="T8" fmla="*/ 36 w 38"/>
                <a:gd name="T9" fmla="*/ 28 h 38"/>
                <a:gd name="T10" fmla="*/ 38 w 38"/>
                <a:gd name="T11" fmla="*/ 20 h 38"/>
                <a:gd name="T12" fmla="*/ 38 w 38"/>
                <a:gd name="T13" fmla="*/ 20 h 38"/>
                <a:gd name="T14" fmla="*/ 38 w 38"/>
                <a:gd name="T15" fmla="*/ 20 h 38"/>
                <a:gd name="T16" fmla="*/ 36 w 38"/>
                <a:gd name="T17" fmla="*/ 12 h 38"/>
                <a:gd name="T18" fmla="*/ 32 w 38"/>
                <a:gd name="T19" fmla="*/ 6 h 38"/>
                <a:gd name="T20" fmla="*/ 26 w 38"/>
                <a:gd name="T21" fmla="*/ 2 h 38"/>
                <a:gd name="T22" fmla="*/ 18 w 38"/>
                <a:gd name="T23" fmla="*/ 0 h 38"/>
                <a:gd name="T24" fmla="*/ 18 w 38"/>
                <a:gd name="T25" fmla="*/ 0 h 38"/>
                <a:gd name="T26" fmla="*/ 10 w 38"/>
                <a:gd name="T27" fmla="*/ 2 h 38"/>
                <a:gd name="T28" fmla="*/ 4 w 38"/>
                <a:gd name="T29" fmla="*/ 6 h 38"/>
                <a:gd name="T30" fmla="*/ 2 w 38"/>
                <a:gd name="T31" fmla="*/ 12 h 38"/>
                <a:gd name="T32" fmla="*/ 0 w 38"/>
                <a:gd name="T33" fmla="*/ 18 h 38"/>
                <a:gd name="T34" fmla="*/ 0 w 38"/>
                <a:gd name="T35" fmla="*/ 20 h 38"/>
                <a:gd name="T36" fmla="*/ 0 w 38"/>
                <a:gd name="T37" fmla="*/ 20 h 38"/>
                <a:gd name="T38" fmla="*/ 2 w 38"/>
                <a:gd name="T39" fmla="*/ 26 h 38"/>
                <a:gd name="T40" fmla="*/ 6 w 38"/>
                <a:gd name="T41" fmla="*/ 32 h 38"/>
                <a:gd name="T42" fmla="*/ 10 w 38"/>
                <a:gd name="T43" fmla="*/ 38 h 38"/>
                <a:gd name="T44" fmla="*/ 18 w 38"/>
                <a:gd name="T45" fmla="*/ 38 h 38"/>
                <a:gd name="T46" fmla="*/ 18 w 38"/>
                <a:gd name="T47" fmla="*/ 38 h 38"/>
                <a:gd name="T48" fmla="*/ 26 w 38"/>
                <a:gd name="T49"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26" y="36"/>
                  </a:moveTo>
                  <a:lnTo>
                    <a:pt x="16" y="28"/>
                  </a:lnTo>
                  <a:lnTo>
                    <a:pt x="26" y="18"/>
                  </a:lnTo>
                  <a:lnTo>
                    <a:pt x="36" y="28"/>
                  </a:lnTo>
                  <a:lnTo>
                    <a:pt x="36" y="28"/>
                  </a:lnTo>
                  <a:lnTo>
                    <a:pt x="38" y="20"/>
                  </a:lnTo>
                  <a:lnTo>
                    <a:pt x="38" y="20"/>
                  </a:lnTo>
                  <a:lnTo>
                    <a:pt x="38" y="20"/>
                  </a:lnTo>
                  <a:lnTo>
                    <a:pt x="36" y="12"/>
                  </a:lnTo>
                  <a:lnTo>
                    <a:pt x="32" y="6"/>
                  </a:lnTo>
                  <a:lnTo>
                    <a:pt x="26" y="2"/>
                  </a:lnTo>
                  <a:lnTo>
                    <a:pt x="18" y="0"/>
                  </a:lnTo>
                  <a:lnTo>
                    <a:pt x="18" y="0"/>
                  </a:lnTo>
                  <a:lnTo>
                    <a:pt x="10" y="2"/>
                  </a:lnTo>
                  <a:lnTo>
                    <a:pt x="4" y="6"/>
                  </a:lnTo>
                  <a:lnTo>
                    <a:pt x="2" y="12"/>
                  </a:lnTo>
                  <a:lnTo>
                    <a:pt x="0" y="18"/>
                  </a:lnTo>
                  <a:lnTo>
                    <a:pt x="0" y="20"/>
                  </a:lnTo>
                  <a:lnTo>
                    <a:pt x="0" y="20"/>
                  </a:lnTo>
                  <a:lnTo>
                    <a:pt x="2" y="26"/>
                  </a:lnTo>
                  <a:lnTo>
                    <a:pt x="6" y="32"/>
                  </a:lnTo>
                  <a:lnTo>
                    <a:pt x="10" y="38"/>
                  </a:lnTo>
                  <a:lnTo>
                    <a:pt x="18" y="38"/>
                  </a:lnTo>
                  <a:lnTo>
                    <a:pt x="18" y="38"/>
                  </a:lnTo>
                  <a:lnTo>
                    <a:pt x="26"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Freeform 35"/>
            <p:cNvSpPr>
              <a:spLocks/>
            </p:cNvSpPr>
            <p:nvPr userDrawn="1"/>
          </p:nvSpPr>
          <p:spPr bwMode="auto">
            <a:xfrm>
              <a:off x="7891463" y="6743700"/>
              <a:ext cx="85725" cy="101600"/>
            </a:xfrm>
            <a:custGeom>
              <a:avLst/>
              <a:gdLst>
                <a:gd name="T0" fmla="*/ 0 w 54"/>
                <a:gd name="T1" fmla="*/ 36 h 64"/>
                <a:gd name="T2" fmla="*/ 0 w 54"/>
                <a:gd name="T3" fmla="*/ 0 h 64"/>
                <a:gd name="T4" fmla="*/ 14 w 54"/>
                <a:gd name="T5" fmla="*/ 0 h 64"/>
                <a:gd name="T6" fmla="*/ 14 w 54"/>
                <a:gd name="T7" fmla="*/ 36 h 64"/>
                <a:gd name="T8" fmla="*/ 14 w 54"/>
                <a:gd name="T9" fmla="*/ 36 h 64"/>
                <a:gd name="T10" fmla="*/ 14 w 54"/>
                <a:gd name="T11" fmla="*/ 42 h 64"/>
                <a:gd name="T12" fmla="*/ 16 w 54"/>
                <a:gd name="T13" fmla="*/ 46 h 64"/>
                <a:gd name="T14" fmla="*/ 22 w 54"/>
                <a:gd name="T15" fmla="*/ 50 h 64"/>
                <a:gd name="T16" fmla="*/ 26 w 54"/>
                <a:gd name="T17" fmla="*/ 50 h 64"/>
                <a:gd name="T18" fmla="*/ 26 w 54"/>
                <a:gd name="T19" fmla="*/ 50 h 64"/>
                <a:gd name="T20" fmla="*/ 32 w 54"/>
                <a:gd name="T21" fmla="*/ 50 h 64"/>
                <a:gd name="T22" fmla="*/ 36 w 54"/>
                <a:gd name="T23" fmla="*/ 46 h 64"/>
                <a:gd name="T24" fmla="*/ 40 w 54"/>
                <a:gd name="T25" fmla="*/ 42 h 64"/>
                <a:gd name="T26" fmla="*/ 40 w 54"/>
                <a:gd name="T27" fmla="*/ 36 h 64"/>
                <a:gd name="T28" fmla="*/ 40 w 54"/>
                <a:gd name="T29" fmla="*/ 0 h 64"/>
                <a:gd name="T30" fmla="*/ 54 w 54"/>
                <a:gd name="T31" fmla="*/ 0 h 64"/>
                <a:gd name="T32" fmla="*/ 54 w 54"/>
                <a:gd name="T33" fmla="*/ 36 h 64"/>
                <a:gd name="T34" fmla="*/ 54 w 54"/>
                <a:gd name="T35" fmla="*/ 36 h 64"/>
                <a:gd name="T36" fmla="*/ 52 w 54"/>
                <a:gd name="T37" fmla="*/ 48 h 64"/>
                <a:gd name="T38" fmla="*/ 46 w 54"/>
                <a:gd name="T39" fmla="*/ 56 h 64"/>
                <a:gd name="T40" fmla="*/ 38 w 54"/>
                <a:gd name="T41" fmla="*/ 62 h 64"/>
                <a:gd name="T42" fmla="*/ 26 w 54"/>
                <a:gd name="T43" fmla="*/ 64 h 64"/>
                <a:gd name="T44" fmla="*/ 26 w 54"/>
                <a:gd name="T45" fmla="*/ 64 h 64"/>
                <a:gd name="T46" fmla="*/ 16 w 54"/>
                <a:gd name="T47" fmla="*/ 62 h 64"/>
                <a:gd name="T48" fmla="*/ 6 w 54"/>
                <a:gd name="T49" fmla="*/ 56 h 64"/>
                <a:gd name="T50" fmla="*/ 2 w 54"/>
                <a:gd name="T51" fmla="*/ 48 h 64"/>
                <a:gd name="T52" fmla="*/ 0 w 54"/>
                <a:gd name="T5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4">
                  <a:moveTo>
                    <a:pt x="0" y="36"/>
                  </a:moveTo>
                  <a:lnTo>
                    <a:pt x="0" y="0"/>
                  </a:lnTo>
                  <a:lnTo>
                    <a:pt x="14" y="0"/>
                  </a:lnTo>
                  <a:lnTo>
                    <a:pt x="14" y="36"/>
                  </a:lnTo>
                  <a:lnTo>
                    <a:pt x="14" y="36"/>
                  </a:lnTo>
                  <a:lnTo>
                    <a:pt x="14" y="42"/>
                  </a:lnTo>
                  <a:lnTo>
                    <a:pt x="16" y="46"/>
                  </a:lnTo>
                  <a:lnTo>
                    <a:pt x="22" y="50"/>
                  </a:lnTo>
                  <a:lnTo>
                    <a:pt x="26" y="50"/>
                  </a:lnTo>
                  <a:lnTo>
                    <a:pt x="26" y="50"/>
                  </a:lnTo>
                  <a:lnTo>
                    <a:pt x="32" y="50"/>
                  </a:lnTo>
                  <a:lnTo>
                    <a:pt x="36" y="46"/>
                  </a:lnTo>
                  <a:lnTo>
                    <a:pt x="40" y="42"/>
                  </a:lnTo>
                  <a:lnTo>
                    <a:pt x="40" y="36"/>
                  </a:lnTo>
                  <a:lnTo>
                    <a:pt x="40" y="0"/>
                  </a:lnTo>
                  <a:lnTo>
                    <a:pt x="54" y="0"/>
                  </a:lnTo>
                  <a:lnTo>
                    <a:pt x="54" y="36"/>
                  </a:lnTo>
                  <a:lnTo>
                    <a:pt x="54" y="36"/>
                  </a:lnTo>
                  <a:lnTo>
                    <a:pt x="52" y="48"/>
                  </a:lnTo>
                  <a:lnTo>
                    <a:pt x="46" y="56"/>
                  </a:lnTo>
                  <a:lnTo>
                    <a:pt x="38" y="62"/>
                  </a:lnTo>
                  <a:lnTo>
                    <a:pt x="26" y="64"/>
                  </a:lnTo>
                  <a:lnTo>
                    <a:pt x="26" y="64"/>
                  </a:lnTo>
                  <a:lnTo>
                    <a:pt x="16" y="62"/>
                  </a:lnTo>
                  <a:lnTo>
                    <a:pt x="6" y="56"/>
                  </a:lnTo>
                  <a:lnTo>
                    <a:pt x="2" y="4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Freeform 36"/>
            <p:cNvSpPr>
              <a:spLocks/>
            </p:cNvSpPr>
            <p:nvPr userDrawn="1"/>
          </p:nvSpPr>
          <p:spPr bwMode="auto">
            <a:xfrm>
              <a:off x="7891463" y="6743700"/>
              <a:ext cx="85725" cy="101600"/>
            </a:xfrm>
            <a:custGeom>
              <a:avLst/>
              <a:gdLst>
                <a:gd name="T0" fmla="*/ 0 w 54"/>
                <a:gd name="T1" fmla="*/ 36 h 64"/>
                <a:gd name="T2" fmla="*/ 0 w 54"/>
                <a:gd name="T3" fmla="*/ 0 h 64"/>
                <a:gd name="T4" fmla="*/ 14 w 54"/>
                <a:gd name="T5" fmla="*/ 0 h 64"/>
                <a:gd name="T6" fmla="*/ 14 w 54"/>
                <a:gd name="T7" fmla="*/ 36 h 64"/>
                <a:gd name="T8" fmla="*/ 14 w 54"/>
                <a:gd name="T9" fmla="*/ 36 h 64"/>
                <a:gd name="T10" fmla="*/ 14 w 54"/>
                <a:gd name="T11" fmla="*/ 42 h 64"/>
                <a:gd name="T12" fmla="*/ 16 w 54"/>
                <a:gd name="T13" fmla="*/ 46 h 64"/>
                <a:gd name="T14" fmla="*/ 22 w 54"/>
                <a:gd name="T15" fmla="*/ 50 h 64"/>
                <a:gd name="T16" fmla="*/ 26 w 54"/>
                <a:gd name="T17" fmla="*/ 50 h 64"/>
                <a:gd name="T18" fmla="*/ 26 w 54"/>
                <a:gd name="T19" fmla="*/ 50 h 64"/>
                <a:gd name="T20" fmla="*/ 32 w 54"/>
                <a:gd name="T21" fmla="*/ 50 h 64"/>
                <a:gd name="T22" fmla="*/ 36 w 54"/>
                <a:gd name="T23" fmla="*/ 46 h 64"/>
                <a:gd name="T24" fmla="*/ 40 w 54"/>
                <a:gd name="T25" fmla="*/ 42 h 64"/>
                <a:gd name="T26" fmla="*/ 40 w 54"/>
                <a:gd name="T27" fmla="*/ 36 h 64"/>
                <a:gd name="T28" fmla="*/ 40 w 54"/>
                <a:gd name="T29" fmla="*/ 0 h 64"/>
                <a:gd name="T30" fmla="*/ 54 w 54"/>
                <a:gd name="T31" fmla="*/ 0 h 64"/>
                <a:gd name="T32" fmla="*/ 54 w 54"/>
                <a:gd name="T33" fmla="*/ 36 h 64"/>
                <a:gd name="T34" fmla="*/ 54 w 54"/>
                <a:gd name="T35" fmla="*/ 36 h 64"/>
                <a:gd name="T36" fmla="*/ 52 w 54"/>
                <a:gd name="T37" fmla="*/ 48 h 64"/>
                <a:gd name="T38" fmla="*/ 46 w 54"/>
                <a:gd name="T39" fmla="*/ 56 h 64"/>
                <a:gd name="T40" fmla="*/ 38 w 54"/>
                <a:gd name="T41" fmla="*/ 62 h 64"/>
                <a:gd name="T42" fmla="*/ 26 w 54"/>
                <a:gd name="T43" fmla="*/ 64 h 64"/>
                <a:gd name="T44" fmla="*/ 26 w 54"/>
                <a:gd name="T45" fmla="*/ 64 h 64"/>
                <a:gd name="T46" fmla="*/ 16 w 54"/>
                <a:gd name="T47" fmla="*/ 62 h 64"/>
                <a:gd name="T48" fmla="*/ 6 w 54"/>
                <a:gd name="T49" fmla="*/ 56 h 64"/>
                <a:gd name="T50" fmla="*/ 2 w 54"/>
                <a:gd name="T51" fmla="*/ 48 h 64"/>
                <a:gd name="T52" fmla="*/ 0 w 54"/>
                <a:gd name="T5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4">
                  <a:moveTo>
                    <a:pt x="0" y="36"/>
                  </a:moveTo>
                  <a:lnTo>
                    <a:pt x="0" y="0"/>
                  </a:lnTo>
                  <a:lnTo>
                    <a:pt x="14" y="0"/>
                  </a:lnTo>
                  <a:lnTo>
                    <a:pt x="14" y="36"/>
                  </a:lnTo>
                  <a:lnTo>
                    <a:pt x="14" y="36"/>
                  </a:lnTo>
                  <a:lnTo>
                    <a:pt x="14" y="42"/>
                  </a:lnTo>
                  <a:lnTo>
                    <a:pt x="16" y="46"/>
                  </a:lnTo>
                  <a:lnTo>
                    <a:pt x="22" y="50"/>
                  </a:lnTo>
                  <a:lnTo>
                    <a:pt x="26" y="50"/>
                  </a:lnTo>
                  <a:lnTo>
                    <a:pt x="26" y="50"/>
                  </a:lnTo>
                  <a:lnTo>
                    <a:pt x="32" y="50"/>
                  </a:lnTo>
                  <a:lnTo>
                    <a:pt x="36" y="46"/>
                  </a:lnTo>
                  <a:lnTo>
                    <a:pt x="40" y="42"/>
                  </a:lnTo>
                  <a:lnTo>
                    <a:pt x="40" y="36"/>
                  </a:lnTo>
                  <a:lnTo>
                    <a:pt x="40" y="0"/>
                  </a:lnTo>
                  <a:lnTo>
                    <a:pt x="54" y="0"/>
                  </a:lnTo>
                  <a:lnTo>
                    <a:pt x="54" y="36"/>
                  </a:lnTo>
                  <a:lnTo>
                    <a:pt x="54" y="36"/>
                  </a:lnTo>
                  <a:lnTo>
                    <a:pt x="52" y="48"/>
                  </a:lnTo>
                  <a:lnTo>
                    <a:pt x="46" y="56"/>
                  </a:lnTo>
                  <a:lnTo>
                    <a:pt x="38" y="62"/>
                  </a:lnTo>
                  <a:lnTo>
                    <a:pt x="26" y="64"/>
                  </a:lnTo>
                  <a:lnTo>
                    <a:pt x="26" y="64"/>
                  </a:lnTo>
                  <a:lnTo>
                    <a:pt x="16" y="62"/>
                  </a:lnTo>
                  <a:lnTo>
                    <a:pt x="6" y="56"/>
                  </a:lnTo>
                  <a:lnTo>
                    <a:pt x="2" y="48"/>
                  </a:lnTo>
                  <a:lnTo>
                    <a:pt x="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Rectangle 37"/>
            <p:cNvSpPr>
              <a:spLocks noChangeArrowheads="1"/>
            </p:cNvSpPr>
            <p:nvPr userDrawn="1"/>
          </p:nvSpPr>
          <p:spPr bwMode="auto">
            <a:xfrm>
              <a:off x="8021638" y="6743700"/>
              <a:ext cx="22225" cy="9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38"/>
            <p:cNvSpPr>
              <a:spLocks/>
            </p:cNvSpPr>
            <p:nvPr userDrawn="1"/>
          </p:nvSpPr>
          <p:spPr bwMode="auto">
            <a:xfrm>
              <a:off x="8088313" y="6743700"/>
              <a:ext cx="69850" cy="98425"/>
            </a:xfrm>
            <a:custGeom>
              <a:avLst/>
              <a:gdLst>
                <a:gd name="T0" fmla="*/ 0 w 44"/>
                <a:gd name="T1" fmla="*/ 0 h 62"/>
                <a:gd name="T2" fmla="*/ 14 w 44"/>
                <a:gd name="T3" fmla="*/ 0 h 62"/>
                <a:gd name="T4" fmla="*/ 14 w 44"/>
                <a:gd name="T5" fmla="*/ 50 h 62"/>
                <a:gd name="T6" fmla="*/ 44 w 44"/>
                <a:gd name="T7" fmla="*/ 50 h 62"/>
                <a:gd name="T8" fmla="*/ 44 w 44"/>
                <a:gd name="T9" fmla="*/ 62 h 62"/>
                <a:gd name="T10" fmla="*/ 0 w 44"/>
                <a:gd name="T11" fmla="*/ 62 h 62"/>
                <a:gd name="T12" fmla="*/ 0 w 4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4" h="62">
                  <a:moveTo>
                    <a:pt x="0" y="0"/>
                  </a:moveTo>
                  <a:lnTo>
                    <a:pt x="14" y="0"/>
                  </a:lnTo>
                  <a:lnTo>
                    <a:pt x="14" y="50"/>
                  </a:lnTo>
                  <a:lnTo>
                    <a:pt x="44" y="50"/>
                  </a:lnTo>
                  <a:lnTo>
                    <a:pt x="44"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39"/>
            <p:cNvSpPr>
              <a:spLocks/>
            </p:cNvSpPr>
            <p:nvPr userDrawn="1"/>
          </p:nvSpPr>
          <p:spPr bwMode="auto">
            <a:xfrm>
              <a:off x="8174038" y="6743700"/>
              <a:ext cx="82550" cy="98425"/>
            </a:xfrm>
            <a:custGeom>
              <a:avLst/>
              <a:gdLst>
                <a:gd name="T0" fmla="*/ 20 w 52"/>
                <a:gd name="T1" fmla="*/ 12 h 62"/>
                <a:gd name="T2" fmla="*/ 0 w 52"/>
                <a:gd name="T3" fmla="*/ 12 h 62"/>
                <a:gd name="T4" fmla="*/ 0 w 52"/>
                <a:gd name="T5" fmla="*/ 0 h 62"/>
                <a:gd name="T6" fmla="*/ 52 w 52"/>
                <a:gd name="T7" fmla="*/ 0 h 62"/>
                <a:gd name="T8" fmla="*/ 52 w 52"/>
                <a:gd name="T9" fmla="*/ 12 h 62"/>
                <a:gd name="T10" fmla="*/ 34 w 52"/>
                <a:gd name="T11" fmla="*/ 12 h 62"/>
                <a:gd name="T12" fmla="*/ 34 w 52"/>
                <a:gd name="T13" fmla="*/ 62 h 62"/>
                <a:gd name="T14" fmla="*/ 20 w 52"/>
                <a:gd name="T15" fmla="*/ 62 h 62"/>
                <a:gd name="T16" fmla="*/ 20 w 52"/>
                <a:gd name="T17"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12"/>
                  </a:moveTo>
                  <a:lnTo>
                    <a:pt x="0" y="12"/>
                  </a:lnTo>
                  <a:lnTo>
                    <a:pt x="0" y="0"/>
                  </a:lnTo>
                  <a:lnTo>
                    <a:pt x="52" y="0"/>
                  </a:lnTo>
                  <a:lnTo>
                    <a:pt x="52" y="12"/>
                  </a:lnTo>
                  <a:lnTo>
                    <a:pt x="34" y="12"/>
                  </a:lnTo>
                  <a:lnTo>
                    <a:pt x="34" y="62"/>
                  </a:lnTo>
                  <a:lnTo>
                    <a:pt x="20" y="62"/>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40"/>
            <p:cNvSpPr>
              <a:spLocks/>
            </p:cNvSpPr>
            <p:nvPr userDrawn="1"/>
          </p:nvSpPr>
          <p:spPr bwMode="auto">
            <a:xfrm>
              <a:off x="8294688" y="6743700"/>
              <a:ext cx="73025" cy="98425"/>
            </a:xfrm>
            <a:custGeom>
              <a:avLst/>
              <a:gdLst>
                <a:gd name="T0" fmla="*/ 0 w 46"/>
                <a:gd name="T1" fmla="*/ 0 h 62"/>
                <a:gd name="T2" fmla="*/ 46 w 46"/>
                <a:gd name="T3" fmla="*/ 0 h 62"/>
                <a:gd name="T4" fmla="*/ 46 w 46"/>
                <a:gd name="T5" fmla="*/ 12 h 62"/>
                <a:gd name="T6" fmla="*/ 14 w 46"/>
                <a:gd name="T7" fmla="*/ 12 h 62"/>
                <a:gd name="T8" fmla="*/ 14 w 46"/>
                <a:gd name="T9" fmla="*/ 24 h 62"/>
                <a:gd name="T10" fmla="*/ 42 w 46"/>
                <a:gd name="T11" fmla="*/ 24 h 62"/>
                <a:gd name="T12" fmla="*/ 42 w 46"/>
                <a:gd name="T13" fmla="*/ 36 h 62"/>
                <a:gd name="T14" fmla="*/ 14 w 46"/>
                <a:gd name="T15" fmla="*/ 36 h 62"/>
                <a:gd name="T16" fmla="*/ 14 w 46"/>
                <a:gd name="T17" fmla="*/ 50 h 62"/>
                <a:gd name="T18" fmla="*/ 46 w 46"/>
                <a:gd name="T19" fmla="*/ 50 h 62"/>
                <a:gd name="T20" fmla="*/ 46 w 46"/>
                <a:gd name="T21" fmla="*/ 62 h 62"/>
                <a:gd name="T22" fmla="*/ 0 w 46"/>
                <a:gd name="T23" fmla="*/ 62 h 62"/>
                <a:gd name="T24" fmla="*/ 0 w 46"/>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2">
                  <a:moveTo>
                    <a:pt x="0" y="0"/>
                  </a:moveTo>
                  <a:lnTo>
                    <a:pt x="46" y="0"/>
                  </a:lnTo>
                  <a:lnTo>
                    <a:pt x="46" y="12"/>
                  </a:lnTo>
                  <a:lnTo>
                    <a:pt x="14" y="12"/>
                  </a:lnTo>
                  <a:lnTo>
                    <a:pt x="14" y="24"/>
                  </a:lnTo>
                  <a:lnTo>
                    <a:pt x="42" y="24"/>
                  </a:lnTo>
                  <a:lnTo>
                    <a:pt x="42" y="36"/>
                  </a:lnTo>
                  <a:lnTo>
                    <a:pt x="14" y="36"/>
                  </a:lnTo>
                  <a:lnTo>
                    <a:pt x="14" y="50"/>
                  </a:lnTo>
                  <a:lnTo>
                    <a:pt x="46" y="50"/>
                  </a:lnTo>
                  <a:lnTo>
                    <a:pt x="46"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41"/>
            <p:cNvSpPr>
              <a:spLocks noEditPoints="1"/>
            </p:cNvSpPr>
            <p:nvPr userDrawn="1"/>
          </p:nvSpPr>
          <p:spPr bwMode="auto">
            <a:xfrm>
              <a:off x="8408988" y="6743700"/>
              <a:ext cx="85725" cy="98425"/>
            </a:xfrm>
            <a:custGeom>
              <a:avLst/>
              <a:gdLst>
                <a:gd name="T0" fmla="*/ 0 w 54"/>
                <a:gd name="T1" fmla="*/ 0 h 62"/>
                <a:gd name="T2" fmla="*/ 28 w 54"/>
                <a:gd name="T3" fmla="*/ 0 h 62"/>
                <a:gd name="T4" fmla="*/ 28 w 54"/>
                <a:gd name="T5" fmla="*/ 0 h 62"/>
                <a:gd name="T6" fmla="*/ 40 w 54"/>
                <a:gd name="T7" fmla="*/ 2 h 62"/>
                <a:gd name="T8" fmla="*/ 46 w 54"/>
                <a:gd name="T9" fmla="*/ 6 h 62"/>
                <a:gd name="T10" fmla="*/ 46 w 54"/>
                <a:gd name="T11" fmla="*/ 6 h 62"/>
                <a:gd name="T12" fmla="*/ 50 w 54"/>
                <a:gd name="T13" fmla="*/ 12 h 62"/>
                <a:gd name="T14" fmla="*/ 52 w 54"/>
                <a:gd name="T15" fmla="*/ 20 h 62"/>
                <a:gd name="T16" fmla="*/ 52 w 54"/>
                <a:gd name="T17" fmla="*/ 20 h 62"/>
                <a:gd name="T18" fmla="*/ 52 w 54"/>
                <a:gd name="T19" fmla="*/ 20 h 62"/>
                <a:gd name="T20" fmla="*/ 52 w 54"/>
                <a:gd name="T21" fmla="*/ 28 h 62"/>
                <a:gd name="T22" fmla="*/ 48 w 54"/>
                <a:gd name="T23" fmla="*/ 32 h 62"/>
                <a:gd name="T24" fmla="*/ 44 w 54"/>
                <a:gd name="T25" fmla="*/ 38 h 62"/>
                <a:gd name="T26" fmla="*/ 38 w 54"/>
                <a:gd name="T27" fmla="*/ 40 h 62"/>
                <a:gd name="T28" fmla="*/ 54 w 54"/>
                <a:gd name="T29" fmla="*/ 62 h 62"/>
                <a:gd name="T30" fmla="*/ 38 w 54"/>
                <a:gd name="T31" fmla="*/ 62 h 62"/>
                <a:gd name="T32" fmla="*/ 24 w 54"/>
                <a:gd name="T33" fmla="*/ 42 h 62"/>
                <a:gd name="T34" fmla="*/ 14 w 54"/>
                <a:gd name="T35" fmla="*/ 42 h 62"/>
                <a:gd name="T36" fmla="*/ 14 w 54"/>
                <a:gd name="T37" fmla="*/ 62 h 62"/>
                <a:gd name="T38" fmla="*/ 0 w 54"/>
                <a:gd name="T39" fmla="*/ 62 h 62"/>
                <a:gd name="T40" fmla="*/ 0 w 54"/>
                <a:gd name="T41" fmla="*/ 0 h 62"/>
                <a:gd name="T42" fmla="*/ 28 w 54"/>
                <a:gd name="T43" fmla="*/ 30 h 62"/>
                <a:gd name="T44" fmla="*/ 28 w 54"/>
                <a:gd name="T45" fmla="*/ 30 h 62"/>
                <a:gd name="T46" fmla="*/ 32 w 54"/>
                <a:gd name="T47" fmla="*/ 30 h 62"/>
                <a:gd name="T48" fmla="*/ 36 w 54"/>
                <a:gd name="T49" fmla="*/ 28 h 62"/>
                <a:gd name="T50" fmla="*/ 38 w 54"/>
                <a:gd name="T51" fmla="*/ 26 h 62"/>
                <a:gd name="T52" fmla="*/ 38 w 54"/>
                <a:gd name="T53" fmla="*/ 22 h 62"/>
                <a:gd name="T54" fmla="*/ 38 w 54"/>
                <a:gd name="T55" fmla="*/ 22 h 62"/>
                <a:gd name="T56" fmla="*/ 38 w 54"/>
                <a:gd name="T57" fmla="*/ 22 h 62"/>
                <a:gd name="T58" fmla="*/ 38 w 54"/>
                <a:gd name="T59" fmla="*/ 18 h 62"/>
                <a:gd name="T60" fmla="*/ 36 w 54"/>
                <a:gd name="T61" fmla="*/ 14 h 62"/>
                <a:gd name="T62" fmla="*/ 32 w 54"/>
                <a:gd name="T63" fmla="*/ 12 h 62"/>
                <a:gd name="T64" fmla="*/ 28 w 54"/>
                <a:gd name="T65" fmla="*/ 12 h 62"/>
                <a:gd name="T66" fmla="*/ 14 w 54"/>
                <a:gd name="T67" fmla="*/ 12 h 62"/>
                <a:gd name="T68" fmla="*/ 14 w 54"/>
                <a:gd name="T69" fmla="*/ 30 h 62"/>
                <a:gd name="T70" fmla="*/ 28 w 54"/>
                <a:gd name="T71"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2">
                  <a:moveTo>
                    <a:pt x="0" y="0"/>
                  </a:moveTo>
                  <a:lnTo>
                    <a:pt x="28" y="0"/>
                  </a:lnTo>
                  <a:lnTo>
                    <a:pt x="28" y="0"/>
                  </a:lnTo>
                  <a:lnTo>
                    <a:pt x="40" y="2"/>
                  </a:lnTo>
                  <a:lnTo>
                    <a:pt x="46" y="6"/>
                  </a:lnTo>
                  <a:lnTo>
                    <a:pt x="46" y="6"/>
                  </a:lnTo>
                  <a:lnTo>
                    <a:pt x="50" y="12"/>
                  </a:lnTo>
                  <a:lnTo>
                    <a:pt x="52" y="20"/>
                  </a:lnTo>
                  <a:lnTo>
                    <a:pt x="52" y="20"/>
                  </a:lnTo>
                  <a:lnTo>
                    <a:pt x="52" y="20"/>
                  </a:lnTo>
                  <a:lnTo>
                    <a:pt x="52" y="28"/>
                  </a:lnTo>
                  <a:lnTo>
                    <a:pt x="48" y="32"/>
                  </a:lnTo>
                  <a:lnTo>
                    <a:pt x="44" y="38"/>
                  </a:lnTo>
                  <a:lnTo>
                    <a:pt x="38" y="40"/>
                  </a:lnTo>
                  <a:lnTo>
                    <a:pt x="54" y="62"/>
                  </a:lnTo>
                  <a:lnTo>
                    <a:pt x="38" y="62"/>
                  </a:lnTo>
                  <a:lnTo>
                    <a:pt x="24" y="42"/>
                  </a:lnTo>
                  <a:lnTo>
                    <a:pt x="14" y="42"/>
                  </a:lnTo>
                  <a:lnTo>
                    <a:pt x="14" y="62"/>
                  </a:lnTo>
                  <a:lnTo>
                    <a:pt x="0" y="62"/>
                  </a:lnTo>
                  <a:lnTo>
                    <a:pt x="0" y="0"/>
                  </a:lnTo>
                  <a:close/>
                  <a:moveTo>
                    <a:pt x="28" y="30"/>
                  </a:moveTo>
                  <a:lnTo>
                    <a:pt x="28" y="30"/>
                  </a:lnTo>
                  <a:lnTo>
                    <a:pt x="32" y="30"/>
                  </a:lnTo>
                  <a:lnTo>
                    <a:pt x="36" y="28"/>
                  </a:lnTo>
                  <a:lnTo>
                    <a:pt x="38" y="26"/>
                  </a:lnTo>
                  <a:lnTo>
                    <a:pt x="38" y="22"/>
                  </a:lnTo>
                  <a:lnTo>
                    <a:pt x="38" y="22"/>
                  </a:lnTo>
                  <a:lnTo>
                    <a:pt x="38" y="22"/>
                  </a:lnTo>
                  <a:lnTo>
                    <a:pt x="38" y="18"/>
                  </a:lnTo>
                  <a:lnTo>
                    <a:pt x="36" y="14"/>
                  </a:lnTo>
                  <a:lnTo>
                    <a:pt x="32" y="12"/>
                  </a:lnTo>
                  <a:lnTo>
                    <a:pt x="28" y="12"/>
                  </a:lnTo>
                  <a:lnTo>
                    <a:pt x="14" y="12"/>
                  </a:lnTo>
                  <a:lnTo>
                    <a:pt x="14" y="30"/>
                  </a:lnTo>
                  <a:lnTo>
                    <a:pt x="2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42"/>
            <p:cNvSpPr>
              <a:spLocks/>
            </p:cNvSpPr>
            <p:nvPr userDrawn="1"/>
          </p:nvSpPr>
          <p:spPr bwMode="auto">
            <a:xfrm>
              <a:off x="8589963" y="6743700"/>
              <a:ext cx="92075" cy="101600"/>
            </a:xfrm>
            <a:custGeom>
              <a:avLst/>
              <a:gdLst>
                <a:gd name="T0" fmla="*/ 0 w 58"/>
                <a:gd name="T1" fmla="*/ 32 h 64"/>
                <a:gd name="T2" fmla="*/ 0 w 58"/>
                <a:gd name="T3" fmla="*/ 32 h 64"/>
                <a:gd name="T4" fmla="*/ 0 w 58"/>
                <a:gd name="T5" fmla="*/ 32 h 64"/>
                <a:gd name="T6" fmla="*/ 2 w 58"/>
                <a:gd name="T7" fmla="*/ 24 h 64"/>
                <a:gd name="T8" fmla="*/ 4 w 58"/>
                <a:gd name="T9" fmla="*/ 18 h 64"/>
                <a:gd name="T10" fmla="*/ 10 w 58"/>
                <a:gd name="T11" fmla="*/ 8 h 64"/>
                <a:gd name="T12" fmla="*/ 14 w 58"/>
                <a:gd name="T13" fmla="*/ 4 h 64"/>
                <a:gd name="T14" fmla="*/ 20 w 58"/>
                <a:gd name="T15" fmla="*/ 2 h 64"/>
                <a:gd name="T16" fmla="*/ 26 w 58"/>
                <a:gd name="T17" fmla="*/ 0 h 64"/>
                <a:gd name="T18" fmla="*/ 32 w 58"/>
                <a:gd name="T19" fmla="*/ 0 h 64"/>
                <a:gd name="T20" fmla="*/ 32 w 58"/>
                <a:gd name="T21" fmla="*/ 0 h 64"/>
                <a:gd name="T22" fmla="*/ 40 w 58"/>
                <a:gd name="T23" fmla="*/ 0 h 64"/>
                <a:gd name="T24" fmla="*/ 48 w 58"/>
                <a:gd name="T25" fmla="*/ 2 h 64"/>
                <a:gd name="T26" fmla="*/ 52 w 58"/>
                <a:gd name="T27" fmla="*/ 4 h 64"/>
                <a:gd name="T28" fmla="*/ 58 w 58"/>
                <a:gd name="T29" fmla="*/ 8 h 64"/>
                <a:gd name="T30" fmla="*/ 48 w 58"/>
                <a:gd name="T31" fmla="*/ 18 h 64"/>
                <a:gd name="T32" fmla="*/ 48 w 58"/>
                <a:gd name="T33" fmla="*/ 18 h 64"/>
                <a:gd name="T34" fmla="*/ 42 w 58"/>
                <a:gd name="T35" fmla="*/ 14 h 64"/>
                <a:gd name="T36" fmla="*/ 32 w 58"/>
                <a:gd name="T37" fmla="*/ 12 h 64"/>
                <a:gd name="T38" fmla="*/ 32 w 58"/>
                <a:gd name="T39" fmla="*/ 12 h 64"/>
                <a:gd name="T40" fmla="*/ 26 w 58"/>
                <a:gd name="T41" fmla="*/ 14 h 64"/>
                <a:gd name="T42" fmla="*/ 20 w 58"/>
                <a:gd name="T43" fmla="*/ 18 h 64"/>
                <a:gd name="T44" fmla="*/ 16 w 58"/>
                <a:gd name="T45" fmla="*/ 24 h 64"/>
                <a:gd name="T46" fmla="*/ 14 w 58"/>
                <a:gd name="T47" fmla="*/ 30 h 64"/>
                <a:gd name="T48" fmla="*/ 14 w 58"/>
                <a:gd name="T49" fmla="*/ 32 h 64"/>
                <a:gd name="T50" fmla="*/ 14 w 58"/>
                <a:gd name="T51" fmla="*/ 32 h 64"/>
                <a:gd name="T52" fmla="*/ 16 w 58"/>
                <a:gd name="T53" fmla="*/ 38 h 64"/>
                <a:gd name="T54" fmla="*/ 20 w 58"/>
                <a:gd name="T55" fmla="*/ 44 h 64"/>
                <a:gd name="T56" fmla="*/ 26 w 58"/>
                <a:gd name="T57" fmla="*/ 50 h 64"/>
                <a:gd name="T58" fmla="*/ 32 w 58"/>
                <a:gd name="T59" fmla="*/ 50 h 64"/>
                <a:gd name="T60" fmla="*/ 32 w 58"/>
                <a:gd name="T61" fmla="*/ 50 h 64"/>
                <a:gd name="T62" fmla="*/ 42 w 58"/>
                <a:gd name="T63" fmla="*/ 48 h 64"/>
                <a:gd name="T64" fmla="*/ 50 w 58"/>
                <a:gd name="T65" fmla="*/ 44 h 64"/>
                <a:gd name="T66" fmla="*/ 58 w 58"/>
                <a:gd name="T67" fmla="*/ 52 h 64"/>
                <a:gd name="T68" fmla="*/ 58 w 58"/>
                <a:gd name="T69" fmla="*/ 52 h 64"/>
                <a:gd name="T70" fmla="*/ 52 w 58"/>
                <a:gd name="T71" fmla="*/ 56 h 64"/>
                <a:gd name="T72" fmla="*/ 48 w 58"/>
                <a:gd name="T73" fmla="*/ 60 h 64"/>
                <a:gd name="T74" fmla="*/ 40 w 58"/>
                <a:gd name="T75" fmla="*/ 62 h 64"/>
                <a:gd name="T76" fmla="*/ 32 w 58"/>
                <a:gd name="T77" fmla="*/ 64 h 64"/>
                <a:gd name="T78" fmla="*/ 32 w 58"/>
                <a:gd name="T79" fmla="*/ 64 h 64"/>
                <a:gd name="T80" fmla="*/ 26 w 58"/>
                <a:gd name="T81" fmla="*/ 62 h 64"/>
                <a:gd name="T82" fmla="*/ 20 w 58"/>
                <a:gd name="T83" fmla="*/ 60 h 64"/>
                <a:gd name="T84" fmla="*/ 14 w 58"/>
                <a:gd name="T85" fmla="*/ 58 h 64"/>
                <a:gd name="T86" fmla="*/ 10 w 58"/>
                <a:gd name="T87" fmla="*/ 54 h 64"/>
                <a:gd name="T88" fmla="*/ 4 w 58"/>
                <a:gd name="T89" fmla="*/ 44 h 64"/>
                <a:gd name="T90" fmla="*/ 2 w 58"/>
                <a:gd name="T91" fmla="*/ 38 h 64"/>
                <a:gd name="T92" fmla="*/ 0 w 5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4">
                  <a:moveTo>
                    <a:pt x="0" y="32"/>
                  </a:moveTo>
                  <a:lnTo>
                    <a:pt x="0" y="32"/>
                  </a:lnTo>
                  <a:lnTo>
                    <a:pt x="0" y="32"/>
                  </a:lnTo>
                  <a:lnTo>
                    <a:pt x="2" y="24"/>
                  </a:lnTo>
                  <a:lnTo>
                    <a:pt x="4" y="18"/>
                  </a:lnTo>
                  <a:lnTo>
                    <a:pt x="10" y="8"/>
                  </a:lnTo>
                  <a:lnTo>
                    <a:pt x="14" y="4"/>
                  </a:lnTo>
                  <a:lnTo>
                    <a:pt x="20" y="2"/>
                  </a:lnTo>
                  <a:lnTo>
                    <a:pt x="26" y="0"/>
                  </a:lnTo>
                  <a:lnTo>
                    <a:pt x="32" y="0"/>
                  </a:lnTo>
                  <a:lnTo>
                    <a:pt x="32" y="0"/>
                  </a:lnTo>
                  <a:lnTo>
                    <a:pt x="40" y="0"/>
                  </a:lnTo>
                  <a:lnTo>
                    <a:pt x="48" y="2"/>
                  </a:lnTo>
                  <a:lnTo>
                    <a:pt x="52" y="4"/>
                  </a:lnTo>
                  <a:lnTo>
                    <a:pt x="58" y="8"/>
                  </a:lnTo>
                  <a:lnTo>
                    <a:pt x="48" y="18"/>
                  </a:lnTo>
                  <a:lnTo>
                    <a:pt x="48" y="18"/>
                  </a:lnTo>
                  <a:lnTo>
                    <a:pt x="42" y="14"/>
                  </a:lnTo>
                  <a:lnTo>
                    <a:pt x="32" y="12"/>
                  </a:lnTo>
                  <a:lnTo>
                    <a:pt x="32" y="12"/>
                  </a:lnTo>
                  <a:lnTo>
                    <a:pt x="26" y="14"/>
                  </a:lnTo>
                  <a:lnTo>
                    <a:pt x="20" y="18"/>
                  </a:lnTo>
                  <a:lnTo>
                    <a:pt x="16" y="24"/>
                  </a:lnTo>
                  <a:lnTo>
                    <a:pt x="14" y="30"/>
                  </a:lnTo>
                  <a:lnTo>
                    <a:pt x="14" y="32"/>
                  </a:lnTo>
                  <a:lnTo>
                    <a:pt x="14" y="32"/>
                  </a:lnTo>
                  <a:lnTo>
                    <a:pt x="16" y="38"/>
                  </a:lnTo>
                  <a:lnTo>
                    <a:pt x="20" y="44"/>
                  </a:lnTo>
                  <a:lnTo>
                    <a:pt x="26" y="50"/>
                  </a:lnTo>
                  <a:lnTo>
                    <a:pt x="32" y="50"/>
                  </a:lnTo>
                  <a:lnTo>
                    <a:pt x="32" y="50"/>
                  </a:lnTo>
                  <a:lnTo>
                    <a:pt x="42" y="48"/>
                  </a:lnTo>
                  <a:lnTo>
                    <a:pt x="50" y="44"/>
                  </a:lnTo>
                  <a:lnTo>
                    <a:pt x="58" y="52"/>
                  </a:lnTo>
                  <a:lnTo>
                    <a:pt x="58" y="52"/>
                  </a:lnTo>
                  <a:lnTo>
                    <a:pt x="52" y="56"/>
                  </a:lnTo>
                  <a:lnTo>
                    <a:pt x="48" y="60"/>
                  </a:lnTo>
                  <a:lnTo>
                    <a:pt x="40" y="62"/>
                  </a:lnTo>
                  <a:lnTo>
                    <a:pt x="32" y="64"/>
                  </a:lnTo>
                  <a:lnTo>
                    <a:pt x="32" y="64"/>
                  </a:lnTo>
                  <a:lnTo>
                    <a:pt x="26" y="62"/>
                  </a:lnTo>
                  <a:lnTo>
                    <a:pt x="20" y="60"/>
                  </a:lnTo>
                  <a:lnTo>
                    <a:pt x="14" y="58"/>
                  </a:lnTo>
                  <a:lnTo>
                    <a:pt x="10" y="54"/>
                  </a:lnTo>
                  <a:lnTo>
                    <a:pt x="4" y="44"/>
                  </a:lnTo>
                  <a:lnTo>
                    <a:pt x="2" y="38"/>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43"/>
            <p:cNvSpPr>
              <a:spLocks/>
            </p:cNvSpPr>
            <p:nvPr userDrawn="1"/>
          </p:nvSpPr>
          <p:spPr bwMode="auto">
            <a:xfrm>
              <a:off x="8589963" y="6743700"/>
              <a:ext cx="92075" cy="101600"/>
            </a:xfrm>
            <a:custGeom>
              <a:avLst/>
              <a:gdLst>
                <a:gd name="T0" fmla="*/ 0 w 58"/>
                <a:gd name="T1" fmla="*/ 32 h 64"/>
                <a:gd name="T2" fmla="*/ 0 w 58"/>
                <a:gd name="T3" fmla="*/ 32 h 64"/>
                <a:gd name="T4" fmla="*/ 0 w 58"/>
                <a:gd name="T5" fmla="*/ 32 h 64"/>
                <a:gd name="T6" fmla="*/ 2 w 58"/>
                <a:gd name="T7" fmla="*/ 24 h 64"/>
                <a:gd name="T8" fmla="*/ 4 w 58"/>
                <a:gd name="T9" fmla="*/ 18 h 64"/>
                <a:gd name="T10" fmla="*/ 10 w 58"/>
                <a:gd name="T11" fmla="*/ 8 h 64"/>
                <a:gd name="T12" fmla="*/ 14 w 58"/>
                <a:gd name="T13" fmla="*/ 4 h 64"/>
                <a:gd name="T14" fmla="*/ 20 w 58"/>
                <a:gd name="T15" fmla="*/ 2 h 64"/>
                <a:gd name="T16" fmla="*/ 26 w 58"/>
                <a:gd name="T17" fmla="*/ 0 h 64"/>
                <a:gd name="T18" fmla="*/ 32 w 58"/>
                <a:gd name="T19" fmla="*/ 0 h 64"/>
                <a:gd name="T20" fmla="*/ 32 w 58"/>
                <a:gd name="T21" fmla="*/ 0 h 64"/>
                <a:gd name="T22" fmla="*/ 40 w 58"/>
                <a:gd name="T23" fmla="*/ 0 h 64"/>
                <a:gd name="T24" fmla="*/ 48 w 58"/>
                <a:gd name="T25" fmla="*/ 2 h 64"/>
                <a:gd name="T26" fmla="*/ 52 w 58"/>
                <a:gd name="T27" fmla="*/ 4 h 64"/>
                <a:gd name="T28" fmla="*/ 58 w 58"/>
                <a:gd name="T29" fmla="*/ 8 h 64"/>
                <a:gd name="T30" fmla="*/ 48 w 58"/>
                <a:gd name="T31" fmla="*/ 18 h 64"/>
                <a:gd name="T32" fmla="*/ 48 w 58"/>
                <a:gd name="T33" fmla="*/ 18 h 64"/>
                <a:gd name="T34" fmla="*/ 42 w 58"/>
                <a:gd name="T35" fmla="*/ 14 h 64"/>
                <a:gd name="T36" fmla="*/ 32 w 58"/>
                <a:gd name="T37" fmla="*/ 12 h 64"/>
                <a:gd name="T38" fmla="*/ 32 w 58"/>
                <a:gd name="T39" fmla="*/ 12 h 64"/>
                <a:gd name="T40" fmla="*/ 26 w 58"/>
                <a:gd name="T41" fmla="*/ 14 h 64"/>
                <a:gd name="T42" fmla="*/ 20 w 58"/>
                <a:gd name="T43" fmla="*/ 18 h 64"/>
                <a:gd name="T44" fmla="*/ 16 w 58"/>
                <a:gd name="T45" fmla="*/ 24 h 64"/>
                <a:gd name="T46" fmla="*/ 14 w 58"/>
                <a:gd name="T47" fmla="*/ 30 h 64"/>
                <a:gd name="T48" fmla="*/ 14 w 58"/>
                <a:gd name="T49" fmla="*/ 32 h 64"/>
                <a:gd name="T50" fmla="*/ 14 w 58"/>
                <a:gd name="T51" fmla="*/ 32 h 64"/>
                <a:gd name="T52" fmla="*/ 16 w 58"/>
                <a:gd name="T53" fmla="*/ 38 h 64"/>
                <a:gd name="T54" fmla="*/ 20 w 58"/>
                <a:gd name="T55" fmla="*/ 44 h 64"/>
                <a:gd name="T56" fmla="*/ 26 w 58"/>
                <a:gd name="T57" fmla="*/ 50 h 64"/>
                <a:gd name="T58" fmla="*/ 32 w 58"/>
                <a:gd name="T59" fmla="*/ 50 h 64"/>
                <a:gd name="T60" fmla="*/ 32 w 58"/>
                <a:gd name="T61" fmla="*/ 50 h 64"/>
                <a:gd name="T62" fmla="*/ 42 w 58"/>
                <a:gd name="T63" fmla="*/ 48 h 64"/>
                <a:gd name="T64" fmla="*/ 50 w 58"/>
                <a:gd name="T65" fmla="*/ 44 h 64"/>
                <a:gd name="T66" fmla="*/ 58 w 58"/>
                <a:gd name="T67" fmla="*/ 52 h 64"/>
                <a:gd name="T68" fmla="*/ 58 w 58"/>
                <a:gd name="T69" fmla="*/ 52 h 64"/>
                <a:gd name="T70" fmla="*/ 52 w 58"/>
                <a:gd name="T71" fmla="*/ 56 h 64"/>
                <a:gd name="T72" fmla="*/ 48 w 58"/>
                <a:gd name="T73" fmla="*/ 60 h 64"/>
                <a:gd name="T74" fmla="*/ 40 w 58"/>
                <a:gd name="T75" fmla="*/ 62 h 64"/>
                <a:gd name="T76" fmla="*/ 32 w 58"/>
                <a:gd name="T77" fmla="*/ 64 h 64"/>
                <a:gd name="T78" fmla="*/ 32 w 58"/>
                <a:gd name="T79" fmla="*/ 64 h 64"/>
                <a:gd name="T80" fmla="*/ 26 w 58"/>
                <a:gd name="T81" fmla="*/ 62 h 64"/>
                <a:gd name="T82" fmla="*/ 20 w 58"/>
                <a:gd name="T83" fmla="*/ 60 h 64"/>
                <a:gd name="T84" fmla="*/ 14 w 58"/>
                <a:gd name="T85" fmla="*/ 58 h 64"/>
                <a:gd name="T86" fmla="*/ 10 w 58"/>
                <a:gd name="T87" fmla="*/ 54 h 64"/>
                <a:gd name="T88" fmla="*/ 4 w 58"/>
                <a:gd name="T89" fmla="*/ 44 h 64"/>
                <a:gd name="T90" fmla="*/ 2 w 58"/>
                <a:gd name="T91" fmla="*/ 38 h 64"/>
                <a:gd name="T92" fmla="*/ 0 w 5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4">
                  <a:moveTo>
                    <a:pt x="0" y="32"/>
                  </a:moveTo>
                  <a:lnTo>
                    <a:pt x="0" y="32"/>
                  </a:lnTo>
                  <a:lnTo>
                    <a:pt x="0" y="32"/>
                  </a:lnTo>
                  <a:lnTo>
                    <a:pt x="2" y="24"/>
                  </a:lnTo>
                  <a:lnTo>
                    <a:pt x="4" y="18"/>
                  </a:lnTo>
                  <a:lnTo>
                    <a:pt x="10" y="8"/>
                  </a:lnTo>
                  <a:lnTo>
                    <a:pt x="14" y="4"/>
                  </a:lnTo>
                  <a:lnTo>
                    <a:pt x="20" y="2"/>
                  </a:lnTo>
                  <a:lnTo>
                    <a:pt x="26" y="0"/>
                  </a:lnTo>
                  <a:lnTo>
                    <a:pt x="32" y="0"/>
                  </a:lnTo>
                  <a:lnTo>
                    <a:pt x="32" y="0"/>
                  </a:lnTo>
                  <a:lnTo>
                    <a:pt x="40" y="0"/>
                  </a:lnTo>
                  <a:lnTo>
                    <a:pt x="48" y="2"/>
                  </a:lnTo>
                  <a:lnTo>
                    <a:pt x="52" y="4"/>
                  </a:lnTo>
                  <a:lnTo>
                    <a:pt x="58" y="8"/>
                  </a:lnTo>
                  <a:lnTo>
                    <a:pt x="48" y="18"/>
                  </a:lnTo>
                  <a:lnTo>
                    <a:pt x="48" y="18"/>
                  </a:lnTo>
                  <a:lnTo>
                    <a:pt x="42" y="14"/>
                  </a:lnTo>
                  <a:lnTo>
                    <a:pt x="32" y="12"/>
                  </a:lnTo>
                  <a:lnTo>
                    <a:pt x="32" y="12"/>
                  </a:lnTo>
                  <a:lnTo>
                    <a:pt x="26" y="14"/>
                  </a:lnTo>
                  <a:lnTo>
                    <a:pt x="20" y="18"/>
                  </a:lnTo>
                  <a:lnTo>
                    <a:pt x="16" y="24"/>
                  </a:lnTo>
                  <a:lnTo>
                    <a:pt x="14" y="30"/>
                  </a:lnTo>
                  <a:lnTo>
                    <a:pt x="14" y="32"/>
                  </a:lnTo>
                  <a:lnTo>
                    <a:pt x="14" y="32"/>
                  </a:lnTo>
                  <a:lnTo>
                    <a:pt x="16" y="38"/>
                  </a:lnTo>
                  <a:lnTo>
                    <a:pt x="20" y="44"/>
                  </a:lnTo>
                  <a:lnTo>
                    <a:pt x="26" y="50"/>
                  </a:lnTo>
                  <a:lnTo>
                    <a:pt x="32" y="50"/>
                  </a:lnTo>
                  <a:lnTo>
                    <a:pt x="32" y="50"/>
                  </a:lnTo>
                  <a:lnTo>
                    <a:pt x="42" y="48"/>
                  </a:lnTo>
                  <a:lnTo>
                    <a:pt x="50" y="44"/>
                  </a:lnTo>
                  <a:lnTo>
                    <a:pt x="58" y="52"/>
                  </a:lnTo>
                  <a:lnTo>
                    <a:pt x="58" y="52"/>
                  </a:lnTo>
                  <a:lnTo>
                    <a:pt x="52" y="56"/>
                  </a:lnTo>
                  <a:lnTo>
                    <a:pt x="48" y="60"/>
                  </a:lnTo>
                  <a:lnTo>
                    <a:pt x="40" y="62"/>
                  </a:lnTo>
                  <a:lnTo>
                    <a:pt x="32" y="64"/>
                  </a:lnTo>
                  <a:lnTo>
                    <a:pt x="32" y="64"/>
                  </a:lnTo>
                  <a:lnTo>
                    <a:pt x="26" y="62"/>
                  </a:lnTo>
                  <a:lnTo>
                    <a:pt x="20" y="60"/>
                  </a:lnTo>
                  <a:lnTo>
                    <a:pt x="14" y="58"/>
                  </a:lnTo>
                  <a:lnTo>
                    <a:pt x="10" y="54"/>
                  </a:lnTo>
                  <a:lnTo>
                    <a:pt x="4" y="44"/>
                  </a:lnTo>
                  <a:lnTo>
                    <a:pt x="2" y="38"/>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Freeform 44"/>
            <p:cNvSpPr>
              <a:spLocks/>
            </p:cNvSpPr>
            <p:nvPr userDrawn="1"/>
          </p:nvSpPr>
          <p:spPr bwMode="auto">
            <a:xfrm>
              <a:off x="8720138" y="6743700"/>
              <a:ext cx="82550" cy="98425"/>
            </a:xfrm>
            <a:custGeom>
              <a:avLst/>
              <a:gdLst>
                <a:gd name="T0" fmla="*/ 0 w 52"/>
                <a:gd name="T1" fmla="*/ 0 h 62"/>
                <a:gd name="T2" fmla="*/ 14 w 52"/>
                <a:gd name="T3" fmla="*/ 0 h 62"/>
                <a:gd name="T4" fmla="*/ 14 w 52"/>
                <a:gd name="T5" fmla="*/ 24 h 62"/>
                <a:gd name="T6" fmla="*/ 38 w 52"/>
                <a:gd name="T7" fmla="*/ 24 h 62"/>
                <a:gd name="T8" fmla="*/ 38 w 52"/>
                <a:gd name="T9" fmla="*/ 0 h 62"/>
                <a:gd name="T10" fmla="*/ 52 w 52"/>
                <a:gd name="T11" fmla="*/ 0 h 62"/>
                <a:gd name="T12" fmla="*/ 52 w 52"/>
                <a:gd name="T13" fmla="*/ 62 h 62"/>
                <a:gd name="T14" fmla="*/ 38 w 52"/>
                <a:gd name="T15" fmla="*/ 62 h 62"/>
                <a:gd name="T16" fmla="*/ 38 w 52"/>
                <a:gd name="T17" fmla="*/ 38 h 62"/>
                <a:gd name="T18" fmla="*/ 14 w 52"/>
                <a:gd name="T19" fmla="*/ 38 h 62"/>
                <a:gd name="T20" fmla="*/ 14 w 52"/>
                <a:gd name="T21" fmla="*/ 62 h 62"/>
                <a:gd name="T22" fmla="*/ 0 w 52"/>
                <a:gd name="T23" fmla="*/ 62 h 62"/>
                <a:gd name="T24" fmla="*/ 0 w 5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2">
                  <a:moveTo>
                    <a:pt x="0" y="0"/>
                  </a:moveTo>
                  <a:lnTo>
                    <a:pt x="14" y="0"/>
                  </a:lnTo>
                  <a:lnTo>
                    <a:pt x="14" y="24"/>
                  </a:lnTo>
                  <a:lnTo>
                    <a:pt x="38" y="24"/>
                  </a:lnTo>
                  <a:lnTo>
                    <a:pt x="38" y="0"/>
                  </a:lnTo>
                  <a:lnTo>
                    <a:pt x="52" y="0"/>
                  </a:lnTo>
                  <a:lnTo>
                    <a:pt x="52" y="62"/>
                  </a:lnTo>
                  <a:lnTo>
                    <a:pt x="38" y="62"/>
                  </a:lnTo>
                  <a:lnTo>
                    <a:pt x="38" y="38"/>
                  </a:lnTo>
                  <a:lnTo>
                    <a:pt x="14" y="38"/>
                  </a:lnTo>
                  <a:lnTo>
                    <a:pt x="14"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Freeform 45"/>
            <p:cNvSpPr>
              <a:spLocks/>
            </p:cNvSpPr>
            <p:nvPr userDrawn="1"/>
          </p:nvSpPr>
          <p:spPr bwMode="auto">
            <a:xfrm>
              <a:off x="8847138" y="6743700"/>
              <a:ext cx="76200" cy="98425"/>
            </a:xfrm>
            <a:custGeom>
              <a:avLst/>
              <a:gdLst>
                <a:gd name="T0" fmla="*/ 0 w 48"/>
                <a:gd name="T1" fmla="*/ 0 h 62"/>
                <a:gd name="T2" fmla="*/ 48 w 48"/>
                <a:gd name="T3" fmla="*/ 0 h 62"/>
                <a:gd name="T4" fmla="*/ 48 w 48"/>
                <a:gd name="T5" fmla="*/ 12 h 62"/>
                <a:gd name="T6" fmla="*/ 14 w 48"/>
                <a:gd name="T7" fmla="*/ 12 h 62"/>
                <a:gd name="T8" fmla="*/ 14 w 48"/>
                <a:gd name="T9" fmla="*/ 24 h 62"/>
                <a:gd name="T10" fmla="*/ 44 w 48"/>
                <a:gd name="T11" fmla="*/ 24 h 62"/>
                <a:gd name="T12" fmla="*/ 44 w 48"/>
                <a:gd name="T13" fmla="*/ 36 h 62"/>
                <a:gd name="T14" fmla="*/ 14 w 48"/>
                <a:gd name="T15" fmla="*/ 36 h 62"/>
                <a:gd name="T16" fmla="*/ 14 w 48"/>
                <a:gd name="T17" fmla="*/ 50 h 62"/>
                <a:gd name="T18" fmla="*/ 48 w 48"/>
                <a:gd name="T19" fmla="*/ 50 h 62"/>
                <a:gd name="T20" fmla="*/ 48 w 48"/>
                <a:gd name="T21" fmla="*/ 62 h 62"/>
                <a:gd name="T22" fmla="*/ 0 w 48"/>
                <a:gd name="T23" fmla="*/ 62 h 62"/>
                <a:gd name="T24" fmla="*/ 0 w 4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2">
                  <a:moveTo>
                    <a:pt x="0" y="0"/>
                  </a:moveTo>
                  <a:lnTo>
                    <a:pt x="48" y="0"/>
                  </a:lnTo>
                  <a:lnTo>
                    <a:pt x="48" y="12"/>
                  </a:lnTo>
                  <a:lnTo>
                    <a:pt x="14" y="12"/>
                  </a:lnTo>
                  <a:lnTo>
                    <a:pt x="14" y="24"/>
                  </a:lnTo>
                  <a:lnTo>
                    <a:pt x="44" y="24"/>
                  </a:lnTo>
                  <a:lnTo>
                    <a:pt x="44" y="36"/>
                  </a:lnTo>
                  <a:lnTo>
                    <a:pt x="14" y="36"/>
                  </a:lnTo>
                  <a:lnTo>
                    <a:pt x="14" y="50"/>
                  </a:lnTo>
                  <a:lnTo>
                    <a:pt x="48" y="50"/>
                  </a:lnTo>
                  <a:lnTo>
                    <a:pt x="4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Freeform 46"/>
            <p:cNvSpPr>
              <a:spLocks/>
            </p:cNvSpPr>
            <p:nvPr userDrawn="1"/>
          </p:nvSpPr>
          <p:spPr bwMode="auto">
            <a:xfrm>
              <a:off x="8955088" y="6743700"/>
              <a:ext cx="98425" cy="98425"/>
            </a:xfrm>
            <a:custGeom>
              <a:avLst/>
              <a:gdLst>
                <a:gd name="T0" fmla="*/ 0 w 62"/>
                <a:gd name="T1" fmla="*/ 0 h 62"/>
                <a:gd name="T2" fmla="*/ 14 w 62"/>
                <a:gd name="T3" fmla="*/ 0 h 62"/>
                <a:gd name="T4" fmla="*/ 30 w 62"/>
                <a:gd name="T5" fmla="*/ 44 h 62"/>
                <a:gd name="T6" fmla="*/ 48 w 62"/>
                <a:gd name="T7" fmla="*/ 0 h 62"/>
                <a:gd name="T8" fmla="*/ 62 w 62"/>
                <a:gd name="T9" fmla="*/ 0 h 62"/>
                <a:gd name="T10" fmla="*/ 36 w 62"/>
                <a:gd name="T11" fmla="*/ 62 h 62"/>
                <a:gd name="T12" fmla="*/ 24 w 62"/>
                <a:gd name="T13" fmla="*/ 62 h 62"/>
                <a:gd name="T14" fmla="*/ 0 w 6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0" y="0"/>
                  </a:moveTo>
                  <a:lnTo>
                    <a:pt x="14" y="0"/>
                  </a:lnTo>
                  <a:lnTo>
                    <a:pt x="30" y="44"/>
                  </a:lnTo>
                  <a:lnTo>
                    <a:pt x="48" y="0"/>
                  </a:lnTo>
                  <a:lnTo>
                    <a:pt x="62" y="0"/>
                  </a:lnTo>
                  <a:lnTo>
                    <a:pt x="36" y="62"/>
                  </a:lnTo>
                  <a:lnTo>
                    <a:pt x="24"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Rectangle 47"/>
            <p:cNvSpPr>
              <a:spLocks noChangeArrowheads="1"/>
            </p:cNvSpPr>
            <p:nvPr userDrawn="1"/>
          </p:nvSpPr>
          <p:spPr bwMode="auto">
            <a:xfrm>
              <a:off x="9091613" y="6743700"/>
              <a:ext cx="19050" cy="98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8"/>
            <p:cNvSpPr>
              <a:spLocks noEditPoints="1"/>
            </p:cNvSpPr>
            <p:nvPr userDrawn="1"/>
          </p:nvSpPr>
          <p:spPr bwMode="auto">
            <a:xfrm>
              <a:off x="9151938" y="6743700"/>
              <a:ext cx="104775" cy="101600"/>
            </a:xfrm>
            <a:custGeom>
              <a:avLst/>
              <a:gdLst>
                <a:gd name="T0" fmla="*/ 0 w 66"/>
                <a:gd name="T1" fmla="*/ 32 h 64"/>
                <a:gd name="T2" fmla="*/ 0 w 66"/>
                <a:gd name="T3" fmla="*/ 32 h 64"/>
                <a:gd name="T4" fmla="*/ 0 w 66"/>
                <a:gd name="T5" fmla="*/ 32 h 64"/>
                <a:gd name="T6" fmla="*/ 2 w 66"/>
                <a:gd name="T7" fmla="*/ 24 h 64"/>
                <a:gd name="T8" fmla="*/ 4 w 66"/>
                <a:gd name="T9" fmla="*/ 18 h 64"/>
                <a:gd name="T10" fmla="*/ 6 w 66"/>
                <a:gd name="T11" fmla="*/ 14 h 64"/>
                <a:gd name="T12" fmla="*/ 10 w 66"/>
                <a:gd name="T13" fmla="*/ 8 h 64"/>
                <a:gd name="T14" fmla="*/ 16 w 66"/>
                <a:gd name="T15" fmla="*/ 4 h 64"/>
                <a:gd name="T16" fmla="*/ 20 w 66"/>
                <a:gd name="T17" fmla="*/ 2 h 64"/>
                <a:gd name="T18" fmla="*/ 28 w 66"/>
                <a:gd name="T19" fmla="*/ 0 h 64"/>
                <a:gd name="T20" fmla="*/ 34 w 66"/>
                <a:gd name="T21" fmla="*/ 0 h 64"/>
                <a:gd name="T22" fmla="*/ 34 w 66"/>
                <a:gd name="T23" fmla="*/ 0 h 64"/>
                <a:gd name="T24" fmla="*/ 40 w 66"/>
                <a:gd name="T25" fmla="*/ 0 h 64"/>
                <a:gd name="T26" fmla="*/ 48 w 66"/>
                <a:gd name="T27" fmla="*/ 2 h 64"/>
                <a:gd name="T28" fmla="*/ 52 w 66"/>
                <a:gd name="T29" fmla="*/ 4 h 64"/>
                <a:gd name="T30" fmla="*/ 58 w 66"/>
                <a:gd name="T31" fmla="*/ 8 h 64"/>
                <a:gd name="T32" fmla="*/ 62 w 66"/>
                <a:gd name="T33" fmla="*/ 14 h 64"/>
                <a:gd name="T34" fmla="*/ 64 w 66"/>
                <a:gd name="T35" fmla="*/ 18 h 64"/>
                <a:gd name="T36" fmla="*/ 66 w 66"/>
                <a:gd name="T37" fmla="*/ 24 h 64"/>
                <a:gd name="T38" fmla="*/ 66 w 66"/>
                <a:gd name="T39" fmla="*/ 30 h 64"/>
                <a:gd name="T40" fmla="*/ 66 w 66"/>
                <a:gd name="T41" fmla="*/ 32 h 64"/>
                <a:gd name="T42" fmla="*/ 66 w 66"/>
                <a:gd name="T43" fmla="*/ 32 h 64"/>
                <a:gd name="T44" fmla="*/ 66 w 66"/>
                <a:gd name="T45" fmla="*/ 38 h 64"/>
                <a:gd name="T46" fmla="*/ 64 w 66"/>
                <a:gd name="T47" fmla="*/ 44 h 64"/>
                <a:gd name="T48" fmla="*/ 62 w 66"/>
                <a:gd name="T49" fmla="*/ 48 h 64"/>
                <a:gd name="T50" fmla="*/ 58 w 66"/>
                <a:gd name="T51" fmla="*/ 54 h 64"/>
                <a:gd name="T52" fmla="*/ 52 w 66"/>
                <a:gd name="T53" fmla="*/ 58 h 64"/>
                <a:gd name="T54" fmla="*/ 48 w 66"/>
                <a:gd name="T55" fmla="*/ 60 h 64"/>
                <a:gd name="T56" fmla="*/ 40 w 66"/>
                <a:gd name="T57" fmla="*/ 62 h 64"/>
                <a:gd name="T58" fmla="*/ 34 w 66"/>
                <a:gd name="T59" fmla="*/ 64 h 64"/>
                <a:gd name="T60" fmla="*/ 34 w 66"/>
                <a:gd name="T61" fmla="*/ 64 h 64"/>
                <a:gd name="T62" fmla="*/ 26 w 66"/>
                <a:gd name="T63" fmla="*/ 62 h 64"/>
                <a:gd name="T64" fmla="*/ 20 w 66"/>
                <a:gd name="T65" fmla="*/ 60 h 64"/>
                <a:gd name="T66" fmla="*/ 16 w 66"/>
                <a:gd name="T67" fmla="*/ 58 h 64"/>
                <a:gd name="T68" fmla="*/ 10 w 66"/>
                <a:gd name="T69" fmla="*/ 54 h 64"/>
                <a:gd name="T70" fmla="*/ 6 w 66"/>
                <a:gd name="T71" fmla="*/ 50 h 64"/>
                <a:gd name="T72" fmla="*/ 4 w 66"/>
                <a:gd name="T73" fmla="*/ 44 h 64"/>
                <a:gd name="T74" fmla="*/ 2 w 66"/>
                <a:gd name="T75" fmla="*/ 38 h 64"/>
                <a:gd name="T76" fmla="*/ 0 w 66"/>
                <a:gd name="T77" fmla="*/ 32 h 64"/>
                <a:gd name="T78" fmla="*/ 52 w 66"/>
                <a:gd name="T79" fmla="*/ 32 h 64"/>
                <a:gd name="T80" fmla="*/ 52 w 66"/>
                <a:gd name="T81" fmla="*/ 32 h 64"/>
                <a:gd name="T82" fmla="*/ 52 w 66"/>
                <a:gd name="T83" fmla="*/ 32 h 64"/>
                <a:gd name="T84" fmla="*/ 52 w 66"/>
                <a:gd name="T85" fmla="*/ 24 h 64"/>
                <a:gd name="T86" fmla="*/ 48 w 66"/>
                <a:gd name="T87" fmla="*/ 18 h 64"/>
                <a:gd name="T88" fmla="*/ 42 w 66"/>
                <a:gd name="T89" fmla="*/ 14 h 64"/>
                <a:gd name="T90" fmla="*/ 34 w 66"/>
                <a:gd name="T91" fmla="*/ 12 h 64"/>
                <a:gd name="T92" fmla="*/ 34 w 66"/>
                <a:gd name="T93" fmla="*/ 12 h 64"/>
                <a:gd name="T94" fmla="*/ 26 w 66"/>
                <a:gd name="T95" fmla="*/ 14 h 64"/>
                <a:gd name="T96" fmla="*/ 20 w 66"/>
                <a:gd name="T97" fmla="*/ 18 h 64"/>
                <a:gd name="T98" fmla="*/ 16 w 66"/>
                <a:gd name="T99" fmla="*/ 24 h 64"/>
                <a:gd name="T100" fmla="*/ 16 w 66"/>
                <a:gd name="T101" fmla="*/ 30 h 64"/>
                <a:gd name="T102" fmla="*/ 16 w 66"/>
                <a:gd name="T103" fmla="*/ 32 h 64"/>
                <a:gd name="T104" fmla="*/ 16 w 66"/>
                <a:gd name="T105" fmla="*/ 32 h 64"/>
                <a:gd name="T106" fmla="*/ 16 w 66"/>
                <a:gd name="T107" fmla="*/ 38 h 64"/>
                <a:gd name="T108" fmla="*/ 20 w 66"/>
                <a:gd name="T109" fmla="*/ 44 h 64"/>
                <a:gd name="T110" fmla="*/ 26 w 66"/>
                <a:gd name="T111" fmla="*/ 50 h 64"/>
                <a:gd name="T112" fmla="*/ 34 w 66"/>
                <a:gd name="T113" fmla="*/ 50 h 64"/>
                <a:gd name="T114" fmla="*/ 34 w 66"/>
                <a:gd name="T115" fmla="*/ 50 h 64"/>
                <a:gd name="T116" fmla="*/ 42 w 66"/>
                <a:gd name="T117" fmla="*/ 50 h 64"/>
                <a:gd name="T118" fmla="*/ 48 w 66"/>
                <a:gd name="T119" fmla="*/ 44 h 64"/>
                <a:gd name="T120" fmla="*/ 52 w 66"/>
                <a:gd name="T121" fmla="*/ 38 h 64"/>
                <a:gd name="T122" fmla="*/ 52 w 66"/>
                <a:gd name="T1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64">
                  <a:moveTo>
                    <a:pt x="0" y="32"/>
                  </a:moveTo>
                  <a:lnTo>
                    <a:pt x="0" y="32"/>
                  </a:lnTo>
                  <a:lnTo>
                    <a:pt x="0" y="32"/>
                  </a:lnTo>
                  <a:lnTo>
                    <a:pt x="2" y="24"/>
                  </a:lnTo>
                  <a:lnTo>
                    <a:pt x="4" y="18"/>
                  </a:lnTo>
                  <a:lnTo>
                    <a:pt x="6" y="14"/>
                  </a:lnTo>
                  <a:lnTo>
                    <a:pt x="10" y="8"/>
                  </a:lnTo>
                  <a:lnTo>
                    <a:pt x="16" y="4"/>
                  </a:lnTo>
                  <a:lnTo>
                    <a:pt x="20" y="2"/>
                  </a:lnTo>
                  <a:lnTo>
                    <a:pt x="28" y="0"/>
                  </a:lnTo>
                  <a:lnTo>
                    <a:pt x="34" y="0"/>
                  </a:lnTo>
                  <a:lnTo>
                    <a:pt x="34" y="0"/>
                  </a:lnTo>
                  <a:lnTo>
                    <a:pt x="40" y="0"/>
                  </a:lnTo>
                  <a:lnTo>
                    <a:pt x="48" y="2"/>
                  </a:lnTo>
                  <a:lnTo>
                    <a:pt x="52" y="4"/>
                  </a:lnTo>
                  <a:lnTo>
                    <a:pt x="58" y="8"/>
                  </a:lnTo>
                  <a:lnTo>
                    <a:pt x="62" y="14"/>
                  </a:lnTo>
                  <a:lnTo>
                    <a:pt x="64" y="18"/>
                  </a:lnTo>
                  <a:lnTo>
                    <a:pt x="66" y="24"/>
                  </a:lnTo>
                  <a:lnTo>
                    <a:pt x="66" y="30"/>
                  </a:lnTo>
                  <a:lnTo>
                    <a:pt x="66" y="32"/>
                  </a:lnTo>
                  <a:lnTo>
                    <a:pt x="66" y="32"/>
                  </a:lnTo>
                  <a:lnTo>
                    <a:pt x="66" y="38"/>
                  </a:lnTo>
                  <a:lnTo>
                    <a:pt x="64" y="44"/>
                  </a:lnTo>
                  <a:lnTo>
                    <a:pt x="62" y="48"/>
                  </a:lnTo>
                  <a:lnTo>
                    <a:pt x="58" y="54"/>
                  </a:lnTo>
                  <a:lnTo>
                    <a:pt x="52" y="58"/>
                  </a:lnTo>
                  <a:lnTo>
                    <a:pt x="48" y="60"/>
                  </a:lnTo>
                  <a:lnTo>
                    <a:pt x="40" y="62"/>
                  </a:lnTo>
                  <a:lnTo>
                    <a:pt x="34" y="64"/>
                  </a:lnTo>
                  <a:lnTo>
                    <a:pt x="34" y="64"/>
                  </a:lnTo>
                  <a:lnTo>
                    <a:pt x="26" y="62"/>
                  </a:lnTo>
                  <a:lnTo>
                    <a:pt x="20" y="60"/>
                  </a:lnTo>
                  <a:lnTo>
                    <a:pt x="16" y="58"/>
                  </a:lnTo>
                  <a:lnTo>
                    <a:pt x="10" y="54"/>
                  </a:lnTo>
                  <a:lnTo>
                    <a:pt x="6" y="50"/>
                  </a:lnTo>
                  <a:lnTo>
                    <a:pt x="4" y="44"/>
                  </a:lnTo>
                  <a:lnTo>
                    <a:pt x="2" y="38"/>
                  </a:lnTo>
                  <a:lnTo>
                    <a:pt x="0" y="32"/>
                  </a:lnTo>
                  <a:close/>
                  <a:moveTo>
                    <a:pt x="52" y="32"/>
                  </a:moveTo>
                  <a:lnTo>
                    <a:pt x="52" y="32"/>
                  </a:lnTo>
                  <a:lnTo>
                    <a:pt x="52" y="32"/>
                  </a:lnTo>
                  <a:lnTo>
                    <a:pt x="52" y="24"/>
                  </a:lnTo>
                  <a:lnTo>
                    <a:pt x="48" y="18"/>
                  </a:lnTo>
                  <a:lnTo>
                    <a:pt x="42" y="14"/>
                  </a:lnTo>
                  <a:lnTo>
                    <a:pt x="34" y="12"/>
                  </a:lnTo>
                  <a:lnTo>
                    <a:pt x="34" y="12"/>
                  </a:lnTo>
                  <a:lnTo>
                    <a:pt x="26" y="14"/>
                  </a:lnTo>
                  <a:lnTo>
                    <a:pt x="20" y="18"/>
                  </a:lnTo>
                  <a:lnTo>
                    <a:pt x="16" y="24"/>
                  </a:lnTo>
                  <a:lnTo>
                    <a:pt x="16" y="30"/>
                  </a:lnTo>
                  <a:lnTo>
                    <a:pt x="16" y="32"/>
                  </a:lnTo>
                  <a:lnTo>
                    <a:pt x="16" y="32"/>
                  </a:lnTo>
                  <a:lnTo>
                    <a:pt x="16" y="38"/>
                  </a:lnTo>
                  <a:lnTo>
                    <a:pt x="20" y="44"/>
                  </a:lnTo>
                  <a:lnTo>
                    <a:pt x="26" y="50"/>
                  </a:lnTo>
                  <a:lnTo>
                    <a:pt x="34" y="50"/>
                  </a:lnTo>
                  <a:lnTo>
                    <a:pt x="34" y="50"/>
                  </a:lnTo>
                  <a:lnTo>
                    <a:pt x="42" y="50"/>
                  </a:lnTo>
                  <a:lnTo>
                    <a:pt x="48" y="44"/>
                  </a:lnTo>
                  <a:lnTo>
                    <a:pt x="52" y="38"/>
                  </a:lnTo>
                  <a:lnTo>
                    <a:pt x="5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9"/>
            <p:cNvSpPr>
              <a:spLocks/>
            </p:cNvSpPr>
            <p:nvPr userDrawn="1"/>
          </p:nvSpPr>
          <p:spPr bwMode="auto">
            <a:xfrm>
              <a:off x="9151938" y="6743700"/>
              <a:ext cx="104775" cy="101600"/>
            </a:xfrm>
            <a:custGeom>
              <a:avLst/>
              <a:gdLst>
                <a:gd name="T0" fmla="*/ 0 w 66"/>
                <a:gd name="T1" fmla="*/ 32 h 64"/>
                <a:gd name="T2" fmla="*/ 0 w 66"/>
                <a:gd name="T3" fmla="*/ 32 h 64"/>
                <a:gd name="T4" fmla="*/ 0 w 66"/>
                <a:gd name="T5" fmla="*/ 32 h 64"/>
                <a:gd name="T6" fmla="*/ 2 w 66"/>
                <a:gd name="T7" fmla="*/ 24 h 64"/>
                <a:gd name="T8" fmla="*/ 4 w 66"/>
                <a:gd name="T9" fmla="*/ 18 h 64"/>
                <a:gd name="T10" fmla="*/ 6 w 66"/>
                <a:gd name="T11" fmla="*/ 14 h 64"/>
                <a:gd name="T12" fmla="*/ 10 w 66"/>
                <a:gd name="T13" fmla="*/ 8 h 64"/>
                <a:gd name="T14" fmla="*/ 16 w 66"/>
                <a:gd name="T15" fmla="*/ 4 h 64"/>
                <a:gd name="T16" fmla="*/ 20 w 66"/>
                <a:gd name="T17" fmla="*/ 2 h 64"/>
                <a:gd name="T18" fmla="*/ 28 w 66"/>
                <a:gd name="T19" fmla="*/ 0 h 64"/>
                <a:gd name="T20" fmla="*/ 34 w 66"/>
                <a:gd name="T21" fmla="*/ 0 h 64"/>
                <a:gd name="T22" fmla="*/ 34 w 66"/>
                <a:gd name="T23" fmla="*/ 0 h 64"/>
                <a:gd name="T24" fmla="*/ 40 w 66"/>
                <a:gd name="T25" fmla="*/ 0 h 64"/>
                <a:gd name="T26" fmla="*/ 48 w 66"/>
                <a:gd name="T27" fmla="*/ 2 h 64"/>
                <a:gd name="T28" fmla="*/ 52 w 66"/>
                <a:gd name="T29" fmla="*/ 4 h 64"/>
                <a:gd name="T30" fmla="*/ 58 w 66"/>
                <a:gd name="T31" fmla="*/ 8 h 64"/>
                <a:gd name="T32" fmla="*/ 62 w 66"/>
                <a:gd name="T33" fmla="*/ 14 h 64"/>
                <a:gd name="T34" fmla="*/ 64 w 66"/>
                <a:gd name="T35" fmla="*/ 18 h 64"/>
                <a:gd name="T36" fmla="*/ 66 w 66"/>
                <a:gd name="T37" fmla="*/ 24 h 64"/>
                <a:gd name="T38" fmla="*/ 66 w 66"/>
                <a:gd name="T39" fmla="*/ 30 h 64"/>
                <a:gd name="T40" fmla="*/ 66 w 66"/>
                <a:gd name="T41" fmla="*/ 32 h 64"/>
                <a:gd name="T42" fmla="*/ 66 w 66"/>
                <a:gd name="T43" fmla="*/ 32 h 64"/>
                <a:gd name="T44" fmla="*/ 66 w 66"/>
                <a:gd name="T45" fmla="*/ 38 h 64"/>
                <a:gd name="T46" fmla="*/ 64 w 66"/>
                <a:gd name="T47" fmla="*/ 44 h 64"/>
                <a:gd name="T48" fmla="*/ 62 w 66"/>
                <a:gd name="T49" fmla="*/ 48 h 64"/>
                <a:gd name="T50" fmla="*/ 58 w 66"/>
                <a:gd name="T51" fmla="*/ 54 h 64"/>
                <a:gd name="T52" fmla="*/ 52 w 66"/>
                <a:gd name="T53" fmla="*/ 58 h 64"/>
                <a:gd name="T54" fmla="*/ 48 w 66"/>
                <a:gd name="T55" fmla="*/ 60 h 64"/>
                <a:gd name="T56" fmla="*/ 40 w 66"/>
                <a:gd name="T57" fmla="*/ 62 h 64"/>
                <a:gd name="T58" fmla="*/ 34 w 66"/>
                <a:gd name="T59" fmla="*/ 64 h 64"/>
                <a:gd name="T60" fmla="*/ 34 w 66"/>
                <a:gd name="T61" fmla="*/ 64 h 64"/>
                <a:gd name="T62" fmla="*/ 26 w 66"/>
                <a:gd name="T63" fmla="*/ 62 h 64"/>
                <a:gd name="T64" fmla="*/ 20 w 66"/>
                <a:gd name="T65" fmla="*/ 60 h 64"/>
                <a:gd name="T66" fmla="*/ 16 w 66"/>
                <a:gd name="T67" fmla="*/ 58 h 64"/>
                <a:gd name="T68" fmla="*/ 10 w 66"/>
                <a:gd name="T69" fmla="*/ 54 h 64"/>
                <a:gd name="T70" fmla="*/ 6 w 66"/>
                <a:gd name="T71" fmla="*/ 50 h 64"/>
                <a:gd name="T72" fmla="*/ 4 w 66"/>
                <a:gd name="T73" fmla="*/ 44 h 64"/>
                <a:gd name="T74" fmla="*/ 2 w 66"/>
                <a:gd name="T75" fmla="*/ 38 h 64"/>
                <a:gd name="T76" fmla="*/ 0 w 66"/>
                <a:gd name="T7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4">
                  <a:moveTo>
                    <a:pt x="0" y="32"/>
                  </a:moveTo>
                  <a:lnTo>
                    <a:pt x="0" y="32"/>
                  </a:lnTo>
                  <a:lnTo>
                    <a:pt x="0" y="32"/>
                  </a:lnTo>
                  <a:lnTo>
                    <a:pt x="2" y="24"/>
                  </a:lnTo>
                  <a:lnTo>
                    <a:pt x="4" y="18"/>
                  </a:lnTo>
                  <a:lnTo>
                    <a:pt x="6" y="14"/>
                  </a:lnTo>
                  <a:lnTo>
                    <a:pt x="10" y="8"/>
                  </a:lnTo>
                  <a:lnTo>
                    <a:pt x="16" y="4"/>
                  </a:lnTo>
                  <a:lnTo>
                    <a:pt x="20" y="2"/>
                  </a:lnTo>
                  <a:lnTo>
                    <a:pt x="28" y="0"/>
                  </a:lnTo>
                  <a:lnTo>
                    <a:pt x="34" y="0"/>
                  </a:lnTo>
                  <a:lnTo>
                    <a:pt x="34" y="0"/>
                  </a:lnTo>
                  <a:lnTo>
                    <a:pt x="40" y="0"/>
                  </a:lnTo>
                  <a:lnTo>
                    <a:pt x="48" y="2"/>
                  </a:lnTo>
                  <a:lnTo>
                    <a:pt x="52" y="4"/>
                  </a:lnTo>
                  <a:lnTo>
                    <a:pt x="58" y="8"/>
                  </a:lnTo>
                  <a:lnTo>
                    <a:pt x="62" y="14"/>
                  </a:lnTo>
                  <a:lnTo>
                    <a:pt x="64" y="18"/>
                  </a:lnTo>
                  <a:lnTo>
                    <a:pt x="66" y="24"/>
                  </a:lnTo>
                  <a:lnTo>
                    <a:pt x="66" y="30"/>
                  </a:lnTo>
                  <a:lnTo>
                    <a:pt x="66" y="32"/>
                  </a:lnTo>
                  <a:lnTo>
                    <a:pt x="66" y="32"/>
                  </a:lnTo>
                  <a:lnTo>
                    <a:pt x="66" y="38"/>
                  </a:lnTo>
                  <a:lnTo>
                    <a:pt x="64" y="44"/>
                  </a:lnTo>
                  <a:lnTo>
                    <a:pt x="62" y="48"/>
                  </a:lnTo>
                  <a:lnTo>
                    <a:pt x="58" y="54"/>
                  </a:lnTo>
                  <a:lnTo>
                    <a:pt x="52" y="58"/>
                  </a:lnTo>
                  <a:lnTo>
                    <a:pt x="48" y="60"/>
                  </a:lnTo>
                  <a:lnTo>
                    <a:pt x="40" y="62"/>
                  </a:lnTo>
                  <a:lnTo>
                    <a:pt x="34" y="64"/>
                  </a:lnTo>
                  <a:lnTo>
                    <a:pt x="34" y="64"/>
                  </a:lnTo>
                  <a:lnTo>
                    <a:pt x="26" y="62"/>
                  </a:lnTo>
                  <a:lnTo>
                    <a:pt x="20" y="60"/>
                  </a:lnTo>
                  <a:lnTo>
                    <a:pt x="16" y="58"/>
                  </a:lnTo>
                  <a:lnTo>
                    <a:pt x="10" y="54"/>
                  </a:lnTo>
                  <a:lnTo>
                    <a:pt x="6" y="50"/>
                  </a:lnTo>
                  <a:lnTo>
                    <a:pt x="4" y="44"/>
                  </a:lnTo>
                  <a:lnTo>
                    <a:pt x="2" y="38"/>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0"/>
            <p:cNvSpPr>
              <a:spLocks/>
            </p:cNvSpPr>
            <p:nvPr userDrawn="1"/>
          </p:nvSpPr>
          <p:spPr bwMode="auto">
            <a:xfrm>
              <a:off x="9177338" y="6762750"/>
              <a:ext cx="57150" cy="60325"/>
            </a:xfrm>
            <a:custGeom>
              <a:avLst/>
              <a:gdLst>
                <a:gd name="T0" fmla="*/ 36 w 36"/>
                <a:gd name="T1" fmla="*/ 20 h 38"/>
                <a:gd name="T2" fmla="*/ 36 w 36"/>
                <a:gd name="T3" fmla="*/ 20 h 38"/>
                <a:gd name="T4" fmla="*/ 36 w 36"/>
                <a:gd name="T5" fmla="*/ 20 h 38"/>
                <a:gd name="T6" fmla="*/ 36 w 36"/>
                <a:gd name="T7" fmla="*/ 12 h 38"/>
                <a:gd name="T8" fmla="*/ 32 w 36"/>
                <a:gd name="T9" fmla="*/ 6 h 38"/>
                <a:gd name="T10" fmla="*/ 26 w 36"/>
                <a:gd name="T11" fmla="*/ 2 h 38"/>
                <a:gd name="T12" fmla="*/ 18 w 36"/>
                <a:gd name="T13" fmla="*/ 0 h 38"/>
                <a:gd name="T14" fmla="*/ 18 w 36"/>
                <a:gd name="T15" fmla="*/ 0 h 38"/>
                <a:gd name="T16" fmla="*/ 10 w 36"/>
                <a:gd name="T17" fmla="*/ 2 h 38"/>
                <a:gd name="T18" fmla="*/ 4 w 36"/>
                <a:gd name="T19" fmla="*/ 6 h 38"/>
                <a:gd name="T20" fmla="*/ 0 w 36"/>
                <a:gd name="T21" fmla="*/ 12 h 38"/>
                <a:gd name="T22" fmla="*/ 0 w 36"/>
                <a:gd name="T23" fmla="*/ 18 h 38"/>
                <a:gd name="T24" fmla="*/ 0 w 36"/>
                <a:gd name="T25" fmla="*/ 20 h 38"/>
                <a:gd name="T26" fmla="*/ 0 w 36"/>
                <a:gd name="T27" fmla="*/ 20 h 38"/>
                <a:gd name="T28" fmla="*/ 0 w 36"/>
                <a:gd name="T29" fmla="*/ 26 h 38"/>
                <a:gd name="T30" fmla="*/ 4 w 36"/>
                <a:gd name="T31" fmla="*/ 32 h 38"/>
                <a:gd name="T32" fmla="*/ 10 w 36"/>
                <a:gd name="T33" fmla="*/ 38 h 38"/>
                <a:gd name="T34" fmla="*/ 18 w 36"/>
                <a:gd name="T35" fmla="*/ 38 h 38"/>
                <a:gd name="T36" fmla="*/ 18 w 36"/>
                <a:gd name="T37" fmla="*/ 38 h 38"/>
                <a:gd name="T38" fmla="*/ 26 w 36"/>
                <a:gd name="T39" fmla="*/ 38 h 38"/>
                <a:gd name="T40" fmla="*/ 32 w 36"/>
                <a:gd name="T41" fmla="*/ 32 h 38"/>
                <a:gd name="T42" fmla="*/ 36 w 36"/>
                <a:gd name="T43" fmla="*/ 26 h 38"/>
                <a:gd name="T44" fmla="*/ 36 w 36"/>
                <a:gd name="T4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8">
                  <a:moveTo>
                    <a:pt x="36" y="20"/>
                  </a:moveTo>
                  <a:lnTo>
                    <a:pt x="36" y="20"/>
                  </a:lnTo>
                  <a:lnTo>
                    <a:pt x="36" y="20"/>
                  </a:lnTo>
                  <a:lnTo>
                    <a:pt x="36" y="12"/>
                  </a:lnTo>
                  <a:lnTo>
                    <a:pt x="32" y="6"/>
                  </a:lnTo>
                  <a:lnTo>
                    <a:pt x="26" y="2"/>
                  </a:lnTo>
                  <a:lnTo>
                    <a:pt x="18" y="0"/>
                  </a:lnTo>
                  <a:lnTo>
                    <a:pt x="18" y="0"/>
                  </a:lnTo>
                  <a:lnTo>
                    <a:pt x="10" y="2"/>
                  </a:lnTo>
                  <a:lnTo>
                    <a:pt x="4" y="6"/>
                  </a:lnTo>
                  <a:lnTo>
                    <a:pt x="0" y="12"/>
                  </a:lnTo>
                  <a:lnTo>
                    <a:pt x="0" y="18"/>
                  </a:lnTo>
                  <a:lnTo>
                    <a:pt x="0" y="20"/>
                  </a:lnTo>
                  <a:lnTo>
                    <a:pt x="0" y="20"/>
                  </a:lnTo>
                  <a:lnTo>
                    <a:pt x="0" y="26"/>
                  </a:lnTo>
                  <a:lnTo>
                    <a:pt x="4" y="32"/>
                  </a:lnTo>
                  <a:lnTo>
                    <a:pt x="10" y="38"/>
                  </a:lnTo>
                  <a:lnTo>
                    <a:pt x="18" y="38"/>
                  </a:lnTo>
                  <a:lnTo>
                    <a:pt x="18" y="38"/>
                  </a:lnTo>
                  <a:lnTo>
                    <a:pt x="26" y="38"/>
                  </a:lnTo>
                  <a:lnTo>
                    <a:pt x="32" y="32"/>
                  </a:lnTo>
                  <a:lnTo>
                    <a:pt x="36" y="26"/>
                  </a:lnTo>
                  <a:lnTo>
                    <a:pt x="3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1"/>
            <p:cNvSpPr>
              <a:spLocks/>
            </p:cNvSpPr>
            <p:nvPr userDrawn="1"/>
          </p:nvSpPr>
          <p:spPr bwMode="auto">
            <a:xfrm>
              <a:off x="9288463" y="6743700"/>
              <a:ext cx="79375" cy="98425"/>
            </a:xfrm>
            <a:custGeom>
              <a:avLst/>
              <a:gdLst>
                <a:gd name="T0" fmla="*/ 18 w 50"/>
                <a:gd name="T1" fmla="*/ 12 h 62"/>
                <a:gd name="T2" fmla="*/ 0 w 50"/>
                <a:gd name="T3" fmla="*/ 12 h 62"/>
                <a:gd name="T4" fmla="*/ 0 w 50"/>
                <a:gd name="T5" fmla="*/ 0 h 62"/>
                <a:gd name="T6" fmla="*/ 50 w 50"/>
                <a:gd name="T7" fmla="*/ 0 h 62"/>
                <a:gd name="T8" fmla="*/ 50 w 50"/>
                <a:gd name="T9" fmla="*/ 12 h 62"/>
                <a:gd name="T10" fmla="*/ 32 w 50"/>
                <a:gd name="T11" fmla="*/ 12 h 62"/>
                <a:gd name="T12" fmla="*/ 32 w 50"/>
                <a:gd name="T13" fmla="*/ 62 h 62"/>
                <a:gd name="T14" fmla="*/ 18 w 50"/>
                <a:gd name="T15" fmla="*/ 62 h 62"/>
                <a:gd name="T16" fmla="*/ 18 w 50"/>
                <a:gd name="T17"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18" y="12"/>
                  </a:moveTo>
                  <a:lnTo>
                    <a:pt x="0" y="12"/>
                  </a:lnTo>
                  <a:lnTo>
                    <a:pt x="0" y="0"/>
                  </a:lnTo>
                  <a:lnTo>
                    <a:pt x="50" y="0"/>
                  </a:lnTo>
                  <a:lnTo>
                    <a:pt x="50" y="12"/>
                  </a:lnTo>
                  <a:lnTo>
                    <a:pt x="32" y="12"/>
                  </a:lnTo>
                  <a:lnTo>
                    <a:pt x="32" y="62"/>
                  </a:lnTo>
                  <a:lnTo>
                    <a:pt x="18" y="62"/>
                  </a:lnTo>
                  <a:lnTo>
                    <a:pt x="1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Rectangle 52"/>
            <p:cNvSpPr>
              <a:spLocks noChangeArrowheads="1"/>
            </p:cNvSpPr>
            <p:nvPr userDrawn="1"/>
          </p:nvSpPr>
          <p:spPr bwMode="auto">
            <a:xfrm>
              <a:off x="7869238" y="6924675"/>
              <a:ext cx="6350" cy="60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3"/>
            <p:cNvSpPr>
              <a:spLocks/>
            </p:cNvSpPr>
            <p:nvPr userDrawn="1"/>
          </p:nvSpPr>
          <p:spPr bwMode="auto">
            <a:xfrm>
              <a:off x="7897813" y="6924675"/>
              <a:ext cx="53975" cy="60325"/>
            </a:xfrm>
            <a:custGeom>
              <a:avLst/>
              <a:gdLst>
                <a:gd name="T0" fmla="*/ 0 w 34"/>
                <a:gd name="T1" fmla="*/ 0 h 38"/>
                <a:gd name="T2" fmla="*/ 4 w 34"/>
                <a:gd name="T3" fmla="*/ 0 h 38"/>
                <a:gd name="T4" fmla="*/ 30 w 34"/>
                <a:gd name="T5" fmla="*/ 32 h 38"/>
                <a:gd name="T6" fmla="*/ 30 w 34"/>
                <a:gd name="T7" fmla="*/ 0 h 38"/>
                <a:gd name="T8" fmla="*/ 34 w 34"/>
                <a:gd name="T9" fmla="*/ 0 h 38"/>
                <a:gd name="T10" fmla="*/ 34 w 34"/>
                <a:gd name="T11" fmla="*/ 38 h 38"/>
                <a:gd name="T12" fmla="*/ 30 w 34"/>
                <a:gd name="T13" fmla="*/ 38 h 38"/>
                <a:gd name="T14" fmla="*/ 4 w 34"/>
                <a:gd name="T15" fmla="*/ 8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30" y="32"/>
                  </a:lnTo>
                  <a:lnTo>
                    <a:pt x="30" y="0"/>
                  </a:lnTo>
                  <a:lnTo>
                    <a:pt x="34" y="0"/>
                  </a:lnTo>
                  <a:lnTo>
                    <a:pt x="34"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4"/>
            <p:cNvSpPr>
              <a:spLocks/>
            </p:cNvSpPr>
            <p:nvPr userDrawn="1"/>
          </p:nvSpPr>
          <p:spPr bwMode="auto">
            <a:xfrm>
              <a:off x="7967663" y="6924675"/>
              <a:ext cx="60325" cy="63500"/>
            </a:xfrm>
            <a:custGeom>
              <a:avLst/>
              <a:gdLst>
                <a:gd name="T0" fmla="*/ 0 w 38"/>
                <a:gd name="T1" fmla="*/ 0 h 40"/>
                <a:gd name="T2" fmla="*/ 6 w 38"/>
                <a:gd name="T3" fmla="*/ 0 h 40"/>
                <a:gd name="T4" fmla="*/ 18 w 38"/>
                <a:gd name="T5" fmla="*/ 34 h 40"/>
                <a:gd name="T6" fmla="*/ 32 w 38"/>
                <a:gd name="T7" fmla="*/ 0 h 40"/>
                <a:gd name="T8" fmla="*/ 38 w 38"/>
                <a:gd name="T9" fmla="*/ 0 h 40"/>
                <a:gd name="T10" fmla="*/ 20 w 38"/>
                <a:gd name="T11" fmla="*/ 40 h 40"/>
                <a:gd name="T12" fmla="*/ 16 w 38"/>
                <a:gd name="T13" fmla="*/ 40 h 40"/>
                <a:gd name="T14" fmla="*/ 0 w 3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0" y="0"/>
                  </a:moveTo>
                  <a:lnTo>
                    <a:pt x="6" y="0"/>
                  </a:lnTo>
                  <a:lnTo>
                    <a:pt x="18" y="34"/>
                  </a:lnTo>
                  <a:lnTo>
                    <a:pt x="32" y="0"/>
                  </a:lnTo>
                  <a:lnTo>
                    <a:pt x="38" y="0"/>
                  </a:lnTo>
                  <a:lnTo>
                    <a:pt x="20" y="40"/>
                  </a:lnTo>
                  <a:lnTo>
                    <a:pt x="16" y="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5"/>
            <p:cNvSpPr>
              <a:spLocks/>
            </p:cNvSpPr>
            <p:nvPr userDrawn="1"/>
          </p:nvSpPr>
          <p:spPr bwMode="auto">
            <a:xfrm>
              <a:off x="8043863" y="6924675"/>
              <a:ext cx="44450" cy="60325"/>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6"/>
            <p:cNvSpPr>
              <a:spLocks/>
            </p:cNvSpPr>
            <p:nvPr userDrawn="1"/>
          </p:nvSpPr>
          <p:spPr bwMode="auto">
            <a:xfrm>
              <a:off x="8104188" y="6924675"/>
              <a:ext cx="47625" cy="63500"/>
            </a:xfrm>
            <a:custGeom>
              <a:avLst/>
              <a:gdLst>
                <a:gd name="T0" fmla="*/ 0 w 30"/>
                <a:gd name="T1" fmla="*/ 34 h 40"/>
                <a:gd name="T2" fmla="*/ 2 w 30"/>
                <a:gd name="T3" fmla="*/ 30 h 40"/>
                <a:gd name="T4" fmla="*/ 2 w 30"/>
                <a:gd name="T5" fmla="*/ 30 h 40"/>
                <a:gd name="T6" fmla="*/ 10 w 30"/>
                <a:gd name="T7" fmla="*/ 34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28 h 40"/>
                <a:gd name="T20" fmla="*/ 24 w 30"/>
                <a:gd name="T21" fmla="*/ 28 h 40"/>
                <a:gd name="T22" fmla="*/ 24 w 30"/>
                <a:gd name="T23" fmla="*/ 26 h 40"/>
                <a:gd name="T24" fmla="*/ 22 w 30"/>
                <a:gd name="T25" fmla="*/ 24 h 40"/>
                <a:gd name="T26" fmla="*/ 14 w 30"/>
                <a:gd name="T27" fmla="*/ 22 h 40"/>
                <a:gd name="T28" fmla="*/ 14 w 30"/>
                <a:gd name="T29" fmla="*/ 22 h 40"/>
                <a:gd name="T30" fmla="*/ 8 w 30"/>
                <a:gd name="T31" fmla="*/ 20 h 40"/>
                <a:gd name="T32" fmla="*/ 4 w 30"/>
                <a:gd name="T33" fmla="*/ 18 h 40"/>
                <a:gd name="T34" fmla="*/ 2 w 30"/>
                <a:gd name="T35" fmla="*/ 14 h 40"/>
                <a:gd name="T36" fmla="*/ 2 w 30"/>
                <a:gd name="T37" fmla="*/ 10 h 40"/>
                <a:gd name="T38" fmla="*/ 2 w 30"/>
                <a:gd name="T39" fmla="*/ 10 h 40"/>
                <a:gd name="T40" fmla="*/ 2 w 30"/>
                <a:gd name="T41" fmla="*/ 10 h 40"/>
                <a:gd name="T42" fmla="*/ 2 w 30"/>
                <a:gd name="T43" fmla="*/ 6 h 40"/>
                <a:gd name="T44" fmla="*/ 6 w 30"/>
                <a:gd name="T45" fmla="*/ 2 h 40"/>
                <a:gd name="T46" fmla="*/ 10 w 30"/>
                <a:gd name="T47" fmla="*/ 0 h 40"/>
                <a:gd name="T48" fmla="*/ 14 w 30"/>
                <a:gd name="T49" fmla="*/ 0 h 40"/>
                <a:gd name="T50" fmla="*/ 14 w 30"/>
                <a:gd name="T51" fmla="*/ 0 h 40"/>
                <a:gd name="T52" fmla="*/ 22 w 30"/>
                <a:gd name="T53" fmla="*/ 0 h 40"/>
                <a:gd name="T54" fmla="*/ 28 w 30"/>
                <a:gd name="T55" fmla="*/ 4 h 40"/>
                <a:gd name="T56" fmla="*/ 26 w 30"/>
                <a:gd name="T57" fmla="*/ 8 h 40"/>
                <a:gd name="T58" fmla="*/ 26 w 30"/>
                <a:gd name="T59" fmla="*/ 8 h 40"/>
                <a:gd name="T60" fmla="*/ 20 w 30"/>
                <a:gd name="T61" fmla="*/ 4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2 h 40"/>
                <a:gd name="T76" fmla="*/ 8 w 30"/>
                <a:gd name="T77" fmla="*/ 14 h 40"/>
                <a:gd name="T78" fmla="*/ 16 w 30"/>
                <a:gd name="T79" fmla="*/ 18 h 40"/>
                <a:gd name="T80" fmla="*/ 16 w 30"/>
                <a:gd name="T81" fmla="*/ 18 h 40"/>
                <a:gd name="T82" fmla="*/ 22 w 30"/>
                <a:gd name="T83" fmla="*/ 20 h 40"/>
                <a:gd name="T84" fmla="*/ 26 w 30"/>
                <a:gd name="T85" fmla="*/ 22 h 40"/>
                <a:gd name="T86" fmla="*/ 28 w 30"/>
                <a:gd name="T87" fmla="*/ 24 h 40"/>
                <a:gd name="T88" fmla="*/ 30 w 30"/>
                <a:gd name="T89" fmla="*/ 28 h 40"/>
                <a:gd name="T90" fmla="*/ 30 w 30"/>
                <a:gd name="T91" fmla="*/ 28 h 40"/>
                <a:gd name="T92" fmla="*/ 30 w 30"/>
                <a:gd name="T93" fmla="*/ 28 h 40"/>
                <a:gd name="T94" fmla="*/ 28 w 30"/>
                <a:gd name="T95" fmla="*/ 34 h 40"/>
                <a:gd name="T96" fmla="*/ 26 w 30"/>
                <a:gd name="T97" fmla="*/ 36 h 40"/>
                <a:gd name="T98" fmla="*/ 22 w 30"/>
                <a:gd name="T99" fmla="*/ 38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0"/>
                  </a:lnTo>
                  <a:lnTo>
                    <a:pt x="2" y="30"/>
                  </a:lnTo>
                  <a:lnTo>
                    <a:pt x="10" y="34"/>
                  </a:lnTo>
                  <a:lnTo>
                    <a:pt x="16" y="36"/>
                  </a:lnTo>
                  <a:lnTo>
                    <a:pt x="16" y="36"/>
                  </a:lnTo>
                  <a:lnTo>
                    <a:pt x="22" y="34"/>
                  </a:lnTo>
                  <a:lnTo>
                    <a:pt x="24" y="32"/>
                  </a:lnTo>
                  <a:lnTo>
                    <a:pt x="24" y="30"/>
                  </a:lnTo>
                  <a:lnTo>
                    <a:pt x="24" y="28"/>
                  </a:lnTo>
                  <a:lnTo>
                    <a:pt x="24" y="28"/>
                  </a:lnTo>
                  <a:lnTo>
                    <a:pt x="24" y="26"/>
                  </a:lnTo>
                  <a:lnTo>
                    <a:pt x="22" y="24"/>
                  </a:lnTo>
                  <a:lnTo>
                    <a:pt x="14" y="22"/>
                  </a:lnTo>
                  <a:lnTo>
                    <a:pt x="14" y="22"/>
                  </a:lnTo>
                  <a:lnTo>
                    <a:pt x="8" y="20"/>
                  </a:lnTo>
                  <a:lnTo>
                    <a:pt x="4" y="18"/>
                  </a:lnTo>
                  <a:lnTo>
                    <a:pt x="2" y="14"/>
                  </a:lnTo>
                  <a:lnTo>
                    <a:pt x="2" y="10"/>
                  </a:lnTo>
                  <a:lnTo>
                    <a:pt x="2" y="10"/>
                  </a:lnTo>
                  <a:lnTo>
                    <a:pt x="2" y="10"/>
                  </a:lnTo>
                  <a:lnTo>
                    <a:pt x="2" y="6"/>
                  </a:lnTo>
                  <a:lnTo>
                    <a:pt x="6" y="2"/>
                  </a:lnTo>
                  <a:lnTo>
                    <a:pt x="10" y="0"/>
                  </a:lnTo>
                  <a:lnTo>
                    <a:pt x="14" y="0"/>
                  </a:lnTo>
                  <a:lnTo>
                    <a:pt x="14" y="0"/>
                  </a:lnTo>
                  <a:lnTo>
                    <a:pt x="22" y="0"/>
                  </a:lnTo>
                  <a:lnTo>
                    <a:pt x="28" y="4"/>
                  </a:lnTo>
                  <a:lnTo>
                    <a:pt x="26" y="8"/>
                  </a:lnTo>
                  <a:lnTo>
                    <a:pt x="26" y="8"/>
                  </a:lnTo>
                  <a:lnTo>
                    <a:pt x="20" y="4"/>
                  </a:lnTo>
                  <a:lnTo>
                    <a:pt x="14" y="4"/>
                  </a:lnTo>
                  <a:lnTo>
                    <a:pt x="14" y="4"/>
                  </a:lnTo>
                  <a:lnTo>
                    <a:pt x="8" y="6"/>
                  </a:lnTo>
                  <a:lnTo>
                    <a:pt x="6" y="10"/>
                  </a:lnTo>
                  <a:lnTo>
                    <a:pt x="6" y="10"/>
                  </a:lnTo>
                  <a:lnTo>
                    <a:pt x="6" y="10"/>
                  </a:lnTo>
                  <a:lnTo>
                    <a:pt x="6" y="12"/>
                  </a:lnTo>
                  <a:lnTo>
                    <a:pt x="8" y="14"/>
                  </a:lnTo>
                  <a:lnTo>
                    <a:pt x="16" y="18"/>
                  </a:lnTo>
                  <a:lnTo>
                    <a:pt x="16" y="18"/>
                  </a:lnTo>
                  <a:lnTo>
                    <a:pt x="22" y="20"/>
                  </a:lnTo>
                  <a:lnTo>
                    <a:pt x="26" y="22"/>
                  </a:lnTo>
                  <a:lnTo>
                    <a:pt x="28" y="24"/>
                  </a:lnTo>
                  <a:lnTo>
                    <a:pt x="30" y="28"/>
                  </a:lnTo>
                  <a:lnTo>
                    <a:pt x="30" y="28"/>
                  </a:lnTo>
                  <a:lnTo>
                    <a:pt x="30" y="28"/>
                  </a:lnTo>
                  <a:lnTo>
                    <a:pt x="28" y="34"/>
                  </a:lnTo>
                  <a:lnTo>
                    <a:pt x="26" y="36"/>
                  </a:lnTo>
                  <a:lnTo>
                    <a:pt x="22" y="38"/>
                  </a:lnTo>
                  <a:lnTo>
                    <a:pt x="16" y="40"/>
                  </a:lnTo>
                  <a:lnTo>
                    <a:pt x="16" y="40"/>
                  </a:lnTo>
                  <a:lnTo>
                    <a:pt x="8" y="38"/>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7"/>
            <p:cNvSpPr>
              <a:spLocks/>
            </p:cNvSpPr>
            <p:nvPr userDrawn="1"/>
          </p:nvSpPr>
          <p:spPr bwMode="auto">
            <a:xfrm>
              <a:off x="8104188" y="6924675"/>
              <a:ext cx="47625" cy="63500"/>
            </a:xfrm>
            <a:custGeom>
              <a:avLst/>
              <a:gdLst>
                <a:gd name="T0" fmla="*/ 0 w 30"/>
                <a:gd name="T1" fmla="*/ 34 h 40"/>
                <a:gd name="T2" fmla="*/ 2 w 30"/>
                <a:gd name="T3" fmla="*/ 30 h 40"/>
                <a:gd name="T4" fmla="*/ 2 w 30"/>
                <a:gd name="T5" fmla="*/ 30 h 40"/>
                <a:gd name="T6" fmla="*/ 10 w 30"/>
                <a:gd name="T7" fmla="*/ 34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28 h 40"/>
                <a:gd name="T20" fmla="*/ 24 w 30"/>
                <a:gd name="T21" fmla="*/ 28 h 40"/>
                <a:gd name="T22" fmla="*/ 24 w 30"/>
                <a:gd name="T23" fmla="*/ 26 h 40"/>
                <a:gd name="T24" fmla="*/ 22 w 30"/>
                <a:gd name="T25" fmla="*/ 24 h 40"/>
                <a:gd name="T26" fmla="*/ 14 w 30"/>
                <a:gd name="T27" fmla="*/ 22 h 40"/>
                <a:gd name="T28" fmla="*/ 14 w 30"/>
                <a:gd name="T29" fmla="*/ 22 h 40"/>
                <a:gd name="T30" fmla="*/ 8 w 30"/>
                <a:gd name="T31" fmla="*/ 20 h 40"/>
                <a:gd name="T32" fmla="*/ 4 w 30"/>
                <a:gd name="T33" fmla="*/ 18 h 40"/>
                <a:gd name="T34" fmla="*/ 2 w 30"/>
                <a:gd name="T35" fmla="*/ 14 h 40"/>
                <a:gd name="T36" fmla="*/ 2 w 30"/>
                <a:gd name="T37" fmla="*/ 10 h 40"/>
                <a:gd name="T38" fmla="*/ 2 w 30"/>
                <a:gd name="T39" fmla="*/ 10 h 40"/>
                <a:gd name="T40" fmla="*/ 2 w 30"/>
                <a:gd name="T41" fmla="*/ 10 h 40"/>
                <a:gd name="T42" fmla="*/ 2 w 30"/>
                <a:gd name="T43" fmla="*/ 6 h 40"/>
                <a:gd name="T44" fmla="*/ 6 w 30"/>
                <a:gd name="T45" fmla="*/ 2 h 40"/>
                <a:gd name="T46" fmla="*/ 10 w 30"/>
                <a:gd name="T47" fmla="*/ 0 h 40"/>
                <a:gd name="T48" fmla="*/ 14 w 30"/>
                <a:gd name="T49" fmla="*/ 0 h 40"/>
                <a:gd name="T50" fmla="*/ 14 w 30"/>
                <a:gd name="T51" fmla="*/ 0 h 40"/>
                <a:gd name="T52" fmla="*/ 22 w 30"/>
                <a:gd name="T53" fmla="*/ 0 h 40"/>
                <a:gd name="T54" fmla="*/ 28 w 30"/>
                <a:gd name="T55" fmla="*/ 4 h 40"/>
                <a:gd name="T56" fmla="*/ 26 w 30"/>
                <a:gd name="T57" fmla="*/ 8 h 40"/>
                <a:gd name="T58" fmla="*/ 26 w 30"/>
                <a:gd name="T59" fmla="*/ 8 h 40"/>
                <a:gd name="T60" fmla="*/ 20 w 30"/>
                <a:gd name="T61" fmla="*/ 4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2 h 40"/>
                <a:gd name="T76" fmla="*/ 8 w 30"/>
                <a:gd name="T77" fmla="*/ 14 h 40"/>
                <a:gd name="T78" fmla="*/ 16 w 30"/>
                <a:gd name="T79" fmla="*/ 18 h 40"/>
                <a:gd name="T80" fmla="*/ 16 w 30"/>
                <a:gd name="T81" fmla="*/ 18 h 40"/>
                <a:gd name="T82" fmla="*/ 22 w 30"/>
                <a:gd name="T83" fmla="*/ 20 h 40"/>
                <a:gd name="T84" fmla="*/ 26 w 30"/>
                <a:gd name="T85" fmla="*/ 22 h 40"/>
                <a:gd name="T86" fmla="*/ 28 w 30"/>
                <a:gd name="T87" fmla="*/ 24 h 40"/>
                <a:gd name="T88" fmla="*/ 30 w 30"/>
                <a:gd name="T89" fmla="*/ 28 h 40"/>
                <a:gd name="T90" fmla="*/ 30 w 30"/>
                <a:gd name="T91" fmla="*/ 28 h 40"/>
                <a:gd name="T92" fmla="*/ 30 w 30"/>
                <a:gd name="T93" fmla="*/ 28 h 40"/>
                <a:gd name="T94" fmla="*/ 28 w 30"/>
                <a:gd name="T95" fmla="*/ 34 h 40"/>
                <a:gd name="T96" fmla="*/ 26 w 30"/>
                <a:gd name="T97" fmla="*/ 36 h 40"/>
                <a:gd name="T98" fmla="*/ 22 w 30"/>
                <a:gd name="T99" fmla="*/ 38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0"/>
                  </a:lnTo>
                  <a:lnTo>
                    <a:pt x="2" y="30"/>
                  </a:lnTo>
                  <a:lnTo>
                    <a:pt x="10" y="34"/>
                  </a:lnTo>
                  <a:lnTo>
                    <a:pt x="16" y="36"/>
                  </a:lnTo>
                  <a:lnTo>
                    <a:pt x="16" y="36"/>
                  </a:lnTo>
                  <a:lnTo>
                    <a:pt x="22" y="34"/>
                  </a:lnTo>
                  <a:lnTo>
                    <a:pt x="24" y="32"/>
                  </a:lnTo>
                  <a:lnTo>
                    <a:pt x="24" y="30"/>
                  </a:lnTo>
                  <a:lnTo>
                    <a:pt x="24" y="28"/>
                  </a:lnTo>
                  <a:lnTo>
                    <a:pt x="24" y="28"/>
                  </a:lnTo>
                  <a:lnTo>
                    <a:pt x="24" y="26"/>
                  </a:lnTo>
                  <a:lnTo>
                    <a:pt x="22" y="24"/>
                  </a:lnTo>
                  <a:lnTo>
                    <a:pt x="14" y="22"/>
                  </a:lnTo>
                  <a:lnTo>
                    <a:pt x="14" y="22"/>
                  </a:lnTo>
                  <a:lnTo>
                    <a:pt x="8" y="20"/>
                  </a:lnTo>
                  <a:lnTo>
                    <a:pt x="4" y="18"/>
                  </a:lnTo>
                  <a:lnTo>
                    <a:pt x="2" y="14"/>
                  </a:lnTo>
                  <a:lnTo>
                    <a:pt x="2" y="10"/>
                  </a:lnTo>
                  <a:lnTo>
                    <a:pt x="2" y="10"/>
                  </a:lnTo>
                  <a:lnTo>
                    <a:pt x="2" y="10"/>
                  </a:lnTo>
                  <a:lnTo>
                    <a:pt x="2" y="6"/>
                  </a:lnTo>
                  <a:lnTo>
                    <a:pt x="6" y="2"/>
                  </a:lnTo>
                  <a:lnTo>
                    <a:pt x="10" y="0"/>
                  </a:lnTo>
                  <a:lnTo>
                    <a:pt x="14" y="0"/>
                  </a:lnTo>
                  <a:lnTo>
                    <a:pt x="14" y="0"/>
                  </a:lnTo>
                  <a:lnTo>
                    <a:pt x="22" y="0"/>
                  </a:lnTo>
                  <a:lnTo>
                    <a:pt x="28" y="4"/>
                  </a:lnTo>
                  <a:lnTo>
                    <a:pt x="26" y="8"/>
                  </a:lnTo>
                  <a:lnTo>
                    <a:pt x="26" y="8"/>
                  </a:lnTo>
                  <a:lnTo>
                    <a:pt x="20" y="4"/>
                  </a:lnTo>
                  <a:lnTo>
                    <a:pt x="14" y="4"/>
                  </a:lnTo>
                  <a:lnTo>
                    <a:pt x="14" y="4"/>
                  </a:lnTo>
                  <a:lnTo>
                    <a:pt x="8" y="6"/>
                  </a:lnTo>
                  <a:lnTo>
                    <a:pt x="6" y="10"/>
                  </a:lnTo>
                  <a:lnTo>
                    <a:pt x="6" y="10"/>
                  </a:lnTo>
                  <a:lnTo>
                    <a:pt x="6" y="10"/>
                  </a:lnTo>
                  <a:lnTo>
                    <a:pt x="6" y="12"/>
                  </a:lnTo>
                  <a:lnTo>
                    <a:pt x="8" y="14"/>
                  </a:lnTo>
                  <a:lnTo>
                    <a:pt x="16" y="18"/>
                  </a:lnTo>
                  <a:lnTo>
                    <a:pt x="16" y="18"/>
                  </a:lnTo>
                  <a:lnTo>
                    <a:pt x="22" y="20"/>
                  </a:lnTo>
                  <a:lnTo>
                    <a:pt x="26" y="22"/>
                  </a:lnTo>
                  <a:lnTo>
                    <a:pt x="28" y="24"/>
                  </a:lnTo>
                  <a:lnTo>
                    <a:pt x="30" y="28"/>
                  </a:lnTo>
                  <a:lnTo>
                    <a:pt x="30" y="28"/>
                  </a:lnTo>
                  <a:lnTo>
                    <a:pt x="30" y="28"/>
                  </a:lnTo>
                  <a:lnTo>
                    <a:pt x="28" y="34"/>
                  </a:lnTo>
                  <a:lnTo>
                    <a:pt x="26" y="36"/>
                  </a:lnTo>
                  <a:lnTo>
                    <a:pt x="22" y="38"/>
                  </a:lnTo>
                  <a:lnTo>
                    <a:pt x="16" y="40"/>
                  </a:lnTo>
                  <a:lnTo>
                    <a:pt x="16" y="40"/>
                  </a:lnTo>
                  <a:lnTo>
                    <a:pt x="8" y="38"/>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8"/>
            <p:cNvSpPr>
              <a:spLocks/>
            </p:cNvSpPr>
            <p:nvPr userDrawn="1"/>
          </p:nvSpPr>
          <p:spPr bwMode="auto">
            <a:xfrm>
              <a:off x="8164513" y="6924675"/>
              <a:ext cx="47625" cy="60325"/>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59"/>
            <p:cNvSpPr>
              <a:spLocks/>
            </p:cNvSpPr>
            <p:nvPr userDrawn="1"/>
          </p:nvSpPr>
          <p:spPr bwMode="auto">
            <a:xfrm>
              <a:off x="8231188" y="6924675"/>
              <a:ext cx="57150" cy="60325"/>
            </a:xfrm>
            <a:custGeom>
              <a:avLst/>
              <a:gdLst>
                <a:gd name="T0" fmla="*/ 0 w 36"/>
                <a:gd name="T1" fmla="*/ 0 h 38"/>
                <a:gd name="T2" fmla="*/ 4 w 36"/>
                <a:gd name="T3" fmla="*/ 0 h 38"/>
                <a:gd name="T4" fmla="*/ 18 w 36"/>
                <a:gd name="T5" fmla="*/ 22 h 38"/>
                <a:gd name="T6" fmla="*/ 32 w 36"/>
                <a:gd name="T7" fmla="*/ 0 h 38"/>
                <a:gd name="T8" fmla="*/ 36 w 36"/>
                <a:gd name="T9" fmla="*/ 0 h 38"/>
                <a:gd name="T10" fmla="*/ 36 w 36"/>
                <a:gd name="T11" fmla="*/ 38 h 38"/>
                <a:gd name="T12" fmla="*/ 32 w 36"/>
                <a:gd name="T13" fmla="*/ 38 h 38"/>
                <a:gd name="T14" fmla="*/ 32 w 36"/>
                <a:gd name="T15" fmla="*/ 8 h 38"/>
                <a:gd name="T16" fmla="*/ 18 w 36"/>
                <a:gd name="T17" fmla="*/ 28 h 38"/>
                <a:gd name="T18" fmla="*/ 18 w 36"/>
                <a:gd name="T19" fmla="*/ 28 h 38"/>
                <a:gd name="T20" fmla="*/ 4 w 36"/>
                <a:gd name="T21" fmla="*/ 8 h 38"/>
                <a:gd name="T22" fmla="*/ 4 w 36"/>
                <a:gd name="T23" fmla="*/ 38 h 38"/>
                <a:gd name="T24" fmla="*/ 0 w 36"/>
                <a:gd name="T25" fmla="*/ 38 h 38"/>
                <a:gd name="T26" fmla="*/ 0 w 3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0" y="0"/>
                  </a:moveTo>
                  <a:lnTo>
                    <a:pt x="4" y="0"/>
                  </a:lnTo>
                  <a:lnTo>
                    <a:pt x="18" y="22"/>
                  </a:lnTo>
                  <a:lnTo>
                    <a:pt x="32" y="0"/>
                  </a:lnTo>
                  <a:lnTo>
                    <a:pt x="36" y="0"/>
                  </a:lnTo>
                  <a:lnTo>
                    <a:pt x="36" y="38"/>
                  </a:lnTo>
                  <a:lnTo>
                    <a:pt x="32" y="38"/>
                  </a:lnTo>
                  <a:lnTo>
                    <a:pt x="32" y="8"/>
                  </a:lnTo>
                  <a:lnTo>
                    <a:pt x="18" y="28"/>
                  </a:lnTo>
                  <a:lnTo>
                    <a:pt x="18" y="2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60"/>
            <p:cNvSpPr>
              <a:spLocks/>
            </p:cNvSpPr>
            <p:nvPr userDrawn="1"/>
          </p:nvSpPr>
          <p:spPr bwMode="auto">
            <a:xfrm>
              <a:off x="8313738" y="6924675"/>
              <a:ext cx="44450" cy="60325"/>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4 w 28"/>
                <a:gd name="T11" fmla="*/ 18 h 38"/>
                <a:gd name="T12" fmla="*/ 24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4" y="18"/>
                  </a:lnTo>
                  <a:lnTo>
                    <a:pt x="24"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61"/>
            <p:cNvSpPr>
              <a:spLocks/>
            </p:cNvSpPr>
            <p:nvPr userDrawn="1"/>
          </p:nvSpPr>
          <p:spPr bwMode="auto">
            <a:xfrm>
              <a:off x="8377238" y="6924675"/>
              <a:ext cx="50800" cy="60325"/>
            </a:xfrm>
            <a:custGeom>
              <a:avLst/>
              <a:gdLst>
                <a:gd name="T0" fmla="*/ 0 w 32"/>
                <a:gd name="T1" fmla="*/ 0 h 38"/>
                <a:gd name="T2" fmla="*/ 4 w 32"/>
                <a:gd name="T3" fmla="*/ 0 h 38"/>
                <a:gd name="T4" fmla="*/ 28 w 32"/>
                <a:gd name="T5" fmla="*/ 32 h 38"/>
                <a:gd name="T6" fmla="*/ 28 w 32"/>
                <a:gd name="T7" fmla="*/ 0 h 38"/>
                <a:gd name="T8" fmla="*/ 32 w 32"/>
                <a:gd name="T9" fmla="*/ 0 h 38"/>
                <a:gd name="T10" fmla="*/ 32 w 32"/>
                <a:gd name="T11" fmla="*/ 38 h 38"/>
                <a:gd name="T12" fmla="*/ 28 w 32"/>
                <a:gd name="T13" fmla="*/ 38 h 38"/>
                <a:gd name="T14" fmla="*/ 4 w 32"/>
                <a:gd name="T15" fmla="*/ 8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2"/>
                  </a:lnTo>
                  <a:lnTo>
                    <a:pt x="28" y="0"/>
                  </a:lnTo>
                  <a:lnTo>
                    <a:pt x="32" y="0"/>
                  </a:lnTo>
                  <a:lnTo>
                    <a:pt x="32" y="38"/>
                  </a:lnTo>
                  <a:lnTo>
                    <a:pt x="28"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2"/>
            <p:cNvSpPr>
              <a:spLocks/>
            </p:cNvSpPr>
            <p:nvPr userDrawn="1"/>
          </p:nvSpPr>
          <p:spPr bwMode="auto">
            <a:xfrm>
              <a:off x="8447088" y="6924675"/>
              <a:ext cx="47625" cy="60325"/>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3"/>
            <p:cNvSpPr>
              <a:spLocks/>
            </p:cNvSpPr>
            <p:nvPr userDrawn="1"/>
          </p:nvSpPr>
          <p:spPr bwMode="auto">
            <a:xfrm>
              <a:off x="8545513" y="6924675"/>
              <a:ext cx="57150" cy="60325"/>
            </a:xfrm>
            <a:custGeom>
              <a:avLst/>
              <a:gdLst>
                <a:gd name="T0" fmla="*/ 0 w 36"/>
                <a:gd name="T1" fmla="*/ 0 h 38"/>
                <a:gd name="T2" fmla="*/ 4 w 36"/>
                <a:gd name="T3" fmla="*/ 0 h 38"/>
                <a:gd name="T4" fmla="*/ 18 w 36"/>
                <a:gd name="T5" fmla="*/ 22 h 38"/>
                <a:gd name="T6" fmla="*/ 32 w 36"/>
                <a:gd name="T7" fmla="*/ 0 h 38"/>
                <a:gd name="T8" fmla="*/ 36 w 36"/>
                <a:gd name="T9" fmla="*/ 0 h 38"/>
                <a:gd name="T10" fmla="*/ 36 w 36"/>
                <a:gd name="T11" fmla="*/ 38 h 38"/>
                <a:gd name="T12" fmla="*/ 32 w 36"/>
                <a:gd name="T13" fmla="*/ 38 h 38"/>
                <a:gd name="T14" fmla="*/ 32 w 36"/>
                <a:gd name="T15" fmla="*/ 8 h 38"/>
                <a:gd name="T16" fmla="*/ 18 w 36"/>
                <a:gd name="T17" fmla="*/ 28 h 38"/>
                <a:gd name="T18" fmla="*/ 18 w 36"/>
                <a:gd name="T19" fmla="*/ 28 h 38"/>
                <a:gd name="T20" fmla="*/ 4 w 36"/>
                <a:gd name="T21" fmla="*/ 8 h 38"/>
                <a:gd name="T22" fmla="*/ 4 w 36"/>
                <a:gd name="T23" fmla="*/ 38 h 38"/>
                <a:gd name="T24" fmla="*/ 0 w 36"/>
                <a:gd name="T25" fmla="*/ 38 h 38"/>
                <a:gd name="T26" fmla="*/ 0 w 3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0" y="0"/>
                  </a:moveTo>
                  <a:lnTo>
                    <a:pt x="4" y="0"/>
                  </a:lnTo>
                  <a:lnTo>
                    <a:pt x="18" y="22"/>
                  </a:lnTo>
                  <a:lnTo>
                    <a:pt x="32" y="0"/>
                  </a:lnTo>
                  <a:lnTo>
                    <a:pt x="36" y="0"/>
                  </a:lnTo>
                  <a:lnTo>
                    <a:pt x="36" y="38"/>
                  </a:lnTo>
                  <a:lnTo>
                    <a:pt x="32" y="38"/>
                  </a:lnTo>
                  <a:lnTo>
                    <a:pt x="32" y="8"/>
                  </a:lnTo>
                  <a:lnTo>
                    <a:pt x="18" y="28"/>
                  </a:lnTo>
                  <a:lnTo>
                    <a:pt x="18" y="2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4"/>
            <p:cNvSpPr>
              <a:spLocks noEditPoints="1"/>
            </p:cNvSpPr>
            <p:nvPr userDrawn="1"/>
          </p:nvSpPr>
          <p:spPr bwMode="auto">
            <a:xfrm>
              <a:off x="8621713" y="6924675"/>
              <a:ext cx="60325" cy="60325"/>
            </a:xfrm>
            <a:custGeom>
              <a:avLst/>
              <a:gdLst>
                <a:gd name="T0" fmla="*/ 18 w 38"/>
                <a:gd name="T1" fmla="*/ 0 h 38"/>
                <a:gd name="T2" fmla="*/ 22 w 38"/>
                <a:gd name="T3" fmla="*/ 0 h 38"/>
                <a:gd name="T4" fmla="*/ 38 w 38"/>
                <a:gd name="T5" fmla="*/ 38 h 38"/>
                <a:gd name="T6" fmla="*/ 34 w 38"/>
                <a:gd name="T7" fmla="*/ 38 h 38"/>
                <a:gd name="T8" fmla="*/ 30 w 38"/>
                <a:gd name="T9" fmla="*/ 28 h 38"/>
                <a:gd name="T10" fmla="*/ 8 w 38"/>
                <a:gd name="T11" fmla="*/ 28 h 38"/>
                <a:gd name="T12" fmla="*/ 4 w 38"/>
                <a:gd name="T13" fmla="*/ 38 h 38"/>
                <a:gd name="T14" fmla="*/ 0 w 38"/>
                <a:gd name="T15" fmla="*/ 38 h 38"/>
                <a:gd name="T16" fmla="*/ 18 w 38"/>
                <a:gd name="T17" fmla="*/ 0 h 38"/>
                <a:gd name="T18" fmla="*/ 28 w 38"/>
                <a:gd name="T19" fmla="*/ 24 h 38"/>
                <a:gd name="T20" fmla="*/ 20 w 38"/>
                <a:gd name="T21" fmla="*/ 6 h 38"/>
                <a:gd name="T22" fmla="*/ 10 w 38"/>
                <a:gd name="T23" fmla="*/ 24 h 38"/>
                <a:gd name="T24" fmla="*/ 28 w 38"/>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8" y="0"/>
                  </a:moveTo>
                  <a:lnTo>
                    <a:pt x="22" y="0"/>
                  </a:lnTo>
                  <a:lnTo>
                    <a:pt x="38" y="38"/>
                  </a:lnTo>
                  <a:lnTo>
                    <a:pt x="34" y="38"/>
                  </a:lnTo>
                  <a:lnTo>
                    <a:pt x="30" y="28"/>
                  </a:lnTo>
                  <a:lnTo>
                    <a:pt x="8" y="28"/>
                  </a:lnTo>
                  <a:lnTo>
                    <a:pt x="4" y="38"/>
                  </a:lnTo>
                  <a:lnTo>
                    <a:pt x="0" y="38"/>
                  </a:lnTo>
                  <a:lnTo>
                    <a:pt x="18" y="0"/>
                  </a:lnTo>
                  <a:close/>
                  <a:moveTo>
                    <a:pt x="28" y="24"/>
                  </a:moveTo>
                  <a:lnTo>
                    <a:pt x="20" y="6"/>
                  </a:lnTo>
                  <a:lnTo>
                    <a:pt x="10" y="24"/>
                  </a:lnTo>
                  <a:lnTo>
                    <a:pt x="2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5"/>
            <p:cNvSpPr>
              <a:spLocks/>
            </p:cNvSpPr>
            <p:nvPr userDrawn="1"/>
          </p:nvSpPr>
          <p:spPr bwMode="auto">
            <a:xfrm>
              <a:off x="8701088" y="6924675"/>
              <a:ext cx="50800" cy="60325"/>
            </a:xfrm>
            <a:custGeom>
              <a:avLst/>
              <a:gdLst>
                <a:gd name="T0" fmla="*/ 0 w 32"/>
                <a:gd name="T1" fmla="*/ 0 h 38"/>
                <a:gd name="T2" fmla="*/ 4 w 32"/>
                <a:gd name="T3" fmla="*/ 0 h 38"/>
                <a:gd name="T4" fmla="*/ 28 w 32"/>
                <a:gd name="T5" fmla="*/ 32 h 38"/>
                <a:gd name="T6" fmla="*/ 28 w 32"/>
                <a:gd name="T7" fmla="*/ 0 h 38"/>
                <a:gd name="T8" fmla="*/ 32 w 32"/>
                <a:gd name="T9" fmla="*/ 0 h 38"/>
                <a:gd name="T10" fmla="*/ 32 w 32"/>
                <a:gd name="T11" fmla="*/ 38 h 38"/>
                <a:gd name="T12" fmla="*/ 30 w 32"/>
                <a:gd name="T13" fmla="*/ 38 h 38"/>
                <a:gd name="T14" fmla="*/ 4 w 32"/>
                <a:gd name="T15" fmla="*/ 8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2"/>
                  </a:lnTo>
                  <a:lnTo>
                    <a:pt x="28" y="0"/>
                  </a:lnTo>
                  <a:lnTo>
                    <a:pt x="32" y="0"/>
                  </a:lnTo>
                  <a:lnTo>
                    <a:pt x="32"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6"/>
            <p:cNvSpPr>
              <a:spLocks noEditPoints="1"/>
            </p:cNvSpPr>
            <p:nvPr userDrawn="1"/>
          </p:nvSpPr>
          <p:spPr bwMode="auto">
            <a:xfrm>
              <a:off x="8770938" y="6924675"/>
              <a:ext cx="63500" cy="60325"/>
            </a:xfrm>
            <a:custGeom>
              <a:avLst/>
              <a:gdLst>
                <a:gd name="T0" fmla="*/ 18 w 40"/>
                <a:gd name="T1" fmla="*/ 0 h 38"/>
                <a:gd name="T2" fmla="*/ 22 w 40"/>
                <a:gd name="T3" fmla="*/ 0 h 38"/>
                <a:gd name="T4" fmla="*/ 40 w 40"/>
                <a:gd name="T5" fmla="*/ 38 h 38"/>
                <a:gd name="T6" fmla="*/ 34 w 40"/>
                <a:gd name="T7" fmla="*/ 38 h 38"/>
                <a:gd name="T8" fmla="*/ 30 w 40"/>
                <a:gd name="T9" fmla="*/ 28 h 38"/>
                <a:gd name="T10" fmla="*/ 8 w 40"/>
                <a:gd name="T11" fmla="*/ 28 h 38"/>
                <a:gd name="T12" fmla="*/ 4 w 40"/>
                <a:gd name="T13" fmla="*/ 38 h 38"/>
                <a:gd name="T14" fmla="*/ 0 w 40"/>
                <a:gd name="T15" fmla="*/ 38 h 38"/>
                <a:gd name="T16" fmla="*/ 18 w 40"/>
                <a:gd name="T17" fmla="*/ 0 h 38"/>
                <a:gd name="T18" fmla="*/ 28 w 40"/>
                <a:gd name="T19" fmla="*/ 24 h 38"/>
                <a:gd name="T20" fmla="*/ 20 w 40"/>
                <a:gd name="T21" fmla="*/ 6 h 38"/>
                <a:gd name="T22" fmla="*/ 10 w 40"/>
                <a:gd name="T23" fmla="*/ 24 h 38"/>
                <a:gd name="T24" fmla="*/ 28 w 4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8">
                  <a:moveTo>
                    <a:pt x="18" y="0"/>
                  </a:moveTo>
                  <a:lnTo>
                    <a:pt x="22" y="0"/>
                  </a:lnTo>
                  <a:lnTo>
                    <a:pt x="40" y="38"/>
                  </a:lnTo>
                  <a:lnTo>
                    <a:pt x="34" y="38"/>
                  </a:lnTo>
                  <a:lnTo>
                    <a:pt x="30" y="28"/>
                  </a:lnTo>
                  <a:lnTo>
                    <a:pt x="8" y="28"/>
                  </a:lnTo>
                  <a:lnTo>
                    <a:pt x="4" y="38"/>
                  </a:lnTo>
                  <a:lnTo>
                    <a:pt x="0" y="38"/>
                  </a:lnTo>
                  <a:lnTo>
                    <a:pt x="18" y="0"/>
                  </a:lnTo>
                  <a:close/>
                  <a:moveTo>
                    <a:pt x="28" y="24"/>
                  </a:moveTo>
                  <a:lnTo>
                    <a:pt x="20" y="6"/>
                  </a:lnTo>
                  <a:lnTo>
                    <a:pt x="10" y="24"/>
                  </a:lnTo>
                  <a:lnTo>
                    <a:pt x="2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7"/>
            <p:cNvSpPr>
              <a:spLocks/>
            </p:cNvSpPr>
            <p:nvPr userDrawn="1"/>
          </p:nvSpPr>
          <p:spPr bwMode="auto">
            <a:xfrm>
              <a:off x="8843963" y="6924675"/>
              <a:ext cx="57150" cy="6350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0 h 40"/>
                <a:gd name="T18" fmla="*/ 34 w 36"/>
                <a:gd name="T19" fmla="*/ 4 h 40"/>
                <a:gd name="T20" fmla="*/ 32 w 36"/>
                <a:gd name="T21" fmla="*/ 8 h 40"/>
                <a:gd name="T22" fmla="*/ 32 w 36"/>
                <a:gd name="T23" fmla="*/ 8 h 40"/>
                <a:gd name="T24" fmla="*/ 26 w 36"/>
                <a:gd name="T25" fmla="*/ 4 h 40"/>
                <a:gd name="T26" fmla="*/ 20 w 36"/>
                <a:gd name="T27" fmla="*/ 4 h 40"/>
                <a:gd name="T28" fmla="*/ 20 w 36"/>
                <a:gd name="T29" fmla="*/ 4 h 40"/>
                <a:gd name="T30" fmla="*/ 14 w 36"/>
                <a:gd name="T31" fmla="*/ 4 h 40"/>
                <a:gd name="T32" fmla="*/ 8 w 36"/>
                <a:gd name="T33" fmla="*/ 8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4 h 40"/>
                <a:gd name="T48" fmla="*/ 20 w 36"/>
                <a:gd name="T49" fmla="*/ 36 h 40"/>
                <a:gd name="T50" fmla="*/ 20 w 36"/>
                <a:gd name="T51" fmla="*/ 36 h 40"/>
                <a:gd name="T52" fmla="*/ 26 w 36"/>
                <a:gd name="T53" fmla="*/ 34 h 40"/>
                <a:gd name="T54" fmla="*/ 32 w 36"/>
                <a:gd name="T55" fmla="*/ 32 h 40"/>
                <a:gd name="T56" fmla="*/ 32 w 36"/>
                <a:gd name="T57" fmla="*/ 22 h 40"/>
                <a:gd name="T58" fmla="*/ 20 w 36"/>
                <a:gd name="T59" fmla="*/ 22 h 40"/>
                <a:gd name="T60" fmla="*/ 20 w 36"/>
                <a:gd name="T61" fmla="*/ 18 h 40"/>
                <a:gd name="T62" fmla="*/ 36 w 36"/>
                <a:gd name="T63" fmla="*/ 18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38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0"/>
                  </a:lnTo>
                  <a:lnTo>
                    <a:pt x="34" y="4"/>
                  </a:lnTo>
                  <a:lnTo>
                    <a:pt x="32" y="8"/>
                  </a:lnTo>
                  <a:lnTo>
                    <a:pt x="32" y="8"/>
                  </a:lnTo>
                  <a:lnTo>
                    <a:pt x="26" y="4"/>
                  </a:lnTo>
                  <a:lnTo>
                    <a:pt x="20" y="4"/>
                  </a:lnTo>
                  <a:lnTo>
                    <a:pt x="20" y="4"/>
                  </a:lnTo>
                  <a:lnTo>
                    <a:pt x="14" y="4"/>
                  </a:lnTo>
                  <a:lnTo>
                    <a:pt x="8" y="8"/>
                  </a:lnTo>
                  <a:lnTo>
                    <a:pt x="6" y="14"/>
                  </a:lnTo>
                  <a:lnTo>
                    <a:pt x="4" y="20"/>
                  </a:lnTo>
                  <a:lnTo>
                    <a:pt x="4" y="20"/>
                  </a:lnTo>
                  <a:lnTo>
                    <a:pt x="4" y="20"/>
                  </a:lnTo>
                  <a:lnTo>
                    <a:pt x="6" y="26"/>
                  </a:lnTo>
                  <a:lnTo>
                    <a:pt x="8" y="32"/>
                  </a:lnTo>
                  <a:lnTo>
                    <a:pt x="14" y="34"/>
                  </a:lnTo>
                  <a:lnTo>
                    <a:pt x="20" y="36"/>
                  </a:lnTo>
                  <a:lnTo>
                    <a:pt x="20" y="36"/>
                  </a:lnTo>
                  <a:lnTo>
                    <a:pt x="26" y="34"/>
                  </a:lnTo>
                  <a:lnTo>
                    <a:pt x="32" y="32"/>
                  </a:lnTo>
                  <a:lnTo>
                    <a:pt x="32" y="22"/>
                  </a:lnTo>
                  <a:lnTo>
                    <a:pt x="20" y="22"/>
                  </a:lnTo>
                  <a:lnTo>
                    <a:pt x="20" y="18"/>
                  </a:lnTo>
                  <a:lnTo>
                    <a:pt x="36" y="18"/>
                  </a:lnTo>
                  <a:lnTo>
                    <a:pt x="36" y="34"/>
                  </a:lnTo>
                  <a:lnTo>
                    <a:pt x="36" y="34"/>
                  </a:lnTo>
                  <a:lnTo>
                    <a:pt x="28" y="38"/>
                  </a:lnTo>
                  <a:lnTo>
                    <a:pt x="20" y="40"/>
                  </a:lnTo>
                  <a:lnTo>
                    <a:pt x="20" y="40"/>
                  </a:lnTo>
                  <a:lnTo>
                    <a:pt x="12" y="38"/>
                  </a:lnTo>
                  <a:lnTo>
                    <a:pt x="6" y="34"/>
                  </a:lnTo>
                  <a:lnTo>
                    <a:pt x="2" y="28"/>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8"/>
            <p:cNvSpPr>
              <a:spLocks/>
            </p:cNvSpPr>
            <p:nvPr userDrawn="1"/>
          </p:nvSpPr>
          <p:spPr bwMode="auto">
            <a:xfrm>
              <a:off x="8843963" y="6924675"/>
              <a:ext cx="57150" cy="6350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0 h 40"/>
                <a:gd name="T18" fmla="*/ 34 w 36"/>
                <a:gd name="T19" fmla="*/ 4 h 40"/>
                <a:gd name="T20" fmla="*/ 32 w 36"/>
                <a:gd name="T21" fmla="*/ 8 h 40"/>
                <a:gd name="T22" fmla="*/ 32 w 36"/>
                <a:gd name="T23" fmla="*/ 8 h 40"/>
                <a:gd name="T24" fmla="*/ 26 w 36"/>
                <a:gd name="T25" fmla="*/ 4 h 40"/>
                <a:gd name="T26" fmla="*/ 20 w 36"/>
                <a:gd name="T27" fmla="*/ 4 h 40"/>
                <a:gd name="T28" fmla="*/ 20 w 36"/>
                <a:gd name="T29" fmla="*/ 4 h 40"/>
                <a:gd name="T30" fmla="*/ 14 w 36"/>
                <a:gd name="T31" fmla="*/ 4 h 40"/>
                <a:gd name="T32" fmla="*/ 8 w 36"/>
                <a:gd name="T33" fmla="*/ 8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4 h 40"/>
                <a:gd name="T48" fmla="*/ 20 w 36"/>
                <a:gd name="T49" fmla="*/ 36 h 40"/>
                <a:gd name="T50" fmla="*/ 20 w 36"/>
                <a:gd name="T51" fmla="*/ 36 h 40"/>
                <a:gd name="T52" fmla="*/ 26 w 36"/>
                <a:gd name="T53" fmla="*/ 34 h 40"/>
                <a:gd name="T54" fmla="*/ 32 w 36"/>
                <a:gd name="T55" fmla="*/ 32 h 40"/>
                <a:gd name="T56" fmla="*/ 32 w 36"/>
                <a:gd name="T57" fmla="*/ 22 h 40"/>
                <a:gd name="T58" fmla="*/ 20 w 36"/>
                <a:gd name="T59" fmla="*/ 22 h 40"/>
                <a:gd name="T60" fmla="*/ 20 w 36"/>
                <a:gd name="T61" fmla="*/ 18 h 40"/>
                <a:gd name="T62" fmla="*/ 36 w 36"/>
                <a:gd name="T63" fmla="*/ 18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38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0"/>
                  </a:lnTo>
                  <a:lnTo>
                    <a:pt x="34" y="4"/>
                  </a:lnTo>
                  <a:lnTo>
                    <a:pt x="32" y="8"/>
                  </a:lnTo>
                  <a:lnTo>
                    <a:pt x="32" y="8"/>
                  </a:lnTo>
                  <a:lnTo>
                    <a:pt x="26" y="4"/>
                  </a:lnTo>
                  <a:lnTo>
                    <a:pt x="20" y="4"/>
                  </a:lnTo>
                  <a:lnTo>
                    <a:pt x="20" y="4"/>
                  </a:lnTo>
                  <a:lnTo>
                    <a:pt x="14" y="4"/>
                  </a:lnTo>
                  <a:lnTo>
                    <a:pt x="8" y="8"/>
                  </a:lnTo>
                  <a:lnTo>
                    <a:pt x="6" y="14"/>
                  </a:lnTo>
                  <a:lnTo>
                    <a:pt x="4" y="20"/>
                  </a:lnTo>
                  <a:lnTo>
                    <a:pt x="4" y="20"/>
                  </a:lnTo>
                  <a:lnTo>
                    <a:pt x="4" y="20"/>
                  </a:lnTo>
                  <a:lnTo>
                    <a:pt x="6" y="26"/>
                  </a:lnTo>
                  <a:lnTo>
                    <a:pt x="8" y="32"/>
                  </a:lnTo>
                  <a:lnTo>
                    <a:pt x="14" y="34"/>
                  </a:lnTo>
                  <a:lnTo>
                    <a:pt x="20" y="36"/>
                  </a:lnTo>
                  <a:lnTo>
                    <a:pt x="20" y="36"/>
                  </a:lnTo>
                  <a:lnTo>
                    <a:pt x="26" y="34"/>
                  </a:lnTo>
                  <a:lnTo>
                    <a:pt x="32" y="32"/>
                  </a:lnTo>
                  <a:lnTo>
                    <a:pt x="32" y="22"/>
                  </a:lnTo>
                  <a:lnTo>
                    <a:pt x="20" y="22"/>
                  </a:lnTo>
                  <a:lnTo>
                    <a:pt x="20" y="18"/>
                  </a:lnTo>
                  <a:lnTo>
                    <a:pt x="36" y="18"/>
                  </a:lnTo>
                  <a:lnTo>
                    <a:pt x="36" y="34"/>
                  </a:lnTo>
                  <a:lnTo>
                    <a:pt x="36" y="34"/>
                  </a:lnTo>
                  <a:lnTo>
                    <a:pt x="28" y="38"/>
                  </a:lnTo>
                  <a:lnTo>
                    <a:pt x="20" y="40"/>
                  </a:lnTo>
                  <a:lnTo>
                    <a:pt x="20" y="40"/>
                  </a:lnTo>
                  <a:lnTo>
                    <a:pt x="12" y="38"/>
                  </a:lnTo>
                  <a:lnTo>
                    <a:pt x="6" y="34"/>
                  </a:lnTo>
                  <a:lnTo>
                    <a:pt x="2" y="28"/>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9"/>
            <p:cNvSpPr>
              <a:spLocks/>
            </p:cNvSpPr>
            <p:nvPr userDrawn="1"/>
          </p:nvSpPr>
          <p:spPr bwMode="auto">
            <a:xfrm>
              <a:off x="8920163" y="6924675"/>
              <a:ext cx="44450" cy="60325"/>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70"/>
            <p:cNvSpPr>
              <a:spLocks/>
            </p:cNvSpPr>
            <p:nvPr userDrawn="1"/>
          </p:nvSpPr>
          <p:spPr bwMode="auto">
            <a:xfrm>
              <a:off x="8983663" y="6924675"/>
              <a:ext cx="60325" cy="60325"/>
            </a:xfrm>
            <a:custGeom>
              <a:avLst/>
              <a:gdLst>
                <a:gd name="T0" fmla="*/ 0 w 38"/>
                <a:gd name="T1" fmla="*/ 0 h 38"/>
                <a:gd name="T2" fmla="*/ 6 w 38"/>
                <a:gd name="T3" fmla="*/ 0 h 38"/>
                <a:gd name="T4" fmla="*/ 20 w 38"/>
                <a:gd name="T5" fmla="*/ 22 h 38"/>
                <a:gd name="T6" fmla="*/ 34 w 38"/>
                <a:gd name="T7" fmla="*/ 0 h 38"/>
                <a:gd name="T8" fmla="*/ 38 w 38"/>
                <a:gd name="T9" fmla="*/ 0 h 38"/>
                <a:gd name="T10" fmla="*/ 38 w 38"/>
                <a:gd name="T11" fmla="*/ 38 h 38"/>
                <a:gd name="T12" fmla="*/ 34 w 38"/>
                <a:gd name="T13" fmla="*/ 38 h 38"/>
                <a:gd name="T14" fmla="*/ 34 w 38"/>
                <a:gd name="T15" fmla="*/ 8 h 38"/>
                <a:gd name="T16" fmla="*/ 20 w 38"/>
                <a:gd name="T17" fmla="*/ 28 h 38"/>
                <a:gd name="T18" fmla="*/ 20 w 38"/>
                <a:gd name="T19" fmla="*/ 28 h 38"/>
                <a:gd name="T20" fmla="*/ 6 w 38"/>
                <a:gd name="T21" fmla="*/ 8 h 38"/>
                <a:gd name="T22" fmla="*/ 6 w 38"/>
                <a:gd name="T23" fmla="*/ 38 h 38"/>
                <a:gd name="T24" fmla="*/ 0 w 38"/>
                <a:gd name="T25" fmla="*/ 38 h 38"/>
                <a:gd name="T26" fmla="*/ 0 w 38"/>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0" y="0"/>
                  </a:moveTo>
                  <a:lnTo>
                    <a:pt x="6" y="0"/>
                  </a:lnTo>
                  <a:lnTo>
                    <a:pt x="20" y="22"/>
                  </a:lnTo>
                  <a:lnTo>
                    <a:pt x="34" y="0"/>
                  </a:lnTo>
                  <a:lnTo>
                    <a:pt x="38" y="0"/>
                  </a:lnTo>
                  <a:lnTo>
                    <a:pt x="38" y="38"/>
                  </a:lnTo>
                  <a:lnTo>
                    <a:pt x="34" y="38"/>
                  </a:lnTo>
                  <a:lnTo>
                    <a:pt x="34" y="8"/>
                  </a:lnTo>
                  <a:lnTo>
                    <a:pt x="20" y="28"/>
                  </a:lnTo>
                  <a:lnTo>
                    <a:pt x="20" y="28"/>
                  </a:lnTo>
                  <a:lnTo>
                    <a:pt x="6" y="8"/>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1"/>
            <p:cNvSpPr>
              <a:spLocks/>
            </p:cNvSpPr>
            <p:nvPr userDrawn="1"/>
          </p:nvSpPr>
          <p:spPr bwMode="auto">
            <a:xfrm>
              <a:off x="9066213" y="6924675"/>
              <a:ext cx="44450" cy="60325"/>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2"/>
            <p:cNvSpPr>
              <a:spLocks/>
            </p:cNvSpPr>
            <p:nvPr userDrawn="1"/>
          </p:nvSpPr>
          <p:spPr bwMode="auto">
            <a:xfrm>
              <a:off x="9129713" y="6924675"/>
              <a:ext cx="53975" cy="60325"/>
            </a:xfrm>
            <a:custGeom>
              <a:avLst/>
              <a:gdLst>
                <a:gd name="T0" fmla="*/ 0 w 34"/>
                <a:gd name="T1" fmla="*/ 0 h 38"/>
                <a:gd name="T2" fmla="*/ 4 w 34"/>
                <a:gd name="T3" fmla="*/ 0 h 38"/>
                <a:gd name="T4" fmla="*/ 28 w 34"/>
                <a:gd name="T5" fmla="*/ 32 h 38"/>
                <a:gd name="T6" fmla="*/ 28 w 34"/>
                <a:gd name="T7" fmla="*/ 0 h 38"/>
                <a:gd name="T8" fmla="*/ 34 w 34"/>
                <a:gd name="T9" fmla="*/ 0 h 38"/>
                <a:gd name="T10" fmla="*/ 34 w 34"/>
                <a:gd name="T11" fmla="*/ 38 h 38"/>
                <a:gd name="T12" fmla="*/ 30 w 34"/>
                <a:gd name="T13" fmla="*/ 38 h 38"/>
                <a:gd name="T14" fmla="*/ 4 w 34"/>
                <a:gd name="T15" fmla="*/ 8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28" y="32"/>
                  </a:lnTo>
                  <a:lnTo>
                    <a:pt x="28" y="0"/>
                  </a:lnTo>
                  <a:lnTo>
                    <a:pt x="34" y="0"/>
                  </a:lnTo>
                  <a:lnTo>
                    <a:pt x="34"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73"/>
            <p:cNvSpPr>
              <a:spLocks/>
            </p:cNvSpPr>
            <p:nvPr userDrawn="1"/>
          </p:nvSpPr>
          <p:spPr bwMode="auto">
            <a:xfrm>
              <a:off x="9199563" y="6924675"/>
              <a:ext cx="50800" cy="60325"/>
            </a:xfrm>
            <a:custGeom>
              <a:avLst/>
              <a:gdLst>
                <a:gd name="T0" fmla="*/ 14 w 32"/>
                <a:gd name="T1" fmla="*/ 4 h 38"/>
                <a:gd name="T2" fmla="*/ 0 w 32"/>
                <a:gd name="T3" fmla="*/ 4 h 38"/>
                <a:gd name="T4" fmla="*/ 0 w 32"/>
                <a:gd name="T5" fmla="*/ 0 h 38"/>
                <a:gd name="T6" fmla="*/ 32 w 32"/>
                <a:gd name="T7" fmla="*/ 0 h 38"/>
                <a:gd name="T8" fmla="*/ 32 w 32"/>
                <a:gd name="T9" fmla="*/ 4 h 38"/>
                <a:gd name="T10" fmla="*/ 18 w 32"/>
                <a:gd name="T11" fmla="*/ 4 h 38"/>
                <a:gd name="T12" fmla="*/ 18 w 32"/>
                <a:gd name="T13" fmla="*/ 38 h 38"/>
                <a:gd name="T14" fmla="*/ 14 w 32"/>
                <a:gd name="T15" fmla="*/ 38 h 38"/>
                <a:gd name="T16" fmla="*/ 14 w 32"/>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4" y="4"/>
                  </a:moveTo>
                  <a:lnTo>
                    <a:pt x="0" y="4"/>
                  </a:lnTo>
                  <a:lnTo>
                    <a:pt x="0" y="0"/>
                  </a:lnTo>
                  <a:lnTo>
                    <a:pt x="32" y="0"/>
                  </a:lnTo>
                  <a:lnTo>
                    <a:pt x="32" y="4"/>
                  </a:lnTo>
                  <a:lnTo>
                    <a:pt x="18" y="4"/>
                  </a:lnTo>
                  <a:lnTo>
                    <a:pt x="18" y="38"/>
                  </a:lnTo>
                  <a:lnTo>
                    <a:pt x="14" y="38"/>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74"/>
            <p:cNvSpPr>
              <a:spLocks noEditPoints="1"/>
            </p:cNvSpPr>
            <p:nvPr userDrawn="1"/>
          </p:nvSpPr>
          <p:spPr bwMode="auto">
            <a:xfrm>
              <a:off x="8285163" y="6108700"/>
              <a:ext cx="555625" cy="555625"/>
            </a:xfrm>
            <a:custGeom>
              <a:avLst/>
              <a:gdLst>
                <a:gd name="T0" fmla="*/ 166 w 350"/>
                <a:gd name="T1" fmla="*/ 344 h 350"/>
                <a:gd name="T2" fmla="*/ 172 w 350"/>
                <a:gd name="T3" fmla="*/ 344 h 350"/>
                <a:gd name="T4" fmla="*/ 62 w 350"/>
                <a:gd name="T5" fmla="*/ 302 h 350"/>
                <a:gd name="T6" fmla="*/ 178 w 350"/>
                <a:gd name="T7" fmla="*/ 4 h 350"/>
                <a:gd name="T8" fmla="*/ 294 w 350"/>
                <a:gd name="T9" fmla="*/ 54 h 350"/>
                <a:gd name="T10" fmla="*/ 342 w 350"/>
                <a:gd name="T11" fmla="*/ 210 h 350"/>
                <a:gd name="T12" fmla="*/ 320 w 350"/>
                <a:gd name="T13" fmla="*/ 226 h 350"/>
                <a:gd name="T14" fmla="*/ 302 w 350"/>
                <a:gd name="T15" fmla="*/ 260 h 350"/>
                <a:gd name="T16" fmla="*/ 312 w 350"/>
                <a:gd name="T17" fmla="*/ 274 h 350"/>
                <a:gd name="T18" fmla="*/ 296 w 350"/>
                <a:gd name="T19" fmla="*/ 82 h 350"/>
                <a:gd name="T20" fmla="*/ 322 w 350"/>
                <a:gd name="T21" fmla="*/ 88 h 350"/>
                <a:gd name="T22" fmla="*/ 332 w 350"/>
                <a:gd name="T23" fmla="*/ 108 h 350"/>
                <a:gd name="T24" fmla="*/ 342 w 350"/>
                <a:gd name="T25" fmla="*/ 146 h 350"/>
                <a:gd name="T26" fmla="*/ 326 w 350"/>
                <a:gd name="T27" fmla="*/ 152 h 350"/>
                <a:gd name="T28" fmla="*/ 230 w 350"/>
                <a:gd name="T29" fmla="*/ 32 h 350"/>
                <a:gd name="T30" fmla="*/ 248 w 350"/>
                <a:gd name="T31" fmla="*/ 40 h 350"/>
                <a:gd name="T32" fmla="*/ 252 w 350"/>
                <a:gd name="T33" fmla="*/ 42 h 350"/>
                <a:gd name="T34" fmla="*/ 292 w 350"/>
                <a:gd name="T35" fmla="*/ 52 h 350"/>
                <a:gd name="T36" fmla="*/ 48 w 350"/>
                <a:gd name="T37" fmla="*/ 288 h 350"/>
                <a:gd name="T38" fmla="*/ 26 w 350"/>
                <a:gd name="T39" fmla="*/ 256 h 350"/>
                <a:gd name="T40" fmla="*/ 32 w 350"/>
                <a:gd name="T41" fmla="*/ 230 h 350"/>
                <a:gd name="T42" fmla="*/ 22 w 350"/>
                <a:gd name="T43" fmla="*/ 192 h 350"/>
                <a:gd name="T44" fmla="*/ 22 w 350"/>
                <a:gd name="T45" fmla="*/ 172 h 350"/>
                <a:gd name="T46" fmla="*/ 22 w 350"/>
                <a:gd name="T47" fmla="*/ 168 h 350"/>
                <a:gd name="T48" fmla="*/ 8 w 350"/>
                <a:gd name="T49" fmla="*/ 144 h 350"/>
                <a:gd name="T50" fmla="*/ 12 w 350"/>
                <a:gd name="T51" fmla="*/ 124 h 350"/>
                <a:gd name="T52" fmla="*/ 28 w 350"/>
                <a:gd name="T53" fmla="*/ 88 h 350"/>
                <a:gd name="T54" fmla="*/ 54 w 350"/>
                <a:gd name="T55" fmla="*/ 80 h 350"/>
                <a:gd name="T56" fmla="*/ 82 w 350"/>
                <a:gd name="T57" fmla="*/ 54 h 350"/>
                <a:gd name="T58" fmla="*/ 98 w 350"/>
                <a:gd name="T59" fmla="*/ 42 h 350"/>
                <a:gd name="T60" fmla="*/ 102 w 350"/>
                <a:gd name="T61" fmla="*/ 40 h 350"/>
                <a:gd name="T62" fmla="*/ 114 w 350"/>
                <a:gd name="T63" fmla="*/ 16 h 350"/>
                <a:gd name="T64" fmla="*/ 134 w 350"/>
                <a:gd name="T65" fmla="*/ 10 h 350"/>
                <a:gd name="T66" fmla="*/ 172 w 350"/>
                <a:gd name="T67" fmla="*/ 22 h 350"/>
                <a:gd name="T68" fmla="*/ 148 w 350"/>
                <a:gd name="T69" fmla="*/ 326 h 350"/>
                <a:gd name="T70" fmla="*/ 110 w 350"/>
                <a:gd name="T71" fmla="*/ 314 h 350"/>
                <a:gd name="T72" fmla="*/ 94 w 350"/>
                <a:gd name="T73" fmla="*/ 304 h 350"/>
                <a:gd name="T74" fmla="*/ 80 w 350"/>
                <a:gd name="T75" fmla="*/ 316 h 350"/>
                <a:gd name="T76" fmla="*/ 144 w 350"/>
                <a:gd name="T77" fmla="*/ 316 h 350"/>
                <a:gd name="T78" fmla="*/ 54 w 350"/>
                <a:gd name="T79" fmla="*/ 254 h 350"/>
                <a:gd name="T80" fmla="*/ 30 w 350"/>
                <a:gd name="T81" fmla="*/ 158 h 350"/>
                <a:gd name="T82" fmla="*/ 84 w 350"/>
                <a:gd name="T83" fmla="*/ 62 h 350"/>
                <a:gd name="T84" fmla="*/ 178 w 350"/>
                <a:gd name="T85" fmla="*/ 30 h 350"/>
                <a:gd name="T86" fmla="*/ 280 w 350"/>
                <a:gd name="T87" fmla="*/ 74 h 350"/>
                <a:gd name="T88" fmla="*/ 320 w 350"/>
                <a:gd name="T89" fmla="*/ 178 h 350"/>
                <a:gd name="T90" fmla="*/ 286 w 350"/>
                <a:gd name="T91" fmla="*/ 270 h 350"/>
                <a:gd name="T92" fmla="*/ 188 w 350"/>
                <a:gd name="T93" fmla="*/ 320 h 350"/>
                <a:gd name="T94" fmla="*/ 260 w 350"/>
                <a:gd name="T95" fmla="*/ 302 h 350"/>
                <a:gd name="T96" fmla="*/ 226 w 350"/>
                <a:gd name="T97" fmla="*/ 320 h 350"/>
                <a:gd name="T98" fmla="*/ 206 w 350"/>
                <a:gd name="T99" fmla="*/ 324 h 350"/>
                <a:gd name="T100" fmla="*/ 204 w 350"/>
                <a:gd name="T101" fmla="*/ 342 h 350"/>
                <a:gd name="T102" fmla="*/ 328 w 350"/>
                <a:gd name="T103" fmla="*/ 188 h 350"/>
                <a:gd name="T104" fmla="*/ 178 w 350"/>
                <a:gd name="T105" fmla="*/ 0 h 350"/>
                <a:gd name="T106" fmla="*/ 66 w 350"/>
                <a:gd name="T107" fmla="*/ 38 h 350"/>
                <a:gd name="T108" fmla="*/ 2 w 350"/>
                <a:gd name="T109" fmla="*/ 154 h 350"/>
                <a:gd name="T110" fmla="*/ 28 w 350"/>
                <a:gd name="T111" fmla="*/ 270 h 350"/>
                <a:gd name="T112" fmla="*/ 136 w 350"/>
                <a:gd name="T113" fmla="*/ 346 h 350"/>
                <a:gd name="T114" fmla="*/ 256 w 350"/>
                <a:gd name="T115" fmla="*/ 330 h 350"/>
                <a:gd name="T116" fmla="*/ 340 w 350"/>
                <a:gd name="T117" fmla="*/ 230 h 350"/>
                <a:gd name="T118" fmla="*/ 338 w 350"/>
                <a:gd name="T119" fmla="*/ 110 h 350"/>
                <a:gd name="T120" fmla="*/ 246 w 350"/>
                <a:gd name="T121" fmla="*/ 1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350">
                  <a:moveTo>
                    <a:pt x="286" y="302"/>
                  </a:moveTo>
                  <a:lnTo>
                    <a:pt x="276" y="290"/>
                  </a:lnTo>
                  <a:lnTo>
                    <a:pt x="276" y="290"/>
                  </a:lnTo>
                  <a:lnTo>
                    <a:pt x="286" y="280"/>
                  </a:lnTo>
                  <a:lnTo>
                    <a:pt x="298" y="290"/>
                  </a:lnTo>
                  <a:lnTo>
                    <a:pt x="298" y="290"/>
                  </a:lnTo>
                  <a:lnTo>
                    <a:pt x="286" y="302"/>
                  </a:lnTo>
                  <a:close/>
                  <a:moveTo>
                    <a:pt x="166" y="344"/>
                  </a:moveTo>
                  <a:lnTo>
                    <a:pt x="168" y="328"/>
                  </a:lnTo>
                  <a:lnTo>
                    <a:pt x="168" y="328"/>
                  </a:lnTo>
                  <a:lnTo>
                    <a:pt x="172" y="328"/>
                  </a:lnTo>
                  <a:lnTo>
                    <a:pt x="172" y="328"/>
                  </a:lnTo>
                  <a:lnTo>
                    <a:pt x="182" y="328"/>
                  </a:lnTo>
                  <a:lnTo>
                    <a:pt x="184" y="344"/>
                  </a:lnTo>
                  <a:lnTo>
                    <a:pt x="184" y="344"/>
                  </a:lnTo>
                  <a:lnTo>
                    <a:pt x="172" y="344"/>
                  </a:lnTo>
                  <a:lnTo>
                    <a:pt x="172" y="344"/>
                  </a:lnTo>
                  <a:lnTo>
                    <a:pt x="166" y="344"/>
                  </a:lnTo>
                  <a:close/>
                  <a:moveTo>
                    <a:pt x="50" y="290"/>
                  </a:moveTo>
                  <a:lnTo>
                    <a:pt x="64" y="280"/>
                  </a:lnTo>
                  <a:lnTo>
                    <a:pt x="64" y="280"/>
                  </a:lnTo>
                  <a:lnTo>
                    <a:pt x="74" y="290"/>
                  </a:lnTo>
                  <a:lnTo>
                    <a:pt x="62" y="302"/>
                  </a:lnTo>
                  <a:lnTo>
                    <a:pt x="62" y="302"/>
                  </a:lnTo>
                  <a:lnTo>
                    <a:pt x="50" y="290"/>
                  </a:lnTo>
                  <a:close/>
                  <a:moveTo>
                    <a:pt x="194" y="6"/>
                  </a:moveTo>
                  <a:lnTo>
                    <a:pt x="192" y="22"/>
                  </a:lnTo>
                  <a:lnTo>
                    <a:pt x="192" y="22"/>
                  </a:lnTo>
                  <a:lnTo>
                    <a:pt x="178" y="22"/>
                  </a:lnTo>
                  <a:lnTo>
                    <a:pt x="178" y="22"/>
                  </a:lnTo>
                  <a:lnTo>
                    <a:pt x="178" y="4"/>
                  </a:lnTo>
                  <a:lnTo>
                    <a:pt x="178" y="4"/>
                  </a:lnTo>
                  <a:lnTo>
                    <a:pt x="178" y="4"/>
                  </a:lnTo>
                  <a:lnTo>
                    <a:pt x="178" y="4"/>
                  </a:lnTo>
                  <a:lnTo>
                    <a:pt x="194" y="6"/>
                  </a:lnTo>
                  <a:close/>
                  <a:moveTo>
                    <a:pt x="306" y="68"/>
                  </a:moveTo>
                  <a:lnTo>
                    <a:pt x="294" y="78"/>
                  </a:lnTo>
                  <a:lnTo>
                    <a:pt x="294" y="78"/>
                  </a:lnTo>
                  <a:lnTo>
                    <a:pt x="284" y="66"/>
                  </a:lnTo>
                  <a:lnTo>
                    <a:pt x="294" y="54"/>
                  </a:lnTo>
                  <a:lnTo>
                    <a:pt x="294" y="54"/>
                  </a:lnTo>
                  <a:lnTo>
                    <a:pt x="306" y="68"/>
                  </a:lnTo>
                  <a:close/>
                  <a:moveTo>
                    <a:pt x="324" y="206"/>
                  </a:moveTo>
                  <a:lnTo>
                    <a:pt x="324" y="206"/>
                  </a:lnTo>
                  <a:lnTo>
                    <a:pt x="328" y="192"/>
                  </a:lnTo>
                  <a:lnTo>
                    <a:pt x="344" y="194"/>
                  </a:lnTo>
                  <a:lnTo>
                    <a:pt x="344" y="194"/>
                  </a:lnTo>
                  <a:lnTo>
                    <a:pt x="342" y="210"/>
                  </a:lnTo>
                  <a:lnTo>
                    <a:pt x="324" y="206"/>
                  </a:lnTo>
                  <a:close/>
                  <a:moveTo>
                    <a:pt x="320" y="226"/>
                  </a:moveTo>
                  <a:lnTo>
                    <a:pt x="320" y="226"/>
                  </a:lnTo>
                  <a:lnTo>
                    <a:pt x="324" y="212"/>
                  </a:lnTo>
                  <a:lnTo>
                    <a:pt x="340" y="216"/>
                  </a:lnTo>
                  <a:lnTo>
                    <a:pt x="340" y="216"/>
                  </a:lnTo>
                  <a:lnTo>
                    <a:pt x="336" y="232"/>
                  </a:lnTo>
                  <a:lnTo>
                    <a:pt x="320" y="226"/>
                  </a:lnTo>
                  <a:close/>
                  <a:moveTo>
                    <a:pt x="312" y="244"/>
                  </a:moveTo>
                  <a:lnTo>
                    <a:pt x="312" y="244"/>
                  </a:lnTo>
                  <a:lnTo>
                    <a:pt x="318" y="230"/>
                  </a:lnTo>
                  <a:lnTo>
                    <a:pt x="334" y="236"/>
                  </a:lnTo>
                  <a:lnTo>
                    <a:pt x="334" y="236"/>
                  </a:lnTo>
                  <a:lnTo>
                    <a:pt x="326" y="252"/>
                  </a:lnTo>
                  <a:lnTo>
                    <a:pt x="312" y="244"/>
                  </a:lnTo>
                  <a:close/>
                  <a:moveTo>
                    <a:pt x="302" y="260"/>
                  </a:moveTo>
                  <a:lnTo>
                    <a:pt x="302" y="260"/>
                  </a:lnTo>
                  <a:lnTo>
                    <a:pt x="310" y="248"/>
                  </a:lnTo>
                  <a:lnTo>
                    <a:pt x="324" y="256"/>
                  </a:lnTo>
                  <a:lnTo>
                    <a:pt x="324" y="256"/>
                  </a:lnTo>
                  <a:lnTo>
                    <a:pt x="316" y="270"/>
                  </a:lnTo>
                  <a:lnTo>
                    <a:pt x="302" y="260"/>
                  </a:lnTo>
                  <a:close/>
                  <a:moveTo>
                    <a:pt x="300" y="264"/>
                  </a:moveTo>
                  <a:lnTo>
                    <a:pt x="312" y="274"/>
                  </a:lnTo>
                  <a:lnTo>
                    <a:pt x="312" y="274"/>
                  </a:lnTo>
                  <a:lnTo>
                    <a:pt x="302" y="288"/>
                  </a:lnTo>
                  <a:lnTo>
                    <a:pt x="290" y="276"/>
                  </a:lnTo>
                  <a:lnTo>
                    <a:pt x="290" y="276"/>
                  </a:lnTo>
                  <a:lnTo>
                    <a:pt x="300" y="264"/>
                  </a:lnTo>
                  <a:close/>
                  <a:moveTo>
                    <a:pt x="304" y="94"/>
                  </a:moveTo>
                  <a:lnTo>
                    <a:pt x="304" y="94"/>
                  </a:lnTo>
                  <a:lnTo>
                    <a:pt x="296" y="82"/>
                  </a:lnTo>
                  <a:lnTo>
                    <a:pt x="310" y="70"/>
                  </a:lnTo>
                  <a:lnTo>
                    <a:pt x="310" y="70"/>
                  </a:lnTo>
                  <a:lnTo>
                    <a:pt x="318" y="84"/>
                  </a:lnTo>
                  <a:lnTo>
                    <a:pt x="304" y="94"/>
                  </a:lnTo>
                  <a:close/>
                  <a:moveTo>
                    <a:pt x="314" y="110"/>
                  </a:moveTo>
                  <a:lnTo>
                    <a:pt x="314" y="110"/>
                  </a:lnTo>
                  <a:lnTo>
                    <a:pt x="308" y="98"/>
                  </a:lnTo>
                  <a:lnTo>
                    <a:pt x="322" y="88"/>
                  </a:lnTo>
                  <a:lnTo>
                    <a:pt x="322" y="88"/>
                  </a:lnTo>
                  <a:lnTo>
                    <a:pt x="330" y="104"/>
                  </a:lnTo>
                  <a:lnTo>
                    <a:pt x="314" y="110"/>
                  </a:lnTo>
                  <a:close/>
                  <a:moveTo>
                    <a:pt x="322" y="130"/>
                  </a:moveTo>
                  <a:lnTo>
                    <a:pt x="322" y="130"/>
                  </a:lnTo>
                  <a:lnTo>
                    <a:pt x="316" y="114"/>
                  </a:lnTo>
                  <a:lnTo>
                    <a:pt x="332" y="108"/>
                  </a:lnTo>
                  <a:lnTo>
                    <a:pt x="332" y="108"/>
                  </a:lnTo>
                  <a:lnTo>
                    <a:pt x="338" y="124"/>
                  </a:lnTo>
                  <a:lnTo>
                    <a:pt x="322" y="130"/>
                  </a:lnTo>
                  <a:close/>
                  <a:moveTo>
                    <a:pt x="326" y="148"/>
                  </a:moveTo>
                  <a:lnTo>
                    <a:pt x="326" y="148"/>
                  </a:lnTo>
                  <a:lnTo>
                    <a:pt x="322" y="134"/>
                  </a:lnTo>
                  <a:lnTo>
                    <a:pt x="338" y="128"/>
                  </a:lnTo>
                  <a:lnTo>
                    <a:pt x="338" y="128"/>
                  </a:lnTo>
                  <a:lnTo>
                    <a:pt x="342" y="146"/>
                  </a:lnTo>
                  <a:lnTo>
                    <a:pt x="326" y="148"/>
                  </a:lnTo>
                  <a:close/>
                  <a:moveTo>
                    <a:pt x="326" y="152"/>
                  </a:moveTo>
                  <a:lnTo>
                    <a:pt x="344" y="150"/>
                  </a:lnTo>
                  <a:lnTo>
                    <a:pt x="344" y="150"/>
                  </a:lnTo>
                  <a:lnTo>
                    <a:pt x="344" y="166"/>
                  </a:lnTo>
                  <a:lnTo>
                    <a:pt x="328" y="168"/>
                  </a:lnTo>
                  <a:lnTo>
                    <a:pt x="328" y="168"/>
                  </a:lnTo>
                  <a:lnTo>
                    <a:pt x="326" y="152"/>
                  </a:lnTo>
                  <a:close/>
                  <a:moveTo>
                    <a:pt x="212" y="26"/>
                  </a:moveTo>
                  <a:lnTo>
                    <a:pt x="212" y="26"/>
                  </a:lnTo>
                  <a:lnTo>
                    <a:pt x="196" y="24"/>
                  </a:lnTo>
                  <a:lnTo>
                    <a:pt x="200" y="6"/>
                  </a:lnTo>
                  <a:lnTo>
                    <a:pt x="200" y="6"/>
                  </a:lnTo>
                  <a:lnTo>
                    <a:pt x="216" y="10"/>
                  </a:lnTo>
                  <a:lnTo>
                    <a:pt x="212" y="26"/>
                  </a:lnTo>
                  <a:close/>
                  <a:moveTo>
                    <a:pt x="230" y="32"/>
                  </a:moveTo>
                  <a:lnTo>
                    <a:pt x="230" y="32"/>
                  </a:lnTo>
                  <a:lnTo>
                    <a:pt x="216" y="28"/>
                  </a:lnTo>
                  <a:lnTo>
                    <a:pt x="220" y="12"/>
                  </a:lnTo>
                  <a:lnTo>
                    <a:pt x="220" y="12"/>
                  </a:lnTo>
                  <a:lnTo>
                    <a:pt x="236" y="16"/>
                  </a:lnTo>
                  <a:lnTo>
                    <a:pt x="230" y="32"/>
                  </a:lnTo>
                  <a:close/>
                  <a:moveTo>
                    <a:pt x="248" y="40"/>
                  </a:moveTo>
                  <a:lnTo>
                    <a:pt x="248" y="40"/>
                  </a:lnTo>
                  <a:lnTo>
                    <a:pt x="234" y="34"/>
                  </a:lnTo>
                  <a:lnTo>
                    <a:pt x="242" y="18"/>
                  </a:lnTo>
                  <a:lnTo>
                    <a:pt x="242" y="18"/>
                  </a:lnTo>
                  <a:lnTo>
                    <a:pt x="256" y="26"/>
                  </a:lnTo>
                  <a:lnTo>
                    <a:pt x="248" y="40"/>
                  </a:lnTo>
                  <a:close/>
                  <a:moveTo>
                    <a:pt x="264" y="50"/>
                  </a:moveTo>
                  <a:lnTo>
                    <a:pt x="264" y="50"/>
                  </a:lnTo>
                  <a:lnTo>
                    <a:pt x="252" y="42"/>
                  </a:lnTo>
                  <a:lnTo>
                    <a:pt x="260" y="28"/>
                  </a:lnTo>
                  <a:lnTo>
                    <a:pt x="260" y="28"/>
                  </a:lnTo>
                  <a:lnTo>
                    <a:pt x="274" y="38"/>
                  </a:lnTo>
                  <a:lnTo>
                    <a:pt x="264" y="50"/>
                  </a:lnTo>
                  <a:close/>
                  <a:moveTo>
                    <a:pt x="268" y="54"/>
                  </a:moveTo>
                  <a:lnTo>
                    <a:pt x="278" y="40"/>
                  </a:lnTo>
                  <a:lnTo>
                    <a:pt x="278" y="40"/>
                  </a:lnTo>
                  <a:lnTo>
                    <a:pt x="292" y="52"/>
                  </a:lnTo>
                  <a:lnTo>
                    <a:pt x="280" y="64"/>
                  </a:lnTo>
                  <a:lnTo>
                    <a:pt x="280" y="64"/>
                  </a:lnTo>
                  <a:lnTo>
                    <a:pt x="268" y="54"/>
                  </a:lnTo>
                  <a:close/>
                  <a:moveTo>
                    <a:pt x="50" y="264"/>
                  </a:moveTo>
                  <a:lnTo>
                    <a:pt x="50" y="264"/>
                  </a:lnTo>
                  <a:lnTo>
                    <a:pt x="60" y="276"/>
                  </a:lnTo>
                  <a:lnTo>
                    <a:pt x="48" y="288"/>
                  </a:lnTo>
                  <a:lnTo>
                    <a:pt x="48" y="288"/>
                  </a:lnTo>
                  <a:lnTo>
                    <a:pt x="38" y="274"/>
                  </a:lnTo>
                  <a:lnTo>
                    <a:pt x="50" y="264"/>
                  </a:lnTo>
                  <a:close/>
                  <a:moveTo>
                    <a:pt x="40" y="248"/>
                  </a:moveTo>
                  <a:lnTo>
                    <a:pt x="40" y="248"/>
                  </a:lnTo>
                  <a:lnTo>
                    <a:pt x="48" y="260"/>
                  </a:lnTo>
                  <a:lnTo>
                    <a:pt x="34" y="270"/>
                  </a:lnTo>
                  <a:lnTo>
                    <a:pt x="34" y="270"/>
                  </a:lnTo>
                  <a:lnTo>
                    <a:pt x="26" y="256"/>
                  </a:lnTo>
                  <a:lnTo>
                    <a:pt x="40" y="248"/>
                  </a:lnTo>
                  <a:close/>
                  <a:moveTo>
                    <a:pt x="32" y="230"/>
                  </a:moveTo>
                  <a:lnTo>
                    <a:pt x="32" y="230"/>
                  </a:lnTo>
                  <a:lnTo>
                    <a:pt x="38" y="244"/>
                  </a:lnTo>
                  <a:lnTo>
                    <a:pt x="24" y="252"/>
                  </a:lnTo>
                  <a:lnTo>
                    <a:pt x="24" y="252"/>
                  </a:lnTo>
                  <a:lnTo>
                    <a:pt x="16" y="236"/>
                  </a:lnTo>
                  <a:lnTo>
                    <a:pt x="32" y="230"/>
                  </a:lnTo>
                  <a:close/>
                  <a:moveTo>
                    <a:pt x="26" y="212"/>
                  </a:moveTo>
                  <a:lnTo>
                    <a:pt x="26" y="212"/>
                  </a:lnTo>
                  <a:lnTo>
                    <a:pt x="30" y="226"/>
                  </a:lnTo>
                  <a:lnTo>
                    <a:pt x="14" y="232"/>
                  </a:lnTo>
                  <a:lnTo>
                    <a:pt x="14" y="232"/>
                  </a:lnTo>
                  <a:lnTo>
                    <a:pt x="10" y="216"/>
                  </a:lnTo>
                  <a:lnTo>
                    <a:pt x="26" y="212"/>
                  </a:lnTo>
                  <a:close/>
                  <a:moveTo>
                    <a:pt x="22" y="192"/>
                  </a:moveTo>
                  <a:lnTo>
                    <a:pt x="22" y="192"/>
                  </a:lnTo>
                  <a:lnTo>
                    <a:pt x="26" y="206"/>
                  </a:lnTo>
                  <a:lnTo>
                    <a:pt x="8" y="210"/>
                  </a:lnTo>
                  <a:lnTo>
                    <a:pt x="8" y="210"/>
                  </a:lnTo>
                  <a:lnTo>
                    <a:pt x="6" y="194"/>
                  </a:lnTo>
                  <a:lnTo>
                    <a:pt x="22" y="192"/>
                  </a:lnTo>
                  <a:close/>
                  <a:moveTo>
                    <a:pt x="22" y="172"/>
                  </a:moveTo>
                  <a:lnTo>
                    <a:pt x="22" y="172"/>
                  </a:lnTo>
                  <a:lnTo>
                    <a:pt x="22" y="188"/>
                  </a:lnTo>
                  <a:lnTo>
                    <a:pt x="6" y="188"/>
                  </a:lnTo>
                  <a:lnTo>
                    <a:pt x="6" y="188"/>
                  </a:lnTo>
                  <a:lnTo>
                    <a:pt x="6" y="172"/>
                  </a:lnTo>
                  <a:lnTo>
                    <a:pt x="22" y="172"/>
                  </a:lnTo>
                  <a:close/>
                  <a:moveTo>
                    <a:pt x="24" y="152"/>
                  </a:moveTo>
                  <a:lnTo>
                    <a:pt x="24" y="152"/>
                  </a:lnTo>
                  <a:lnTo>
                    <a:pt x="22" y="168"/>
                  </a:lnTo>
                  <a:lnTo>
                    <a:pt x="6" y="166"/>
                  </a:lnTo>
                  <a:lnTo>
                    <a:pt x="6" y="166"/>
                  </a:lnTo>
                  <a:lnTo>
                    <a:pt x="6" y="150"/>
                  </a:lnTo>
                  <a:lnTo>
                    <a:pt x="24" y="152"/>
                  </a:lnTo>
                  <a:close/>
                  <a:moveTo>
                    <a:pt x="28" y="134"/>
                  </a:moveTo>
                  <a:lnTo>
                    <a:pt x="28" y="134"/>
                  </a:lnTo>
                  <a:lnTo>
                    <a:pt x="24" y="148"/>
                  </a:lnTo>
                  <a:lnTo>
                    <a:pt x="8" y="144"/>
                  </a:lnTo>
                  <a:lnTo>
                    <a:pt x="8" y="144"/>
                  </a:lnTo>
                  <a:lnTo>
                    <a:pt x="12" y="128"/>
                  </a:lnTo>
                  <a:lnTo>
                    <a:pt x="28" y="134"/>
                  </a:lnTo>
                  <a:close/>
                  <a:moveTo>
                    <a:pt x="34" y="114"/>
                  </a:moveTo>
                  <a:lnTo>
                    <a:pt x="34" y="114"/>
                  </a:lnTo>
                  <a:lnTo>
                    <a:pt x="28" y="128"/>
                  </a:lnTo>
                  <a:lnTo>
                    <a:pt x="12" y="124"/>
                  </a:lnTo>
                  <a:lnTo>
                    <a:pt x="12" y="124"/>
                  </a:lnTo>
                  <a:lnTo>
                    <a:pt x="18" y="108"/>
                  </a:lnTo>
                  <a:lnTo>
                    <a:pt x="34" y="114"/>
                  </a:lnTo>
                  <a:close/>
                  <a:moveTo>
                    <a:pt x="42" y="98"/>
                  </a:moveTo>
                  <a:lnTo>
                    <a:pt x="42" y="98"/>
                  </a:lnTo>
                  <a:lnTo>
                    <a:pt x="36" y="110"/>
                  </a:lnTo>
                  <a:lnTo>
                    <a:pt x="20" y="104"/>
                  </a:lnTo>
                  <a:lnTo>
                    <a:pt x="20" y="104"/>
                  </a:lnTo>
                  <a:lnTo>
                    <a:pt x="28" y="88"/>
                  </a:lnTo>
                  <a:lnTo>
                    <a:pt x="42" y="98"/>
                  </a:lnTo>
                  <a:close/>
                  <a:moveTo>
                    <a:pt x="54" y="80"/>
                  </a:moveTo>
                  <a:lnTo>
                    <a:pt x="54" y="80"/>
                  </a:lnTo>
                  <a:lnTo>
                    <a:pt x="46" y="94"/>
                  </a:lnTo>
                  <a:lnTo>
                    <a:pt x="32" y="84"/>
                  </a:lnTo>
                  <a:lnTo>
                    <a:pt x="32" y="84"/>
                  </a:lnTo>
                  <a:lnTo>
                    <a:pt x="40" y="70"/>
                  </a:lnTo>
                  <a:lnTo>
                    <a:pt x="54" y="80"/>
                  </a:lnTo>
                  <a:close/>
                  <a:moveTo>
                    <a:pt x="68" y="66"/>
                  </a:moveTo>
                  <a:lnTo>
                    <a:pt x="68" y="66"/>
                  </a:lnTo>
                  <a:lnTo>
                    <a:pt x="56" y="78"/>
                  </a:lnTo>
                  <a:lnTo>
                    <a:pt x="44" y="66"/>
                  </a:lnTo>
                  <a:lnTo>
                    <a:pt x="44" y="66"/>
                  </a:lnTo>
                  <a:lnTo>
                    <a:pt x="56" y="54"/>
                  </a:lnTo>
                  <a:lnTo>
                    <a:pt x="68" y="66"/>
                  </a:lnTo>
                  <a:close/>
                  <a:moveTo>
                    <a:pt x="82" y="54"/>
                  </a:moveTo>
                  <a:lnTo>
                    <a:pt x="82" y="54"/>
                  </a:lnTo>
                  <a:lnTo>
                    <a:pt x="70" y="64"/>
                  </a:lnTo>
                  <a:lnTo>
                    <a:pt x="58" y="50"/>
                  </a:lnTo>
                  <a:lnTo>
                    <a:pt x="58" y="50"/>
                  </a:lnTo>
                  <a:lnTo>
                    <a:pt x="72" y="40"/>
                  </a:lnTo>
                  <a:lnTo>
                    <a:pt x="82" y="54"/>
                  </a:lnTo>
                  <a:close/>
                  <a:moveTo>
                    <a:pt x="98" y="42"/>
                  </a:moveTo>
                  <a:lnTo>
                    <a:pt x="98" y="42"/>
                  </a:lnTo>
                  <a:lnTo>
                    <a:pt x="86" y="50"/>
                  </a:lnTo>
                  <a:lnTo>
                    <a:pt x="76" y="38"/>
                  </a:lnTo>
                  <a:lnTo>
                    <a:pt x="76" y="38"/>
                  </a:lnTo>
                  <a:lnTo>
                    <a:pt x="90" y="28"/>
                  </a:lnTo>
                  <a:lnTo>
                    <a:pt x="98" y="42"/>
                  </a:lnTo>
                  <a:close/>
                  <a:moveTo>
                    <a:pt x="116" y="34"/>
                  </a:moveTo>
                  <a:lnTo>
                    <a:pt x="116" y="34"/>
                  </a:lnTo>
                  <a:lnTo>
                    <a:pt x="102" y="40"/>
                  </a:lnTo>
                  <a:lnTo>
                    <a:pt x="94" y="26"/>
                  </a:lnTo>
                  <a:lnTo>
                    <a:pt x="94" y="26"/>
                  </a:lnTo>
                  <a:lnTo>
                    <a:pt x="110" y="18"/>
                  </a:lnTo>
                  <a:lnTo>
                    <a:pt x="116" y="34"/>
                  </a:lnTo>
                  <a:close/>
                  <a:moveTo>
                    <a:pt x="134" y="28"/>
                  </a:moveTo>
                  <a:lnTo>
                    <a:pt x="134" y="28"/>
                  </a:lnTo>
                  <a:lnTo>
                    <a:pt x="120" y="32"/>
                  </a:lnTo>
                  <a:lnTo>
                    <a:pt x="114" y="16"/>
                  </a:lnTo>
                  <a:lnTo>
                    <a:pt x="114" y="16"/>
                  </a:lnTo>
                  <a:lnTo>
                    <a:pt x="130" y="12"/>
                  </a:lnTo>
                  <a:lnTo>
                    <a:pt x="134" y="28"/>
                  </a:lnTo>
                  <a:close/>
                  <a:moveTo>
                    <a:pt x="154" y="24"/>
                  </a:moveTo>
                  <a:lnTo>
                    <a:pt x="154" y="24"/>
                  </a:lnTo>
                  <a:lnTo>
                    <a:pt x="138" y="26"/>
                  </a:lnTo>
                  <a:lnTo>
                    <a:pt x="134" y="10"/>
                  </a:lnTo>
                  <a:lnTo>
                    <a:pt x="134" y="10"/>
                  </a:lnTo>
                  <a:lnTo>
                    <a:pt x="150" y="6"/>
                  </a:lnTo>
                  <a:lnTo>
                    <a:pt x="154" y="24"/>
                  </a:lnTo>
                  <a:close/>
                  <a:moveTo>
                    <a:pt x="158" y="22"/>
                  </a:moveTo>
                  <a:lnTo>
                    <a:pt x="156" y="6"/>
                  </a:lnTo>
                  <a:lnTo>
                    <a:pt x="156" y="6"/>
                  </a:lnTo>
                  <a:lnTo>
                    <a:pt x="172" y="4"/>
                  </a:lnTo>
                  <a:lnTo>
                    <a:pt x="172" y="22"/>
                  </a:lnTo>
                  <a:lnTo>
                    <a:pt x="172" y="22"/>
                  </a:lnTo>
                  <a:lnTo>
                    <a:pt x="158" y="22"/>
                  </a:lnTo>
                  <a:close/>
                  <a:moveTo>
                    <a:pt x="148" y="326"/>
                  </a:moveTo>
                  <a:lnTo>
                    <a:pt x="148" y="326"/>
                  </a:lnTo>
                  <a:lnTo>
                    <a:pt x="162" y="328"/>
                  </a:lnTo>
                  <a:lnTo>
                    <a:pt x="162" y="344"/>
                  </a:lnTo>
                  <a:lnTo>
                    <a:pt x="162" y="344"/>
                  </a:lnTo>
                  <a:lnTo>
                    <a:pt x="144" y="342"/>
                  </a:lnTo>
                  <a:lnTo>
                    <a:pt x="148" y="326"/>
                  </a:lnTo>
                  <a:close/>
                  <a:moveTo>
                    <a:pt x="128" y="320"/>
                  </a:moveTo>
                  <a:lnTo>
                    <a:pt x="128" y="320"/>
                  </a:lnTo>
                  <a:lnTo>
                    <a:pt x="144" y="324"/>
                  </a:lnTo>
                  <a:lnTo>
                    <a:pt x="140" y="340"/>
                  </a:lnTo>
                  <a:lnTo>
                    <a:pt x="140" y="340"/>
                  </a:lnTo>
                  <a:lnTo>
                    <a:pt x="124" y="336"/>
                  </a:lnTo>
                  <a:lnTo>
                    <a:pt x="128" y="320"/>
                  </a:lnTo>
                  <a:close/>
                  <a:moveTo>
                    <a:pt x="110" y="314"/>
                  </a:moveTo>
                  <a:lnTo>
                    <a:pt x="110" y="314"/>
                  </a:lnTo>
                  <a:lnTo>
                    <a:pt x="124" y="320"/>
                  </a:lnTo>
                  <a:lnTo>
                    <a:pt x="120" y="336"/>
                  </a:lnTo>
                  <a:lnTo>
                    <a:pt x="120" y="336"/>
                  </a:lnTo>
                  <a:lnTo>
                    <a:pt x="104" y="328"/>
                  </a:lnTo>
                  <a:lnTo>
                    <a:pt x="110" y="314"/>
                  </a:lnTo>
                  <a:close/>
                  <a:moveTo>
                    <a:pt x="94" y="304"/>
                  </a:moveTo>
                  <a:lnTo>
                    <a:pt x="94" y="304"/>
                  </a:lnTo>
                  <a:lnTo>
                    <a:pt x="106" y="312"/>
                  </a:lnTo>
                  <a:lnTo>
                    <a:pt x="100" y="326"/>
                  </a:lnTo>
                  <a:lnTo>
                    <a:pt x="100" y="326"/>
                  </a:lnTo>
                  <a:lnTo>
                    <a:pt x="84" y="318"/>
                  </a:lnTo>
                  <a:lnTo>
                    <a:pt x="94" y="304"/>
                  </a:lnTo>
                  <a:close/>
                  <a:moveTo>
                    <a:pt x="90" y="302"/>
                  </a:moveTo>
                  <a:lnTo>
                    <a:pt x="80" y="316"/>
                  </a:lnTo>
                  <a:lnTo>
                    <a:pt x="80" y="316"/>
                  </a:lnTo>
                  <a:lnTo>
                    <a:pt x="66" y="306"/>
                  </a:lnTo>
                  <a:lnTo>
                    <a:pt x="78" y="292"/>
                  </a:lnTo>
                  <a:lnTo>
                    <a:pt x="78" y="292"/>
                  </a:lnTo>
                  <a:lnTo>
                    <a:pt x="90" y="302"/>
                  </a:lnTo>
                  <a:close/>
                  <a:moveTo>
                    <a:pt x="172" y="320"/>
                  </a:moveTo>
                  <a:lnTo>
                    <a:pt x="172" y="320"/>
                  </a:lnTo>
                  <a:lnTo>
                    <a:pt x="158" y="318"/>
                  </a:lnTo>
                  <a:lnTo>
                    <a:pt x="144" y="316"/>
                  </a:lnTo>
                  <a:lnTo>
                    <a:pt x="130" y="312"/>
                  </a:lnTo>
                  <a:lnTo>
                    <a:pt x="116" y="308"/>
                  </a:lnTo>
                  <a:lnTo>
                    <a:pt x="104" y="302"/>
                  </a:lnTo>
                  <a:lnTo>
                    <a:pt x="92" y="294"/>
                  </a:lnTo>
                  <a:lnTo>
                    <a:pt x="80" y="284"/>
                  </a:lnTo>
                  <a:lnTo>
                    <a:pt x="70" y="276"/>
                  </a:lnTo>
                  <a:lnTo>
                    <a:pt x="62" y="264"/>
                  </a:lnTo>
                  <a:lnTo>
                    <a:pt x="54" y="254"/>
                  </a:lnTo>
                  <a:lnTo>
                    <a:pt x="46" y="242"/>
                  </a:lnTo>
                  <a:lnTo>
                    <a:pt x="40" y="228"/>
                  </a:lnTo>
                  <a:lnTo>
                    <a:pt x="36" y="216"/>
                  </a:lnTo>
                  <a:lnTo>
                    <a:pt x="32" y="202"/>
                  </a:lnTo>
                  <a:lnTo>
                    <a:pt x="30" y="186"/>
                  </a:lnTo>
                  <a:lnTo>
                    <a:pt x="30" y="172"/>
                  </a:lnTo>
                  <a:lnTo>
                    <a:pt x="30" y="172"/>
                  </a:lnTo>
                  <a:lnTo>
                    <a:pt x="30" y="158"/>
                  </a:lnTo>
                  <a:lnTo>
                    <a:pt x="34" y="142"/>
                  </a:lnTo>
                  <a:lnTo>
                    <a:pt x="38" y="130"/>
                  </a:lnTo>
                  <a:lnTo>
                    <a:pt x="42" y="116"/>
                  </a:lnTo>
                  <a:lnTo>
                    <a:pt x="48" y="104"/>
                  </a:lnTo>
                  <a:lnTo>
                    <a:pt x="56" y="92"/>
                  </a:lnTo>
                  <a:lnTo>
                    <a:pt x="64" y="80"/>
                  </a:lnTo>
                  <a:lnTo>
                    <a:pt x="74" y="70"/>
                  </a:lnTo>
                  <a:lnTo>
                    <a:pt x="84" y="62"/>
                  </a:lnTo>
                  <a:lnTo>
                    <a:pt x="96" y="52"/>
                  </a:lnTo>
                  <a:lnTo>
                    <a:pt x="108" y="46"/>
                  </a:lnTo>
                  <a:lnTo>
                    <a:pt x="120" y="40"/>
                  </a:lnTo>
                  <a:lnTo>
                    <a:pt x="134" y="36"/>
                  </a:lnTo>
                  <a:lnTo>
                    <a:pt x="148" y="32"/>
                  </a:lnTo>
                  <a:lnTo>
                    <a:pt x="162" y="30"/>
                  </a:lnTo>
                  <a:lnTo>
                    <a:pt x="178" y="30"/>
                  </a:lnTo>
                  <a:lnTo>
                    <a:pt x="178" y="30"/>
                  </a:lnTo>
                  <a:lnTo>
                    <a:pt x="192" y="30"/>
                  </a:lnTo>
                  <a:lnTo>
                    <a:pt x="206" y="34"/>
                  </a:lnTo>
                  <a:lnTo>
                    <a:pt x="220" y="36"/>
                  </a:lnTo>
                  <a:lnTo>
                    <a:pt x="234" y="42"/>
                  </a:lnTo>
                  <a:lnTo>
                    <a:pt x="246" y="48"/>
                  </a:lnTo>
                  <a:lnTo>
                    <a:pt x="258" y="56"/>
                  </a:lnTo>
                  <a:lnTo>
                    <a:pt x="270" y="64"/>
                  </a:lnTo>
                  <a:lnTo>
                    <a:pt x="280" y="74"/>
                  </a:lnTo>
                  <a:lnTo>
                    <a:pt x="288" y="84"/>
                  </a:lnTo>
                  <a:lnTo>
                    <a:pt x="296" y="96"/>
                  </a:lnTo>
                  <a:lnTo>
                    <a:pt x="304" y="108"/>
                  </a:lnTo>
                  <a:lnTo>
                    <a:pt x="310" y="120"/>
                  </a:lnTo>
                  <a:lnTo>
                    <a:pt x="314" y="134"/>
                  </a:lnTo>
                  <a:lnTo>
                    <a:pt x="318" y="148"/>
                  </a:lnTo>
                  <a:lnTo>
                    <a:pt x="320" y="162"/>
                  </a:lnTo>
                  <a:lnTo>
                    <a:pt x="320" y="178"/>
                  </a:lnTo>
                  <a:lnTo>
                    <a:pt x="320" y="178"/>
                  </a:lnTo>
                  <a:lnTo>
                    <a:pt x="320" y="192"/>
                  </a:lnTo>
                  <a:lnTo>
                    <a:pt x="316" y="206"/>
                  </a:lnTo>
                  <a:lnTo>
                    <a:pt x="312" y="220"/>
                  </a:lnTo>
                  <a:lnTo>
                    <a:pt x="308" y="234"/>
                  </a:lnTo>
                  <a:lnTo>
                    <a:pt x="302" y="246"/>
                  </a:lnTo>
                  <a:lnTo>
                    <a:pt x="294" y="258"/>
                  </a:lnTo>
                  <a:lnTo>
                    <a:pt x="286" y="270"/>
                  </a:lnTo>
                  <a:lnTo>
                    <a:pt x="276" y="280"/>
                  </a:lnTo>
                  <a:lnTo>
                    <a:pt x="266" y="288"/>
                  </a:lnTo>
                  <a:lnTo>
                    <a:pt x="254" y="296"/>
                  </a:lnTo>
                  <a:lnTo>
                    <a:pt x="242" y="304"/>
                  </a:lnTo>
                  <a:lnTo>
                    <a:pt x="228" y="310"/>
                  </a:lnTo>
                  <a:lnTo>
                    <a:pt x="216" y="314"/>
                  </a:lnTo>
                  <a:lnTo>
                    <a:pt x="202" y="318"/>
                  </a:lnTo>
                  <a:lnTo>
                    <a:pt x="188" y="320"/>
                  </a:lnTo>
                  <a:lnTo>
                    <a:pt x="172" y="320"/>
                  </a:lnTo>
                  <a:close/>
                  <a:moveTo>
                    <a:pt x="260" y="302"/>
                  </a:moveTo>
                  <a:lnTo>
                    <a:pt x="260" y="302"/>
                  </a:lnTo>
                  <a:lnTo>
                    <a:pt x="272" y="292"/>
                  </a:lnTo>
                  <a:lnTo>
                    <a:pt x="284" y="306"/>
                  </a:lnTo>
                  <a:lnTo>
                    <a:pt x="284" y="306"/>
                  </a:lnTo>
                  <a:lnTo>
                    <a:pt x="270" y="316"/>
                  </a:lnTo>
                  <a:lnTo>
                    <a:pt x="260" y="302"/>
                  </a:lnTo>
                  <a:close/>
                  <a:moveTo>
                    <a:pt x="244" y="312"/>
                  </a:moveTo>
                  <a:lnTo>
                    <a:pt x="244" y="312"/>
                  </a:lnTo>
                  <a:lnTo>
                    <a:pt x="256" y="304"/>
                  </a:lnTo>
                  <a:lnTo>
                    <a:pt x="266" y="318"/>
                  </a:lnTo>
                  <a:lnTo>
                    <a:pt x="266" y="318"/>
                  </a:lnTo>
                  <a:lnTo>
                    <a:pt x="250" y="326"/>
                  </a:lnTo>
                  <a:lnTo>
                    <a:pt x="244" y="312"/>
                  </a:lnTo>
                  <a:close/>
                  <a:moveTo>
                    <a:pt x="226" y="320"/>
                  </a:moveTo>
                  <a:lnTo>
                    <a:pt x="226" y="320"/>
                  </a:lnTo>
                  <a:lnTo>
                    <a:pt x="240" y="314"/>
                  </a:lnTo>
                  <a:lnTo>
                    <a:pt x="246" y="328"/>
                  </a:lnTo>
                  <a:lnTo>
                    <a:pt x="246" y="328"/>
                  </a:lnTo>
                  <a:lnTo>
                    <a:pt x="230" y="336"/>
                  </a:lnTo>
                  <a:lnTo>
                    <a:pt x="226" y="320"/>
                  </a:lnTo>
                  <a:close/>
                  <a:moveTo>
                    <a:pt x="206" y="324"/>
                  </a:moveTo>
                  <a:lnTo>
                    <a:pt x="206" y="324"/>
                  </a:lnTo>
                  <a:lnTo>
                    <a:pt x="222" y="320"/>
                  </a:lnTo>
                  <a:lnTo>
                    <a:pt x="226" y="336"/>
                  </a:lnTo>
                  <a:lnTo>
                    <a:pt x="226" y="336"/>
                  </a:lnTo>
                  <a:lnTo>
                    <a:pt x="210" y="340"/>
                  </a:lnTo>
                  <a:lnTo>
                    <a:pt x="206" y="324"/>
                  </a:lnTo>
                  <a:close/>
                  <a:moveTo>
                    <a:pt x="202" y="326"/>
                  </a:moveTo>
                  <a:lnTo>
                    <a:pt x="204" y="342"/>
                  </a:lnTo>
                  <a:lnTo>
                    <a:pt x="204" y="342"/>
                  </a:lnTo>
                  <a:lnTo>
                    <a:pt x="188" y="344"/>
                  </a:lnTo>
                  <a:lnTo>
                    <a:pt x="188" y="328"/>
                  </a:lnTo>
                  <a:lnTo>
                    <a:pt x="188" y="328"/>
                  </a:lnTo>
                  <a:lnTo>
                    <a:pt x="202" y="326"/>
                  </a:lnTo>
                  <a:close/>
                  <a:moveTo>
                    <a:pt x="344" y="178"/>
                  </a:moveTo>
                  <a:lnTo>
                    <a:pt x="344" y="178"/>
                  </a:lnTo>
                  <a:lnTo>
                    <a:pt x="344" y="188"/>
                  </a:lnTo>
                  <a:lnTo>
                    <a:pt x="328" y="188"/>
                  </a:lnTo>
                  <a:lnTo>
                    <a:pt x="328" y="188"/>
                  </a:lnTo>
                  <a:lnTo>
                    <a:pt x="328" y="178"/>
                  </a:lnTo>
                  <a:lnTo>
                    <a:pt x="328" y="178"/>
                  </a:lnTo>
                  <a:lnTo>
                    <a:pt x="328" y="172"/>
                  </a:lnTo>
                  <a:lnTo>
                    <a:pt x="344" y="172"/>
                  </a:lnTo>
                  <a:lnTo>
                    <a:pt x="344" y="172"/>
                  </a:lnTo>
                  <a:lnTo>
                    <a:pt x="344" y="178"/>
                  </a:lnTo>
                  <a:close/>
                  <a:moveTo>
                    <a:pt x="178" y="0"/>
                  </a:moveTo>
                  <a:lnTo>
                    <a:pt x="178" y="0"/>
                  </a:lnTo>
                  <a:lnTo>
                    <a:pt x="160" y="0"/>
                  </a:lnTo>
                  <a:lnTo>
                    <a:pt x="144" y="4"/>
                  </a:lnTo>
                  <a:lnTo>
                    <a:pt x="126" y="8"/>
                  </a:lnTo>
                  <a:lnTo>
                    <a:pt x="110" y="12"/>
                  </a:lnTo>
                  <a:lnTo>
                    <a:pt x="94" y="20"/>
                  </a:lnTo>
                  <a:lnTo>
                    <a:pt x="80" y="28"/>
                  </a:lnTo>
                  <a:lnTo>
                    <a:pt x="66" y="38"/>
                  </a:lnTo>
                  <a:lnTo>
                    <a:pt x="54" y="50"/>
                  </a:lnTo>
                  <a:lnTo>
                    <a:pt x="42" y="62"/>
                  </a:lnTo>
                  <a:lnTo>
                    <a:pt x="32" y="74"/>
                  </a:lnTo>
                  <a:lnTo>
                    <a:pt x="24" y="88"/>
                  </a:lnTo>
                  <a:lnTo>
                    <a:pt x="16" y="104"/>
                  </a:lnTo>
                  <a:lnTo>
                    <a:pt x="10" y="120"/>
                  </a:lnTo>
                  <a:lnTo>
                    <a:pt x="4" y="136"/>
                  </a:lnTo>
                  <a:lnTo>
                    <a:pt x="2" y="154"/>
                  </a:lnTo>
                  <a:lnTo>
                    <a:pt x="0" y="172"/>
                  </a:lnTo>
                  <a:lnTo>
                    <a:pt x="0" y="172"/>
                  </a:lnTo>
                  <a:lnTo>
                    <a:pt x="0" y="190"/>
                  </a:lnTo>
                  <a:lnTo>
                    <a:pt x="4" y="206"/>
                  </a:lnTo>
                  <a:lnTo>
                    <a:pt x="8" y="224"/>
                  </a:lnTo>
                  <a:lnTo>
                    <a:pt x="12" y="240"/>
                  </a:lnTo>
                  <a:lnTo>
                    <a:pt x="20" y="256"/>
                  </a:lnTo>
                  <a:lnTo>
                    <a:pt x="28" y="270"/>
                  </a:lnTo>
                  <a:lnTo>
                    <a:pt x="38" y="284"/>
                  </a:lnTo>
                  <a:lnTo>
                    <a:pt x="50" y="296"/>
                  </a:lnTo>
                  <a:lnTo>
                    <a:pt x="62" y="308"/>
                  </a:lnTo>
                  <a:lnTo>
                    <a:pt x="74" y="318"/>
                  </a:lnTo>
                  <a:lnTo>
                    <a:pt x="88" y="326"/>
                  </a:lnTo>
                  <a:lnTo>
                    <a:pt x="104" y="334"/>
                  </a:lnTo>
                  <a:lnTo>
                    <a:pt x="120" y="340"/>
                  </a:lnTo>
                  <a:lnTo>
                    <a:pt x="136" y="346"/>
                  </a:lnTo>
                  <a:lnTo>
                    <a:pt x="154" y="348"/>
                  </a:lnTo>
                  <a:lnTo>
                    <a:pt x="172" y="350"/>
                  </a:lnTo>
                  <a:lnTo>
                    <a:pt x="172" y="350"/>
                  </a:lnTo>
                  <a:lnTo>
                    <a:pt x="190" y="348"/>
                  </a:lnTo>
                  <a:lnTo>
                    <a:pt x="206" y="346"/>
                  </a:lnTo>
                  <a:lnTo>
                    <a:pt x="224" y="342"/>
                  </a:lnTo>
                  <a:lnTo>
                    <a:pt x="240" y="336"/>
                  </a:lnTo>
                  <a:lnTo>
                    <a:pt x="256" y="330"/>
                  </a:lnTo>
                  <a:lnTo>
                    <a:pt x="270" y="322"/>
                  </a:lnTo>
                  <a:lnTo>
                    <a:pt x="284" y="312"/>
                  </a:lnTo>
                  <a:lnTo>
                    <a:pt x="296" y="300"/>
                  </a:lnTo>
                  <a:lnTo>
                    <a:pt x="308" y="288"/>
                  </a:lnTo>
                  <a:lnTo>
                    <a:pt x="318" y="276"/>
                  </a:lnTo>
                  <a:lnTo>
                    <a:pt x="326" y="260"/>
                  </a:lnTo>
                  <a:lnTo>
                    <a:pt x="334" y="246"/>
                  </a:lnTo>
                  <a:lnTo>
                    <a:pt x="340" y="230"/>
                  </a:lnTo>
                  <a:lnTo>
                    <a:pt x="346" y="214"/>
                  </a:lnTo>
                  <a:lnTo>
                    <a:pt x="348" y="196"/>
                  </a:lnTo>
                  <a:lnTo>
                    <a:pt x="350" y="178"/>
                  </a:lnTo>
                  <a:lnTo>
                    <a:pt x="350" y="178"/>
                  </a:lnTo>
                  <a:lnTo>
                    <a:pt x="348" y="160"/>
                  </a:lnTo>
                  <a:lnTo>
                    <a:pt x="346" y="142"/>
                  </a:lnTo>
                  <a:lnTo>
                    <a:pt x="342" y="126"/>
                  </a:lnTo>
                  <a:lnTo>
                    <a:pt x="338" y="110"/>
                  </a:lnTo>
                  <a:lnTo>
                    <a:pt x="330" y="94"/>
                  </a:lnTo>
                  <a:lnTo>
                    <a:pt x="322" y="80"/>
                  </a:lnTo>
                  <a:lnTo>
                    <a:pt x="312" y="66"/>
                  </a:lnTo>
                  <a:lnTo>
                    <a:pt x="300" y="54"/>
                  </a:lnTo>
                  <a:lnTo>
                    <a:pt x="288" y="42"/>
                  </a:lnTo>
                  <a:lnTo>
                    <a:pt x="276" y="32"/>
                  </a:lnTo>
                  <a:lnTo>
                    <a:pt x="260" y="22"/>
                  </a:lnTo>
                  <a:lnTo>
                    <a:pt x="246" y="16"/>
                  </a:lnTo>
                  <a:lnTo>
                    <a:pt x="230" y="8"/>
                  </a:lnTo>
                  <a:lnTo>
                    <a:pt x="214" y="4"/>
                  </a:lnTo>
                  <a:lnTo>
                    <a:pt x="196" y="2"/>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75"/>
            <p:cNvSpPr>
              <a:spLocks/>
            </p:cNvSpPr>
            <p:nvPr userDrawn="1"/>
          </p:nvSpPr>
          <p:spPr bwMode="auto">
            <a:xfrm>
              <a:off x="8723313" y="6553200"/>
              <a:ext cx="34925" cy="34925"/>
            </a:xfrm>
            <a:custGeom>
              <a:avLst/>
              <a:gdLst>
                <a:gd name="T0" fmla="*/ 10 w 22"/>
                <a:gd name="T1" fmla="*/ 22 h 22"/>
                <a:gd name="T2" fmla="*/ 0 w 22"/>
                <a:gd name="T3" fmla="*/ 10 h 22"/>
                <a:gd name="T4" fmla="*/ 0 w 22"/>
                <a:gd name="T5" fmla="*/ 10 h 22"/>
                <a:gd name="T6" fmla="*/ 10 w 22"/>
                <a:gd name="T7" fmla="*/ 0 h 22"/>
                <a:gd name="T8" fmla="*/ 22 w 22"/>
                <a:gd name="T9" fmla="*/ 10 h 22"/>
                <a:gd name="T10" fmla="*/ 22 w 22"/>
                <a:gd name="T11" fmla="*/ 10 h 22"/>
                <a:gd name="T12" fmla="*/ 10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22"/>
                  </a:moveTo>
                  <a:lnTo>
                    <a:pt x="0" y="10"/>
                  </a:lnTo>
                  <a:lnTo>
                    <a:pt x="0" y="10"/>
                  </a:lnTo>
                  <a:lnTo>
                    <a:pt x="10" y="0"/>
                  </a:lnTo>
                  <a:lnTo>
                    <a:pt x="22" y="10"/>
                  </a:lnTo>
                  <a:lnTo>
                    <a:pt x="22" y="10"/>
                  </a:lnTo>
                  <a:lnTo>
                    <a:pt x="1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76"/>
            <p:cNvSpPr>
              <a:spLocks/>
            </p:cNvSpPr>
            <p:nvPr userDrawn="1"/>
          </p:nvSpPr>
          <p:spPr bwMode="auto">
            <a:xfrm>
              <a:off x="8548688" y="6629400"/>
              <a:ext cx="28575" cy="25400"/>
            </a:xfrm>
            <a:custGeom>
              <a:avLst/>
              <a:gdLst>
                <a:gd name="T0" fmla="*/ 0 w 18"/>
                <a:gd name="T1" fmla="*/ 16 h 16"/>
                <a:gd name="T2" fmla="*/ 2 w 18"/>
                <a:gd name="T3" fmla="*/ 0 h 16"/>
                <a:gd name="T4" fmla="*/ 2 w 18"/>
                <a:gd name="T5" fmla="*/ 0 h 16"/>
                <a:gd name="T6" fmla="*/ 6 w 18"/>
                <a:gd name="T7" fmla="*/ 0 h 16"/>
                <a:gd name="T8" fmla="*/ 6 w 18"/>
                <a:gd name="T9" fmla="*/ 0 h 16"/>
                <a:gd name="T10" fmla="*/ 16 w 18"/>
                <a:gd name="T11" fmla="*/ 0 h 16"/>
                <a:gd name="T12" fmla="*/ 18 w 18"/>
                <a:gd name="T13" fmla="*/ 16 h 16"/>
                <a:gd name="T14" fmla="*/ 18 w 18"/>
                <a:gd name="T15" fmla="*/ 16 h 16"/>
                <a:gd name="T16" fmla="*/ 6 w 18"/>
                <a:gd name="T17" fmla="*/ 16 h 16"/>
                <a:gd name="T18" fmla="*/ 6 w 18"/>
                <a:gd name="T19" fmla="*/ 16 h 16"/>
                <a:gd name="T20" fmla="*/ 0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0" y="16"/>
                  </a:moveTo>
                  <a:lnTo>
                    <a:pt x="2" y="0"/>
                  </a:lnTo>
                  <a:lnTo>
                    <a:pt x="2" y="0"/>
                  </a:lnTo>
                  <a:lnTo>
                    <a:pt x="6" y="0"/>
                  </a:lnTo>
                  <a:lnTo>
                    <a:pt x="6" y="0"/>
                  </a:lnTo>
                  <a:lnTo>
                    <a:pt x="16" y="0"/>
                  </a:lnTo>
                  <a:lnTo>
                    <a:pt x="18" y="16"/>
                  </a:lnTo>
                  <a:lnTo>
                    <a:pt x="18" y="16"/>
                  </a:lnTo>
                  <a:lnTo>
                    <a:pt x="6" y="16"/>
                  </a:lnTo>
                  <a:lnTo>
                    <a:pt x="6" y="16"/>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77"/>
            <p:cNvSpPr>
              <a:spLocks/>
            </p:cNvSpPr>
            <p:nvPr userDrawn="1"/>
          </p:nvSpPr>
          <p:spPr bwMode="auto">
            <a:xfrm>
              <a:off x="8364538" y="6553200"/>
              <a:ext cx="38100" cy="34925"/>
            </a:xfrm>
            <a:custGeom>
              <a:avLst/>
              <a:gdLst>
                <a:gd name="T0" fmla="*/ 0 w 24"/>
                <a:gd name="T1" fmla="*/ 10 h 22"/>
                <a:gd name="T2" fmla="*/ 14 w 24"/>
                <a:gd name="T3" fmla="*/ 0 h 22"/>
                <a:gd name="T4" fmla="*/ 14 w 24"/>
                <a:gd name="T5" fmla="*/ 0 h 22"/>
                <a:gd name="T6" fmla="*/ 24 w 24"/>
                <a:gd name="T7" fmla="*/ 10 h 22"/>
                <a:gd name="T8" fmla="*/ 12 w 24"/>
                <a:gd name="T9" fmla="*/ 22 h 22"/>
                <a:gd name="T10" fmla="*/ 12 w 24"/>
                <a:gd name="T11" fmla="*/ 22 h 22"/>
                <a:gd name="T12" fmla="*/ 0 w 24"/>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0" y="10"/>
                  </a:moveTo>
                  <a:lnTo>
                    <a:pt x="14" y="0"/>
                  </a:lnTo>
                  <a:lnTo>
                    <a:pt x="14" y="0"/>
                  </a:lnTo>
                  <a:lnTo>
                    <a:pt x="24" y="10"/>
                  </a:lnTo>
                  <a:lnTo>
                    <a:pt x="12" y="22"/>
                  </a:lnTo>
                  <a:lnTo>
                    <a:pt x="12" y="22"/>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78"/>
            <p:cNvSpPr>
              <a:spLocks/>
            </p:cNvSpPr>
            <p:nvPr userDrawn="1"/>
          </p:nvSpPr>
          <p:spPr bwMode="auto">
            <a:xfrm>
              <a:off x="8567738" y="6115050"/>
              <a:ext cx="25400" cy="28575"/>
            </a:xfrm>
            <a:custGeom>
              <a:avLst/>
              <a:gdLst>
                <a:gd name="T0" fmla="*/ 16 w 16"/>
                <a:gd name="T1" fmla="*/ 2 h 18"/>
                <a:gd name="T2" fmla="*/ 14 w 16"/>
                <a:gd name="T3" fmla="*/ 18 h 18"/>
                <a:gd name="T4" fmla="*/ 14 w 16"/>
                <a:gd name="T5" fmla="*/ 18 h 18"/>
                <a:gd name="T6" fmla="*/ 0 w 16"/>
                <a:gd name="T7" fmla="*/ 18 h 18"/>
                <a:gd name="T8" fmla="*/ 0 w 16"/>
                <a:gd name="T9" fmla="*/ 18 h 18"/>
                <a:gd name="T10" fmla="*/ 0 w 16"/>
                <a:gd name="T11" fmla="*/ 0 h 18"/>
                <a:gd name="T12" fmla="*/ 0 w 16"/>
                <a:gd name="T13" fmla="*/ 0 h 18"/>
                <a:gd name="T14" fmla="*/ 0 w 16"/>
                <a:gd name="T15" fmla="*/ 0 h 18"/>
                <a:gd name="T16" fmla="*/ 0 w 16"/>
                <a:gd name="T17" fmla="*/ 0 h 18"/>
                <a:gd name="T18" fmla="*/ 16 w 16"/>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6" y="2"/>
                  </a:moveTo>
                  <a:lnTo>
                    <a:pt x="14" y="18"/>
                  </a:lnTo>
                  <a:lnTo>
                    <a:pt x="14" y="18"/>
                  </a:lnTo>
                  <a:lnTo>
                    <a:pt x="0" y="18"/>
                  </a:lnTo>
                  <a:lnTo>
                    <a:pt x="0" y="18"/>
                  </a:lnTo>
                  <a:lnTo>
                    <a:pt x="0" y="0"/>
                  </a:lnTo>
                  <a:lnTo>
                    <a:pt x="0" y="0"/>
                  </a:lnTo>
                  <a:lnTo>
                    <a:pt x="0" y="0"/>
                  </a:lnTo>
                  <a:lnTo>
                    <a:pt x="0" y="0"/>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79"/>
            <p:cNvSpPr>
              <a:spLocks/>
            </p:cNvSpPr>
            <p:nvPr userDrawn="1"/>
          </p:nvSpPr>
          <p:spPr bwMode="auto">
            <a:xfrm>
              <a:off x="8736013" y="6194425"/>
              <a:ext cx="34925" cy="38100"/>
            </a:xfrm>
            <a:custGeom>
              <a:avLst/>
              <a:gdLst>
                <a:gd name="T0" fmla="*/ 22 w 22"/>
                <a:gd name="T1" fmla="*/ 14 h 24"/>
                <a:gd name="T2" fmla="*/ 10 w 22"/>
                <a:gd name="T3" fmla="*/ 24 h 24"/>
                <a:gd name="T4" fmla="*/ 10 w 22"/>
                <a:gd name="T5" fmla="*/ 24 h 24"/>
                <a:gd name="T6" fmla="*/ 0 w 22"/>
                <a:gd name="T7" fmla="*/ 12 h 24"/>
                <a:gd name="T8" fmla="*/ 10 w 22"/>
                <a:gd name="T9" fmla="*/ 0 h 24"/>
                <a:gd name="T10" fmla="*/ 10 w 22"/>
                <a:gd name="T11" fmla="*/ 0 h 24"/>
                <a:gd name="T12" fmla="*/ 22 w 22"/>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14"/>
                  </a:moveTo>
                  <a:lnTo>
                    <a:pt x="10" y="24"/>
                  </a:lnTo>
                  <a:lnTo>
                    <a:pt x="10" y="24"/>
                  </a:lnTo>
                  <a:lnTo>
                    <a:pt x="0" y="12"/>
                  </a:lnTo>
                  <a:lnTo>
                    <a:pt x="10" y="0"/>
                  </a:lnTo>
                  <a:lnTo>
                    <a:pt x="10" y="0"/>
                  </a:lnTo>
                  <a:lnTo>
                    <a:pt x="2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80"/>
            <p:cNvSpPr>
              <a:spLocks/>
            </p:cNvSpPr>
            <p:nvPr userDrawn="1"/>
          </p:nvSpPr>
          <p:spPr bwMode="auto">
            <a:xfrm>
              <a:off x="8799513" y="6413500"/>
              <a:ext cx="31750" cy="28575"/>
            </a:xfrm>
            <a:custGeom>
              <a:avLst/>
              <a:gdLst>
                <a:gd name="T0" fmla="*/ 0 w 20"/>
                <a:gd name="T1" fmla="*/ 14 h 18"/>
                <a:gd name="T2" fmla="*/ 0 w 20"/>
                <a:gd name="T3" fmla="*/ 14 h 18"/>
                <a:gd name="T4" fmla="*/ 4 w 20"/>
                <a:gd name="T5" fmla="*/ 0 h 18"/>
                <a:gd name="T6" fmla="*/ 20 w 20"/>
                <a:gd name="T7" fmla="*/ 2 h 18"/>
                <a:gd name="T8" fmla="*/ 20 w 20"/>
                <a:gd name="T9" fmla="*/ 2 h 18"/>
                <a:gd name="T10" fmla="*/ 18 w 20"/>
                <a:gd name="T11" fmla="*/ 18 h 18"/>
                <a:gd name="T12" fmla="*/ 0 w 20"/>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14"/>
                  </a:moveTo>
                  <a:lnTo>
                    <a:pt x="0" y="14"/>
                  </a:lnTo>
                  <a:lnTo>
                    <a:pt x="4" y="0"/>
                  </a:lnTo>
                  <a:lnTo>
                    <a:pt x="20" y="2"/>
                  </a:lnTo>
                  <a:lnTo>
                    <a:pt x="20" y="2"/>
                  </a:lnTo>
                  <a:lnTo>
                    <a:pt x="18" y="18"/>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81"/>
            <p:cNvSpPr>
              <a:spLocks/>
            </p:cNvSpPr>
            <p:nvPr userDrawn="1"/>
          </p:nvSpPr>
          <p:spPr bwMode="auto">
            <a:xfrm>
              <a:off x="8793163" y="6445250"/>
              <a:ext cx="31750" cy="31750"/>
            </a:xfrm>
            <a:custGeom>
              <a:avLst/>
              <a:gdLst>
                <a:gd name="T0" fmla="*/ 0 w 20"/>
                <a:gd name="T1" fmla="*/ 14 h 20"/>
                <a:gd name="T2" fmla="*/ 0 w 20"/>
                <a:gd name="T3" fmla="*/ 14 h 20"/>
                <a:gd name="T4" fmla="*/ 4 w 20"/>
                <a:gd name="T5" fmla="*/ 0 h 20"/>
                <a:gd name="T6" fmla="*/ 20 w 20"/>
                <a:gd name="T7" fmla="*/ 4 h 20"/>
                <a:gd name="T8" fmla="*/ 20 w 20"/>
                <a:gd name="T9" fmla="*/ 4 h 20"/>
                <a:gd name="T10" fmla="*/ 16 w 20"/>
                <a:gd name="T11" fmla="*/ 20 h 20"/>
                <a:gd name="T12" fmla="*/ 0 w 20"/>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4"/>
                  </a:moveTo>
                  <a:lnTo>
                    <a:pt x="0" y="14"/>
                  </a:lnTo>
                  <a:lnTo>
                    <a:pt x="4" y="0"/>
                  </a:lnTo>
                  <a:lnTo>
                    <a:pt x="20" y="4"/>
                  </a:lnTo>
                  <a:lnTo>
                    <a:pt x="20" y="4"/>
                  </a:lnTo>
                  <a:lnTo>
                    <a:pt x="16"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82"/>
            <p:cNvSpPr>
              <a:spLocks/>
            </p:cNvSpPr>
            <p:nvPr userDrawn="1"/>
          </p:nvSpPr>
          <p:spPr bwMode="auto">
            <a:xfrm>
              <a:off x="8780463" y="6473825"/>
              <a:ext cx="34925" cy="34925"/>
            </a:xfrm>
            <a:custGeom>
              <a:avLst/>
              <a:gdLst>
                <a:gd name="T0" fmla="*/ 0 w 22"/>
                <a:gd name="T1" fmla="*/ 14 h 22"/>
                <a:gd name="T2" fmla="*/ 0 w 22"/>
                <a:gd name="T3" fmla="*/ 14 h 22"/>
                <a:gd name="T4" fmla="*/ 6 w 22"/>
                <a:gd name="T5" fmla="*/ 0 h 22"/>
                <a:gd name="T6" fmla="*/ 22 w 22"/>
                <a:gd name="T7" fmla="*/ 6 h 22"/>
                <a:gd name="T8" fmla="*/ 22 w 22"/>
                <a:gd name="T9" fmla="*/ 6 h 22"/>
                <a:gd name="T10" fmla="*/ 14 w 22"/>
                <a:gd name="T11" fmla="*/ 22 h 22"/>
                <a:gd name="T12" fmla="*/ 0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4"/>
                  </a:moveTo>
                  <a:lnTo>
                    <a:pt x="0" y="14"/>
                  </a:lnTo>
                  <a:lnTo>
                    <a:pt x="6" y="0"/>
                  </a:lnTo>
                  <a:lnTo>
                    <a:pt x="22" y="6"/>
                  </a:lnTo>
                  <a:lnTo>
                    <a:pt x="22" y="6"/>
                  </a:lnTo>
                  <a:lnTo>
                    <a:pt x="14"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83"/>
            <p:cNvSpPr>
              <a:spLocks/>
            </p:cNvSpPr>
            <p:nvPr userDrawn="1"/>
          </p:nvSpPr>
          <p:spPr bwMode="auto">
            <a:xfrm>
              <a:off x="8764588" y="6502400"/>
              <a:ext cx="34925" cy="34925"/>
            </a:xfrm>
            <a:custGeom>
              <a:avLst/>
              <a:gdLst>
                <a:gd name="T0" fmla="*/ 0 w 22"/>
                <a:gd name="T1" fmla="*/ 12 h 22"/>
                <a:gd name="T2" fmla="*/ 0 w 22"/>
                <a:gd name="T3" fmla="*/ 12 h 22"/>
                <a:gd name="T4" fmla="*/ 8 w 22"/>
                <a:gd name="T5" fmla="*/ 0 h 22"/>
                <a:gd name="T6" fmla="*/ 22 w 22"/>
                <a:gd name="T7" fmla="*/ 8 h 22"/>
                <a:gd name="T8" fmla="*/ 22 w 22"/>
                <a:gd name="T9" fmla="*/ 8 h 22"/>
                <a:gd name="T10" fmla="*/ 14 w 22"/>
                <a:gd name="T11" fmla="*/ 22 h 22"/>
                <a:gd name="T12" fmla="*/ 0 w 22"/>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2"/>
                  </a:moveTo>
                  <a:lnTo>
                    <a:pt x="0" y="12"/>
                  </a:lnTo>
                  <a:lnTo>
                    <a:pt x="8" y="0"/>
                  </a:lnTo>
                  <a:lnTo>
                    <a:pt x="22" y="8"/>
                  </a:lnTo>
                  <a:lnTo>
                    <a:pt x="22" y="8"/>
                  </a:lnTo>
                  <a:lnTo>
                    <a:pt x="14" y="2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84"/>
            <p:cNvSpPr>
              <a:spLocks/>
            </p:cNvSpPr>
            <p:nvPr userDrawn="1"/>
          </p:nvSpPr>
          <p:spPr bwMode="auto">
            <a:xfrm>
              <a:off x="8745538" y="6527800"/>
              <a:ext cx="34925" cy="38100"/>
            </a:xfrm>
            <a:custGeom>
              <a:avLst/>
              <a:gdLst>
                <a:gd name="T0" fmla="*/ 10 w 22"/>
                <a:gd name="T1" fmla="*/ 0 h 24"/>
                <a:gd name="T2" fmla="*/ 22 w 22"/>
                <a:gd name="T3" fmla="*/ 10 h 24"/>
                <a:gd name="T4" fmla="*/ 22 w 22"/>
                <a:gd name="T5" fmla="*/ 10 h 24"/>
                <a:gd name="T6" fmla="*/ 12 w 22"/>
                <a:gd name="T7" fmla="*/ 24 h 24"/>
                <a:gd name="T8" fmla="*/ 0 w 22"/>
                <a:gd name="T9" fmla="*/ 12 h 24"/>
                <a:gd name="T10" fmla="*/ 0 w 22"/>
                <a:gd name="T11" fmla="*/ 12 h 24"/>
                <a:gd name="T12" fmla="*/ 10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0" y="0"/>
                  </a:moveTo>
                  <a:lnTo>
                    <a:pt x="22" y="10"/>
                  </a:lnTo>
                  <a:lnTo>
                    <a:pt x="22" y="10"/>
                  </a:lnTo>
                  <a:lnTo>
                    <a:pt x="12" y="24"/>
                  </a:lnTo>
                  <a:lnTo>
                    <a:pt x="0" y="12"/>
                  </a:lnTo>
                  <a:lnTo>
                    <a:pt x="0"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85"/>
            <p:cNvSpPr>
              <a:spLocks/>
            </p:cNvSpPr>
            <p:nvPr userDrawn="1"/>
          </p:nvSpPr>
          <p:spPr bwMode="auto">
            <a:xfrm>
              <a:off x="8755063" y="6219825"/>
              <a:ext cx="34925" cy="38100"/>
            </a:xfrm>
            <a:custGeom>
              <a:avLst/>
              <a:gdLst>
                <a:gd name="T0" fmla="*/ 8 w 22"/>
                <a:gd name="T1" fmla="*/ 24 h 24"/>
                <a:gd name="T2" fmla="*/ 8 w 22"/>
                <a:gd name="T3" fmla="*/ 24 h 24"/>
                <a:gd name="T4" fmla="*/ 0 w 22"/>
                <a:gd name="T5" fmla="*/ 12 h 24"/>
                <a:gd name="T6" fmla="*/ 14 w 22"/>
                <a:gd name="T7" fmla="*/ 0 h 24"/>
                <a:gd name="T8" fmla="*/ 14 w 22"/>
                <a:gd name="T9" fmla="*/ 0 h 24"/>
                <a:gd name="T10" fmla="*/ 22 w 22"/>
                <a:gd name="T11" fmla="*/ 14 h 24"/>
                <a:gd name="T12" fmla="*/ 8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8" y="24"/>
                  </a:moveTo>
                  <a:lnTo>
                    <a:pt x="8" y="24"/>
                  </a:lnTo>
                  <a:lnTo>
                    <a:pt x="0" y="12"/>
                  </a:lnTo>
                  <a:lnTo>
                    <a:pt x="14" y="0"/>
                  </a:lnTo>
                  <a:lnTo>
                    <a:pt x="14" y="0"/>
                  </a:lnTo>
                  <a:lnTo>
                    <a:pt x="22" y="14"/>
                  </a:lnTo>
                  <a:lnTo>
                    <a:pt x="8"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86"/>
            <p:cNvSpPr>
              <a:spLocks/>
            </p:cNvSpPr>
            <p:nvPr userDrawn="1"/>
          </p:nvSpPr>
          <p:spPr bwMode="auto">
            <a:xfrm>
              <a:off x="8774113" y="6248400"/>
              <a:ext cx="34925" cy="34925"/>
            </a:xfrm>
            <a:custGeom>
              <a:avLst/>
              <a:gdLst>
                <a:gd name="T0" fmla="*/ 6 w 22"/>
                <a:gd name="T1" fmla="*/ 22 h 22"/>
                <a:gd name="T2" fmla="*/ 6 w 22"/>
                <a:gd name="T3" fmla="*/ 22 h 22"/>
                <a:gd name="T4" fmla="*/ 0 w 22"/>
                <a:gd name="T5" fmla="*/ 10 h 22"/>
                <a:gd name="T6" fmla="*/ 14 w 22"/>
                <a:gd name="T7" fmla="*/ 0 h 22"/>
                <a:gd name="T8" fmla="*/ 14 w 22"/>
                <a:gd name="T9" fmla="*/ 0 h 22"/>
                <a:gd name="T10" fmla="*/ 22 w 22"/>
                <a:gd name="T11" fmla="*/ 16 h 22"/>
                <a:gd name="T12" fmla="*/ 6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6" y="22"/>
                  </a:moveTo>
                  <a:lnTo>
                    <a:pt x="6" y="22"/>
                  </a:lnTo>
                  <a:lnTo>
                    <a:pt x="0" y="10"/>
                  </a:lnTo>
                  <a:lnTo>
                    <a:pt x="14" y="0"/>
                  </a:lnTo>
                  <a:lnTo>
                    <a:pt x="14" y="0"/>
                  </a:lnTo>
                  <a:lnTo>
                    <a:pt x="22" y="16"/>
                  </a:lnTo>
                  <a:lnTo>
                    <a:pt x="6"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87"/>
            <p:cNvSpPr>
              <a:spLocks/>
            </p:cNvSpPr>
            <p:nvPr userDrawn="1"/>
          </p:nvSpPr>
          <p:spPr bwMode="auto">
            <a:xfrm>
              <a:off x="8786813" y="6280150"/>
              <a:ext cx="34925" cy="34925"/>
            </a:xfrm>
            <a:custGeom>
              <a:avLst/>
              <a:gdLst>
                <a:gd name="T0" fmla="*/ 6 w 22"/>
                <a:gd name="T1" fmla="*/ 22 h 22"/>
                <a:gd name="T2" fmla="*/ 6 w 22"/>
                <a:gd name="T3" fmla="*/ 22 h 22"/>
                <a:gd name="T4" fmla="*/ 0 w 22"/>
                <a:gd name="T5" fmla="*/ 6 h 22"/>
                <a:gd name="T6" fmla="*/ 16 w 22"/>
                <a:gd name="T7" fmla="*/ 0 h 22"/>
                <a:gd name="T8" fmla="*/ 16 w 22"/>
                <a:gd name="T9" fmla="*/ 0 h 22"/>
                <a:gd name="T10" fmla="*/ 22 w 22"/>
                <a:gd name="T11" fmla="*/ 16 h 22"/>
                <a:gd name="T12" fmla="*/ 6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6" y="22"/>
                  </a:moveTo>
                  <a:lnTo>
                    <a:pt x="6" y="22"/>
                  </a:lnTo>
                  <a:lnTo>
                    <a:pt x="0" y="6"/>
                  </a:lnTo>
                  <a:lnTo>
                    <a:pt x="16" y="0"/>
                  </a:lnTo>
                  <a:lnTo>
                    <a:pt x="16" y="0"/>
                  </a:lnTo>
                  <a:lnTo>
                    <a:pt x="22" y="16"/>
                  </a:lnTo>
                  <a:lnTo>
                    <a:pt x="6"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88"/>
            <p:cNvSpPr>
              <a:spLocks/>
            </p:cNvSpPr>
            <p:nvPr userDrawn="1"/>
          </p:nvSpPr>
          <p:spPr bwMode="auto">
            <a:xfrm>
              <a:off x="8796338" y="6311900"/>
              <a:ext cx="31750" cy="31750"/>
            </a:xfrm>
            <a:custGeom>
              <a:avLst/>
              <a:gdLst>
                <a:gd name="T0" fmla="*/ 4 w 20"/>
                <a:gd name="T1" fmla="*/ 20 h 20"/>
                <a:gd name="T2" fmla="*/ 4 w 20"/>
                <a:gd name="T3" fmla="*/ 20 h 20"/>
                <a:gd name="T4" fmla="*/ 0 w 20"/>
                <a:gd name="T5" fmla="*/ 6 h 20"/>
                <a:gd name="T6" fmla="*/ 16 w 20"/>
                <a:gd name="T7" fmla="*/ 0 h 20"/>
                <a:gd name="T8" fmla="*/ 16 w 20"/>
                <a:gd name="T9" fmla="*/ 0 h 20"/>
                <a:gd name="T10" fmla="*/ 20 w 20"/>
                <a:gd name="T11" fmla="*/ 18 h 20"/>
                <a:gd name="T12" fmla="*/ 4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20"/>
                  </a:moveTo>
                  <a:lnTo>
                    <a:pt x="4" y="20"/>
                  </a:lnTo>
                  <a:lnTo>
                    <a:pt x="0" y="6"/>
                  </a:lnTo>
                  <a:lnTo>
                    <a:pt x="16" y="0"/>
                  </a:lnTo>
                  <a:lnTo>
                    <a:pt x="16" y="0"/>
                  </a:lnTo>
                  <a:lnTo>
                    <a:pt x="20" y="18"/>
                  </a:lnTo>
                  <a:lnTo>
                    <a:pt x="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89"/>
            <p:cNvSpPr>
              <a:spLocks/>
            </p:cNvSpPr>
            <p:nvPr userDrawn="1"/>
          </p:nvSpPr>
          <p:spPr bwMode="auto">
            <a:xfrm>
              <a:off x="8802688" y="6346825"/>
              <a:ext cx="28575" cy="28575"/>
            </a:xfrm>
            <a:custGeom>
              <a:avLst/>
              <a:gdLst>
                <a:gd name="T0" fmla="*/ 0 w 18"/>
                <a:gd name="T1" fmla="*/ 2 h 18"/>
                <a:gd name="T2" fmla="*/ 18 w 18"/>
                <a:gd name="T3" fmla="*/ 0 h 18"/>
                <a:gd name="T4" fmla="*/ 18 w 18"/>
                <a:gd name="T5" fmla="*/ 0 h 18"/>
                <a:gd name="T6" fmla="*/ 18 w 18"/>
                <a:gd name="T7" fmla="*/ 16 h 18"/>
                <a:gd name="T8" fmla="*/ 2 w 18"/>
                <a:gd name="T9" fmla="*/ 18 h 18"/>
                <a:gd name="T10" fmla="*/ 2 w 18"/>
                <a:gd name="T11" fmla="*/ 18 h 18"/>
                <a:gd name="T12" fmla="*/ 0 w 18"/>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2"/>
                  </a:moveTo>
                  <a:lnTo>
                    <a:pt x="18" y="0"/>
                  </a:lnTo>
                  <a:lnTo>
                    <a:pt x="18" y="0"/>
                  </a:lnTo>
                  <a:lnTo>
                    <a:pt x="18" y="16"/>
                  </a:lnTo>
                  <a:lnTo>
                    <a:pt x="2" y="18"/>
                  </a:lnTo>
                  <a:lnTo>
                    <a:pt x="2" y="18"/>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90"/>
            <p:cNvSpPr>
              <a:spLocks/>
            </p:cNvSpPr>
            <p:nvPr userDrawn="1"/>
          </p:nvSpPr>
          <p:spPr bwMode="auto">
            <a:xfrm>
              <a:off x="8596313" y="6118225"/>
              <a:ext cx="31750" cy="31750"/>
            </a:xfrm>
            <a:custGeom>
              <a:avLst/>
              <a:gdLst>
                <a:gd name="T0" fmla="*/ 16 w 20"/>
                <a:gd name="T1" fmla="*/ 20 h 20"/>
                <a:gd name="T2" fmla="*/ 16 w 20"/>
                <a:gd name="T3" fmla="*/ 20 h 20"/>
                <a:gd name="T4" fmla="*/ 0 w 20"/>
                <a:gd name="T5" fmla="*/ 18 h 20"/>
                <a:gd name="T6" fmla="*/ 4 w 20"/>
                <a:gd name="T7" fmla="*/ 0 h 20"/>
                <a:gd name="T8" fmla="*/ 4 w 20"/>
                <a:gd name="T9" fmla="*/ 0 h 20"/>
                <a:gd name="T10" fmla="*/ 20 w 20"/>
                <a:gd name="T11" fmla="*/ 4 h 20"/>
                <a:gd name="T12" fmla="*/ 16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20"/>
                  </a:moveTo>
                  <a:lnTo>
                    <a:pt x="16" y="20"/>
                  </a:lnTo>
                  <a:lnTo>
                    <a:pt x="0" y="18"/>
                  </a:lnTo>
                  <a:lnTo>
                    <a:pt x="4" y="0"/>
                  </a:lnTo>
                  <a:lnTo>
                    <a:pt x="4" y="0"/>
                  </a:lnTo>
                  <a:lnTo>
                    <a:pt x="20" y="4"/>
                  </a:lnTo>
                  <a:lnTo>
                    <a:pt x="1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91"/>
            <p:cNvSpPr>
              <a:spLocks/>
            </p:cNvSpPr>
            <p:nvPr userDrawn="1"/>
          </p:nvSpPr>
          <p:spPr bwMode="auto">
            <a:xfrm>
              <a:off x="8628063" y="6127750"/>
              <a:ext cx="31750" cy="31750"/>
            </a:xfrm>
            <a:custGeom>
              <a:avLst/>
              <a:gdLst>
                <a:gd name="T0" fmla="*/ 14 w 20"/>
                <a:gd name="T1" fmla="*/ 20 h 20"/>
                <a:gd name="T2" fmla="*/ 14 w 20"/>
                <a:gd name="T3" fmla="*/ 20 h 20"/>
                <a:gd name="T4" fmla="*/ 0 w 20"/>
                <a:gd name="T5" fmla="*/ 16 h 20"/>
                <a:gd name="T6" fmla="*/ 4 w 20"/>
                <a:gd name="T7" fmla="*/ 0 h 20"/>
                <a:gd name="T8" fmla="*/ 4 w 20"/>
                <a:gd name="T9" fmla="*/ 0 h 20"/>
                <a:gd name="T10" fmla="*/ 20 w 20"/>
                <a:gd name="T11" fmla="*/ 4 h 20"/>
                <a:gd name="T12" fmla="*/ 14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4" y="20"/>
                  </a:moveTo>
                  <a:lnTo>
                    <a:pt x="14" y="20"/>
                  </a:lnTo>
                  <a:lnTo>
                    <a:pt x="0" y="16"/>
                  </a:lnTo>
                  <a:lnTo>
                    <a:pt x="4" y="0"/>
                  </a:lnTo>
                  <a:lnTo>
                    <a:pt x="4" y="0"/>
                  </a:lnTo>
                  <a:lnTo>
                    <a:pt x="20" y="4"/>
                  </a:lnTo>
                  <a:lnTo>
                    <a:pt x="1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92"/>
            <p:cNvSpPr>
              <a:spLocks/>
            </p:cNvSpPr>
            <p:nvPr userDrawn="1"/>
          </p:nvSpPr>
          <p:spPr bwMode="auto">
            <a:xfrm>
              <a:off x="8656638" y="6137275"/>
              <a:ext cx="34925" cy="34925"/>
            </a:xfrm>
            <a:custGeom>
              <a:avLst/>
              <a:gdLst>
                <a:gd name="T0" fmla="*/ 14 w 22"/>
                <a:gd name="T1" fmla="*/ 22 h 22"/>
                <a:gd name="T2" fmla="*/ 14 w 22"/>
                <a:gd name="T3" fmla="*/ 22 h 22"/>
                <a:gd name="T4" fmla="*/ 0 w 22"/>
                <a:gd name="T5" fmla="*/ 16 h 22"/>
                <a:gd name="T6" fmla="*/ 8 w 22"/>
                <a:gd name="T7" fmla="*/ 0 h 22"/>
                <a:gd name="T8" fmla="*/ 8 w 22"/>
                <a:gd name="T9" fmla="*/ 0 h 22"/>
                <a:gd name="T10" fmla="*/ 22 w 22"/>
                <a:gd name="T11" fmla="*/ 8 h 22"/>
                <a:gd name="T12" fmla="*/ 14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22"/>
                  </a:moveTo>
                  <a:lnTo>
                    <a:pt x="14" y="22"/>
                  </a:lnTo>
                  <a:lnTo>
                    <a:pt x="0" y="16"/>
                  </a:lnTo>
                  <a:lnTo>
                    <a:pt x="8" y="0"/>
                  </a:lnTo>
                  <a:lnTo>
                    <a:pt x="8" y="0"/>
                  </a:lnTo>
                  <a:lnTo>
                    <a:pt x="22" y="8"/>
                  </a:lnTo>
                  <a:lnTo>
                    <a:pt x="1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93"/>
            <p:cNvSpPr>
              <a:spLocks/>
            </p:cNvSpPr>
            <p:nvPr userDrawn="1"/>
          </p:nvSpPr>
          <p:spPr bwMode="auto">
            <a:xfrm>
              <a:off x="8685213" y="6153150"/>
              <a:ext cx="34925" cy="34925"/>
            </a:xfrm>
            <a:custGeom>
              <a:avLst/>
              <a:gdLst>
                <a:gd name="T0" fmla="*/ 12 w 22"/>
                <a:gd name="T1" fmla="*/ 22 h 22"/>
                <a:gd name="T2" fmla="*/ 12 w 22"/>
                <a:gd name="T3" fmla="*/ 22 h 22"/>
                <a:gd name="T4" fmla="*/ 0 w 22"/>
                <a:gd name="T5" fmla="*/ 14 h 22"/>
                <a:gd name="T6" fmla="*/ 8 w 22"/>
                <a:gd name="T7" fmla="*/ 0 h 22"/>
                <a:gd name="T8" fmla="*/ 8 w 22"/>
                <a:gd name="T9" fmla="*/ 0 h 22"/>
                <a:gd name="T10" fmla="*/ 22 w 22"/>
                <a:gd name="T11" fmla="*/ 10 h 22"/>
                <a:gd name="T12" fmla="*/ 12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2" y="22"/>
                  </a:moveTo>
                  <a:lnTo>
                    <a:pt x="12" y="22"/>
                  </a:lnTo>
                  <a:lnTo>
                    <a:pt x="0" y="14"/>
                  </a:lnTo>
                  <a:lnTo>
                    <a:pt x="8" y="0"/>
                  </a:lnTo>
                  <a:lnTo>
                    <a:pt x="8" y="0"/>
                  </a:lnTo>
                  <a:lnTo>
                    <a:pt x="22" y="10"/>
                  </a:lnTo>
                  <a:lnTo>
                    <a:pt x="12"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94"/>
            <p:cNvSpPr>
              <a:spLocks/>
            </p:cNvSpPr>
            <p:nvPr userDrawn="1"/>
          </p:nvSpPr>
          <p:spPr bwMode="auto">
            <a:xfrm>
              <a:off x="8710613" y="6172200"/>
              <a:ext cx="38100" cy="38100"/>
            </a:xfrm>
            <a:custGeom>
              <a:avLst/>
              <a:gdLst>
                <a:gd name="T0" fmla="*/ 0 w 24"/>
                <a:gd name="T1" fmla="*/ 14 h 24"/>
                <a:gd name="T2" fmla="*/ 10 w 24"/>
                <a:gd name="T3" fmla="*/ 0 h 24"/>
                <a:gd name="T4" fmla="*/ 10 w 24"/>
                <a:gd name="T5" fmla="*/ 0 h 24"/>
                <a:gd name="T6" fmla="*/ 24 w 24"/>
                <a:gd name="T7" fmla="*/ 12 h 24"/>
                <a:gd name="T8" fmla="*/ 12 w 24"/>
                <a:gd name="T9" fmla="*/ 24 h 24"/>
                <a:gd name="T10" fmla="*/ 12 w 24"/>
                <a:gd name="T11" fmla="*/ 24 h 24"/>
                <a:gd name="T12" fmla="*/ 0 w 24"/>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4"/>
                  </a:moveTo>
                  <a:lnTo>
                    <a:pt x="10" y="0"/>
                  </a:lnTo>
                  <a:lnTo>
                    <a:pt x="10" y="0"/>
                  </a:lnTo>
                  <a:lnTo>
                    <a:pt x="24" y="12"/>
                  </a:lnTo>
                  <a:lnTo>
                    <a:pt x="12" y="24"/>
                  </a:lnTo>
                  <a:lnTo>
                    <a:pt x="12" y="2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95"/>
            <p:cNvSpPr>
              <a:spLocks/>
            </p:cNvSpPr>
            <p:nvPr userDrawn="1"/>
          </p:nvSpPr>
          <p:spPr bwMode="auto">
            <a:xfrm>
              <a:off x="8345488" y="6527800"/>
              <a:ext cx="34925" cy="38100"/>
            </a:xfrm>
            <a:custGeom>
              <a:avLst/>
              <a:gdLst>
                <a:gd name="T0" fmla="*/ 12 w 22"/>
                <a:gd name="T1" fmla="*/ 0 h 24"/>
                <a:gd name="T2" fmla="*/ 12 w 22"/>
                <a:gd name="T3" fmla="*/ 0 h 24"/>
                <a:gd name="T4" fmla="*/ 22 w 22"/>
                <a:gd name="T5" fmla="*/ 12 h 24"/>
                <a:gd name="T6" fmla="*/ 10 w 22"/>
                <a:gd name="T7" fmla="*/ 24 h 24"/>
                <a:gd name="T8" fmla="*/ 10 w 22"/>
                <a:gd name="T9" fmla="*/ 24 h 24"/>
                <a:gd name="T10" fmla="*/ 0 w 22"/>
                <a:gd name="T11" fmla="*/ 10 h 24"/>
                <a:gd name="T12" fmla="*/ 12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2" y="0"/>
                  </a:moveTo>
                  <a:lnTo>
                    <a:pt x="12" y="0"/>
                  </a:lnTo>
                  <a:lnTo>
                    <a:pt x="22" y="12"/>
                  </a:lnTo>
                  <a:lnTo>
                    <a:pt x="10" y="24"/>
                  </a:lnTo>
                  <a:lnTo>
                    <a:pt x="10" y="24"/>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96"/>
            <p:cNvSpPr>
              <a:spLocks/>
            </p:cNvSpPr>
            <p:nvPr userDrawn="1"/>
          </p:nvSpPr>
          <p:spPr bwMode="auto">
            <a:xfrm>
              <a:off x="8326438" y="6502400"/>
              <a:ext cx="34925" cy="34925"/>
            </a:xfrm>
            <a:custGeom>
              <a:avLst/>
              <a:gdLst>
                <a:gd name="T0" fmla="*/ 14 w 22"/>
                <a:gd name="T1" fmla="*/ 0 h 22"/>
                <a:gd name="T2" fmla="*/ 14 w 22"/>
                <a:gd name="T3" fmla="*/ 0 h 22"/>
                <a:gd name="T4" fmla="*/ 22 w 22"/>
                <a:gd name="T5" fmla="*/ 12 h 22"/>
                <a:gd name="T6" fmla="*/ 8 w 22"/>
                <a:gd name="T7" fmla="*/ 22 h 22"/>
                <a:gd name="T8" fmla="*/ 8 w 22"/>
                <a:gd name="T9" fmla="*/ 22 h 22"/>
                <a:gd name="T10" fmla="*/ 0 w 22"/>
                <a:gd name="T11" fmla="*/ 8 h 22"/>
                <a:gd name="T12" fmla="*/ 14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0"/>
                  </a:moveTo>
                  <a:lnTo>
                    <a:pt x="14" y="0"/>
                  </a:lnTo>
                  <a:lnTo>
                    <a:pt x="22" y="12"/>
                  </a:lnTo>
                  <a:lnTo>
                    <a:pt x="8" y="22"/>
                  </a:lnTo>
                  <a:lnTo>
                    <a:pt x="8" y="22"/>
                  </a:lnTo>
                  <a:lnTo>
                    <a:pt x="0"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97"/>
            <p:cNvSpPr>
              <a:spLocks/>
            </p:cNvSpPr>
            <p:nvPr userDrawn="1"/>
          </p:nvSpPr>
          <p:spPr bwMode="auto">
            <a:xfrm>
              <a:off x="8310563" y="6473825"/>
              <a:ext cx="34925" cy="34925"/>
            </a:xfrm>
            <a:custGeom>
              <a:avLst/>
              <a:gdLst>
                <a:gd name="T0" fmla="*/ 16 w 22"/>
                <a:gd name="T1" fmla="*/ 0 h 22"/>
                <a:gd name="T2" fmla="*/ 16 w 22"/>
                <a:gd name="T3" fmla="*/ 0 h 22"/>
                <a:gd name="T4" fmla="*/ 22 w 22"/>
                <a:gd name="T5" fmla="*/ 14 h 22"/>
                <a:gd name="T6" fmla="*/ 8 w 22"/>
                <a:gd name="T7" fmla="*/ 22 h 22"/>
                <a:gd name="T8" fmla="*/ 8 w 22"/>
                <a:gd name="T9" fmla="*/ 22 h 22"/>
                <a:gd name="T10" fmla="*/ 0 w 22"/>
                <a:gd name="T11" fmla="*/ 6 h 22"/>
                <a:gd name="T12" fmla="*/ 16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6" y="0"/>
                  </a:moveTo>
                  <a:lnTo>
                    <a:pt x="16" y="0"/>
                  </a:lnTo>
                  <a:lnTo>
                    <a:pt x="22" y="14"/>
                  </a:lnTo>
                  <a:lnTo>
                    <a:pt x="8" y="22"/>
                  </a:lnTo>
                  <a:lnTo>
                    <a:pt x="8" y="22"/>
                  </a:lnTo>
                  <a:lnTo>
                    <a:pt x="0" y="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98"/>
            <p:cNvSpPr>
              <a:spLocks/>
            </p:cNvSpPr>
            <p:nvPr userDrawn="1"/>
          </p:nvSpPr>
          <p:spPr bwMode="auto">
            <a:xfrm>
              <a:off x="8301038" y="6445250"/>
              <a:ext cx="31750" cy="31750"/>
            </a:xfrm>
            <a:custGeom>
              <a:avLst/>
              <a:gdLst>
                <a:gd name="T0" fmla="*/ 16 w 20"/>
                <a:gd name="T1" fmla="*/ 0 h 20"/>
                <a:gd name="T2" fmla="*/ 16 w 20"/>
                <a:gd name="T3" fmla="*/ 0 h 20"/>
                <a:gd name="T4" fmla="*/ 20 w 20"/>
                <a:gd name="T5" fmla="*/ 14 h 20"/>
                <a:gd name="T6" fmla="*/ 4 w 20"/>
                <a:gd name="T7" fmla="*/ 20 h 20"/>
                <a:gd name="T8" fmla="*/ 4 w 20"/>
                <a:gd name="T9" fmla="*/ 20 h 20"/>
                <a:gd name="T10" fmla="*/ 0 w 20"/>
                <a:gd name="T11" fmla="*/ 4 h 20"/>
                <a:gd name="T12" fmla="*/ 16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0"/>
                  </a:moveTo>
                  <a:lnTo>
                    <a:pt x="16" y="0"/>
                  </a:lnTo>
                  <a:lnTo>
                    <a:pt x="20" y="14"/>
                  </a:lnTo>
                  <a:lnTo>
                    <a:pt x="4" y="20"/>
                  </a:lnTo>
                  <a:lnTo>
                    <a:pt x="4" y="20"/>
                  </a:lnTo>
                  <a:lnTo>
                    <a:pt x="0" y="4"/>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99"/>
            <p:cNvSpPr>
              <a:spLocks/>
            </p:cNvSpPr>
            <p:nvPr userDrawn="1"/>
          </p:nvSpPr>
          <p:spPr bwMode="auto">
            <a:xfrm>
              <a:off x="8294688" y="6413500"/>
              <a:ext cx="31750" cy="28575"/>
            </a:xfrm>
            <a:custGeom>
              <a:avLst/>
              <a:gdLst>
                <a:gd name="T0" fmla="*/ 16 w 20"/>
                <a:gd name="T1" fmla="*/ 0 h 18"/>
                <a:gd name="T2" fmla="*/ 16 w 20"/>
                <a:gd name="T3" fmla="*/ 0 h 18"/>
                <a:gd name="T4" fmla="*/ 20 w 20"/>
                <a:gd name="T5" fmla="*/ 14 h 18"/>
                <a:gd name="T6" fmla="*/ 2 w 20"/>
                <a:gd name="T7" fmla="*/ 18 h 18"/>
                <a:gd name="T8" fmla="*/ 2 w 20"/>
                <a:gd name="T9" fmla="*/ 18 h 18"/>
                <a:gd name="T10" fmla="*/ 0 w 20"/>
                <a:gd name="T11" fmla="*/ 2 h 18"/>
                <a:gd name="T12" fmla="*/ 16 w 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16" y="0"/>
                  </a:moveTo>
                  <a:lnTo>
                    <a:pt x="16" y="0"/>
                  </a:lnTo>
                  <a:lnTo>
                    <a:pt x="20" y="14"/>
                  </a:lnTo>
                  <a:lnTo>
                    <a:pt x="2" y="18"/>
                  </a:lnTo>
                  <a:lnTo>
                    <a:pt x="2" y="18"/>
                  </a:lnTo>
                  <a:lnTo>
                    <a:pt x="0"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100"/>
            <p:cNvSpPr>
              <a:spLocks/>
            </p:cNvSpPr>
            <p:nvPr userDrawn="1"/>
          </p:nvSpPr>
          <p:spPr bwMode="auto">
            <a:xfrm>
              <a:off x="8294688" y="6381750"/>
              <a:ext cx="25400" cy="25400"/>
            </a:xfrm>
            <a:custGeom>
              <a:avLst/>
              <a:gdLst>
                <a:gd name="T0" fmla="*/ 16 w 16"/>
                <a:gd name="T1" fmla="*/ 0 h 16"/>
                <a:gd name="T2" fmla="*/ 16 w 16"/>
                <a:gd name="T3" fmla="*/ 0 h 16"/>
                <a:gd name="T4" fmla="*/ 16 w 16"/>
                <a:gd name="T5" fmla="*/ 16 h 16"/>
                <a:gd name="T6" fmla="*/ 0 w 16"/>
                <a:gd name="T7" fmla="*/ 16 h 16"/>
                <a:gd name="T8" fmla="*/ 0 w 16"/>
                <a:gd name="T9" fmla="*/ 16 h 16"/>
                <a:gd name="T10" fmla="*/ 0 w 16"/>
                <a:gd name="T11" fmla="*/ 0 h 16"/>
                <a:gd name="T12" fmla="*/ 16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0"/>
                  </a:moveTo>
                  <a:lnTo>
                    <a:pt x="16" y="0"/>
                  </a:lnTo>
                  <a:lnTo>
                    <a:pt x="16" y="16"/>
                  </a:lnTo>
                  <a:lnTo>
                    <a:pt x="0" y="16"/>
                  </a:lnTo>
                  <a:lnTo>
                    <a:pt x="0" y="16"/>
                  </a:lnTo>
                  <a:lnTo>
                    <a:pt x="0"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101"/>
            <p:cNvSpPr>
              <a:spLocks/>
            </p:cNvSpPr>
            <p:nvPr userDrawn="1"/>
          </p:nvSpPr>
          <p:spPr bwMode="auto">
            <a:xfrm>
              <a:off x="8294688" y="6346825"/>
              <a:ext cx="28575" cy="28575"/>
            </a:xfrm>
            <a:custGeom>
              <a:avLst/>
              <a:gdLst>
                <a:gd name="T0" fmla="*/ 18 w 18"/>
                <a:gd name="T1" fmla="*/ 2 h 18"/>
                <a:gd name="T2" fmla="*/ 18 w 18"/>
                <a:gd name="T3" fmla="*/ 2 h 18"/>
                <a:gd name="T4" fmla="*/ 16 w 18"/>
                <a:gd name="T5" fmla="*/ 18 h 18"/>
                <a:gd name="T6" fmla="*/ 0 w 18"/>
                <a:gd name="T7" fmla="*/ 16 h 18"/>
                <a:gd name="T8" fmla="*/ 0 w 18"/>
                <a:gd name="T9" fmla="*/ 16 h 18"/>
                <a:gd name="T10" fmla="*/ 0 w 18"/>
                <a:gd name="T11" fmla="*/ 0 h 18"/>
                <a:gd name="T12" fmla="*/ 18 w 18"/>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2"/>
                  </a:moveTo>
                  <a:lnTo>
                    <a:pt x="18" y="2"/>
                  </a:lnTo>
                  <a:lnTo>
                    <a:pt x="16" y="18"/>
                  </a:lnTo>
                  <a:lnTo>
                    <a:pt x="0" y="16"/>
                  </a:lnTo>
                  <a:lnTo>
                    <a:pt x="0" y="16"/>
                  </a:lnTo>
                  <a:lnTo>
                    <a:pt x="0" y="0"/>
                  </a:lnTo>
                  <a:lnTo>
                    <a:pt x="1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102"/>
            <p:cNvSpPr>
              <a:spLocks/>
            </p:cNvSpPr>
            <p:nvPr userDrawn="1"/>
          </p:nvSpPr>
          <p:spPr bwMode="auto">
            <a:xfrm>
              <a:off x="8297863" y="6311900"/>
              <a:ext cx="31750" cy="31750"/>
            </a:xfrm>
            <a:custGeom>
              <a:avLst/>
              <a:gdLst>
                <a:gd name="T0" fmla="*/ 20 w 20"/>
                <a:gd name="T1" fmla="*/ 6 h 20"/>
                <a:gd name="T2" fmla="*/ 20 w 20"/>
                <a:gd name="T3" fmla="*/ 6 h 20"/>
                <a:gd name="T4" fmla="*/ 16 w 20"/>
                <a:gd name="T5" fmla="*/ 20 h 20"/>
                <a:gd name="T6" fmla="*/ 0 w 20"/>
                <a:gd name="T7" fmla="*/ 16 h 20"/>
                <a:gd name="T8" fmla="*/ 0 w 20"/>
                <a:gd name="T9" fmla="*/ 16 h 20"/>
                <a:gd name="T10" fmla="*/ 4 w 20"/>
                <a:gd name="T11" fmla="*/ 0 h 20"/>
                <a:gd name="T12" fmla="*/ 20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6"/>
                  </a:moveTo>
                  <a:lnTo>
                    <a:pt x="20" y="6"/>
                  </a:lnTo>
                  <a:lnTo>
                    <a:pt x="16" y="20"/>
                  </a:lnTo>
                  <a:lnTo>
                    <a:pt x="0" y="16"/>
                  </a:lnTo>
                  <a:lnTo>
                    <a:pt x="0" y="16"/>
                  </a:lnTo>
                  <a:lnTo>
                    <a:pt x="4" y="0"/>
                  </a:lnTo>
                  <a:lnTo>
                    <a:pt x="2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103"/>
            <p:cNvSpPr>
              <a:spLocks/>
            </p:cNvSpPr>
            <p:nvPr userDrawn="1"/>
          </p:nvSpPr>
          <p:spPr bwMode="auto">
            <a:xfrm>
              <a:off x="8304213" y="6280150"/>
              <a:ext cx="34925" cy="31750"/>
            </a:xfrm>
            <a:custGeom>
              <a:avLst/>
              <a:gdLst>
                <a:gd name="T0" fmla="*/ 22 w 22"/>
                <a:gd name="T1" fmla="*/ 6 h 20"/>
                <a:gd name="T2" fmla="*/ 22 w 22"/>
                <a:gd name="T3" fmla="*/ 6 h 20"/>
                <a:gd name="T4" fmla="*/ 16 w 22"/>
                <a:gd name="T5" fmla="*/ 20 h 20"/>
                <a:gd name="T6" fmla="*/ 0 w 22"/>
                <a:gd name="T7" fmla="*/ 16 h 20"/>
                <a:gd name="T8" fmla="*/ 0 w 22"/>
                <a:gd name="T9" fmla="*/ 16 h 20"/>
                <a:gd name="T10" fmla="*/ 6 w 22"/>
                <a:gd name="T11" fmla="*/ 0 h 20"/>
                <a:gd name="T12" fmla="*/ 2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2" y="6"/>
                  </a:moveTo>
                  <a:lnTo>
                    <a:pt x="22" y="6"/>
                  </a:lnTo>
                  <a:lnTo>
                    <a:pt x="16" y="20"/>
                  </a:lnTo>
                  <a:lnTo>
                    <a:pt x="0" y="16"/>
                  </a:lnTo>
                  <a:lnTo>
                    <a:pt x="0" y="16"/>
                  </a:lnTo>
                  <a:lnTo>
                    <a:pt x="6" y="0"/>
                  </a:lnTo>
                  <a:lnTo>
                    <a:pt x="22"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Freeform 104"/>
            <p:cNvSpPr>
              <a:spLocks/>
            </p:cNvSpPr>
            <p:nvPr userDrawn="1"/>
          </p:nvSpPr>
          <p:spPr bwMode="auto">
            <a:xfrm>
              <a:off x="8316913" y="6248400"/>
              <a:ext cx="34925" cy="34925"/>
            </a:xfrm>
            <a:custGeom>
              <a:avLst/>
              <a:gdLst>
                <a:gd name="T0" fmla="*/ 22 w 22"/>
                <a:gd name="T1" fmla="*/ 10 h 22"/>
                <a:gd name="T2" fmla="*/ 22 w 22"/>
                <a:gd name="T3" fmla="*/ 10 h 22"/>
                <a:gd name="T4" fmla="*/ 16 w 22"/>
                <a:gd name="T5" fmla="*/ 22 h 22"/>
                <a:gd name="T6" fmla="*/ 0 w 22"/>
                <a:gd name="T7" fmla="*/ 16 h 22"/>
                <a:gd name="T8" fmla="*/ 0 w 22"/>
                <a:gd name="T9" fmla="*/ 16 h 22"/>
                <a:gd name="T10" fmla="*/ 8 w 22"/>
                <a:gd name="T11" fmla="*/ 0 h 22"/>
                <a:gd name="T12" fmla="*/ 22 w 22"/>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0"/>
                  </a:moveTo>
                  <a:lnTo>
                    <a:pt x="22" y="10"/>
                  </a:lnTo>
                  <a:lnTo>
                    <a:pt x="16" y="22"/>
                  </a:lnTo>
                  <a:lnTo>
                    <a:pt x="0" y="16"/>
                  </a:lnTo>
                  <a:lnTo>
                    <a:pt x="0" y="16"/>
                  </a:lnTo>
                  <a:lnTo>
                    <a:pt x="8" y="0"/>
                  </a:lnTo>
                  <a:lnTo>
                    <a:pt x="2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Freeform 105"/>
            <p:cNvSpPr>
              <a:spLocks/>
            </p:cNvSpPr>
            <p:nvPr userDrawn="1"/>
          </p:nvSpPr>
          <p:spPr bwMode="auto">
            <a:xfrm>
              <a:off x="8335963" y="6219825"/>
              <a:ext cx="34925" cy="38100"/>
            </a:xfrm>
            <a:custGeom>
              <a:avLst/>
              <a:gdLst>
                <a:gd name="T0" fmla="*/ 22 w 22"/>
                <a:gd name="T1" fmla="*/ 10 h 24"/>
                <a:gd name="T2" fmla="*/ 22 w 22"/>
                <a:gd name="T3" fmla="*/ 10 h 24"/>
                <a:gd name="T4" fmla="*/ 14 w 22"/>
                <a:gd name="T5" fmla="*/ 24 h 24"/>
                <a:gd name="T6" fmla="*/ 0 w 22"/>
                <a:gd name="T7" fmla="*/ 14 h 24"/>
                <a:gd name="T8" fmla="*/ 0 w 22"/>
                <a:gd name="T9" fmla="*/ 14 h 24"/>
                <a:gd name="T10" fmla="*/ 8 w 22"/>
                <a:gd name="T11" fmla="*/ 0 h 24"/>
                <a:gd name="T12" fmla="*/ 22 w 22"/>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10"/>
                  </a:moveTo>
                  <a:lnTo>
                    <a:pt x="22" y="10"/>
                  </a:lnTo>
                  <a:lnTo>
                    <a:pt x="14" y="24"/>
                  </a:lnTo>
                  <a:lnTo>
                    <a:pt x="0" y="14"/>
                  </a:lnTo>
                  <a:lnTo>
                    <a:pt x="0" y="14"/>
                  </a:lnTo>
                  <a:lnTo>
                    <a:pt x="8" y="0"/>
                  </a:lnTo>
                  <a:lnTo>
                    <a:pt x="2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Freeform 106"/>
            <p:cNvSpPr>
              <a:spLocks/>
            </p:cNvSpPr>
            <p:nvPr userDrawn="1"/>
          </p:nvSpPr>
          <p:spPr bwMode="auto">
            <a:xfrm>
              <a:off x="8355013" y="6194425"/>
              <a:ext cx="38100" cy="38100"/>
            </a:xfrm>
            <a:custGeom>
              <a:avLst/>
              <a:gdLst>
                <a:gd name="T0" fmla="*/ 24 w 24"/>
                <a:gd name="T1" fmla="*/ 12 h 24"/>
                <a:gd name="T2" fmla="*/ 24 w 24"/>
                <a:gd name="T3" fmla="*/ 12 h 24"/>
                <a:gd name="T4" fmla="*/ 12 w 24"/>
                <a:gd name="T5" fmla="*/ 24 h 24"/>
                <a:gd name="T6" fmla="*/ 0 w 24"/>
                <a:gd name="T7" fmla="*/ 12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lnTo>
                    <a:pt x="24" y="12"/>
                  </a:lnTo>
                  <a:lnTo>
                    <a:pt x="12" y="24"/>
                  </a:lnTo>
                  <a:lnTo>
                    <a:pt x="0" y="12"/>
                  </a:lnTo>
                  <a:lnTo>
                    <a:pt x="0" y="12"/>
                  </a:lnTo>
                  <a:lnTo>
                    <a:pt x="12" y="0"/>
                  </a:lnTo>
                  <a:lnTo>
                    <a:pt x="2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Freeform 107"/>
            <p:cNvSpPr>
              <a:spLocks/>
            </p:cNvSpPr>
            <p:nvPr userDrawn="1"/>
          </p:nvSpPr>
          <p:spPr bwMode="auto">
            <a:xfrm>
              <a:off x="8377238" y="6172200"/>
              <a:ext cx="38100" cy="38100"/>
            </a:xfrm>
            <a:custGeom>
              <a:avLst/>
              <a:gdLst>
                <a:gd name="T0" fmla="*/ 24 w 24"/>
                <a:gd name="T1" fmla="*/ 14 h 24"/>
                <a:gd name="T2" fmla="*/ 24 w 24"/>
                <a:gd name="T3" fmla="*/ 14 h 24"/>
                <a:gd name="T4" fmla="*/ 12 w 24"/>
                <a:gd name="T5" fmla="*/ 24 h 24"/>
                <a:gd name="T6" fmla="*/ 0 w 24"/>
                <a:gd name="T7" fmla="*/ 10 h 24"/>
                <a:gd name="T8" fmla="*/ 0 w 24"/>
                <a:gd name="T9" fmla="*/ 10 h 24"/>
                <a:gd name="T10" fmla="*/ 14 w 24"/>
                <a:gd name="T11" fmla="*/ 0 h 24"/>
                <a:gd name="T12" fmla="*/ 24 w 24"/>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4"/>
                  </a:moveTo>
                  <a:lnTo>
                    <a:pt x="24" y="14"/>
                  </a:lnTo>
                  <a:lnTo>
                    <a:pt x="12" y="24"/>
                  </a:lnTo>
                  <a:lnTo>
                    <a:pt x="0" y="10"/>
                  </a:lnTo>
                  <a:lnTo>
                    <a:pt x="0" y="10"/>
                  </a:lnTo>
                  <a:lnTo>
                    <a:pt x="14" y="0"/>
                  </a:lnTo>
                  <a:lnTo>
                    <a:pt x="2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Freeform 108"/>
            <p:cNvSpPr>
              <a:spLocks/>
            </p:cNvSpPr>
            <p:nvPr userDrawn="1"/>
          </p:nvSpPr>
          <p:spPr bwMode="auto">
            <a:xfrm>
              <a:off x="8405813" y="6153150"/>
              <a:ext cx="34925" cy="34925"/>
            </a:xfrm>
            <a:custGeom>
              <a:avLst/>
              <a:gdLst>
                <a:gd name="T0" fmla="*/ 22 w 22"/>
                <a:gd name="T1" fmla="*/ 14 h 22"/>
                <a:gd name="T2" fmla="*/ 22 w 22"/>
                <a:gd name="T3" fmla="*/ 14 h 22"/>
                <a:gd name="T4" fmla="*/ 10 w 22"/>
                <a:gd name="T5" fmla="*/ 22 h 22"/>
                <a:gd name="T6" fmla="*/ 0 w 22"/>
                <a:gd name="T7" fmla="*/ 10 h 22"/>
                <a:gd name="T8" fmla="*/ 0 w 22"/>
                <a:gd name="T9" fmla="*/ 10 h 22"/>
                <a:gd name="T10" fmla="*/ 14 w 22"/>
                <a:gd name="T11" fmla="*/ 0 h 22"/>
                <a:gd name="T12" fmla="*/ 22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4"/>
                  </a:moveTo>
                  <a:lnTo>
                    <a:pt x="22" y="14"/>
                  </a:lnTo>
                  <a:lnTo>
                    <a:pt x="10" y="22"/>
                  </a:lnTo>
                  <a:lnTo>
                    <a:pt x="0" y="10"/>
                  </a:lnTo>
                  <a:lnTo>
                    <a:pt x="0" y="10"/>
                  </a:lnTo>
                  <a:lnTo>
                    <a:pt x="14" y="0"/>
                  </a:lnTo>
                  <a:lnTo>
                    <a:pt x="2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Freeform 109"/>
            <p:cNvSpPr>
              <a:spLocks/>
            </p:cNvSpPr>
            <p:nvPr userDrawn="1"/>
          </p:nvSpPr>
          <p:spPr bwMode="auto">
            <a:xfrm>
              <a:off x="8434388" y="6137275"/>
              <a:ext cx="34925" cy="34925"/>
            </a:xfrm>
            <a:custGeom>
              <a:avLst/>
              <a:gdLst>
                <a:gd name="T0" fmla="*/ 22 w 22"/>
                <a:gd name="T1" fmla="*/ 16 h 22"/>
                <a:gd name="T2" fmla="*/ 22 w 22"/>
                <a:gd name="T3" fmla="*/ 16 h 22"/>
                <a:gd name="T4" fmla="*/ 8 w 22"/>
                <a:gd name="T5" fmla="*/ 22 h 22"/>
                <a:gd name="T6" fmla="*/ 0 w 22"/>
                <a:gd name="T7" fmla="*/ 8 h 22"/>
                <a:gd name="T8" fmla="*/ 0 w 22"/>
                <a:gd name="T9" fmla="*/ 8 h 22"/>
                <a:gd name="T10" fmla="*/ 16 w 22"/>
                <a:gd name="T11" fmla="*/ 0 h 22"/>
                <a:gd name="T12" fmla="*/ 22 w 22"/>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6"/>
                  </a:moveTo>
                  <a:lnTo>
                    <a:pt x="22" y="16"/>
                  </a:lnTo>
                  <a:lnTo>
                    <a:pt x="8" y="22"/>
                  </a:lnTo>
                  <a:lnTo>
                    <a:pt x="0" y="8"/>
                  </a:lnTo>
                  <a:lnTo>
                    <a:pt x="0" y="8"/>
                  </a:lnTo>
                  <a:lnTo>
                    <a:pt x="16" y="0"/>
                  </a:lnTo>
                  <a:lnTo>
                    <a:pt x="2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Freeform 110"/>
            <p:cNvSpPr>
              <a:spLocks/>
            </p:cNvSpPr>
            <p:nvPr userDrawn="1"/>
          </p:nvSpPr>
          <p:spPr bwMode="auto">
            <a:xfrm>
              <a:off x="8466138" y="6127750"/>
              <a:ext cx="31750" cy="31750"/>
            </a:xfrm>
            <a:custGeom>
              <a:avLst/>
              <a:gdLst>
                <a:gd name="T0" fmla="*/ 20 w 20"/>
                <a:gd name="T1" fmla="*/ 16 h 20"/>
                <a:gd name="T2" fmla="*/ 20 w 20"/>
                <a:gd name="T3" fmla="*/ 16 h 20"/>
                <a:gd name="T4" fmla="*/ 6 w 20"/>
                <a:gd name="T5" fmla="*/ 20 h 20"/>
                <a:gd name="T6" fmla="*/ 0 w 20"/>
                <a:gd name="T7" fmla="*/ 4 h 20"/>
                <a:gd name="T8" fmla="*/ 0 w 20"/>
                <a:gd name="T9" fmla="*/ 4 h 20"/>
                <a:gd name="T10" fmla="*/ 16 w 20"/>
                <a:gd name="T11" fmla="*/ 0 h 20"/>
                <a:gd name="T12" fmla="*/ 20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6"/>
                  </a:moveTo>
                  <a:lnTo>
                    <a:pt x="20" y="16"/>
                  </a:lnTo>
                  <a:lnTo>
                    <a:pt x="6" y="20"/>
                  </a:lnTo>
                  <a:lnTo>
                    <a:pt x="0" y="4"/>
                  </a:lnTo>
                  <a:lnTo>
                    <a:pt x="0" y="4"/>
                  </a:lnTo>
                  <a:lnTo>
                    <a:pt x="16" y="0"/>
                  </a:lnTo>
                  <a:lnTo>
                    <a:pt x="2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Freeform 111"/>
            <p:cNvSpPr>
              <a:spLocks/>
            </p:cNvSpPr>
            <p:nvPr userDrawn="1"/>
          </p:nvSpPr>
          <p:spPr bwMode="auto">
            <a:xfrm>
              <a:off x="8497888" y="6118225"/>
              <a:ext cx="31750" cy="31750"/>
            </a:xfrm>
            <a:custGeom>
              <a:avLst/>
              <a:gdLst>
                <a:gd name="T0" fmla="*/ 20 w 20"/>
                <a:gd name="T1" fmla="*/ 18 h 20"/>
                <a:gd name="T2" fmla="*/ 20 w 20"/>
                <a:gd name="T3" fmla="*/ 18 h 20"/>
                <a:gd name="T4" fmla="*/ 4 w 20"/>
                <a:gd name="T5" fmla="*/ 20 h 20"/>
                <a:gd name="T6" fmla="*/ 0 w 20"/>
                <a:gd name="T7" fmla="*/ 4 h 20"/>
                <a:gd name="T8" fmla="*/ 0 w 20"/>
                <a:gd name="T9" fmla="*/ 4 h 20"/>
                <a:gd name="T10" fmla="*/ 16 w 20"/>
                <a:gd name="T11" fmla="*/ 0 h 20"/>
                <a:gd name="T12" fmla="*/ 20 w 2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8"/>
                  </a:moveTo>
                  <a:lnTo>
                    <a:pt x="20" y="18"/>
                  </a:lnTo>
                  <a:lnTo>
                    <a:pt x="4" y="20"/>
                  </a:lnTo>
                  <a:lnTo>
                    <a:pt x="0" y="4"/>
                  </a:lnTo>
                  <a:lnTo>
                    <a:pt x="0" y="4"/>
                  </a:lnTo>
                  <a:lnTo>
                    <a:pt x="16" y="0"/>
                  </a:lnTo>
                  <a:lnTo>
                    <a:pt x="2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Freeform 112"/>
            <p:cNvSpPr>
              <a:spLocks/>
            </p:cNvSpPr>
            <p:nvPr userDrawn="1"/>
          </p:nvSpPr>
          <p:spPr bwMode="auto">
            <a:xfrm>
              <a:off x="8532813" y="6115050"/>
              <a:ext cx="25400" cy="28575"/>
            </a:xfrm>
            <a:custGeom>
              <a:avLst/>
              <a:gdLst>
                <a:gd name="T0" fmla="*/ 2 w 16"/>
                <a:gd name="T1" fmla="*/ 18 h 18"/>
                <a:gd name="T2" fmla="*/ 0 w 16"/>
                <a:gd name="T3" fmla="*/ 2 h 18"/>
                <a:gd name="T4" fmla="*/ 0 w 16"/>
                <a:gd name="T5" fmla="*/ 2 h 18"/>
                <a:gd name="T6" fmla="*/ 16 w 16"/>
                <a:gd name="T7" fmla="*/ 0 h 18"/>
                <a:gd name="T8" fmla="*/ 16 w 16"/>
                <a:gd name="T9" fmla="*/ 18 h 18"/>
                <a:gd name="T10" fmla="*/ 16 w 16"/>
                <a:gd name="T11" fmla="*/ 18 h 18"/>
                <a:gd name="T12" fmla="*/ 2 w 1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2" y="18"/>
                  </a:moveTo>
                  <a:lnTo>
                    <a:pt x="0" y="2"/>
                  </a:lnTo>
                  <a:lnTo>
                    <a:pt x="0" y="2"/>
                  </a:lnTo>
                  <a:lnTo>
                    <a:pt x="16" y="0"/>
                  </a:lnTo>
                  <a:lnTo>
                    <a:pt x="16" y="18"/>
                  </a:lnTo>
                  <a:lnTo>
                    <a:pt x="16" y="18"/>
                  </a:lnTo>
                  <a:lnTo>
                    <a:pt x="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Freeform 113"/>
            <p:cNvSpPr>
              <a:spLocks/>
            </p:cNvSpPr>
            <p:nvPr userDrawn="1"/>
          </p:nvSpPr>
          <p:spPr bwMode="auto">
            <a:xfrm>
              <a:off x="8513763" y="6626225"/>
              <a:ext cx="28575" cy="28575"/>
            </a:xfrm>
            <a:custGeom>
              <a:avLst/>
              <a:gdLst>
                <a:gd name="T0" fmla="*/ 4 w 18"/>
                <a:gd name="T1" fmla="*/ 0 h 18"/>
                <a:gd name="T2" fmla="*/ 4 w 18"/>
                <a:gd name="T3" fmla="*/ 0 h 18"/>
                <a:gd name="T4" fmla="*/ 18 w 18"/>
                <a:gd name="T5" fmla="*/ 2 h 18"/>
                <a:gd name="T6" fmla="*/ 18 w 18"/>
                <a:gd name="T7" fmla="*/ 18 h 18"/>
                <a:gd name="T8" fmla="*/ 18 w 18"/>
                <a:gd name="T9" fmla="*/ 18 h 18"/>
                <a:gd name="T10" fmla="*/ 0 w 18"/>
                <a:gd name="T11" fmla="*/ 16 h 18"/>
                <a:gd name="T12" fmla="*/ 4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4" y="0"/>
                  </a:moveTo>
                  <a:lnTo>
                    <a:pt x="4" y="0"/>
                  </a:lnTo>
                  <a:lnTo>
                    <a:pt x="18" y="2"/>
                  </a:lnTo>
                  <a:lnTo>
                    <a:pt x="18" y="18"/>
                  </a:lnTo>
                  <a:lnTo>
                    <a:pt x="18" y="18"/>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Freeform 114"/>
            <p:cNvSpPr>
              <a:spLocks/>
            </p:cNvSpPr>
            <p:nvPr userDrawn="1"/>
          </p:nvSpPr>
          <p:spPr bwMode="auto">
            <a:xfrm>
              <a:off x="8482013" y="6616700"/>
              <a:ext cx="31750" cy="31750"/>
            </a:xfrm>
            <a:custGeom>
              <a:avLst/>
              <a:gdLst>
                <a:gd name="T0" fmla="*/ 4 w 20"/>
                <a:gd name="T1" fmla="*/ 0 h 20"/>
                <a:gd name="T2" fmla="*/ 4 w 20"/>
                <a:gd name="T3" fmla="*/ 0 h 20"/>
                <a:gd name="T4" fmla="*/ 20 w 20"/>
                <a:gd name="T5" fmla="*/ 4 h 20"/>
                <a:gd name="T6" fmla="*/ 16 w 20"/>
                <a:gd name="T7" fmla="*/ 20 h 20"/>
                <a:gd name="T8" fmla="*/ 16 w 20"/>
                <a:gd name="T9" fmla="*/ 20 h 20"/>
                <a:gd name="T10" fmla="*/ 0 w 20"/>
                <a:gd name="T11" fmla="*/ 16 h 20"/>
                <a:gd name="T12" fmla="*/ 4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0"/>
                  </a:moveTo>
                  <a:lnTo>
                    <a:pt x="4" y="0"/>
                  </a:lnTo>
                  <a:lnTo>
                    <a:pt x="20" y="4"/>
                  </a:lnTo>
                  <a:lnTo>
                    <a:pt x="16" y="20"/>
                  </a:lnTo>
                  <a:lnTo>
                    <a:pt x="16" y="20"/>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Freeform 115"/>
            <p:cNvSpPr>
              <a:spLocks/>
            </p:cNvSpPr>
            <p:nvPr userDrawn="1"/>
          </p:nvSpPr>
          <p:spPr bwMode="auto">
            <a:xfrm>
              <a:off x="8450263" y="6607175"/>
              <a:ext cx="31750" cy="34925"/>
            </a:xfrm>
            <a:custGeom>
              <a:avLst/>
              <a:gdLst>
                <a:gd name="T0" fmla="*/ 6 w 20"/>
                <a:gd name="T1" fmla="*/ 0 h 22"/>
                <a:gd name="T2" fmla="*/ 6 w 20"/>
                <a:gd name="T3" fmla="*/ 0 h 22"/>
                <a:gd name="T4" fmla="*/ 20 w 20"/>
                <a:gd name="T5" fmla="*/ 6 h 22"/>
                <a:gd name="T6" fmla="*/ 16 w 20"/>
                <a:gd name="T7" fmla="*/ 22 h 22"/>
                <a:gd name="T8" fmla="*/ 16 w 20"/>
                <a:gd name="T9" fmla="*/ 22 h 22"/>
                <a:gd name="T10" fmla="*/ 0 w 20"/>
                <a:gd name="T11" fmla="*/ 14 h 22"/>
                <a:gd name="T12" fmla="*/ 6 w 2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6" y="0"/>
                  </a:moveTo>
                  <a:lnTo>
                    <a:pt x="6" y="0"/>
                  </a:lnTo>
                  <a:lnTo>
                    <a:pt x="20" y="6"/>
                  </a:lnTo>
                  <a:lnTo>
                    <a:pt x="16" y="22"/>
                  </a:lnTo>
                  <a:lnTo>
                    <a:pt x="16" y="22"/>
                  </a:lnTo>
                  <a:lnTo>
                    <a:pt x="0" y="1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Freeform 116"/>
            <p:cNvSpPr>
              <a:spLocks/>
            </p:cNvSpPr>
            <p:nvPr userDrawn="1"/>
          </p:nvSpPr>
          <p:spPr bwMode="auto">
            <a:xfrm>
              <a:off x="8418513" y="6591300"/>
              <a:ext cx="34925" cy="34925"/>
            </a:xfrm>
            <a:custGeom>
              <a:avLst/>
              <a:gdLst>
                <a:gd name="T0" fmla="*/ 10 w 22"/>
                <a:gd name="T1" fmla="*/ 0 h 22"/>
                <a:gd name="T2" fmla="*/ 10 w 22"/>
                <a:gd name="T3" fmla="*/ 0 h 22"/>
                <a:gd name="T4" fmla="*/ 22 w 22"/>
                <a:gd name="T5" fmla="*/ 8 h 22"/>
                <a:gd name="T6" fmla="*/ 16 w 22"/>
                <a:gd name="T7" fmla="*/ 22 h 22"/>
                <a:gd name="T8" fmla="*/ 16 w 22"/>
                <a:gd name="T9" fmla="*/ 22 h 22"/>
                <a:gd name="T10" fmla="*/ 0 w 22"/>
                <a:gd name="T11" fmla="*/ 14 h 22"/>
                <a:gd name="T12" fmla="*/ 10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0"/>
                  </a:moveTo>
                  <a:lnTo>
                    <a:pt x="10" y="0"/>
                  </a:lnTo>
                  <a:lnTo>
                    <a:pt x="22" y="8"/>
                  </a:lnTo>
                  <a:lnTo>
                    <a:pt x="16" y="22"/>
                  </a:lnTo>
                  <a:lnTo>
                    <a:pt x="16" y="22"/>
                  </a:lnTo>
                  <a:lnTo>
                    <a:pt x="0" y="1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Freeform 117"/>
            <p:cNvSpPr>
              <a:spLocks/>
            </p:cNvSpPr>
            <p:nvPr userDrawn="1"/>
          </p:nvSpPr>
          <p:spPr bwMode="auto">
            <a:xfrm>
              <a:off x="8389938" y="6572250"/>
              <a:ext cx="38100" cy="38100"/>
            </a:xfrm>
            <a:custGeom>
              <a:avLst/>
              <a:gdLst>
                <a:gd name="T0" fmla="*/ 24 w 24"/>
                <a:gd name="T1" fmla="*/ 10 h 24"/>
                <a:gd name="T2" fmla="*/ 14 w 24"/>
                <a:gd name="T3" fmla="*/ 24 h 24"/>
                <a:gd name="T4" fmla="*/ 14 w 24"/>
                <a:gd name="T5" fmla="*/ 24 h 24"/>
                <a:gd name="T6" fmla="*/ 0 w 24"/>
                <a:gd name="T7" fmla="*/ 14 h 24"/>
                <a:gd name="T8" fmla="*/ 12 w 24"/>
                <a:gd name="T9" fmla="*/ 0 h 24"/>
                <a:gd name="T10" fmla="*/ 12 w 24"/>
                <a:gd name="T11" fmla="*/ 0 h 24"/>
                <a:gd name="T12" fmla="*/ 24 w 24"/>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0"/>
                  </a:moveTo>
                  <a:lnTo>
                    <a:pt x="14" y="24"/>
                  </a:lnTo>
                  <a:lnTo>
                    <a:pt x="14" y="24"/>
                  </a:lnTo>
                  <a:lnTo>
                    <a:pt x="0" y="14"/>
                  </a:lnTo>
                  <a:lnTo>
                    <a:pt x="12" y="0"/>
                  </a:lnTo>
                  <a:lnTo>
                    <a:pt x="12" y="0"/>
                  </a:lnTo>
                  <a:lnTo>
                    <a:pt x="2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Freeform 118"/>
            <p:cNvSpPr>
              <a:spLocks/>
            </p:cNvSpPr>
            <p:nvPr userDrawn="1"/>
          </p:nvSpPr>
          <p:spPr bwMode="auto">
            <a:xfrm>
              <a:off x="8332788" y="6156325"/>
              <a:ext cx="460375" cy="460375"/>
            </a:xfrm>
            <a:custGeom>
              <a:avLst/>
              <a:gdLst>
                <a:gd name="T0" fmla="*/ 142 w 290"/>
                <a:gd name="T1" fmla="*/ 290 h 290"/>
                <a:gd name="T2" fmla="*/ 114 w 290"/>
                <a:gd name="T3" fmla="*/ 286 h 290"/>
                <a:gd name="T4" fmla="*/ 86 w 290"/>
                <a:gd name="T5" fmla="*/ 278 h 290"/>
                <a:gd name="T6" fmla="*/ 62 w 290"/>
                <a:gd name="T7" fmla="*/ 264 h 290"/>
                <a:gd name="T8" fmla="*/ 40 w 290"/>
                <a:gd name="T9" fmla="*/ 246 h 290"/>
                <a:gd name="T10" fmla="*/ 24 w 290"/>
                <a:gd name="T11" fmla="*/ 224 h 290"/>
                <a:gd name="T12" fmla="*/ 10 w 290"/>
                <a:gd name="T13" fmla="*/ 198 h 290"/>
                <a:gd name="T14" fmla="*/ 2 w 290"/>
                <a:gd name="T15" fmla="*/ 172 h 290"/>
                <a:gd name="T16" fmla="*/ 0 w 290"/>
                <a:gd name="T17" fmla="*/ 142 h 290"/>
                <a:gd name="T18" fmla="*/ 0 w 290"/>
                <a:gd name="T19" fmla="*/ 128 h 290"/>
                <a:gd name="T20" fmla="*/ 8 w 290"/>
                <a:gd name="T21" fmla="*/ 100 h 290"/>
                <a:gd name="T22" fmla="*/ 18 w 290"/>
                <a:gd name="T23" fmla="*/ 74 h 290"/>
                <a:gd name="T24" fmla="*/ 34 w 290"/>
                <a:gd name="T25" fmla="*/ 50 h 290"/>
                <a:gd name="T26" fmla="*/ 54 w 290"/>
                <a:gd name="T27" fmla="*/ 32 h 290"/>
                <a:gd name="T28" fmla="*/ 78 w 290"/>
                <a:gd name="T29" fmla="*/ 16 h 290"/>
                <a:gd name="T30" fmla="*/ 104 w 290"/>
                <a:gd name="T31" fmla="*/ 6 h 290"/>
                <a:gd name="T32" fmla="*/ 132 w 290"/>
                <a:gd name="T33" fmla="*/ 0 h 290"/>
                <a:gd name="T34" fmla="*/ 148 w 290"/>
                <a:gd name="T35" fmla="*/ 0 h 290"/>
                <a:gd name="T36" fmla="*/ 176 w 290"/>
                <a:gd name="T37" fmla="*/ 4 h 290"/>
                <a:gd name="T38" fmla="*/ 204 w 290"/>
                <a:gd name="T39" fmla="*/ 12 h 290"/>
                <a:gd name="T40" fmla="*/ 228 w 290"/>
                <a:gd name="T41" fmla="*/ 26 h 290"/>
                <a:gd name="T42" fmla="*/ 250 w 290"/>
                <a:gd name="T43" fmla="*/ 44 h 290"/>
                <a:gd name="T44" fmla="*/ 266 w 290"/>
                <a:gd name="T45" fmla="*/ 66 h 290"/>
                <a:gd name="T46" fmla="*/ 280 w 290"/>
                <a:gd name="T47" fmla="*/ 90 h 290"/>
                <a:gd name="T48" fmla="*/ 288 w 290"/>
                <a:gd name="T49" fmla="*/ 118 h 290"/>
                <a:gd name="T50" fmla="*/ 290 w 290"/>
                <a:gd name="T51" fmla="*/ 148 h 290"/>
                <a:gd name="T52" fmla="*/ 290 w 290"/>
                <a:gd name="T53" fmla="*/ 162 h 290"/>
                <a:gd name="T54" fmla="*/ 282 w 290"/>
                <a:gd name="T55" fmla="*/ 190 h 290"/>
                <a:gd name="T56" fmla="*/ 272 w 290"/>
                <a:gd name="T57" fmla="*/ 216 h 290"/>
                <a:gd name="T58" fmla="*/ 256 w 290"/>
                <a:gd name="T59" fmla="*/ 240 h 290"/>
                <a:gd name="T60" fmla="*/ 236 w 290"/>
                <a:gd name="T61" fmla="*/ 258 h 290"/>
                <a:gd name="T62" fmla="*/ 212 w 290"/>
                <a:gd name="T63" fmla="*/ 274 h 290"/>
                <a:gd name="T64" fmla="*/ 186 w 290"/>
                <a:gd name="T65" fmla="*/ 284 h 290"/>
                <a:gd name="T66" fmla="*/ 158 w 290"/>
                <a:gd name="T6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290">
                  <a:moveTo>
                    <a:pt x="142" y="290"/>
                  </a:moveTo>
                  <a:lnTo>
                    <a:pt x="142" y="290"/>
                  </a:lnTo>
                  <a:lnTo>
                    <a:pt x="128" y="288"/>
                  </a:lnTo>
                  <a:lnTo>
                    <a:pt x="114" y="286"/>
                  </a:lnTo>
                  <a:lnTo>
                    <a:pt x="100" y="282"/>
                  </a:lnTo>
                  <a:lnTo>
                    <a:pt x="86" y="278"/>
                  </a:lnTo>
                  <a:lnTo>
                    <a:pt x="74" y="272"/>
                  </a:lnTo>
                  <a:lnTo>
                    <a:pt x="62" y="264"/>
                  </a:lnTo>
                  <a:lnTo>
                    <a:pt x="50" y="254"/>
                  </a:lnTo>
                  <a:lnTo>
                    <a:pt x="40" y="246"/>
                  </a:lnTo>
                  <a:lnTo>
                    <a:pt x="32" y="234"/>
                  </a:lnTo>
                  <a:lnTo>
                    <a:pt x="24" y="224"/>
                  </a:lnTo>
                  <a:lnTo>
                    <a:pt x="16" y="212"/>
                  </a:lnTo>
                  <a:lnTo>
                    <a:pt x="10" y="198"/>
                  </a:lnTo>
                  <a:lnTo>
                    <a:pt x="6" y="186"/>
                  </a:lnTo>
                  <a:lnTo>
                    <a:pt x="2" y="172"/>
                  </a:lnTo>
                  <a:lnTo>
                    <a:pt x="0" y="156"/>
                  </a:lnTo>
                  <a:lnTo>
                    <a:pt x="0" y="142"/>
                  </a:lnTo>
                  <a:lnTo>
                    <a:pt x="0" y="142"/>
                  </a:lnTo>
                  <a:lnTo>
                    <a:pt x="0" y="128"/>
                  </a:lnTo>
                  <a:lnTo>
                    <a:pt x="4" y="112"/>
                  </a:lnTo>
                  <a:lnTo>
                    <a:pt x="8" y="100"/>
                  </a:lnTo>
                  <a:lnTo>
                    <a:pt x="12" y="86"/>
                  </a:lnTo>
                  <a:lnTo>
                    <a:pt x="18" y="74"/>
                  </a:lnTo>
                  <a:lnTo>
                    <a:pt x="26" y="62"/>
                  </a:lnTo>
                  <a:lnTo>
                    <a:pt x="34" y="50"/>
                  </a:lnTo>
                  <a:lnTo>
                    <a:pt x="44" y="40"/>
                  </a:lnTo>
                  <a:lnTo>
                    <a:pt x="54" y="32"/>
                  </a:lnTo>
                  <a:lnTo>
                    <a:pt x="66" y="22"/>
                  </a:lnTo>
                  <a:lnTo>
                    <a:pt x="78" y="16"/>
                  </a:lnTo>
                  <a:lnTo>
                    <a:pt x="90" y="10"/>
                  </a:lnTo>
                  <a:lnTo>
                    <a:pt x="104" y="6"/>
                  </a:lnTo>
                  <a:lnTo>
                    <a:pt x="118" y="2"/>
                  </a:lnTo>
                  <a:lnTo>
                    <a:pt x="132" y="0"/>
                  </a:lnTo>
                  <a:lnTo>
                    <a:pt x="148" y="0"/>
                  </a:lnTo>
                  <a:lnTo>
                    <a:pt x="148" y="0"/>
                  </a:lnTo>
                  <a:lnTo>
                    <a:pt x="162" y="0"/>
                  </a:lnTo>
                  <a:lnTo>
                    <a:pt x="176" y="4"/>
                  </a:lnTo>
                  <a:lnTo>
                    <a:pt x="190" y="6"/>
                  </a:lnTo>
                  <a:lnTo>
                    <a:pt x="204" y="12"/>
                  </a:lnTo>
                  <a:lnTo>
                    <a:pt x="216" y="18"/>
                  </a:lnTo>
                  <a:lnTo>
                    <a:pt x="228" y="26"/>
                  </a:lnTo>
                  <a:lnTo>
                    <a:pt x="240" y="34"/>
                  </a:lnTo>
                  <a:lnTo>
                    <a:pt x="250" y="44"/>
                  </a:lnTo>
                  <a:lnTo>
                    <a:pt x="258" y="54"/>
                  </a:lnTo>
                  <a:lnTo>
                    <a:pt x="266" y="66"/>
                  </a:lnTo>
                  <a:lnTo>
                    <a:pt x="274" y="78"/>
                  </a:lnTo>
                  <a:lnTo>
                    <a:pt x="280" y="90"/>
                  </a:lnTo>
                  <a:lnTo>
                    <a:pt x="284" y="104"/>
                  </a:lnTo>
                  <a:lnTo>
                    <a:pt x="288" y="118"/>
                  </a:lnTo>
                  <a:lnTo>
                    <a:pt x="290" y="132"/>
                  </a:lnTo>
                  <a:lnTo>
                    <a:pt x="290" y="148"/>
                  </a:lnTo>
                  <a:lnTo>
                    <a:pt x="290" y="148"/>
                  </a:lnTo>
                  <a:lnTo>
                    <a:pt x="290" y="162"/>
                  </a:lnTo>
                  <a:lnTo>
                    <a:pt x="286" y="176"/>
                  </a:lnTo>
                  <a:lnTo>
                    <a:pt x="282" y="190"/>
                  </a:lnTo>
                  <a:lnTo>
                    <a:pt x="278" y="204"/>
                  </a:lnTo>
                  <a:lnTo>
                    <a:pt x="272" y="216"/>
                  </a:lnTo>
                  <a:lnTo>
                    <a:pt x="264" y="228"/>
                  </a:lnTo>
                  <a:lnTo>
                    <a:pt x="256" y="240"/>
                  </a:lnTo>
                  <a:lnTo>
                    <a:pt x="246" y="250"/>
                  </a:lnTo>
                  <a:lnTo>
                    <a:pt x="236" y="258"/>
                  </a:lnTo>
                  <a:lnTo>
                    <a:pt x="224" y="266"/>
                  </a:lnTo>
                  <a:lnTo>
                    <a:pt x="212" y="274"/>
                  </a:lnTo>
                  <a:lnTo>
                    <a:pt x="198" y="280"/>
                  </a:lnTo>
                  <a:lnTo>
                    <a:pt x="186" y="284"/>
                  </a:lnTo>
                  <a:lnTo>
                    <a:pt x="172" y="288"/>
                  </a:lnTo>
                  <a:lnTo>
                    <a:pt x="158" y="290"/>
                  </a:lnTo>
                  <a:lnTo>
                    <a:pt x="142"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Freeform 119"/>
            <p:cNvSpPr>
              <a:spLocks/>
            </p:cNvSpPr>
            <p:nvPr userDrawn="1"/>
          </p:nvSpPr>
          <p:spPr bwMode="auto">
            <a:xfrm>
              <a:off x="8697913" y="6572250"/>
              <a:ext cx="38100" cy="38100"/>
            </a:xfrm>
            <a:custGeom>
              <a:avLst/>
              <a:gdLst>
                <a:gd name="T0" fmla="*/ 0 w 24"/>
                <a:gd name="T1" fmla="*/ 10 h 24"/>
                <a:gd name="T2" fmla="*/ 0 w 24"/>
                <a:gd name="T3" fmla="*/ 10 h 24"/>
                <a:gd name="T4" fmla="*/ 12 w 24"/>
                <a:gd name="T5" fmla="*/ 0 h 24"/>
                <a:gd name="T6" fmla="*/ 24 w 24"/>
                <a:gd name="T7" fmla="*/ 14 h 24"/>
                <a:gd name="T8" fmla="*/ 24 w 24"/>
                <a:gd name="T9" fmla="*/ 14 h 24"/>
                <a:gd name="T10" fmla="*/ 10 w 24"/>
                <a:gd name="T11" fmla="*/ 24 h 24"/>
                <a:gd name="T12" fmla="*/ 0 w 24"/>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0"/>
                  </a:moveTo>
                  <a:lnTo>
                    <a:pt x="0" y="10"/>
                  </a:lnTo>
                  <a:lnTo>
                    <a:pt x="12" y="0"/>
                  </a:lnTo>
                  <a:lnTo>
                    <a:pt x="24" y="14"/>
                  </a:lnTo>
                  <a:lnTo>
                    <a:pt x="24" y="14"/>
                  </a:lnTo>
                  <a:lnTo>
                    <a:pt x="10" y="2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Freeform 120"/>
            <p:cNvSpPr>
              <a:spLocks/>
            </p:cNvSpPr>
            <p:nvPr userDrawn="1"/>
          </p:nvSpPr>
          <p:spPr bwMode="auto">
            <a:xfrm>
              <a:off x="8672513" y="6591300"/>
              <a:ext cx="34925" cy="34925"/>
            </a:xfrm>
            <a:custGeom>
              <a:avLst/>
              <a:gdLst>
                <a:gd name="T0" fmla="*/ 0 w 22"/>
                <a:gd name="T1" fmla="*/ 8 h 22"/>
                <a:gd name="T2" fmla="*/ 0 w 22"/>
                <a:gd name="T3" fmla="*/ 8 h 22"/>
                <a:gd name="T4" fmla="*/ 12 w 22"/>
                <a:gd name="T5" fmla="*/ 0 h 22"/>
                <a:gd name="T6" fmla="*/ 22 w 22"/>
                <a:gd name="T7" fmla="*/ 14 h 22"/>
                <a:gd name="T8" fmla="*/ 22 w 22"/>
                <a:gd name="T9" fmla="*/ 14 h 22"/>
                <a:gd name="T10" fmla="*/ 6 w 22"/>
                <a:gd name="T11" fmla="*/ 22 h 22"/>
                <a:gd name="T12" fmla="*/ 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8"/>
                  </a:moveTo>
                  <a:lnTo>
                    <a:pt x="0" y="8"/>
                  </a:lnTo>
                  <a:lnTo>
                    <a:pt x="12" y="0"/>
                  </a:lnTo>
                  <a:lnTo>
                    <a:pt x="22" y="14"/>
                  </a:lnTo>
                  <a:lnTo>
                    <a:pt x="22" y="14"/>
                  </a:lnTo>
                  <a:lnTo>
                    <a:pt x="6" y="2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Freeform 121"/>
            <p:cNvSpPr>
              <a:spLocks/>
            </p:cNvSpPr>
            <p:nvPr userDrawn="1"/>
          </p:nvSpPr>
          <p:spPr bwMode="auto">
            <a:xfrm>
              <a:off x="8643938" y="6607175"/>
              <a:ext cx="31750" cy="34925"/>
            </a:xfrm>
            <a:custGeom>
              <a:avLst/>
              <a:gdLst>
                <a:gd name="T0" fmla="*/ 0 w 20"/>
                <a:gd name="T1" fmla="*/ 6 h 22"/>
                <a:gd name="T2" fmla="*/ 0 w 20"/>
                <a:gd name="T3" fmla="*/ 6 h 22"/>
                <a:gd name="T4" fmla="*/ 14 w 20"/>
                <a:gd name="T5" fmla="*/ 0 h 22"/>
                <a:gd name="T6" fmla="*/ 20 w 20"/>
                <a:gd name="T7" fmla="*/ 14 h 22"/>
                <a:gd name="T8" fmla="*/ 20 w 20"/>
                <a:gd name="T9" fmla="*/ 14 h 22"/>
                <a:gd name="T10" fmla="*/ 4 w 20"/>
                <a:gd name="T11" fmla="*/ 22 h 22"/>
                <a:gd name="T12" fmla="*/ 0 w 20"/>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6"/>
                  </a:moveTo>
                  <a:lnTo>
                    <a:pt x="0" y="6"/>
                  </a:lnTo>
                  <a:lnTo>
                    <a:pt x="14" y="0"/>
                  </a:lnTo>
                  <a:lnTo>
                    <a:pt x="20" y="14"/>
                  </a:lnTo>
                  <a:lnTo>
                    <a:pt x="20" y="14"/>
                  </a:lnTo>
                  <a:lnTo>
                    <a:pt x="4" y="22"/>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Freeform 122"/>
            <p:cNvSpPr>
              <a:spLocks/>
            </p:cNvSpPr>
            <p:nvPr userDrawn="1"/>
          </p:nvSpPr>
          <p:spPr bwMode="auto">
            <a:xfrm>
              <a:off x="8612188" y="6616700"/>
              <a:ext cx="31750" cy="31750"/>
            </a:xfrm>
            <a:custGeom>
              <a:avLst/>
              <a:gdLst>
                <a:gd name="T0" fmla="*/ 0 w 20"/>
                <a:gd name="T1" fmla="*/ 4 h 20"/>
                <a:gd name="T2" fmla="*/ 0 w 20"/>
                <a:gd name="T3" fmla="*/ 4 h 20"/>
                <a:gd name="T4" fmla="*/ 16 w 20"/>
                <a:gd name="T5" fmla="*/ 0 h 20"/>
                <a:gd name="T6" fmla="*/ 20 w 20"/>
                <a:gd name="T7" fmla="*/ 16 h 20"/>
                <a:gd name="T8" fmla="*/ 20 w 20"/>
                <a:gd name="T9" fmla="*/ 16 h 20"/>
                <a:gd name="T10" fmla="*/ 4 w 20"/>
                <a:gd name="T11" fmla="*/ 20 h 20"/>
                <a:gd name="T12" fmla="*/ 0 w 20"/>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4"/>
                  </a:moveTo>
                  <a:lnTo>
                    <a:pt x="0" y="4"/>
                  </a:lnTo>
                  <a:lnTo>
                    <a:pt x="16" y="0"/>
                  </a:lnTo>
                  <a:lnTo>
                    <a:pt x="20" y="16"/>
                  </a:lnTo>
                  <a:lnTo>
                    <a:pt x="20" y="16"/>
                  </a:lnTo>
                  <a:lnTo>
                    <a:pt x="4" y="2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Freeform 123"/>
            <p:cNvSpPr>
              <a:spLocks/>
            </p:cNvSpPr>
            <p:nvPr userDrawn="1"/>
          </p:nvSpPr>
          <p:spPr bwMode="auto">
            <a:xfrm>
              <a:off x="8583613" y="6626225"/>
              <a:ext cx="25400" cy="28575"/>
            </a:xfrm>
            <a:custGeom>
              <a:avLst/>
              <a:gdLst>
                <a:gd name="T0" fmla="*/ 14 w 16"/>
                <a:gd name="T1" fmla="*/ 0 h 18"/>
                <a:gd name="T2" fmla="*/ 16 w 16"/>
                <a:gd name="T3" fmla="*/ 16 h 18"/>
                <a:gd name="T4" fmla="*/ 16 w 16"/>
                <a:gd name="T5" fmla="*/ 16 h 18"/>
                <a:gd name="T6" fmla="*/ 0 w 16"/>
                <a:gd name="T7" fmla="*/ 18 h 18"/>
                <a:gd name="T8" fmla="*/ 0 w 16"/>
                <a:gd name="T9" fmla="*/ 2 h 18"/>
                <a:gd name="T10" fmla="*/ 0 w 16"/>
                <a:gd name="T11" fmla="*/ 2 h 18"/>
                <a:gd name="T12" fmla="*/ 14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4" y="0"/>
                  </a:moveTo>
                  <a:lnTo>
                    <a:pt x="16" y="16"/>
                  </a:lnTo>
                  <a:lnTo>
                    <a:pt x="16" y="16"/>
                  </a:lnTo>
                  <a:lnTo>
                    <a:pt x="0" y="18"/>
                  </a:lnTo>
                  <a:lnTo>
                    <a:pt x="0" y="2"/>
                  </a:lnTo>
                  <a:lnTo>
                    <a:pt x="0"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Freeform 124"/>
            <p:cNvSpPr>
              <a:spLocks/>
            </p:cNvSpPr>
            <p:nvPr userDrawn="1"/>
          </p:nvSpPr>
          <p:spPr bwMode="auto">
            <a:xfrm>
              <a:off x="8805863" y="6381750"/>
              <a:ext cx="25400" cy="25400"/>
            </a:xfrm>
            <a:custGeom>
              <a:avLst/>
              <a:gdLst>
                <a:gd name="T0" fmla="*/ 16 w 16"/>
                <a:gd name="T1" fmla="*/ 6 h 16"/>
                <a:gd name="T2" fmla="*/ 16 w 16"/>
                <a:gd name="T3" fmla="*/ 6 h 16"/>
                <a:gd name="T4" fmla="*/ 16 w 16"/>
                <a:gd name="T5" fmla="*/ 16 h 16"/>
                <a:gd name="T6" fmla="*/ 0 w 16"/>
                <a:gd name="T7" fmla="*/ 16 h 16"/>
                <a:gd name="T8" fmla="*/ 0 w 16"/>
                <a:gd name="T9" fmla="*/ 16 h 16"/>
                <a:gd name="T10" fmla="*/ 0 w 16"/>
                <a:gd name="T11" fmla="*/ 6 h 16"/>
                <a:gd name="T12" fmla="*/ 0 w 16"/>
                <a:gd name="T13" fmla="*/ 6 h 16"/>
                <a:gd name="T14" fmla="*/ 0 w 16"/>
                <a:gd name="T15" fmla="*/ 0 h 16"/>
                <a:gd name="T16" fmla="*/ 16 w 16"/>
                <a:gd name="T17" fmla="*/ 0 h 16"/>
                <a:gd name="T18" fmla="*/ 16 w 16"/>
                <a:gd name="T19" fmla="*/ 0 h 16"/>
                <a:gd name="T20" fmla="*/ 16 w 16"/>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6" y="6"/>
                  </a:moveTo>
                  <a:lnTo>
                    <a:pt x="16" y="6"/>
                  </a:lnTo>
                  <a:lnTo>
                    <a:pt x="16" y="16"/>
                  </a:lnTo>
                  <a:lnTo>
                    <a:pt x="0" y="16"/>
                  </a:lnTo>
                  <a:lnTo>
                    <a:pt x="0" y="16"/>
                  </a:lnTo>
                  <a:lnTo>
                    <a:pt x="0" y="6"/>
                  </a:lnTo>
                  <a:lnTo>
                    <a:pt x="0" y="6"/>
                  </a:lnTo>
                  <a:lnTo>
                    <a:pt x="0" y="0"/>
                  </a:lnTo>
                  <a:lnTo>
                    <a:pt x="16" y="0"/>
                  </a:lnTo>
                  <a:lnTo>
                    <a:pt x="16" y="0"/>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Freeform 125"/>
            <p:cNvSpPr>
              <a:spLocks/>
            </p:cNvSpPr>
            <p:nvPr userDrawn="1"/>
          </p:nvSpPr>
          <p:spPr bwMode="auto">
            <a:xfrm>
              <a:off x="8285163" y="6108700"/>
              <a:ext cx="555625" cy="555625"/>
            </a:xfrm>
            <a:custGeom>
              <a:avLst/>
              <a:gdLst>
                <a:gd name="T0" fmla="*/ 178 w 350"/>
                <a:gd name="T1" fmla="*/ 0 h 350"/>
                <a:gd name="T2" fmla="*/ 144 w 350"/>
                <a:gd name="T3" fmla="*/ 4 h 350"/>
                <a:gd name="T4" fmla="*/ 110 w 350"/>
                <a:gd name="T5" fmla="*/ 12 h 350"/>
                <a:gd name="T6" fmla="*/ 80 w 350"/>
                <a:gd name="T7" fmla="*/ 28 h 350"/>
                <a:gd name="T8" fmla="*/ 54 w 350"/>
                <a:gd name="T9" fmla="*/ 50 h 350"/>
                <a:gd name="T10" fmla="*/ 32 w 350"/>
                <a:gd name="T11" fmla="*/ 74 h 350"/>
                <a:gd name="T12" fmla="*/ 16 w 350"/>
                <a:gd name="T13" fmla="*/ 104 h 350"/>
                <a:gd name="T14" fmla="*/ 4 w 350"/>
                <a:gd name="T15" fmla="*/ 136 h 350"/>
                <a:gd name="T16" fmla="*/ 0 w 350"/>
                <a:gd name="T17" fmla="*/ 172 h 350"/>
                <a:gd name="T18" fmla="*/ 0 w 350"/>
                <a:gd name="T19" fmla="*/ 190 h 350"/>
                <a:gd name="T20" fmla="*/ 8 w 350"/>
                <a:gd name="T21" fmla="*/ 224 h 350"/>
                <a:gd name="T22" fmla="*/ 20 w 350"/>
                <a:gd name="T23" fmla="*/ 256 h 350"/>
                <a:gd name="T24" fmla="*/ 38 w 350"/>
                <a:gd name="T25" fmla="*/ 284 h 350"/>
                <a:gd name="T26" fmla="*/ 62 w 350"/>
                <a:gd name="T27" fmla="*/ 308 h 350"/>
                <a:gd name="T28" fmla="*/ 88 w 350"/>
                <a:gd name="T29" fmla="*/ 326 h 350"/>
                <a:gd name="T30" fmla="*/ 120 w 350"/>
                <a:gd name="T31" fmla="*/ 340 h 350"/>
                <a:gd name="T32" fmla="*/ 154 w 350"/>
                <a:gd name="T33" fmla="*/ 348 h 350"/>
                <a:gd name="T34" fmla="*/ 172 w 350"/>
                <a:gd name="T35" fmla="*/ 350 h 350"/>
                <a:gd name="T36" fmla="*/ 206 w 350"/>
                <a:gd name="T37" fmla="*/ 346 h 350"/>
                <a:gd name="T38" fmla="*/ 240 w 350"/>
                <a:gd name="T39" fmla="*/ 336 h 350"/>
                <a:gd name="T40" fmla="*/ 270 w 350"/>
                <a:gd name="T41" fmla="*/ 322 h 350"/>
                <a:gd name="T42" fmla="*/ 296 w 350"/>
                <a:gd name="T43" fmla="*/ 300 h 350"/>
                <a:gd name="T44" fmla="*/ 318 w 350"/>
                <a:gd name="T45" fmla="*/ 276 h 350"/>
                <a:gd name="T46" fmla="*/ 334 w 350"/>
                <a:gd name="T47" fmla="*/ 246 h 350"/>
                <a:gd name="T48" fmla="*/ 346 w 350"/>
                <a:gd name="T49" fmla="*/ 214 h 350"/>
                <a:gd name="T50" fmla="*/ 350 w 350"/>
                <a:gd name="T51" fmla="*/ 178 h 350"/>
                <a:gd name="T52" fmla="*/ 348 w 350"/>
                <a:gd name="T53" fmla="*/ 160 h 350"/>
                <a:gd name="T54" fmla="*/ 342 w 350"/>
                <a:gd name="T55" fmla="*/ 126 h 350"/>
                <a:gd name="T56" fmla="*/ 330 w 350"/>
                <a:gd name="T57" fmla="*/ 94 h 350"/>
                <a:gd name="T58" fmla="*/ 312 w 350"/>
                <a:gd name="T59" fmla="*/ 66 h 350"/>
                <a:gd name="T60" fmla="*/ 288 w 350"/>
                <a:gd name="T61" fmla="*/ 42 h 350"/>
                <a:gd name="T62" fmla="*/ 260 w 350"/>
                <a:gd name="T63" fmla="*/ 22 h 350"/>
                <a:gd name="T64" fmla="*/ 230 w 350"/>
                <a:gd name="T65" fmla="*/ 8 h 350"/>
                <a:gd name="T66" fmla="*/ 196 w 350"/>
                <a:gd name="T67"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50">
                  <a:moveTo>
                    <a:pt x="178" y="0"/>
                  </a:moveTo>
                  <a:lnTo>
                    <a:pt x="178" y="0"/>
                  </a:lnTo>
                  <a:lnTo>
                    <a:pt x="160" y="0"/>
                  </a:lnTo>
                  <a:lnTo>
                    <a:pt x="144" y="4"/>
                  </a:lnTo>
                  <a:lnTo>
                    <a:pt x="126" y="8"/>
                  </a:lnTo>
                  <a:lnTo>
                    <a:pt x="110" y="12"/>
                  </a:lnTo>
                  <a:lnTo>
                    <a:pt x="94" y="20"/>
                  </a:lnTo>
                  <a:lnTo>
                    <a:pt x="80" y="28"/>
                  </a:lnTo>
                  <a:lnTo>
                    <a:pt x="66" y="38"/>
                  </a:lnTo>
                  <a:lnTo>
                    <a:pt x="54" y="50"/>
                  </a:lnTo>
                  <a:lnTo>
                    <a:pt x="42" y="62"/>
                  </a:lnTo>
                  <a:lnTo>
                    <a:pt x="32" y="74"/>
                  </a:lnTo>
                  <a:lnTo>
                    <a:pt x="24" y="88"/>
                  </a:lnTo>
                  <a:lnTo>
                    <a:pt x="16" y="104"/>
                  </a:lnTo>
                  <a:lnTo>
                    <a:pt x="10" y="120"/>
                  </a:lnTo>
                  <a:lnTo>
                    <a:pt x="4" y="136"/>
                  </a:lnTo>
                  <a:lnTo>
                    <a:pt x="2" y="154"/>
                  </a:lnTo>
                  <a:lnTo>
                    <a:pt x="0" y="172"/>
                  </a:lnTo>
                  <a:lnTo>
                    <a:pt x="0" y="172"/>
                  </a:lnTo>
                  <a:lnTo>
                    <a:pt x="0" y="190"/>
                  </a:lnTo>
                  <a:lnTo>
                    <a:pt x="4" y="206"/>
                  </a:lnTo>
                  <a:lnTo>
                    <a:pt x="8" y="224"/>
                  </a:lnTo>
                  <a:lnTo>
                    <a:pt x="12" y="240"/>
                  </a:lnTo>
                  <a:lnTo>
                    <a:pt x="20" y="256"/>
                  </a:lnTo>
                  <a:lnTo>
                    <a:pt x="28" y="270"/>
                  </a:lnTo>
                  <a:lnTo>
                    <a:pt x="38" y="284"/>
                  </a:lnTo>
                  <a:lnTo>
                    <a:pt x="50" y="296"/>
                  </a:lnTo>
                  <a:lnTo>
                    <a:pt x="62" y="308"/>
                  </a:lnTo>
                  <a:lnTo>
                    <a:pt x="74" y="318"/>
                  </a:lnTo>
                  <a:lnTo>
                    <a:pt x="88" y="326"/>
                  </a:lnTo>
                  <a:lnTo>
                    <a:pt x="104" y="334"/>
                  </a:lnTo>
                  <a:lnTo>
                    <a:pt x="120" y="340"/>
                  </a:lnTo>
                  <a:lnTo>
                    <a:pt x="136" y="346"/>
                  </a:lnTo>
                  <a:lnTo>
                    <a:pt x="154" y="348"/>
                  </a:lnTo>
                  <a:lnTo>
                    <a:pt x="172" y="350"/>
                  </a:lnTo>
                  <a:lnTo>
                    <a:pt x="172" y="350"/>
                  </a:lnTo>
                  <a:lnTo>
                    <a:pt x="190" y="348"/>
                  </a:lnTo>
                  <a:lnTo>
                    <a:pt x="206" y="346"/>
                  </a:lnTo>
                  <a:lnTo>
                    <a:pt x="224" y="342"/>
                  </a:lnTo>
                  <a:lnTo>
                    <a:pt x="240" y="336"/>
                  </a:lnTo>
                  <a:lnTo>
                    <a:pt x="256" y="330"/>
                  </a:lnTo>
                  <a:lnTo>
                    <a:pt x="270" y="322"/>
                  </a:lnTo>
                  <a:lnTo>
                    <a:pt x="284" y="312"/>
                  </a:lnTo>
                  <a:lnTo>
                    <a:pt x="296" y="300"/>
                  </a:lnTo>
                  <a:lnTo>
                    <a:pt x="308" y="288"/>
                  </a:lnTo>
                  <a:lnTo>
                    <a:pt x="318" y="276"/>
                  </a:lnTo>
                  <a:lnTo>
                    <a:pt x="326" y="260"/>
                  </a:lnTo>
                  <a:lnTo>
                    <a:pt x="334" y="246"/>
                  </a:lnTo>
                  <a:lnTo>
                    <a:pt x="340" y="230"/>
                  </a:lnTo>
                  <a:lnTo>
                    <a:pt x="346" y="214"/>
                  </a:lnTo>
                  <a:lnTo>
                    <a:pt x="348" y="196"/>
                  </a:lnTo>
                  <a:lnTo>
                    <a:pt x="350" y="178"/>
                  </a:lnTo>
                  <a:lnTo>
                    <a:pt x="350" y="178"/>
                  </a:lnTo>
                  <a:lnTo>
                    <a:pt x="348" y="160"/>
                  </a:lnTo>
                  <a:lnTo>
                    <a:pt x="346" y="142"/>
                  </a:lnTo>
                  <a:lnTo>
                    <a:pt x="342" y="126"/>
                  </a:lnTo>
                  <a:lnTo>
                    <a:pt x="338" y="110"/>
                  </a:lnTo>
                  <a:lnTo>
                    <a:pt x="330" y="94"/>
                  </a:lnTo>
                  <a:lnTo>
                    <a:pt x="322" y="80"/>
                  </a:lnTo>
                  <a:lnTo>
                    <a:pt x="312" y="66"/>
                  </a:lnTo>
                  <a:lnTo>
                    <a:pt x="300" y="54"/>
                  </a:lnTo>
                  <a:lnTo>
                    <a:pt x="288" y="42"/>
                  </a:lnTo>
                  <a:lnTo>
                    <a:pt x="276" y="32"/>
                  </a:lnTo>
                  <a:lnTo>
                    <a:pt x="260" y="22"/>
                  </a:lnTo>
                  <a:lnTo>
                    <a:pt x="246" y="16"/>
                  </a:lnTo>
                  <a:lnTo>
                    <a:pt x="230" y="8"/>
                  </a:lnTo>
                  <a:lnTo>
                    <a:pt x="214" y="4"/>
                  </a:lnTo>
                  <a:lnTo>
                    <a:pt x="196" y="2"/>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Freeform 126"/>
            <p:cNvSpPr>
              <a:spLocks/>
            </p:cNvSpPr>
            <p:nvPr userDrawn="1"/>
          </p:nvSpPr>
          <p:spPr bwMode="auto">
            <a:xfrm>
              <a:off x="8542338" y="6286500"/>
              <a:ext cx="174625" cy="152400"/>
            </a:xfrm>
            <a:custGeom>
              <a:avLst/>
              <a:gdLst>
                <a:gd name="T0" fmla="*/ 62 w 110"/>
                <a:gd name="T1" fmla="*/ 0 h 96"/>
                <a:gd name="T2" fmla="*/ 62 w 110"/>
                <a:gd name="T3" fmla="*/ 0 h 96"/>
                <a:gd name="T4" fmla="*/ 50 w 110"/>
                <a:gd name="T5" fmla="*/ 0 h 96"/>
                <a:gd name="T6" fmla="*/ 38 w 110"/>
                <a:gd name="T7" fmla="*/ 4 h 96"/>
                <a:gd name="T8" fmla="*/ 26 w 110"/>
                <a:gd name="T9" fmla="*/ 10 h 96"/>
                <a:gd name="T10" fmla="*/ 18 w 110"/>
                <a:gd name="T11" fmla="*/ 18 h 96"/>
                <a:gd name="T12" fmla="*/ 10 w 110"/>
                <a:gd name="T13" fmla="*/ 28 h 96"/>
                <a:gd name="T14" fmla="*/ 4 w 110"/>
                <a:gd name="T15" fmla="*/ 38 h 96"/>
                <a:gd name="T16" fmla="*/ 2 w 110"/>
                <a:gd name="T17" fmla="*/ 50 h 96"/>
                <a:gd name="T18" fmla="*/ 0 w 110"/>
                <a:gd name="T19" fmla="*/ 64 h 96"/>
                <a:gd name="T20" fmla="*/ 0 w 110"/>
                <a:gd name="T21" fmla="*/ 64 h 96"/>
                <a:gd name="T22" fmla="*/ 0 w 110"/>
                <a:gd name="T23" fmla="*/ 64 h 96"/>
                <a:gd name="T24" fmla="*/ 2 w 110"/>
                <a:gd name="T25" fmla="*/ 80 h 96"/>
                <a:gd name="T26" fmla="*/ 8 w 110"/>
                <a:gd name="T27" fmla="*/ 96 h 96"/>
                <a:gd name="T28" fmla="*/ 8 w 110"/>
                <a:gd name="T29" fmla="*/ 96 h 96"/>
                <a:gd name="T30" fmla="*/ 14 w 110"/>
                <a:gd name="T31" fmla="*/ 86 h 96"/>
                <a:gd name="T32" fmla="*/ 14 w 110"/>
                <a:gd name="T33" fmla="*/ 86 h 96"/>
                <a:gd name="T34" fmla="*/ 12 w 110"/>
                <a:gd name="T35" fmla="*/ 76 h 96"/>
                <a:gd name="T36" fmla="*/ 10 w 110"/>
                <a:gd name="T37" fmla="*/ 64 h 96"/>
                <a:gd name="T38" fmla="*/ 10 w 110"/>
                <a:gd name="T39" fmla="*/ 64 h 96"/>
                <a:gd name="T40" fmla="*/ 10 w 110"/>
                <a:gd name="T41" fmla="*/ 64 h 96"/>
                <a:gd name="T42" fmla="*/ 10 w 110"/>
                <a:gd name="T43" fmla="*/ 52 h 96"/>
                <a:gd name="T44" fmla="*/ 14 w 110"/>
                <a:gd name="T45" fmla="*/ 42 h 96"/>
                <a:gd name="T46" fmla="*/ 18 w 110"/>
                <a:gd name="T47" fmla="*/ 32 h 96"/>
                <a:gd name="T48" fmla="*/ 24 w 110"/>
                <a:gd name="T49" fmla="*/ 24 h 96"/>
                <a:gd name="T50" fmla="*/ 32 w 110"/>
                <a:gd name="T51" fmla="*/ 16 h 96"/>
                <a:gd name="T52" fmla="*/ 42 w 110"/>
                <a:gd name="T53" fmla="*/ 12 h 96"/>
                <a:gd name="T54" fmla="*/ 52 w 110"/>
                <a:gd name="T55" fmla="*/ 8 h 96"/>
                <a:gd name="T56" fmla="*/ 62 w 110"/>
                <a:gd name="T57" fmla="*/ 8 h 96"/>
                <a:gd name="T58" fmla="*/ 62 w 110"/>
                <a:gd name="T59" fmla="*/ 8 h 96"/>
                <a:gd name="T60" fmla="*/ 76 w 110"/>
                <a:gd name="T61" fmla="*/ 8 h 96"/>
                <a:gd name="T62" fmla="*/ 86 w 110"/>
                <a:gd name="T63" fmla="*/ 12 h 96"/>
                <a:gd name="T64" fmla="*/ 96 w 110"/>
                <a:gd name="T65" fmla="*/ 18 h 96"/>
                <a:gd name="T66" fmla="*/ 104 w 110"/>
                <a:gd name="T67" fmla="*/ 26 h 96"/>
                <a:gd name="T68" fmla="*/ 110 w 110"/>
                <a:gd name="T69" fmla="*/ 20 h 96"/>
                <a:gd name="T70" fmla="*/ 110 w 110"/>
                <a:gd name="T71" fmla="*/ 20 h 96"/>
                <a:gd name="T72" fmla="*/ 100 w 110"/>
                <a:gd name="T73" fmla="*/ 12 h 96"/>
                <a:gd name="T74" fmla="*/ 90 w 110"/>
                <a:gd name="T75" fmla="*/ 4 h 96"/>
                <a:gd name="T76" fmla="*/ 78 w 110"/>
                <a:gd name="T77" fmla="*/ 0 h 96"/>
                <a:gd name="T78" fmla="*/ 62 w 110"/>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6">
                  <a:moveTo>
                    <a:pt x="62" y="0"/>
                  </a:moveTo>
                  <a:lnTo>
                    <a:pt x="62" y="0"/>
                  </a:lnTo>
                  <a:lnTo>
                    <a:pt x="50" y="0"/>
                  </a:lnTo>
                  <a:lnTo>
                    <a:pt x="38" y="4"/>
                  </a:lnTo>
                  <a:lnTo>
                    <a:pt x="26" y="10"/>
                  </a:lnTo>
                  <a:lnTo>
                    <a:pt x="18" y="18"/>
                  </a:lnTo>
                  <a:lnTo>
                    <a:pt x="10" y="28"/>
                  </a:lnTo>
                  <a:lnTo>
                    <a:pt x="4" y="38"/>
                  </a:lnTo>
                  <a:lnTo>
                    <a:pt x="2" y="50"/>
                  </a:lnTo>
                  <a:lnTo>
                    <a:pt x="0" y="64"/>
                  </a:lnTo>
                  <a:lnTo>
                    <a:pt x="0" y="64"/>
                  </a:lnTo>
                  <a:lnTo>
                    <a:pt x="0" y="64"/>
                  </a:lnTo>
                  <a:lnTo>
                    <a:pt x="2" y="80"/>
                  </a:lnTo>
                  <a:lnTo>
                    <a:pt x="8" y="96"/>
                  </a:lnTo>
                  <a:lnTo>
                    <a:pt x="8" y="96"/>
                  </a:lnTo>
                  <a:lnTo>
                    <a:pt x="14" y="86"/>
                  </a:lnTo>
                  <a:lnTo>
                    <a:pt x="14" y="86"/>
                  </a:lnTo>
                  <a:lnTo>
                    <a:pt x="12" y="76"/>
                  </a:lnTo>
                  <a:lnTo>
                    <a:pt x="10" y="64"/>
                  </a:lnTo>
                  <a:lnTo>
                    <a:pt x="10" y="64"/>
                  </a:lnTo>
                  <a:lnTo>
                    <a:pt x="10" y="64"/>
                  </a:lnTo>
                  <a:lnTo>
                    <a:pt x="10" y="52"/>
                  </a:lnTo>
                  <a:lnTo>
                    <a:pt x="14" y="42"/>
                  </a:lnTo>
                  <a:lnTo>
                    <a:pt x="18" y="32"/>
                  </a:lnTo>
                  <a:lnTo>
                    <a:pt x="24" y="24"/>
                  </a:lnTo>
                  <a:lnTo>
                    <a:pt x="32" y="16"/>
                  </a:lnTo>
                  <a:lnTo>
                    <a:pt x="42" y="12"/>
                  </a:lnTo>
                  <a:lnTo>
                    <a:pt x="52" y="8"/>
                  </a:lnTo>
                  <a:lnTo>
                    <a:pt x="62" y="8"/>
                  </a:lnTo>
                  <a:lnTo>
                    <a:pt x="62" y="8"/>
                  </a:lnTo>
                  <a:lnTo>
                    <a:pt x="76" y="8"/>
                  </a:lnTo>
                  <a:lnTo>
                    <a:pt x="86" y="12"/>
                  </a:lnTo>
                  <a:lnTo>
                    <a:pt x="96" y="18"/>
                  </a:lnTo>
                  <a:lnTo>
                    <a:pt x="104" y="26"/>
                  </a:lnTo>
                  <a:lnTo>
                    <a:pt x="110" y="20"/>
                  </a:lnTo>
                  <a:lnTo>
                    <a:pt x="110" y="20"/>
                  </a:lnTo>
                  <a:lnTo>
                    <a:pt x="100" y="12"/>
                  </a:lnTo>
                  <a:lnTo>
                    <a:pt x="90" y="4"/>
                  </a:lnTo>
                  <a:lnTo>
                    <a:pt x="78" y="0"/>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Freeform 127"/>
            <p:cNvSpPr>
              <a:spLocks/>
            </p:cNvSpPr>
            <p:nvPr userDrawn="1"/>
          </p:nvSpPr>
          <p:spPr bwMode="auto">
            <a:xfrm>
              <a:off x="8542338" y="6286500"/>
              <a:ext cx="174625" cy="152400"/>
            </a:xfrm>
            <a:custGeom>
              <a:avLst/>
              <a:gdLst>
                <a:gd name="T0" fmla="*/ 62 w 110"/>
                <a:gd name="T1" fmla="*/ 0 h 96"/>
                <a:gd name="T2" fmla="*/ 62 w 110"/>
                <a:gd name="T3" fmla="*/ 0 h 96"/>
                <a:gd name="T4" fmla="*/ 50 w 110"/>
                <a:gd name="T5" fmla="*/ 0 h 96"/>
                <a:gd name="T6" fmla="*/ 38 w 110"/>
                <a:gd name="T7" fmla="*/ 4 h 96"/>
                <a:gd name="T8" fmla="*/ 26 w 110"/>
                <a:gd name="T9" fmla="*/ 10 h 96"/>
                <a:gd name="T10" fmla="*/ 18 w 110"/>
                <a:gd name="T11" fmla="*/ 18 h 96"/>
                <a:gd name="T12" fmla="*/ 10 w 110"/>
                <a:gd name="T13" fmla="*/ 28 h 96"/>
                <a:gd name="T14" fmla="*/ 4 w 110"/>
                <a:gd name="T15" fmla="*/ 38 h 96"/>
                <a:gd name="T16" fmla="*/ 2 w 110"/>
                <a:gd name="T17" fmla="*/ 50 h 96"/>
                <a:gd name="T18" fmla="*/ 0 w 110"/>
                <a:gd name="T19" fmla="*/ 64 h 96"/>
                <a:gd name="T20" fmla="*/ 0 w 110"/>
                <a:gd name="T21" fmla="*/ 64 h 96"/>
                <a:gd name="T22" fmla="*/ 0 w 110"/>
                <a:gd name="T23" fmla="*/ 64 h 96"/>
                <a:gd name="T24" fmla="*/ 2 w 110"/>
                <a:gd name="T25" fmla="*/ 80 h 96"/>
                <a:gd name="T26" fmla="*/ 8 w 110"/>
                <a:gd name="T27" fmla="*/ 96 h 96"/>
                <a:gd name="T28" fmla="*/ 8 w 110"/>
                <a:gd name="T29" fmla="*/ 96 h 96"/>
                <a:gd name="T30" fmla="*/ 14 w 110"/>
                <a:gd name="T31" fmla="*/ 86 h 96"/>
                <a:gd name="T32" fmla="*/ 14 w 110"/>
                <a:gd name="T33" fmla="*/ 86 h 96"/>
                <a:gd name="T34" fmla="*/ 12 w 110"/>
                <a:gd name="T35" fmla="*/ 76 h 96"/>
                <a:gd name="T36" fmla="*/ 10 w 110"/>
                <a:gd name="T37" fmla="*/ 64 h 96"/>
                <a:gd name="T38" fmla="*/ 10 w 110"/>
                <a:gd name="T39" fmla="*/ 64 h 96"/>
                <a:gd name="T40" fmla="*/ 10 w 110"/>
                <a:gd name="T41" fmla="*/ 64 h 96"/>
                <a:gd name="T42" fmla="*/ 10 w 110"/>
                <a:gd name="T43" fmla="*/ 52 h 96"/>
                <a:gd name="T44" fmla="*/ 14 w 110"/>
                <a:gd name="T45" fmla="*/ 42 h 96"/>
                <a:gd name="T46" fmla="*/ 18 w 110"/>
                <a:gd name="T47" fmla="*/ 32 h 96"/>
                <a:gd name="T48" fmla="*/ 24 w 110"/>
                <a:gd name="T49" fmla="*/ 24 h 96"/>
                <a:gd name="T50" fmla="*/ 32 w 110"/>
                <a:gd name="T51" fmla="*/ 16 h 96"/>
                <a:gd name="T52" fmla="*/ 42 w 110"/>
                <a:gd name="T53" fmla="*/ 12 h 96"/>
                <a:gd name="T54" fmla="*/ 52 w 110"/>
                <a:gd name="T55" fmla="*/ 8 h 96"/>
                <a:gd name="T56" fmla="*/ 62 w 110"/>
                <a:gd name="T57" fmla="*/ 8 h 96"/>
                <a:gd name="T58" fmla="*/ 62 w 110"/>
                <a:gd name="T59" fmla="*/ 8 h 96"/>
                <a:gd name="T60" fmla="*/ 76 w 110"/>
                <a:gd name="T61" fmla="*/ 8 h 96"/>
                <a:gd name="T62" fmla="*/ 86 w 110"/>
                <a:gd name="T63" fmla="*/ 12 h 96"/>
                <a:gd name="T64" fmla="*/ 96 w 110"/>
                <a:gd name="T65" fmla="*/ 18 h 96"/>
                <a:gd name="T66" fmla="*/ 104 w 110"/>
                <a:gd name="T67" fmla="*/ 26 h 96"/>
                <a:gd name="T68" fmla="*/ 110 w 110"/>
                <a:gd name="T69" fmla="*/ 20 h 96"/>
                <a:gd name="T70" fmla="*/ 110 w 110"/>
                <a:gd name="T71" fmla="*/ 20 h 96"/>
                <a:gd name="T72" fmla="*/ 100 w 110"/>
                <a:gd name="T73" fmla="*/ 12 h 96"/>
                <a:gd name="T74" fmla="*/ 90 w 110"/>
                <a:gd name="T75" fmla="*/ 4 h 96"/>
                <a:gd name="T76" fmla="*/ 78 w 110"/>
                <a:gd name="T77" fmla="*/ 0 h 96"/>
                <a:gd name="T78" fmla="*/ 62 w 110"/>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6">
                  <a:moveTo>
                    <a:pt x="62" y="0"/>
                  </a:moveTo>
                  <a:lnTo>
                    <a:pt x="62" y="0"/>
                  </a:lnTo>
                  <a:lnTo>
                    <a:pt x="50" y="0"/>
                  </a:lnTo>
                  <a:lnTo>
                    <a:pt x="38" y="4"/>
                  </a:lnTo>
                  <a:lnTo>
                    <a:pt x="26" y="10"/>
                  </a:lnTo>
                  <a:lnTo>
                    <a:pt x="18" y="18"/>
                  </a:lnTo>
                  <a:lnTo>
                    <a:pt x="10" y="28"/>
                  </a:lnTo>
                  <a:lnTo>
                    <a:pt x="4" y="38"/>
                  </a:lnTo>
                  <a:lnTo>
                    <a:pt x="2" y="50"/>
                  </a:lnTo>
                  <a:lnTo>
                    <a:pt x="0" y="64"/>
                  </a:lnTo>
                  <a:lnTo>
                    <a:pt x="0" y="64"/>
                  </a:lnTo>
                  <a:lnTo>
                    <a:pt x="0" y="64"/>
                  </a:lnTo>
                  <a:lnTo>
                    <a:pt x="2" y="80"/>
                  </a:lnTo>
                  <a:lnTo>
                    <a:pt x="8" y="96"/>
                  </a:lnTo>
                  <a:lnTo>
                    <a:pt x="8" y="96"/>
                  </a:lnTo>
                  <a:lnTo>
                    <a:pt x="14" y="86"/>
                  </a:lnTo>
                  <a:lnTo>
                    <a:pt x="14" y="86"/>
                  </a:lnTo>
                  <a:lnTo>
                    <a:pt x="12" y="76"/>
                  </a:lnTo>
                  <a:lnTo>
                    <a:pt x="10" y="64"/>
                  </a:lnTo>
                  <a:lnTo>
                    <a:pt x="10" y="64"/>
                  </a:lnTo>
                  <a:lnTo>
                    <a:pt x="10" y="64"/>
                  </a:lnTo>
                  <a:lnTo>
                    <a:pt x="10" y="52"/>
                  </a:lnTo>
                  <a:lnTo>
                    <a:pt x="14" y="42"/>
                  </a:lnTo>
                  <a:lnTo>
                    <a:pt x="18" y="32"/>
                  </a:lnTo>
                  <a:lnTo>
                    <a:pt x="24" y="24"/>
                  </a:lnTo>
                  <a:lnTo>
                    <a:pt x="32" y="16"/>
                  </a:lnTo>
                  <a:lnTo>
                    <a:pt x="42" y="12"/>
                  </a:lnTo>
                  <a:lnTo>
                    <a:pt x="52" y="8"/>
                  </a:lnTo>
                  <a:lnTo>
                    <a:pt x="62" y="8"/>
                  </a:lnTo>
                  <a:lnTo>
                    <a:pt x="62" y="8"/>
                  </a:lnTo>
                  <a:lnTo>
                    <a:pt x="76" y="8"/>
                  </a:lnTo>
                  <a:lnTo>
                    <a:pt x="86" y="12"/>
                  </a:lnTo>
                  <a:lnTo>
                    <a:pt x="96" y="18"/>
                  </a:lnTo>
                  <a:lnTo>
                    <a:pt x="104" y="26"/>
                  </a:lnTo>
                  <a:lnTo>
                    <a:pt x="110" y="20"/>
                  </a:lnTo>
                  <a:lnTo>
                    <a:pt x="110" y="20"/>
                  </a:lnTo>
                  <a:lnTo>
                    <a:pt x="100" y="12"/>
                  </a:lnTo>
                  <a:lnTo>
                    <a:pt x="90" y="4"/>
                  </a:lnTo>
                  <a:lnTo>
                    <a:pt x="78" y="0"/>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Freeform 128"/>
            <p:cNvSpPr>
              <a:spLocks/>
            </p:cNvSpPr>
            <p:nvPr userDrawn="1"/>
          </p:nvSpPr>
          <p:spPr bwMode="auto">
            <a:xfrm>
              <a:off x="8583613" y="6445250"/>
              <a:ext cx="136525" cy="44450"/>
            </a:xfrm>
            <a:custGeom>
              <a:avLst/>
              <a:gdLst>
                <a:gd name="T0" fmla="*/ 80 w 86"/>
                <a:gd name="T1" fmla="*/ 0 h 28"/>
                <a:gd name="T2" fmla="*/ 80 w 86"/>
                <a:gd name="T3" fmla="*/ 0 h 28"/>
                <a:gd name="T4" fmla="*/ 70 w 86"/>
                <a:gd name="T5" fmla="*/ 8 h 28"/>
                <a:gd name="T6" fmla="*/ 60 w 86"/>
                <a:gd name="T7" fmla="*/ 14 h 28"/>
                <a:gd name="T8" fmla="*/ 48 w 86"/>
                <a:gd name="T9" fmla="*/ 18 h 28"/>
                <a:gd name="T10" fmla="*/ 36 w 86"/>
                <a:gd name="T11" fmla="*/ 20 h 28"/>
                <a:gd name="T12" fmla="*/ 36 w 86"/>
                <a:gd name="T13" fmla="*/ 20 h 28"/>
                <a:gd name="T14" fmla="*/ 28 w 86"/>
                <a:gd name="T15" fmla="*/ 18 h 28"/>
                <a:gd name="T16" fmla="*/ 20 w 86"/>
                <a:gd name="T17" fmla="*/ 16 h 28"/>
                <a:gd name="T18" fmla="*/ 12 w 86"/>
                <a:gd name="T19" fmla="*/ 14 h 28"/>
                <a:gd name="T20" fmla="*/ 6 w 86"/>
                <a:gd name="T21" fmla="*/ 10 h 28"/>
                <a:gd name="T22" fmla="*/ 6 w 86"/>
                <a:gd name="T23" fmla="*/ 10 h 28"/>
                <a:gd name="T24" fmla="*/ 0 w 86"/>
                <a:gd name="T25" fmla="*/ 16 h 28"/>
                <a:gd name="T26" fmla="*/ 0 w 86"/>
                <a:gd name="T27" fmla="*/ 16 h 28"/>
                <a:gd name="T28" fmla="*/ 8 w 86"/>
                <a:gd name="T29" fmla="*/ 20 h 28"/>
                <a:gd name="T30" fmla="*/ 16 w 86"/>
                <a:gd name="T31" fmla="*/ 24 h 28"/>
                <a:gd name="T32" fmla="*/ 26 w 86"/>
                <a:gd name="T33" fmla="*/ 26 h 28"/>
                <a:gd name="T34" fmla="*/ 36 w 86"/>
                <a:gd name="T35" fmla="*/ 28 h 28"/>
                <a:gd name="T36" fmla="*/ 36 w 86"/>
                <a:gd name="T37" fmla="*/ 28 h 28"/>
                <a:gd name="T38" fmla="*/ 52 w 86"/>
                <a:gd name="T39" fmla="*/ 26 h 28"/>
                <a:gd name="T40" fmla="*/ 64 w 86"/>
                <a:gd name="T41" fmla="*/ 22 h 28"/>
                <a:gd name="T42" fmla="*/ 76 w 86"/>
                <a:gd name="T43" fmla="*/ 14 h 28"/>
                <a:gd name="T44" fmla="*/ 86 w 86"/>
                <a:gd name="T45" fmla="*/ 6 h 28"/>
                <a:gd name="T46" fmla="*/ 80 w 86"/>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8">
                  <a:moveTo>
                    <a:pt x="80" y="0"/>
                  </a:moveTo>
                  <a:lnTo>
                    <a:pt x="80" y="0"/>
                  </a:lnTo>
                  <a:lnTo>
                    <a:pt x="70" y="8"/>
                  </a:lnTo>
                  <a:lnTo>
                    <a:pt x="60" y="14"/>
                  </a:lnTo>
                  <a:lnTo>
                    <a:pt x="48" y="18"/>
                  </a:lnTo>
                  <a:lnTo>
                    <a:pt x="36" y="20"/>
                  </a:lnTo>
                  <a:lnTo>
                    <a:pt x="36" y="20"/>
                  </a:lnTo>
                  <a:lnTo>
                    <a:pt x="28" y="18"/>
                  </a:lnTo>
                  <a:lnTo>
                    <a:pt x="20" y="16"/>
                  </a:lnTo>
                  <a:lnTo>
                    <a:pt x="12" y="14"/>
                  </a:lnTo>
                  <a:lnTo>
                    <a:pt x="6" y="10"/>
                  </a:lnTo>
                  <a:lnTo>
                    <a:pt x="6" y="10"/>
                  </a:lnTo>
                  <a:lnTo>
                    <a:pt x="0" y="16"/>
                  </a:lnTo>
                  <a:lnTo>
                    <a:pt x="0" y="16"/>
                  </a:lnTo>
                  <a:lnTo>
                    <a:pt x="8" y="20"/>
                  </a:lnTo>
                  <a:lnTo>
                    <a:pt x="16" y="24"/>
                  </a:lnTo>
                  <a:lnTo>
                    <a:pt x="26" y="26"/>
                  </a:lnTo>
                  <a:lnTo>
                    <a:pt x="36" y="28"/>
                  </a:lnTo>
                  <a:lnTo>
                    <a:pt x="36" y="28"/>
                  </a:lnTo>
                  <a:lnTo>
                    <a:pt x="52" y="26"/>
                  </a:lnTo>
                  <a:lnTo>
                    <a:pt x="64" y="22"/>
                  </a:lnTo>
                  <a:lnTo>
                    <a:pt x="76" y="14"/>
                  </a:lnTo>
                  <a:lnTo>
                    <a:pt x="86" y="6"/>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Freeform 129"/>
            <p:cNvSpPr>
              <a:spLocks/>
            </p:cNvSpPr>
            <p:nvPr userDrawn="1"/>
          </p:nvSpPr>
          <p:spPr bwMode="auto">
            <a:xfrm>
              <a:off x="8405813" y="6286500"/>
              <a:ext cx="196850" cy="225425"/>
            </a:xfrm>
            <a:custGeom>
              <a:avLst/>
              <a:gdLst>
                <a:gd name="T0" fmla="*/ 124 w 124"/>
                <a:gd name="T1" fmla="*/ 64 h 142"/>
                <a:gd name="T2" fmla="*/ 116 w 124"/>
                <a:gd name="T3" fmla="*/ 30 h 142"/>
                <a:gd name="T4" fmla="*/ 110 w 124"/>
                <a:gd name="T5" fmla="*/ 40 h 142"/>
                <a:gd name="T6" fmla="*/ 114 w 124"/>
                <a:gd name="T7" fmla="*/ 52 h 142"/>
                <a:gd name="T8" fmla="*/ 114 w 124"/>
                <a:gd name="T9" fmla="*/ 64 h 142"/>
                <a:gd name="T10" fmla="*/ 114 w 124"/>
                <a:gd name="T11" fmla="*/ 76 h 142"/>
                <a:gd name="T12" fmla="*/ 106 w 124"/>
                <a:gd name="T13" fmla="*/ 94 h 142"/>
                <a:gd name="T14" fmla="*/ 92 w 124"/>
                <a:gd name="T15" fmla="*/ 110 h 142"/>
                <a:gd name="T16" fmla="*/ 74 w 124"/>
                <a:gd name="T17" fmla="*/ 118 h 142"/>
                <a:gd name="T18" fmla="*/ 62 w 124"/>
                <a:gd name="T19" fmla="*/ 120 h 142"/>
                <a:gd name="T20" fmla="*/ 40 w 124"/>
                <a:gd name="T21" fmla="*/ 116 h 142"/>
                <a:gd name="T22" fmla="*/ 24 w 124"/>
                <a:gd name="T23" fmla="*/ 104 h 142"/>
                <a:gd name="T24" fmla="*/ 12 w 124"/>
                <a:gd name="T25" fmla="*/ 86 h 142"/>
                <a:gd name="T26" fmla="*/ 8 w 124"/>
                <a:gd name="T27" fmla="*/ 64 h 142"/>
                <a:gd name="T28" fmla="*/ 8 w 124"/>
                <a:gd name="T29" fmla="*/ 64 h 142"/>
                <a:gd name="T30" fmla="*/ 12 w 124"/>
                <a:gd name="T31" fmla="*/ 42 h 142"/>
                <a:gd name="T32" fmla="*/ 24 w 124"/>
                <a:gd name="T33" fmla="*/ 24 h 142"/>
                <a:gd name="T34" fmla="*/ 40 w 124"/>
                <a:gd name="T35" fmla="*/ 12 h 142"/>
                <a:gd name="T36" fmla="*/ 62 w 124"/>
                <a:gd name="T37" fmla="*/ 8 h 142"/>
                <a:gd name="T38" fmla="*/ 70 w 124"/>
                <a:gd name="T39" fmla="*/ 8 h 142"/>
                <a:gd name="T40" fmla="*/ 86 w 124"/>
                <a:gd name="T41" fmla="*/ 14 h 142"/>
                <a:gd name="T42" fmla="*/ 92 w 124"/>
                <a:gd name="T43" fmla="*/ 18 h 142"/>
                <a:gd name="T44" fmla="*/ 98 w 124"/>
                <a:gd name="T45" fmla="*/ 12 h 142"/>
                <a:gd name="T46" fmla="*/ 82 w 124"/>
                <a:gd name="T47" fmla="*/ 2 h 142"/>
                <a:gd name="T48" fmla="*/ 62 w 124"/>
                <a:gd name="T49" fmla="*/ 0 h 142"/>
                <a:gd name="T50" fmla="*/ 48 w 124"/>
                <a:gd name="T51" fmla="*/ 0 h 142"/>
                <a:gd name="T52" fmla="*/ 26 w 124"/>
                <a:gd name="T53" fmla="*/ 10 h 142"/>
                <a:gd name="T54" fmla="*/ 10 w 124"/>
                <a:gd name="T55" fmla="*/ 28 h 142"/>
                <a:gd name="T56" fmla="*/ 0 w 124"/>
                <a:gd name="T57" fmla="*/ 52 h 142"/>
                <a:gd name="T58" fmla="*/ 0 w 124"/>
                <a:gd name="T59" fmla="*/ 64 h 142"/>
                <a:gd name="T60" fmla="*/ 0 w 124"/>
                <a:gd name="T61" fmla="*/ 74 h 142"/>
                <a:gd name="T62" fmla="*/ 4 w 124"/>
                <a:gd name="T63" fmla="*/ 90 h 142"/>
                <a:gd name="T64" fmla="*/ 14 w 124"/>
                <a:gd name="T65" fmla="*/ 106 h 142"/>
                <a:gd name="T66" fmla="*/ 26 w 124"/>
                <a:gd name="T67" fmla="*/ 118 h 142"/>
                <a:gd name="T68" fmla="*/ 34 w 124"/>
                <a:gd name="T69" fmla="*/ 122 h 142"/>
                <a:gd name="T70" fmla="*/ 28 w 124"/>
                <a:gd name="T71" fmla="*/ 130 h 142"/>
                <a:gd name="T72" fmla="*/ 40 w 124"/>
                <a:gd name="T73" fmla="*/ 130 h 142"/>
                <a:gd name="T74" fmla="*/ 66 w 124"/>
                <a:gd name="T75" fmla="*/ 136 h 142"/>
                <a:gd name="T76" fmla="*/ 94 w 124"/>
                <a:gd name="T77" fmla="*/ 142 h 142"/>
                <a:gd name="T78" fmla="*/ 104 w 124"/>
                <a:gd name="T79" fmla="*/ 132 h 142"/>
                <a:gd name="T80" fmla="*/ 90 w 124"/>
                <a:gd name="T81" fmla="*/ 132 h 142"/>
                <a:gd name="T82" fmla="*/ 66 w 124"/>
                <a:gd name="T83" fmla="*/ 126 h 142"/>
                <a:gd name="T84" fmla="*/ 56 w 124"/>
                <a:gd name="T85" fmla="*/ 124 h 142"/>
                <a:gd name="T86" fmla="*/ 72 w 124"/>
                <a:gd name="T87" fmla="*/ 126 h 142"/>
                <a:gd name="T88" fmla="*/ 94 w 124"/>
                <a:gd name="T89" fmla="*/ 120 h 142"/>
                <a:gd name="T90" fmla="*/ 110 w 124"/>
                <a:gd name="T91" fmla="*/ 104 h 142"/>
                <a:gd name="T92" fmla="*/ 120 w 124"/>
                <a:gd name="T93" fmla="*/ 86 h 142"/>
                <a:gd name="T94" fmla="*/ 124 w 124"/>
                <a:gd name="T95" fmla="*/ 64 h 142"/>
                <a:gd name="T96" fmla="*/ 124 w 124"/>
                <a:gd name="T97"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42">
                  <a:moveTo>
                    <a:pt x="124" y="64"/>
                  </a:moveTo>
                  <a:lnTo>
                    <a:pt x="124" y="64"/>
                  </a:lnTo>
                  <a:lnTo>
                    <a:pt x="122" y="46"/>
                  </a:lnTo>
                  <a:lnTo>
                    <a:pt x="116" y="30"/>
                  </a:lnTo>
                  <a:lnTo>
                    <a:pt x="116" y="30"/>
                  </a:lnTo>
                  <a:lnTo>
                    <a:pt x="110" y="40"/>
                  </a:lnTo>
                  <a:lnTo>
                    <a:pt x="110" y="40"/>
                  </a:lnTo>
                  <a:lnTo>
                    <a:pt x="114" y="52"/>
                  </a:lnTo>
                  <a:lnTo>
                    <a:pt x="114" y="64"/>
                  </a:lnTo>
                  <a:lnTo>
                    <a:pt x="114" y="64"/>
                  </a:lnTo>
                  <a:lnTo>
                    <a:pt x="114" y="64"/>
                  </a:lnTo>
                  <a:lnTo>
                    <a:pt x="114" y="76"/>
                  </a:lnTo>
                  <a:lnTo>
                    <a:pt x="110" y="86"/>
                  </a:lnTo>
                  <a:lnTo>
                    <a:pt x="106" y="94"/>
                  </a:lnTo>
                  <a:lnTo>
                    <a:pt x="100" y="104"/>
                  </a:lnTo>
                  <a:lnTo>
                    <a:pt x="92" y="110"/>
                  </a:lnTo>
                  <a:lnTo>
                    <a:pt x="84" y="116"/>
                  </a:lnTo>
                  <a:lnTo>
                    <a:pt x="74" y="118"/>
                  </a:lnTo>
                  <a:lnTo>
                    <a:pt x="62" y="120"/>
                  </a:lnTo>
                  <a:lnTo>
                    <a:pt x="62" y="120"/>
                  </a:lnTo>
                  <a:lnTo>
                    <a:pt x="50" y="118"/>
                  </a:lnTo>
                  <a:lnTo>
                    <a:pt x="40" y="116"/>
                  </a:lnTo>
                  <a:lnTo>
                    <a:pt x="32" y="110"/>
                  </a:lnTo>
                  <a:lnTo>
                    <a:pt x="24" y="104"/>
                  </a:lnTo>
                  <a:lnTo>
                    <a:pt x="18" y="94"/>
                  </a:lnTo>
                  <a:lnTo>
                    <a:pt x="12" y="86"/>
                  </a:lnTo>
                  <a:lnTo>
                    <a:pt x="10" y="74"/>
                  </a:lnTo>
                  <a:lnTo>
                    <a:pt x="8" y="64"/>
                  </a:lnTo>
                  <a:lnTo>
                    <a:pt x="8" y="64"/>
                  </a:lnTo>
                  <a:lnTo>
                    <a:pt x="8" y="64"/>
                  </a:lnTo>
                  <a:lnTo>
                    <a:pt x="10" y="52"/>
                  </a:lnTo>
                  <a:lnTo>
                    <a:pt x="12" y="42"/>
                  </a:lnTo>
                  <a:lnTo>
                    <a:pt x="18" y="32"/>
                  </a:lnTo>
                  <a:lnTo>
                    <a:pt x="24" y="24"/>
                  </a:lnTo>
                  <a:lnTo>
                    <a:pt x="32" y="18"/>
                  </a:lnTo>
                  <a:lnTo>
                    <a:pt x="40" y="12"/>
                  </a:lnTo>
                  <a:lnTo>
                    <a:pt x="50" y="8"/>
                  </a:lnTo>
                  <a:lnTo>
                    <a:pt x="62" y="8"/>
                  </a:lnTo>
                  <a:lnTo>
                    <a:pt x="62" y="8"/>
                  </a:lnTo>
                  <a:lnTo>
                    <a:pt x="70" y="8"/>
                  </a:lnTo>
                  <a:lnTo>
                    <a:pt x="78" y="10"/>
                  </a:lnTo>
                  <a:lnTo>
                    <a:pt x="86" y="14"/>
                  </a:lnTo>
                  <a:lnTo>
                    <a:pt x="92" y="18"/>
                  </a:lnTo>
                  <a:lnTo>
                    <a:pt x="92" y="18"/>
                  </a:lnTo>
                  <a:lnTo>
                    <a:pt x="98" y="12"/>
                  </a:lnTo>
                  <a:lnTo>
                    <a:pt x="98" y="12"/>
                  </a:lnTo>
                  <a:lnTo>
                    <a:pt x="90" y="6"/>
                  </a:lnTo>
                  <a:lnTo>
                    <a:pt x="82" y="2"/>
                  </a:lnTo>
                  <a:lnTo>
                    <a:pt x="72" y="0"/>
                  </a:lnTo>
                  <a:lnTo>
                    <a:pt x="62" y="0"/>
                  </a:lnTo>
                  <a:lnTo>
                    <a:pt x="62" y="0"/>
                  </a:lnTo>
                  <a:lnTo>
                    <a:pt x="48" y="0"/>
                  </a:lnTo>
                  <a:lnTo>
                    <a:pt x="36" y="4"/>
                  </a:lnTo>
                  <a:lnTo>
                    <a:pt x="26" y="10"/>
                  </a:lnTo>
                  <a:lnTo>
                    <a:pt x="16" y="18"/>
                  </a:lnTo>
                  <a:lnTo>
                    <a:pt x="10" y="28"/>
                  </a:lnTo>
                  <a:lnTo>
                    <a:pt x="4" y="40"/>
                  </a:lnTo>
                  <a:lnTo>
                    <a:pt x="0" y="52"/>
                  </a:lnTo>
                  <a:lnTo>
                    <a:pt x="0" y="64"/>
                  </a:lnTo>
                  <a:lnTo>
                    <a:pt x="0" y="64"/>
                  </a:lnTo>
                  <a:lnTo>
                    <a:pt x="0" y="64"/>
                  </a:lnTo>
                  <a:lnTo>
                    <a:pt x="0" y="74"/>
                  </a:lnTo>
                  <a:lnTo>
                    <a:pt x="2" y="82"/>
                  </a:lnTo>
                  <a:lnTo>
                    <a:pt x="4" y="90"/>
                  </a:lnTo>
                  <a:lnTo>
                    <a:pt x="8" y="98"/>
                  </a:lnTo>
                  <a:lnTo>
                    <a:pt x="14" y="106"/>
                  </a:lnTo>
                  <a:lnTo>
                    <a:pt x="20" y="112"/>
                  </a:lnTo>
                  <a:lnTo>
                    <a:pt x="26" y="118"/>
                  </a:lnTo>
                  <a:lnTo>
                    <a:pt x="34" y="122"/>
                  </a:lnTo>
                  <a:lnTo>
                    <a:pt x="34" y="122"/>
                  </a:lnTo>
                  <a:lnTo>
                    <a:pt x="28" y="122"/>
                  </a:lnTo>
                  <a:lnTo>
                    <a:pt x="28" y="130"/>
                  </a:lnTo>
                  <a:lnTo>
                    <a:pt x="28" y="130"/>
                  </a:lnTo>
                  <a:lnTo>
                    <a:pt x="40" y="130"/>
                  </a:lnTo>
                  <a:lnTo>
                    <a:pt x="50" y="132"/>
                  </a:lnTo>
                  <a:lnTo>
                    <a:pt x="66" y="136"/>
                  </a:lnTo>
                  <a:lnTo>
                    <a:pt x="84" y="140"/>
                  </a:lnTo>
                  <a:lnTo>
                    <a:pt x="94" y="142"/>
                  </a:lnTo>
                  <a:lnTo>
                    <a:pt x="104" y="140"/>
                  </a:lnTo>
                  <a:lnTo>
                    <a:pt x="104" y="132"/>
                  </a:lnTo>
                  <a:lnTo>
                    <a:pt x="104" y="132"/>
                  </a:lnTo>
                  <a:lnTo>
                    <a:pt x="90" y="132"/>
                  </a:lnTo>
                  <a:lnTo>
                    <a:pt x="78" y="130"/>
                  </a:lnTo>
                  <a:lnTo>
                    <a:pt x="66" y="126"/>
                  </a:lnTo>
                  <a:lnTo>
                    <a:pt x="56" y="124"/>
                  </a:lnTo>
                  <a:lnTo>
                    <a:pt x="56" y="124"/>
                  </a:lnTo>
                  <a:lnTo>
                    <a:pt x="72" y="126"/>
                  </a:lnTo>
                  <a:lnTo>
                    <a:pt x="72" y="126"/>
                  </a:lnTo>
                  <a:lnTo>
                    <a:pt x="84" y="124"/>
                  </a:lnTo>
                  <a:lnTo>
                    <a:pt x="94" y="120"/>
                  </a:lnTo>
                  <a:lnTo>
                    <a:pt x="102" y="112"/>
                  </a:lnTo>
                  <a:lnTo>
                    <a:pt x="110" y="104"/>
                  </a:lnTo>
                  <a:lnTo>
                    <a:pt x="116" y="96"/>
                  </a:lnTo>
                  <a:lnTo>
                    <a:pt x="120" y="86"/>
                  </a:lnTo>
                  <a:lnTo>
                    <a:pt x="124" y="74"/>
                  </a:lnTo>
                  <a:lnTo>
                    <a:pt x="124" y="64"/>
                  </a:lnTo>
                  <a:lnTo>
                    <a:pt x="124" y="64"/>
                  </a:lnTo>
                  <a:lnTo>
                    <a:pt x="12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Freeform 130"/>
            <p:cNvSpPr>
              <a:spLocks/>
            </p:cNvSpPr>
            <p:nvPr userDrawn="1"/>
          </p:nvSpPr>
          <p:spPr bwMode="auto">
            <a:xfrm>
              <a:off x="8405813" y="6286500"/>
              <a:ext cx="196850" cy="225425"/>
            </a:xfrm>
            <a:custGeom>
              <a:avLst/>
              <a:gdLst>
                <a:gd name="T0" fmla="*/ 124 w 124"/>
                <a:gd name="T1" fmla="*/ 64 h 142"/>
                <a:gd name="T2" fmla="*/ 116 w 124"/>
                <a:gd name="T3" fmla="*/ 30 h 142"/>
                <a:gd name="T4" fmla="*/ 110 w 124"/>
                <a:gd name="T5" fmla="*/ 40 h 142"/>
                <a:gd name="T6" fmla="*/ 114 w 124"/>
                <a:gd name="T7" fmla="*/ 52 h 142"/>
                <a:gd name="T8" fmla="*/ 114 w 124"/>
                <a:gd name="T9" fmla="*/ 64 h 142"/>
                <a:gd name="T10" fmla="*/ 114 w 124"/>
                <a:gd name="T11" fmla="*/ 76 h 142"/>
                <a:gd name="T12" fmla="*/ 106 w 124"/>
                <a:gd name="T13" fmla="*/ 94 h 142"/>
                <a:gd name="T14" fmla="*/ 92 w 124"/>
                <a:gd name="T15" fmla="*/ 110 h 142"/>
                <a:gd name="T16" fmla="*/ 74 w 124"/>
                <a:gd name="T17" fmla="*/ 118 h 142"/>
                <a:gd name="T18" fmla="*/ 62 w 124"/>
                <a:gd name="T19" fmla="*/ 120 h 142"/>
                <a:gd name="T20" fmla="*/ 40 w 124"/>
                <a:gd name="T21" fmla="*/ 116 h 142"/>
                <a:gd name="T22" fmla="*/ 24 w 124"/>
                <a:gd name="T23" fmla="*/ 104 h 142"/>
                <a:gd name="T24" fmla="*/ 12 w 124"/>
                <a:gd name="T25" fmla="*/ 86 h 142"/>
                <a:gd name="T26" fmla="*/ 8 w 124"/>
                <a:gd name="T27" fmla="*/ 64 h 142"/>
                <a:gd name="T28" fmla="*/ 8 w 124"/>
                <a:gd name="T29" fmla="*/ 64 h 142"/>
                <a:gd name="T30" fmla="*/ 12 w 124"/>
                <a:gd name="T31" fmla="*/ 42 h 142"/>
                <a:gd name="T32" fmla="*/ 24 w 124"/>
                <a:gd name="T33" fmla="*/ 24 h 142"/>
                <a:gd name="T34" fmla="*/ 40 w 124"/>
                <a:gd name="T35" fmla="*/ 12 h 142"/>
                <a:gd name="T36" fmla="*/ 62 w 124"/>
                <a:gd name="T37" fmla="*/ 8 h 142"/>
                <a:gd name="T38" fmla="*/ 70 w 124"/>
                <a:gd name="T39" fmla="*/ 8 h 142"/>
                <a:gd name="T40" fmla="*/ 86 w 124"/>
                <a:gd name="T41" fmla="*/ 14 h 142"/>
                <a:gd name="T42" fmla="*/ 92 w 124"/>
                <a:gd name="T43" fmla="*/ 18 h 142"/>
                <a:gd name="T44" fmla="*/ 98 w 124"/>
                <a:gd name="T45" fmla="*/ 12 h 142"/>
                <a:gd name="T46" fmla="*/ 82 w 124"/>
                <a:gd name="T47" fmla="*/ 2 h 142"/>
                <a:gd name="T48" fmla="*/ 62 w 124"/>
                <a:gd name="T49" fmla="*/ 0 h 142"/>
                <a:gd name="T50" fmla="*/ 48 w 124"/>
                <a:gd name="T51" fmla="*/ 0 h 142"/>
                <a:gd name="T52" fmla="*/ 26 w 124"/>
                <a:gd name="T53" fmla="*/ 10 h 142"/>
                <a:gd name="T54" fmla="*/ 10 w 124"/>
                <a:gd name="T55" fmla="*/ 28 h 142"/>
                <a:gd name="T56" fmla="*/ 0 w 124"/>
                <a:gd name="T57" fmla="*/ 52 h 142"/>
                <a:gd name="T58" fmla="*/ 0 w 124"/>
                <a:gd name="T59" fmla="*/ 64 h 142"/>
                <a:gd name="T60" fmla="*/ 0 w 124"/>
                <a:gd name="T61" fmla="*/ 74 h 142"/>
                <a:gd name="T62" fmla="*/ 4 w 124"/>
                <a:gd name="T63" fmla="*/ 90 h 142"/>
                <a:gd name="T64" fmla="*/ 14 w 124"/>
                <a:gd name="T65" fmla="*/ 106 h 142"/>
                <a:gd name="T66" fmla="*/ 26 w 124"/>
                <a:gd name="T67" fmla="*/ 118 h 142"/>
                <a:gd name="T68" fmla="*/ 34 w 124"/>
                <a:gd name="T69" fmla="*/ 122 h 142"/>
                <a:gd name="T70" fmla="*/ 28 w 124"/>
                <a:gd name="T71" fmla="*/ 130 h 142"/>
                <a:gd name="T72" fmla="*/ 40 w 124"/>
                <a:gd name="T73" fmla="*/ 130 h 142"/>
                <a:gd name="T74" fmla="*/ 66 w 124"/>
                <a:gd name="T75" fmla="*/ 136 h 142"/>
                <a:gd name="T76" fmla="*/ 94 w 124"/>
                <a:gd name="T77" fmla="*/ 142 h 142"/>
                <a:gd name="T78" fmla="*/ 104 w 124"/>
                <a:gd name="T79" fmla="*/ 132 h 142"/>
                <a:gd name="T80" fmla="*/ 90 w 124"/>
                <a:gd name="T81" fmla="*/ 132 h 142"/>
                <a:gd name="T82" fmla="*/ 66 w 124"/>
                <a:gd name="T83" fmla="*/ 126 h 142"/>
                <a:gd name="T84" fmla="*/ 56 w 124"/>
                <a:gd name="T85" fmla="*/ 124 h 142"/>
                <a:gd name="T86" fmla="*/ 72 w 124"/>
                <a:gd name="T87" fmla="*/ 126 h 142"/>
                <a:gd name="T88" fmla="*/ 94 w 124"/>
                <a:gd name="T89" fmla="*/ 120 h 142"/>
                <a:gd name="T90" fmla="*/ 110 w 124"/>
                <a:gd name="T91" fmla="*/ 104 h 142"/>
                <a:gd name="T92" fmla="*/ 120 w 124"/>
                <a:gd name="T93" fmla="*/ 86 h 142"/>
                <a:gd name="T94" fmla="*/ 124 w 124"/>
                <a:gd name="T95" fmla="*/ 64 h 142"/>
                <a:gd name="T96" fmla="*/ 124 w 124"/>
                <a:gd name="T97"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42">
                  <a:moveTo>
                    <a:pt x="124" y="64"/>
                  </a:moveTo>
                  <a:lnTo>
                    <a:pt x="124" y="64"/>
                  </a:lnTo>
                  <a:lnTo>
                    <a:pt x="122" y="46"/>
                  </a:lnTo>
                  <a:lnTo>
                    <a:pt x="116" y="30"/>
                  </a:lnTo>
                  <a:lnTo>
                    <a:pt x="116" y="30"/>
                  </a:lnTo>
                  <a:lnTo>
                    <a:pt x="110" y="40"/>
                  </a:lnTo>
                  <a:lnTo>
                    <a:pt x="110" y="40"/>
                  </a:lnTo>
                  <a:lnTo>
                    <a:pt x="114" y="52"/>
                  </a:lnTo>
                  <a:lnTo>
                    <a:pt x="114" y="64"/>
                  </a:lnTo>
                  <a:lnTo>
                    <a:pt x="114" y="64"/>
                  </a:lnTo>
                  <a:lnTo>
                    <a:pt x="114" y="64"/>
                  </a:lnTo>
                  <a:lnTo>
                    <a:pt x="114" y="76"/>
                  </a:lnTo>
                  <a:lnTo>
                    <a:pt x="110" y="86"/>
                  </a:lnTo>
                  <a:lnTo>
                    <a:pt x="106" y="94"/>
                  </a:lnTo>
                  <a:lnTo>
                    <a:pt x="100" y="104"/>
                  </a:lnTo>
                  <a:lnTo>
                    <a:pt x="92" y="110"/>
                  </a:lnTo>
                  <a:lnTo>
                    <a:pt x="84" y="116"/>
                  </a:lnTo>
                  <a:lnTo>
                    <a:pt x="74" y="118"/>
                  </a:lnTo>
                  <a:lnTo>
                    <a:pt x="62" y="120"/>
                  </a:lnTo>
                  <a:lnTo>
                    <a:pt x="62" y="120"/>
                  </a:lnTo>
                  <a:lnTo>
                    <a:pt x="50" y="118"/>
                  </a:lnTo>
                  <a:lnTo>
                    <a:pt x="40" y="116"/>
                  </a:lnTo>
                  <a:lnTo>
                    <a:pt x="32" y="110"/>
                  </a:lnTo>
                  <a:lnTo>
                    <a:pt x="24" y="104"/>
                  </a:lnTo>
                  <a:lnTo>
                    <a:pt x="18" y="94"/>
                  </a:lnTo>
                  <a:lnTo>
                    <a:pt x="12" y="86"/>
                  </a:lnTo>
                  <a:lnTo>
                    <a:pt x="10" y="74"/>
                  </a:lnTo>
                  <a:lnTo>
                    <a:pt x="8" y="64"/>
                  </a:lnTo>
                  <a:lnTo>
                    <a:pt x="8" y="64"/>
                  </a:lnTo>
                  <a:lnTo>
                    <a:pt x="8" y="64"/>
                  </a:lnTo>
                  <a:lnTo>
                    <a:pt x="10" y="52"/>
                  </a:lnTo>
                  <a:lnTo>
                    <a:pt x="12" y="42"/>
                  </a:lnTo>
                  <a:lnTo>
                    <a:pt x="18" y="32"/>
                  </a:lnTo>
                  <a:lnTo>
                    <a:pt x="24" y="24"/>
                  </a:lnTo>
                  <a:lnTo>
                    <a:pt x="32" y="18"/>
                  </a:lnTo>
                  <a:lnTo>
                    <a:pt x="40" y="12"/>
                  </a:lnTo>
                  <a:lnTo>
                    <a:pt x="50" y="8"/>
                  </a:lnTo>
                  <a:lnTo>
                    <a:pt x="62" y="8"/>
                  </a:lnTo>
                  <a:lnTo>
                    <a:pt x="62" y="8"/>
                  </a:lnTo>
                  <a:lnTo>
                    <a:pt x="70" y="8"/>
                  </a:lnTo>
                  <a:lnTo>
                    <a:pt x="78" y="10"/>
                  </a:lnTo>
                  <a:lnTo>
                    <a:pt x="86" y="14"/>
                  </a:lnTo>
                  <a:lnTo>
                    <a:pt x="92" y="18"/>
                  </a:lnTo>
                  <a:lnTo>
                    <a:pt x="92" y="18"/>
                  </a:lnTo>
                  <a:lnTo>
                    <a:pt x="98" y="12"/>
                  </a:lnTo>
                  <a:lnTo>
                    <a:pt x="98" y="12"/>
                  </a:lnTo>
                  <a:lnTo>
                    <a:pt x="90" y="6"/>
                  </a:lnTo>
                  <a:lnTo>
                    <a:pt x="82" y="2"/>
                  </a:lnTo>
                  <a:lnTo>
                    <a:pt x="72" y="0"/>
                  </a:lnTo>
                  <a:lnTo>
                    <a:pt x="62" y="0"/>
                  </a:lnTo>
                  <a:lnTo>
                    <a:pt x="62" y="0"/>
                  </a:lnTo>
                  <a:lnTo>
                    <a:pt x="48" y="0"/>
                  </a:lnTo>
                  <a:lnTo>
                    <a:pt x="36" y="4"/>
                  </a:lnTo>
                  <a:lnTo>
                    <a:pt x="26" y="10"/>
                  </a:lnTo>
                  <a:lnTo>
                    <a:pt x="16" y="18"/>
                  </a:lnTo>
                  <a:lnTo>
                    <a:pt x="10" y="28"/>
                  </a:lnTo>
                  <a:lnTo>
                    <a:pt x="4" y="40"/>
                  </a:lnTo>
                  <a:lnTo>
                    <a:pt x="0" y="52"/>
                  </a:lnTo>
                  <a:lnTo>
                    <a:pt x="0" y="64"/>
                  </a:lnTo>
                  <a:lnTo>
                    <a:pt x="0" y="64"/>
                  </a:lnTo>
                  <a:lnTo>
                    <a:pt x="0" y="64"/>
                  </a:lnTo>
                  <a:lnTo>
                    <a:pt x="0" y="74"/>
                  </a:lnTo>
                  <a:lnTo>
                    <a:pt x="2" y="82"/>
                  </a:lnTo>
                  <a:lnTo>
                    <a:pt x="4" y="90"/>
                  </a:lnTo>
                  <a:lnTo>
                    <a:pt x="8" y="98"/>
                  </a:lnTo>
                  <a:lnTo>
                    <a:pt x="14" y="106"/>
                  </a:lnTo>
                  <a:lnTo>
                    <a:pt x="20" y="112"/>
                  </a:lnTo>
                  <a:lnTo>
                    <a:pt x="26" y="118"/>
                  </a:lnTo>
                  <a:lnTo>
                    <a:pt x="34" y="122"/>
                  </a:lnTo>
                  <a:lnTo>
                    <a:pt x="34" y="122"/>
                  </a:lnTo>
                  <a:lnTo>
                    <a:pt x="28" y="122"/>
                  </a:lnTo>
                  <a:lnTo>
                    <a:pt x="28" y="130"/>
                  </a:lnTo>
                  <a:lnTo>
                    <a:pt x="28" y="130"/>
                  </a:lnTo>
                  <a:lnTo>
                    <a:pt x="40" y="130"/>
                  </a:lnTo>
                  <a:lnTo>
                    <a:pt x="50" y="132"/>
                  </a:lnTo>
                  <a:lnTo>
                    <a:pt x="66" y="136"/>
                  </a:lnTo>
                  <a:lnTo>
                    <a:pt x="84" y="140"/>
                  </a:lnTo>
                  <a:lnTo>
                    <a:pt x="94" y="142"/>
                  </a:lnTo>
                  <a:lnTo>
                    <a:pt x="104" y="140"/>
                  </a:lnTo>
                  <a:lnTo>
                    <a:pt x="104" y="132"/>
                  </a:lnTo>
                  <a:lnTo>
                    <a:pt x="104" y="132"/>
                  </a:lnTo>
                  <a:lnTo>
                    <a:pt x="90" y="132"/>
                  </a:lnTo>
                  <a:lnTo>
                    <a:pt x="78" y="130"/>
                  </a:lnTo>
                  <a:lnTo>
                    <a:pt x="66" y="126"/>
                  </a:lnTo>
                  <a:lnTo>
                    <a:pt x="56" y="124"/>
                  </a:lnTo>
                  <a:lnTo>
                    <a:pt x="56" y="124"/>
                  </a:lnTo>
                  <a:lnTo>
                    <a:pt x="72" y="126"/>
                  </a:lnTo>
                  <a:lnTo>
                    <a:pt x="72" y="126"/>
                  </a:lnTo>
                  <a:lnTo>
                    <a:pt x="84" y="124"/>
                  </a:lnTo>
                  <a:lnTo>
                    <a:pt x="94" y="120"/>
                  </a:lnTo>
                  <a:lnTo>
                    <a:pt x="102" y="112"/>
                  </a:lnTo>
                  <a:lnTo>
                    <a:pt x="110" y="104"/>
                  </a:lnTo>
                  <a:lnTo>
                    <a:pt x="116" y="96"/>
                  </a:lnTo>
                  <a:lnTo>
                    <a:pt x="120" y="86"/>
                  </a:lnTo>
                  <a:lnTo>
                    <a:pt x="124" y="74"/>
                  </a:lnTo>
                  <a:lnTo>
                    <a:pt x="124" y="64"/>
                  </a:lnTo>
                  <a:lnTo>
                    <a:pt x="124" y="64"/>
                  </a:lnTo>
                  <a:lnTo>
                    <a:pt x="124"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6" name="Content Placeholder 214"/>
          <p:cNvSpPr>
            <a:spLocks noGrp="1"/>
          </p:cNvSpPr>
          <p:nvPr>
            <p:ph sz="quarter" idx="15" hasCustomPrompt="1"/>
          </p:nvPr>
        </p:nvSpPr>
        <p:spPr>
          <a:xfrm>
            <a:off x="5831999" y="4285437"/>
            <a:ext cx="4259739" cy="1309433"/>
          </a:xfrm>
        </p:spPr>
        <p:txBody>
          <a:bodyPr anchor="t" anchorCtr="0">
            <a:noAutofit/>
          </a:bodyPr>
          <a:lstStyle>
            <a:lvl1pPr>
              <a:spcAft>
                <a:spcPts val="0"/>
              </a:spcAft>
              <a:defRPr sz="2700" b="0" i="1" cap="none" baseline="0">
                <a:solidFill>
                  <a:schemeClr val="bg1"/>
                </a:solidFill>
                <a:latin typeface="Times New Roman" panose="02020603050405020304" pitchFamily="18" charset="0"/>
                <a:cs typeface="Times New Roman" panose="02020603050405020304" pitchFamily="18" charset="0"/>
              </a:defRPr>
            </a:lvl1pPr>
            <a:lvl2pPr>
              <a:spcBef>
                <a:spcPts val="1114"/>
              </a:spcBef>
              <a:spcAft>
                <a:spcPts val="0"/>
              </a:spcAft>
              <a:defRPr sz="2227" i="1" cap="none" baseline="0">
                <a:solidFill>
                  <a:schemeClr val="bg1"/>
                </a:solidFill>
                <a:latin typeface="Times New Roman" panose="02020603050405020304" pitchFamily="18" charset="0"/>
                <a:cs typeface="Times New Roman" panose="02020603050405020304" pitchFamily="18" charset="0"/>
              </a:defRPr>
            </a:lvl2pPr>
            <a:lvl3pPr marL="0" indent="0">
              <a:spcBef>
                <a:spcPts val="0"/>
              </a:spcBef>
              <a:spcAft>
                <a:spcPts val="0"/>
              </a:spcAft>
              <a:buNone/>
              <a:defRPr sz="1856" i="1">
                <a:solidFill>
                  <a:schemeClr val="tx2"/>
                </a:solidFill>
                <a:latin typeface="Times New Roman" panose="02020603050405020304" pitchFamily="18" charset="0"/>
                <a:cs typeface="Times New Roman" panose="02020603050405020304" pitchFamily="18" charset="0"/>
              </a:defRPr>
            </a:lvl3pPr>
            <a:lvl4pPr>
              <a:defRPr>
                <a:solidFill>
                  <a:schemeClr val="bg1"/>
                </a:solidFill>
              </a:defRPr>
            </a:lvl4pPr>
            <a:lvl5pPr>
              <a:defRPr>
                <a:solidFill>
                  <a:schemeClr val="bg1"/>
                </a:solidFill>
              </a:defRPr>
            </a:lvl5pPr>
          </a:lstStyle>
          <a:p>
            <a:pPr lvl="0"/>
            <a:r>
              <a:rPr lang="en-US" dirty="0"/>
              <a:t>Secondary header</a:t>
            </a:r>
          </a:p>
          <a:p>
            <a:pPr lvl="1"/>
            <a:r>
              <a:rPr lang="en-US" dirty="0"/>
              <a:t>Second level</a:t>
            </a:r>
          </a:p>
          <a:p>
            <a:pPr lvl="2"/>
            <a:r>
              <a:rPr lang="en-US" dirty="0"/>
              <a:t>Subtitle</a:t>
            </a:r>
          </a:p>
        </p:txBody>
      </p:sp>
      <p:sp>
        <p:nvSpPr>
          <p:cNvPr id="5" name="TextBox 4"/>
          <p:cNvSpPr txBox="1"/>
          <p:nvPr userDrawn="1"/>
        </p:nvSpPr>
        <p:spPr>
          <a:xfrm>
            <a:off x="7992000" y="6561443"/>
            <a:ext cx="2160000" cy="252000"/>
          </a:xfrm>
          <a:prstGeom prst="rect">
            <a:avLst/>
          </a:prstGeom>
          <a:noFill/>
        </p:spPr>
        <p:txBody>
          <a:bodyPr wrap="square" lIns="0" tIns="0" rIns="0" bIns="0" rtlCol="0">
            <a:noAutofit/>
          </a:bodyPr>
          <a:lstStyle/>
          <a:p>
            <a:pPr algn="r"/>
            <a:r>
              <a:rPr lang="en-GB" sz="1100" dirty="0">
                <a:solidFill>
                  <a:schemeClr val="bg1"/>
                </a:solidFill>
              </a:rPr>
              <a:t>The experience of lifetimes</a:t>
            </a:r>
          </a:p>
        </p:txBody>
      </p:sp>
    </p:spTree>
    <p:extLst>
      <p:ext uri="{BB962C8B-B14F-4D97-AF65-F5344CB8AC3E}">
        <p14:creationId xmlns:p14="http://schemas.microsoft.com/office/powerpoint/2010/main" val="89115015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tx1"/>
        </a:solidFill>
        <a:effectLst/>
      </p:bgPr>
    </p:bg>
    <p:spTree>
      <p:nvGrpSpPr>
        <p:cNvPr id="1" name=""/>
        <p:cNvGrpSpPr/>
        <p:nvPr/>
      </p:nvGrpSpPr>
      <p:grpSpPr>
        <a:xfrm>
          <a:off x="0" y="0"/>
          <a:ext cx="0" cy="0"/>
          <a:chOff x="0" y="0"/>
          <a:chExt cx="0" cy="0"/>
        </a:xfrm>
      </p:grpSpPr>
      <p:pic>
        <p:nvPicPr>
          <p:cNvPr id="51" name="Picture 5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 y="0"/>
            <a:ext cx="10688973" cy="7559675"/>
          </a:xfrm>
          <a:prstGeom prst="rect">
            <a:avLst/>
          </a:prstGeom>
        </p:spPr>
      </p:pic>
      <p:grpSp>
        <p:nvGrpSpPr>
          <p:cNvPr id="56" name="Group 4"/>
          <p:cNvGrpSpPr>
            <a:grpSpLocks noChangeAspect="1"/>
          </p:cNvGrpSpPr>
          <p:nvPr userDrawn="1"/>
        </p:nvGrpSpPr>
        <p:grpSpPr bwMode="auto">
          <a:xfrm>
            <a:off x="539750" y="6108700"/>
            <a:ext cx="9612313" cy="879475"/>
            <a:chOff x="340" y="3848"/>
            <a:chExt cx="6055" cy="554"/>
          </a:xfrm>
        </p:grpSpPr>
        <p:sp>
          <p:nvSpPr>
            <p:cNvPr id="82" name="Line 5"/>
            <p:cNvSpPr>
              <a:spLocks noChangeShapeType="1"/>
            </p:cNvSpPr>
            <p:nvPr userDrawn="1"/>
          </p:nvSpPr>
          <p:spPr bwMode="auto">
            <a:xfrm flipH="1">
              <a:off x="340" y="4248"/>
              <a:ext cx="158"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6"/>
            <p:cNvSpPr>
              <a:spLocks noChangeShapeType="1"/>
            </p:cNvSpPr>
            <p:nvPr userDrawn="1"/>
          </p:nvSpPr>
          <p:spPr bwMode="auto">
            <a:xfrm flipH="1">
              <a:off x="1690" y="4248"/>
              <a:ext cx="3039"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7"/>
            <p:cNvSpPr>
              <a:spLocks noChangeShapeType="1"/>
            </p:cNvSpPr>
            <p:nvPr userDrawn="1"/>
          </p:nvSpPr>
          <p:spPr bwMode="auto">
            <a:xfrm flipH="1">
              <a:off x="6045" y="4248"/>
              <a:ext cx="350" cy="0"/>
            </a:xfrm>
            <a:prstGeom prst="line">
              <a:avLst/>
            </a:prstGeom>
            <a:noFill/>
            <a:ln w="9525">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Freeform 8"/>
            <p:cNvSpPr>
              <a:spLocks/>
            </p:cNvSpPr>
            <p:nvPr userDrawn="1"/>
          </p:nvSpPr>
          <p:spPr bwMode="auto">
            <a:xfrm>
              <a:off x="574" y="4224"/>
              <a:ext cx="56" cy="62"/>
            </a:xfrm>
            <a:custGeom>
              <a:avLst/>
              <a:gdLst>
                <a:gd name="T0" fmla="*/ 2 w 56"/>
                <a:gd name="T1" fmla="*/ 60 h 62"/>
                <a:gd name="T2" fmla="*/ 2 w 56"/>
                <a:gd name="T3" fmla="*/ 60 h 62"/>
                <a:gd name="T4" fmla="*/ 8 w 56"/>
                <a:gd name="T5" fmla="*/ 60 h 62"/>
                <a:gd name="T6" fmla="*/ 8 w 56"/>
                <a:gd name="T7" fmla="*/ 60 h 62"/>
                <a:gd name="T8" fmla="*/ 10 w 56"/>
                <a:gd name="T9" fmla="*/ 56 h 62"/>
                <a:gd name="T10" fmla="*/ 12 w 56"/>
                <a:gd name="T11" fmla="*/ 54 h 62"/>
                <a:gd name="T12" fmla="*/ 26 w 56"/>
                <a:gd name="T13" fmla="*/ 2 h 62"/>
                <a:gd name="T14" fmla="*/ 26 w 56"/>
                <a:gd name="T15" fmla="*/ 2 h 62"/>
                <a:gd name="T16" fmla="*/ 16 w 56"/>
                <a:gd name="T17" fmla="*/ 2 h 62"/>
                <a:gd name="T18" fmla="*/ 10 w 56"/>
                <a:gd name="T19" fmla="*/ 4 h 62"/>
                <a:gd name="T20" fmla="*/ 10 w 56"/>
                <a:gd name="T21" fmla="*/ 4 h 62"/>
                <a:gd name="T22" fmla="*/ 8 w 56"/>
                <a:gd name="T23" fmla="*/ 8 h 62"/>
                <a:gd name="T24" fmla="*/ 2 w 56"/>
                <a:gd name="T25" fmla="*/ 14 h 62"/>
                <a:gd name="T26" fmla="*/ 0 w 56"/>
                <a:gd name="T27" fmla="*/ 14 h 62"/>
                <a:gd name="T28" fmla="*/ 4 w 56"/>
                <a:gd name="T29" fmla="*/ 0 h 62"/>
                <a:gd name="T30" fmla="*/ 56 w 56"/>
                <a:gd name="T31" fmla="*/ 0 h 62"/>
                <a:gd name="T32" fmla="*/ 52 w 56"/>
                <a:gd name="T33" fmla="*/ 14 h 62"/>
                <a:gd name="T34" fmla="*/ 50 w 56"/>
                <a:gd name="T35" fmla="*/ 14 h 62"/>
                <a:gd name="T36" fmla="*/ 50 w 56"/>
                <a:gd name="T37" fmla="*/ 12 h 62"/>
                <a:gd name="T38" fmla="*/ 50 w 56"/>
                <a:gd name="T39" fmla="*/ 12 h 62"/>
                <a:gd name="T40" fmla="*/ 50 w 56"/>
                <a:gd name="T41" fmla="*/ 8 h 62"/>
                <a:gd name="T42" fmla="*/ 48 w 56"/>
                <a:gd name="T43" fmla="*/ 4 h 62"/>
                <a:gd name="T44" fmla="*/ 48 w 56"/>
                <a:gd name="T45" fmla="*/ 4 h 62"/>
                <a:gd name="T46" fmla="*/ 46 w 56"/>
                <a:gd name="T47" fmla="*/ 4 h 62"/>
                <a:gd name="T48" fmla="*/ 40 w 56"/>
                <a:gd name="T49" fmla="*/ 2 h 62"/>
                <a:gd name="T50" fmla="*/ 36 w 56"/>
                <a:gd name="T51" fmla="*/ 2 h 62"/>
                <a:gd name="T52" fmla="*/ 22 w 56"/>
                <a:gd name="T53" fmla="*/ 50 h 62"/>
                <a:gd name="T54" fmla="*/ 22 w 56"/>
                <a:gd name="T55" fmla="*/ 50 h 62"/>
                <a:gd name="T56" fmla="*/ 20 w 56"/>
                <a:gd name="T57" fmla="*/ 54 h 62"/>
                <a:gd name="T58" fmla="*/ 20 w 56"/>
                <a:gd name="T59" fmla="*/ 54 h 62"/>
                <a:gd name="T60" fmla="*/ 20 w 56"/>
                <a:gd name="T61" fmla="*/ 56 h 62"/>
                <a:gd name="T62" fmla="*/ 20 w 56"/>
                <a:gd name="T63" fmla="*/ 56 h 62"/>
                <a:gd name="T64" fmla="*/ 22 w 56"/>
                <a:gd name="T65" fmla="*/ 58 h 62"/>
                <a:gd name="T66" fmla="*/ 22 w 56"/>
                <a:gd name="T67" fmla="*/ 60 h 62"/>
                <a:gd name="T68" fmla="*/ 22 w 56"/>
                <a:gd name="T69" fmla="*/ 60 h 62"/>
                <a:gd name="T70" fmla="*/ 30 w 56"/>
                <a:gd name="T71" fmla="*/ 60 h 62"/>
                <a:gd name="T72" fmla="*/ 30 w 56"/>
                <a:gd name="T73" fmla="*/ 62 h 62"/>
                <a:gd name="T74" fmla="*/ 2 w 56"/>
                <a:gd name="T75" fmla="*/ 62 h 62"/>
                <a:gd name="T76" fmla="*/ 2 w 56"/>
                <a:gd name="T77"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6" h="62">
                  <a:moveTo>
                    <a:pt x="2" y="60"/>
                  </a:moveTo>
                  <a:lnTo>
                    <a:pt x="2" y="60"/>
                  </a:lnTo>
                  <a:lnTo>
                    <a:pt x="8" y="60"/>
                  </a:lnTo>
                  <a:lnTo>
                    <a:pt x="8" y="60"/>
                  </a:lnTo>
                  <a:lnTo>
                    <a:pt x="10" y="56"/>
                  </a:lnTo>
                  <a:lnTo>
                    <a:pt x="12" y="54"/>
                  </a:lnTo>
                  <a:lnTo>
                    <a:pt x="26" y="2"/>
                  </a:lnTo>
                  <a:lnTo>
                    <a:pt x="26" y="2"/>
                  </a:lnTo>
                  <a:lnTo>
                    <a:pt x="16" y="2"/>
                  </a:lnTo>
                  <a:lnTo>
                    <a:pt x="10" y="4"/>
                  </a:lnTo>
                  <a:lnTo>
                    <a:pt x="10" y="4"/>
                  </a:lnTo>
                  <a:lnTo>
                    <a:pt x="8" y="8"/>
                  </a:lnTo>
                  <a:lnTo>
                    <a:pt x="2" y="14"/>
                  </a:lnTo>
                  <a:lnTo>
                    <a:pt x="0" y="14"/>
                  </a:lnTo>
                  <a:lnTo>
                    <a:pt x="4" y="0"/>
                  </a:lnTo>
                  <a:lnTo>
                    <a:pt x="56" y="0"/>
                  </a:lnTo>
                  <a:lnTo>
                    <a:pt x="52" y="14"/>
                  </a:lnTo>
                  <a:lnTo>
                    <a:pt x="50" y="14"/>
                  </a:lnTo>
                  <a:lnTo>
                    <a:pt x="50" y="12"/>
                  </a:lnTo>
                  <a:lnTo>
                    <a:pt x="50" y="12"/>
                  </a:lnTo>
                  <a:lnTo>
                    <a:pt x="50" y="8"/>
                  </a:lnTo>
                  <a:lnTo>
                    <a:pt x="48" y="4"/>
                  </a:lnTo>
                  <a:lnTo>
                    <a:pt x="48" y="4"/>
                  </a:lnTo>
                  <a:lnTo>
                    <a:pt x="46" y="4"/>
                  </a:lnTo>
                  <a:lnTo>
                    <a:pt x="40" y="2"/>
                  </a:lnTo>
                  <a:lnTo>
                    <a:pt x="36" y="2"/>
                  </a:lnTo>
                  <a:lnTo>
                    <a:pt x="22" y="50"/>
                  </a:lnTo>
                  <a:lnTo>
                    <a:pt x="22" y="50"/>
                  </a:lnTo>
                  <a:lnTo>
                    <a:pt x="20" y="54"/>
                  </a:lnTo>
                  <a:lnTo>
                    <a:pt x="20" y="54"/>
                  </a:lnTo>
                  <a:lnTo>
                    <a:pt x="20" y="56"/>
                  </a:lnTo>
                  <a:lnTo>
                    <a:pt x="20" y="56"/>
                  </a:lnTo>
                  <a:lnTo>
                    <a:pt x="22" y="58"/>
                  </a:lnTo>
                  <a:lnTo>
                    <a:pt x="22" y="60"/>
                  </a:lnTo>
                  <a:lnTo>
                    <a:pt x="22" y="60"/>
                  </a:lnTo>
                  <a:lnTo>
                    <a:pt x="30" y="60"/>
                  </a:lnTo>
                  <a:lnTo>
                    <a:pt x="30" y="62"/>
                  </a:lnTo>
                  <a:lnTo>
                    <a:pt x="2" y="62"/>
                  </a:lnTo>
                  <a:lnTo>
                    <a:pt x="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9"/>
            <p:cNvSpPr>
              <a:spLocks/>
            </p:cNvSpPr>
            <p:nvPr userDrawn="1"/>
          </p:nvSpPr>
          <p:spPr bwMode="auto">
            <a:xfrm>
              <a:off x="624" y="4220"/>
              <a:ext cx="44" cy="66"/>
            </a:xfrm>
            <a:custGeom>
              <a:avLst/>
              <a:gdLst>
                <a:gd name="T0" fmla="*/ 10 w 44"/>
                <a:gd name="T1" fmla="*/ 4 h 66"/>
                <a:gd name="T2" fmla="*/ 16 w 44"/>
                <a:gd name="T3" fmla="*/ 2 h 66"/>
                <a:gd name="T4" fmla="*/ 18 w 44"/>
                <a:gd name="T5" fmla="*/ 2 h 66"/>
                <a:gd name="T6" fmla="*/ 24 w 44"/>
                <a:gd name="T7" fmla="*/ 0 h 66"/>
                <a:gd name="T8" fmla="*/ 26 w 44"/>
                <a:gd name="T9" fmla="*/ 0 h 66"/>
                <a:gd name="T10" fmla="*/ 14 w 44"/>
                <a:gd name="T11" fmla="*/ 44 h 66"/>
                <a:gd name="T12" fmla="*/ 24 w 44"/>
                <a:gd name="T13" fmla="*/ 30 h 66"/>
                <a:gd name="T14" fmla="*/ 30 w 44"/>
                <a:gd name="T15" fmla="*/ 26 h 66"/>
                <a:gd name="T16" fmla="*/ 36 w 44"/>
                <a:gd name="T17" fmla="*/ 24 h 66"/>
                <a:gd name="T18" fmla="*/ 40 w 44"/>
                <a:gd name="T19" fmla="*/ 24 h 66"/>
                <a:gd name="T20" fmla="*/ 42 w 44"/>
                <a:gd name="T21" fmla="*/ 30 h 66"/>
                <a:gd name="T22" fmla="*/ 42 w 44"/>
                <a:gd name="T23" fmla="*/ 32 h 66"/>
                <a:gd name="T24" fmla="*/ 42 w 44"/>
                <a:gd name="T25" fmla="*/ 34 h 66"/>
                <a:gd name="T26" fmla="*/ 34 w 44"/>
                <a:gd name="T27" fmla="*/ 58 h 66"/>
                <a:gd name="T28" fmla="*/ 34 w 44"/>
                <a:gd name="T29" fmla="*/ 60 h 66"/>
                <a:gd name="T30" fmla="*/ 34 w 44"/>
                <a:gd name="T31" fmla="*/ 60 h 66"/>
                <a:gd name="T32" fmla="*/ 34 w 44"/>
                <a:gd name="T33" fmla="*/ 62 h 66"/>
                <a:gd name="T34" fmla="*/ 36 w 44"/>
                <a:gd name="T35" fmla="*/ 62 h 66"/>
                <a:gd name="T36" fmla="*/ 40 w 44"/>
                <a:gd name="T37" fmla="*/ 60 h 66"/>
                <a:gd name="T38" fmla="*/ 44 w 44"/>
                <a:gd name="T39" fmla="*/ 56 h 66"/>
                <a:gd name="T40" fmla="*/ 40 w 44"/>
                <a:gd name="T41" fmla="*/ 62 h 66"/>
                <a:gd name="T42" fmla="*/ 36 w 44"/>
                <a:gd name="T43" fmla="*/ 66 h 66"/>
                <a:gd name="T44" fmla="*/ 32 w 44"/>
                <a:gd name="T45" fmla="*/ 66 h 66"/>
                <a:gd name="T46" fmla="*/ 28 w 44"/>
                <a:gd name="T47" fmla="*/ 66 h 66"/>
                <a:gd name="T48" fmla="*/ 26 w 44"/>
                <a:gd name="T49" fmla="*/ 62 h 66"/>
                <a:gd name="T50" fmla="*/ 26 w 44"/>
                <a:gd name="T51" fmla="*/ 62 h 66"/>
                <a:gd name="T52" fmla="*/ 34 w 44"/>
                <a:gd name="T53" fmla="*/ 32 h 66"/>
                <a:gd name="T54" fmla="*/ 34 w 44"/>
                <a:gd name="T55" fmla="*/ 32 h 66"/>
                <a:gd name="T56" fmla="*/ 34 w 44"/>
                <a:gd name="T57" fmla="*/ 30 h 66"/>
                <a:gd name="T58" fmla="*/ 34 w 44"/>
                <a:gd name="T59" fmla="*/ 30 h 66"/>
                <a:gd name="T60" fmla="*/ 32 w 44"/>
                <a:gd name="T61" fmla="*/ 28 h 66"/>
                <a:gd name="T62" fmla="*/ 28 w 44"/>
                <a:gd name="T63" fmla="*/ 30 h 66"/>
                <a:gd name="T64" fmla="*/ 24 w 44"/>
                <a:gd name="T65" fmla="*/ 34 h 66"/>
                <a:gd name="T66" fmla="*/ 16 w 44"/>
                <a:gd name="T67" fmla="*/ 44 h 66"/>
                <a:gd name="T68" fmla="*/ 12 w 44"/>
                <a:gd name="T69" fmla="*/ 50 h 66"/>
                <a:gd name="T70" fmla="*/ 0 w 44"/>
                <a:gd name="T71" fmla="*/ 66 h 66"/>
                <a:gd name="T72" fmla="*/ 16 w 44"/>
                <a:gd name="T73" fmla="*/ 10 h 66"/>
                <a:gd name="T74" fmla="*/ 16 w 44"/>
                <a:gd name="T75" fmla="*/ 8 h 66"/>
                <a:gd name="T76" fmla="*/ 16 w 44"/>
                <a:gd name="T77" fmla="*/ 8 h 66"/>
                <a:gd name="T78" fmla="*/ 16 w 44"/>
                <a:gd name="T79" fmla="*/ 4 h 66"/>
                <a:gd name="T80" fmla="*/ 10 w 44"/>
                <a:gd name="T81"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66">
                  <a:moveTo>
                    <a:pt x="10" y="4"/>
                  </a:moveTo>
                  <a:lnTo>
                    <a:pt x="10" y="4"/>
                  </a:lnTo>
                  <a:lnTo>
                    <a:pt x="16" y="2"/>
                  </a:lnTo>
                  <a:lnTo>
                    <a:pt x="16" y="2"/>
                  </a:lnTo>
                  <a:lnTo>
                    <a:pt x="18" y="2"/>
                  </a:lnTo>
                  <a:lnTo>
                    <a:pt x="18" y="2"/>
                  </a:lnTo>
                  <a:lnTo>
                    <a:pt x="24" y="0"/>
                  </a:lnTo>
                  <a:lnTo>
                    <a:pt x="24" y="0"/>
                  </a:lnTo>
                  <a:lnTo>
                    <a:pt x="26" y="0"/>
                  </a:lnTo>
                  <a:lnTo>
                    <a:pt x="26" y="0"/>
                  </a:lnTo>
                  <a:lnTo>
                    <a:pt x="26" y="2"/>
                  </a:lnTo>
                  <a:lnTo>
                    <a:pt x="14" y="44"/>
                  </a:lnTo>
                  <a:lnTo>
                    <a:pt x="14" y="44"/>
                  </a:lnTo>
                  <a:lnTo>
                    <a:pt x="24" y="30"/>
                  </a:lnTo>
                  <a:lnTo>
                    <a:pt x="24" y="30"/>
                  </a:lnTo>
                  <a:lnTo>
                    <a:pt x="30" y="26"/>
                  </a:lnTo>
                  <a:lnTo>
                    <a:pt x="36" y="24"/>
                  </a:lnTo>
                  <a:lnTo>
                    <a:pt x="36" y="24"/>
                  </a:lnTo>
                  <a:lnTo>
                    <a:pt x="40" y="24"/>
                  </a:lnTo>
                  <a:lnTo>
                    <a:pt x="40" y="24"/>
                  </a:lnTo>
                  <a:lnTo>
                    <a:pt x="42" y="26"/>
                  </a:lnTo>
                  <a:lnTo>
                    <a:pt x="42" y="30"/>
                  </a:lnTo>
                  <a:lnTo>
                    <a:pt x="42" y="30"/>
                  </a:lnTo>
                  <a:lnTo>
                    <a:pt x="42" y="32"/>
                  </a:lnTo>
                  <a:lnTo>
                    <a:pt x="42" y="32"/>
                  </a:lnTo>
                  <a:lnTo>
                    <a:pt x="42" y="34"/>
                  </a:lnTo>
                  <a:lnTo>
                    <a:pt x="34" y="58"/>
                  </a:lnTo>
                  <a:lnTo>
                    <a:pt x="34" y="58"/>
                  </a:lnTo>
                  <a:lnTo>
                    <a:pt x="34" y="60"/>
                  </a:lnTo>
                  <a:lnTo>
                    <a:pt x="34" y="60"/>
                  </a:lnTo>
                  <a:lnTo>
                    <a:pt x="34" y="60"/>
                  </a:lnTo>
                  <a:lnTo>
                    <a:pt x="34" y="60"/>
                  </a:lnTo>
                  <a:lnTo>
                    <a:pt x="34" y="62"/>
                  </a:lnTo>
                  <a:lnTo>
                    <a:pt x="34" y="62"/>
                  </a:lnTo>
                  <a:lnTo>
                    <a:pt x="36" y="62"/>
                  </a:lnTo>
                  <a:lnTo>
                    <a:pt x="36" y="62"/>
                  </a:lnTo>
                  <a:lnTo>
                    <a:pt x="40" y="60"/>
                  </a:lnTo>
                  <a:lnTo>
                    <a:pt x="40" y="60"/>
                  </a:lnTo>
                  <a:lnTo>
                    <a:pt x="44" y="54"/>
                  </a:lnTo>
                  <a:lnTo>
                    <a:pt x="44" y="56"/>
                  </a:lnTo>
                  <a:lnTo>
                    <a:pt x="44" y="56"/>
                  </a:lnTo>
                  <a:lnTo>
                    <a:pt x="40" y="62"/>
                  </a:lnTo>
                  <a:lnTo>
                    <a:pt x="40" y="62"/>
                  </a:lnTo>
                  <a:lnTo>
                    <a:pt x="36" y="66"/>
                  </a:lnTo>
                  <a:lnTo>
                    <a:pt x="32" y="66"/>
                  </a:lnTo>
                  <a:lnTo>
                    <a:pt x="32" y="66"/>
                  </a:lnTo>
                  <a:lnTo>
                    <a:pt x="28" y="66"/>
                  </a:lnTo>
                  <a:lnTo>
                    <a:pt x="28" y="66"/>
                  </a:lnTo>
                  <a:lnTo>
                    <a:pt x="26" y="62"/>
                  </a:lnTo>
                  <a:lnTo>
                    <a:pt x="26" y="62"/>
                  </a:lnTo>
                  <a:lnTo>
                    <a:pt x="26" y="62"/>
                  </a:lnTo>
                  <a:lnTo>
                    <a:pt x="26" y="62"/>
                  </a:lnTo>
                  <a:lnTo>
                    <a:pt x="28" y="60"/>
                  </a:lnTo>
                  <a:lnTo>
                    <a:pt x="34" y="32"/>
                  </a:lnTo>
                  <a:lnTo>
                    <a:pt x="34" y="32"/>
                  </a:lnTo>
                  <a:lnTo>
                    <a:pt x="34" y="32"/>
                  </a:lnTo>
                  <a:lnTo>
                    <a:pt x="34" y="32"/>
                  </a:lnTo>
                  <a:lnTo>
                    <a:pt x="34" y="30"/>
                  </a:lnTo>
                  <a:lnTo>
                    <a:pt x="34" y="30"/>
                  </a:lnTo>
                  <a:lnTo>
                    <a:pt x="34" y="30"/>
                  </a:lnTo>
                  <a:lnTo>
                    <a:pt x="34" y="30"/>
                  </a:lnTo>
                  <a:lnTo>
                    <a:pt x="32" y="28"/>
                  </a:lnTo>
                  <a:lnTo>
                    <a:pt x="32" y="28"/>
                  </a:lnTo>
                  <a:lnTo>
                    <a:pt x="28" y="30"/>
                  </a:lnTo>
                  <a:lnTo>
                    <a:pt x="24" y="34"/>
                  </a:lnTo>
                  <a:lnTo>
                    <a:pt x="24" y="34"/>
                  </a:lnTo>
                  <a:lnTo>
                    <a:pt x="16" y="44"/>
                  </a:lnTo>
                  <a:lnTo>
                    <a:pt x="16" y="44"/>
                  </a:lnTo>
                  <a:lnTo>
                    <a:pt x="12" y="50"/>
                  </a:lnTo>
                  <a:lnTo>
                    <a:pt x="12" y="50"/>
                  </a:lnTo>
                  <a:lnTo>
                    <a:pt x="8" y="66"/>
                  </a:lnTo>
                  <a:lnTo>
                    <a:pt x="0" y="66"/>
                  </a:lnTo>
                  <a:lnTo>
                    <a:pt x="16" y="10"/>
                  </a:lnTo>
                  <a:lnTo>
                    <a:pt x="16" y="10"/>
                  </a:lnTo>
                  <a:lnTo>
                    <a:pt x="16" y="8"/>
                  </a:lnTo>
                  <a:lnTo>
                    <a:pt x="16" y="8"/>
                  </a:lnTo>
                  <a:lnTo>
                    <a:pt x="16" y="8"/>
                  </a:lnTo>
                  <a:lnTo>
                    <a:pt x="16" y="8"/>
                  </a:lnTo>
                  <a:lnTo>
                    <a:pt x="16" y="4"/>
                  </a:lnTo>
                  <a:lnTo>
                    <a:pt x="16" y="4"/>
                  </a:lnTo>
                  <a:lnTo>
                    <a:pt x="10" y="4"/>
                  </a:lnTo>
                  <a:lnTo>
                    <a:pt x="1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0"/>
            <p:cNvSpPr>
              <a:spLocks noEditPoints="1"/>
            </p:cNvSpPr>
            <p:nvPr userDrawn="1"/>
          </p:nvSpPr>
          <p:spPr bwMode="auto">
            <a:xfrm>
              <a:off x="674" y="4244"/>
              <a:ext cx="36" cy="42"/>
            </a:xfrm>
            <a:custGeom>
              <a:avLst/>
              <a:gdLst>
                <a:gd name="T0" fmla="*/ 10 w 36"/>
                <a:gd name="T1" fmla="*/ 10 h 42"/>
                <a:gd name="T2" fmla="*/ 28 w 36"/>
                <a:gd name="T3" fmla="*/ 0 h 42"/>
                <a:gd name="T4" fmla="*/ 34 w 36"/>
                <a:gd name="T5" fmla="*/ 2 h 42"/>
                <a:gd name="T6" fmla="*/ 36 w 36"/>
                <a:gd name="T7" fmla="*/ 4 h 42"/>
                <a:gd name="T8" fmla="*/ 36 w 36"/>
                <a:gd name="T9" fmla="*/ 6 h 42"/>
                <a:gd name="T10" fmla="*/ 28 w 36"/>
                <a:gd name="T11" fmla="*/ 18 h 42"/>
                <a:gd name="T12" fmla="*/ 20 w 36"/>
                <a:gd name="T13" fmla="*/ 22 h 42"/>
                <a:gd name="T14" fmla="*/ 10 w 36"/>
                <a:gd name="T15" fmla="*/ 24 h 42"/>
                <a:gd name="T16" fmla="*/ 8 w 36"/>
                <a:gd name="T17" fmla="*/ 28 h 42"/>
                <a:gd name="T18" fmla="*/ 8 w 36"/>
                <a:gd name="T19" fmla="*/ 30 h 42"/>
                <a:gd name="T20" fmla="*/ 8 w 36"/>
                <a:gd name="T21" fmla="*/ 34 h 42"/>
                <a:gd name="T22" fmla="*/ 10 w 36"/>
                <a:gd name="T23" fmla="*/ 36 h 42"/>
                <a:gd name="T24" fmla="*/ 18 w 36"/>
                <a:gd name="T25" fmla="*/ 38 h 42"/>
                <a:gd name="T26" fmla="*/ 24 w 36"/>
                <a:gd name="T27" fmla="*/ 36 h 42"/>
                <a:gd name="T28" fmla="*/ 32 w 36"/>
                <a:gd name="T29" fmla="*/ 32 h 42"/>
                <a:gd name="T30" fmla="*/ 32 w 36"/>
                <a:gd name="T31" fmla="*/ 32 h 42"/>
                <a:gd name="T32" fmla="*/ 26 w 36"/>
                <a:gd name="T33" fmla="*/ 38 h 42"/>
                <a:gd name="T34" fmla="*/ 12 w 36"/>
                <a:gd name="T35" fmla="*/ 42 h 42"/>
                <a:gd name="T36" fmla="*/ 8 w 36"/>
                <a:gd name="T37" fmla="*/ 42 h 42"/>
                <a:gd name="T38" fmla="*/ 4 w 36"/>
                <a:gd name="T39" fmla="*/ 40 h 42"/>
                <a:gd name="T40" fmla="*/ 0 w 36"/>
                <a:gd name="T41" fmla="*/ 30 h 42"/>
                <a:gd name="T42" fmla="*/ 2 w 36"/>
                <a:gd name="T43" fmla="*/ 20 h 42"/>
                <a:gd name="T44" fmla="*/ 10 w 36"/>
                <a:gd name="T45" fmla="*/ 10 h 42"/>
                <a:gd name="T46" fmla="*/ 24 w 36"/>
                <a:gd name="T47" fmla="*/ 16 h 42"/>
                <a:gd name="T48" fmla="*/ 30 w 36"/>
                <a:gd name="T49" fmla="*/ 6 h 42"/>
                <a:gd name="T50" fmla="*/ 30 w 36"/>
                <a:gd name="T51" fmla="*/ 2 h 42"/>
                <a:gd name="T52" fmla="*/ 26 w 36"/>
                <a:gd name="T53" fmla="*/ 2 h 42"/>
                <a:gd name="T54" fmla="*/ 24 w 36"/>
                <a:gd name="T55" fmla="*/ 2 h 42"/>
                <a:gd name="T56" fmla="*/ 20 w 36"/>
                <a:gd name="T57" fmla="*/ 4 h 42"/>
                <a:gd name="T58" fmla="*/ 16 w 36"/>
                <a:gd name="T59" fmla="*/ 10 h 42"/>
                <a:gd name="T60" fmla="*/ 12 w 36"/>
                <a:gd name="T61" fmla="*/ 18 h 42"/>
                <a:gd name="T62" fmla="*/ 10 w 36"/>
                <a:gd name="T63" fmla="*/ 22 h 42"/>
                <a:gd name="T64" fmla="*/ 24 w 36"/>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2">
                  <a:moveTo>
                    <a:pt x="10" y="10"/>
                  </a:moveTo>
                  <a:lnTo>
                    <a:pt x="10" y="10"/>
                  </a:lnTo>
                  <a:lnTo>
                    <a:pt x="18" y="2"/>
                  </a:lnTo>
                  <a:lnTo>
                    <a:pt x="28" y="0"/>
                  </a:lnTo>
                  <a:lnTo>
                    <a:pt x="28" y="0"/>
                  </a:lnTo>
                  <a:lnTo>
                    <a:pt x="34" y="2"/>
                  </a:lnTo>
                  <a:lnTo>
                    <a:pt x="34" y="2"/>
                  </a:lnTo>
                  <a:lnTo>
                    <a:pt x="36" y="4"/>
                  </a:lnTo>
                  <a:lnTo>
                    <a:pt x="36" y="6"/>
                  </a:lnTo>
                  <a:lnTo>
                    <a:pt x="36" y="6"/>
                  </a:lnTo>
                  <a:lnTo>
                    <a:pt x="34" y="12"/>
                  </a:lnTo>
                  <a:lnTo>
                    <a:pt x="28" y="18"/>
                  </a:lnTo>
                  <a:lnTo>
                    <a:pt x="28" y="18"/>
                  </a:lnTo>
                  <a:lnTo>
                    <a:pt x="20" y="22"/>
                  </a:lnTo>
                  <a:lnTo>
                    <a:pt x="12" y="24"/>
                  </a:lnTo>
                  <a:lnTo>
                    <a:pt x="10" y="24"/>
                  </a:lnTo>
                  <a:lnTo>
                    <a:pt x="10" y="24"/>
                  </a:lnTo>
                  <a:lnTo>
                    <a:pt x="8" y="28"/>
                  </a:lnTo>
                  <a:lnTo>
                    <a:pt x="8" y="28"/>
                  </a:lnTo>
                  <a:lnTo>
                    <a:pt x="8" y="30"/>
                  </a:lnTo>
                  <a:lnTo>
                    <a:pt x="8" y="30"/>
                  </a:lnTo>
                  <a:lnTo>
                    <a:pt x="8" y="34"/>
                  </a:lnTo>
                  <a:lnTo>
                    <a:pt x="10" y="36"/>
                  </a:lnTo>
                  <a:lnTo>
                    <a:pt x="10" y="36"/>
                  </a:lnTo>
                  <a:lnTo>
                    <a:pt x="14" y="38"/>
                  </a:lnTo>
                  <a:lnTo>
                    <a:pt x="18" y="38"/>
                  </a:lnTo>
                  <a:lnTo>
                    <a:pt x="18" y="38"/>
                  </a:lnTo>
                  <a:lnTo>
                    <a:pt x="24" y="36"/>
                  </a:lnTo>
                  <a:lnTo>
                    <a:pt x="24" y="36"/>
                  </a:lnTo>
                  <a:lnTo>
                    <a:pt x="32" y="32"/>
                  </a:lnTo>
                  <a:lnTo>
                    <a:pt x="32" y="32"/>
                  </a:lnTo>
                  <a:lnTo>
                    <a:pt x="32" y="32"/>
                  </a:lnTo>
                  <a:lnTo>
                    <a:pt x="26" y="38"/>
                  </a:lnTo>
                  <a:lnTo>
                    <a:pt x="26" y="38"/>
                  </a:lnTo>
                  <a:lnTo>
                    <a:pt x="20" y="42"/>
                  </a:lnTo>
                  <a:lnTo>
                    <a:pt x="12" y="42"/>
                  </a:lnTo>
                  <a:lnTo>
                    <a:pt x="12" y="42"/>
                  </a:lnTo>
                  <a:lnTo>
                    <a:pt x="8" y="42"/>
                  </a:lnTo>
                  <a:lnTo>
                    <a:pt x="4" y="40"/>
                  </a:lnTo>
                  <a:lnTo>
                    <a:pt x="4" y="40"/>
                  </a:lnTo>
                  <a:lnTo>
                    <a:pt x="0" y="36"/>
                  </a:lnTo>
                  <a:lnTo>
                    <a:pt x="0" y="30"/>
                  </a:lnTo>
                  <a:lnTo>
                    <a:pt x="0" y="30"/>
                  </a:lnTo>
                  <a:lnTo>
                    <a:pt x="2" y="20"/>
                  </a:lnTo>
                  <a:lnTo>
                    <a:pt x="10" y="10"/>
                  </a:lnTo>
                  <a:lnTo>
                    <a:pt x="10" y="10"/>
                  </a:lnTo>
                  <a:close/>
                  <a:moveTo>
                    <a:pt x="24" y="16"/>
                  </a:moveTo>
                  <a:lnTo>
                    <a:pt x="24" y="16"/>
                  </a:lnTo>
                  <a:lnTo>
                    <a:pt x="28" y="10"/>
                  </a:lnTo>
                  <a:lnTo>
                    <a:pt x="30" y="6"/>
                  </a:lnTo>
                  <a:lnTo>
                    <a:pt x="30" y="6"/>
                  </a:lnTo>
                  <a:lnTo>
                    <a:pt x="30" y="2"/>
                  </a:lnTo>
                  <a:lnTo>
                    <a:pt x="30" y="2"/>
                  </a:lnTo>
                  <a:lnTo>
                    <a:pt x="26" y="2"/>
                  </a:lnTo>
                  <a:lnTo>
                    <a:pt x="26" y="2"/>
                  </a:lnTo>
                  <a:lnTo>
                    <a:pt x="24" y="2"/>
                  </a:lnTo>
                  <a:lnTo>
                    <a:pt x="20" y="4"/>
                  </a:lnTo>
                  <a:lnTo>
                    <a:pt x="20" y="4"/>
                  </a:lnTo>
                  <a:lnTo>
                    <a:pt x="16" y="10"/>
                  </a:lnTo>
                  <a:lnTo>
                    <a:pt x="16" y="10"/>
                  </a:lnTo>
                  <a:lnTo>
                    <a:pt x="12" y="18"/>
                  </a:lnTo>
                  <a:lnTo>
                    <a:pt x="12" y="18"/>
                  </a:lnTo>
                  <a:lnTo>
                    <a:pt x="10" y="22"/>
                  </a:lnTo>
                  <a:lnTo>
                    <a:pt x="10" y="22"/>
                  </a:lnTo>
                  <a:lnTo>
                    <a:pt x="18" y="20"/>
                  </a:lnTo>
                  <a:lnTo>
                    <a:pt x="24" y="16"/>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1"/>
            <p:cNvSpPr>
              <a:spLocks noEditPoints="1"/>
            </p:cNvSpPr>
            <p:nvPr userDrawn="1"/>
          </p:nvSpPr>
          <p:spPr bwMode="auto">
            <a:xfrm>
              <a:off x="740" y="4244"/>
              <a:ext cx="38" cy="42"/>
            </a:xfrm>
            <a:custGeom>
              <a:avLst/>
              <a:gdLst>
                <a:gd name="T0" fmla="*/ 10 w 38"/>
                <a:gd name="T1" fmla="*/ 10 h 42"/>
                <a:gd name="T2" fmla="*/ 30 w 38"/>
                <a:gd name="T3" fmla="*/ 0 h 42"/>
                <a:gd name="T4" fmla="*/ 34 w 38"/>
                <a:gd name="T5" fmla="*/ 2 h 42"/>
                <a:gd name="T6" fmla="*/ 36 w 38"/>
                <a:gd name="T7" fmla="*/ 4 h 42"/>
                <a:gd name="T8" fmla="*/ 38 w 38"/>
                <a:gd name="T9" fmla="*/ 6 h 42"/>
                <a:gd name="T10" fmla="*/ 30 w 38"/>
                <a:gd name="T11" fmla="*/ 18 h 42"/>
                <a:gd name="T12" fmla="*/ 22 w 38"/>
                <a:gd name="T13" fmla="*/ 22 h 42"/>
                <a:gd name="T14" fmla="*/ 10 w 38"/>
                <a:gd name="T15" fmla="*/ 24 h 42"/>
                <a:gd name="T16" fmla="*/ 10 w 38"/>
                <a:gd name="T17" fmla="*/ 28 h 42"/>
                <a:gd name="T18" fmla="*/ 8 w 38"/>
                <a:gd name="T19" fmla="*/ 30 h 42"/>
                <a:gd name="T20" fmla="*/ 10 w 38"/>
                <a:gd name="T21" fmla="*/ 34 h 42"/>
                <a:gd name="T22" fmla="*/ 12 w 38"/>
                <a:gd name="T23" fmla="*/ 36 h 42"/>
                <a:gd name="T24" fmla="*/ 18 w 38"/>
                <a:gd name="T25" fmla="*/ 38 h 42"/>
                <a:gd name="T26" fmla="*/ 26 w 38"/>
                <a:gd name="T27" fmla="*/ 36 h 42"/>
                <a:gd name="T28" fmla="*/ 32 w 38"/>
                <a:gd name="T29" fmla="*/ 32 h 42"/>
                <a:gd name="T30" fmla="*/ 34 w 38"/>
                <a:gd name="T31" fmla="*/ 32 h 42"/>
                <a:gd name="T32" fmla="*/ 28 w 38"/>
                <a:gd name="T33" fmla="*/ 38 h 42"/>
                <a:gd name="T34" fmla="*/ 14 w 38"/>
                <a:gd name="T35" fmla="*/ 42 h 42"/>
                <a:gd name="T36" fmla="*/ 8 w 38"/>
                <a:gd name="T37" fmla="*/ 42 h 42"/>
                <a:gd name="T38" fmla="*/ 4 w 38"/>
                <a:gd name="T39" fmla="*/ 40 h 42"/>
                <a:gd name="T40" fmla="*/ 0 w 38"/>
                <a:gd name="T41" fmla="*/ 30 h 42"/>
                <a:gd name="T42" fmla="*/ 2 w 38"/>
                <a:gd name="T43" fmla="*/ 20 h 42"/>
                <a:gd name="T44" fmla="*/ 10 w 38"/>
                <a:gd name="T45" fmla="*/ 10 h 42"/>
                <a:gd name="T46" fmla="*/ 26 w 38"/>
                <a:gd name="T47" fmla="*/ 16 h 42"/>
                <a:gd name="T48" fmla="*/ 30 w 38"/>
                <a:gd name="T49" fmla="*/ 6 h 42"/>
                <a:gd name="T50" fmla="*/ 30 w 38"/>
                <a:gd name="T51" fmla="*/ 2 h 42"/>
                <a:gd name="T52" fmla="*/ 28 w 38"/>
                <a:gd name="T53" fmla="*/ 2 h 42"/>
                <a:gd name="T54" fmla="*/ 24 w 38"/>
                <a:gd name="T55" fmla="*/ 2 h 42"/>
                <a:gd name="T56" fmla="*/ 22 w 38"/>
                <a:gd name="T57" fmla="*/ 4 h 42"/>
                <a:gd name="T58" fmla="*/ 16 w 38"/>
                <a:gd name="T59" fmla="*/ 10 h 42"/>
                <a:gd name="T60" fmla="*/ 12 w 38"/>
                <a:gd name="T61" fmla="*/ 18 h 42"/>
                <a:gd name="T62" fmla="*/ 10 w 38"/>
                <a:gd name="T63" fmla="*/ 22 h 42"/>
                <a:gd name="T64" fmla="*/ 26 w 38"/>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2">
                  <a:moveTo>
                    <a:pt x="10" y="10"/>
                  </a:moveTo>
                  <a:lnTo>
                    <a:pt x="10" y="10"/>
                  </a:lnTo>
                  <a:lnTo>
                    <a:pt x="20" y="2"/>
                  </a:lnTo>
                  <a:lnTo>
                    <a:pt x="30" y="0"/>
                  </a:lnTo>
                  <a:lnTo>
                    <a:pt x="30" y="0"/>
                  </a:lnTo>
                  <a:lnTo>
                    <a:pt x="34" y="2"/>
                  </a:lnTo>
                  <a:lnTo>
                    <a:pt x="34" y="2"/>
                  </a:lnTo>
                  <a:lnTo>
                    <a:pt x="36" y="4"/>
                  </a:lnTo>
                  <a:lnTo>
                    <a:pt x="38" y="6"/>
                  </a:lnTo>
                  <a:lnTo>
                    <a:pt x="38" y="6"/>
                  </a:lnTo>
                  <a:lnTo>
                    <a:pt x="36" y="12"/>
                  </a:lnTo>
                  <a:lnTo>
                    <a:pt x="30" y="18"/>
                  </a:lnTo>
                  <a:lnTo>
                    <a:pt x="30" y="18"/>
                  </a:lnTo>
                  <a:lnTo>
                    <a:pt x="22" y="22"/>
                  </a:lnTo>
                  <a:lnTo>
                    <a:pt x="12" y="24"/>
                  </a:lnTo>
                  <a:lnTo>
                    <a:pt x="10" y="24"/>
                  </a:lnTo>
                  <a:lnTo>
                    <a:pt x="10" y="24"/>
                  </a:lnTo>
                  <a:lnTo>
                    <a:pt x="10" y="28"/>
                  </a:lnTo>
                  <a:lnTo>
                    <a:pt x="10" y="28"/>
                  </a:lnTo>
                  <a:lnTo>
                    <a:pt x="8" y="30"/>
                  </a:lnTo>
                  <a:lnTo>
                    <a:pt x="8" y="30"/>
                  </a:lnTo>
                  <a:lnTo>
                    <a:pt x="10" y="34"/>
                  </a:lnTo>
                  <a:lnTo>
                    <a:pt x="12" y="36"/>
                  </a:lnTo>
                  <a:lnTo>
                    <a:pt x="12" y="36"/>
                  </a:lnTo>
                  <a:lnTo>
                    <a:pt x="14" y="38"/>
                  </a:lnTo>
                  <a:lnTo>
                    <a:pt x="18" y="38"/>
                  </a:lnTo>
                  <a:lnTo>
                    <a:pt x="18" y="38"/>
                  </a:lnTo>
                  <a:lnTo>
                    <a:pt x="26" y="36"/>
                  </a:lnTo>
                  <a:lnTo>
                    <a:pt x="26" y="36"/>
                  </a:lnTo>
                  <a:lnTo>
                    <a:pt x="32" y="32"/>
                  </a:lnTo>
                  <a:lnTo>
                    <a:pt x="34" y="32"/>
                  </a:lnTo>
                  <a:lnTo>
                    <a:pt x="34" y="32"/>
                  </a:lnTo>
                  <a:lnTo>
                    <a:pt x="28" y="38"/>
                  </a:lnTo>
                  <a:lnTo>
                    <a:pt x="28" y="38"/>
                  </a:lnTo>
                  <a:lnTo>
                    <a:pt x="20" y="42"/>
                  </a:lnTo>
                  <a:lnTo>
                    <a:pt x="14" y="42"/>
                  </a:lnTo>
                  <a:lnTo>
                    <a:pt x="14" y="42"/>
                  </a:lnTo>
                  <a:lnTo>
                    <a:pt x="8" y="42"/>
                  </a:lnTo>
                  <a:lnTo>
                    <a:pt x="4" y="40"/>
                  </a:lnTo>
                  <a:lnTo>
                    <a:pt x="4" y="40"/>
                  </a:lnTo>
                  <a:lnTo>
                    <a:pt x="2" y="36"/>
                  </a:lnTo>
                  <a:lnTo>
                    <a:pt x="0" y="30"/>
                  </a:lnTo>
                  <a:lnTo>
                    <a:pt x="0" y="30"/>
                  </a:lnTo>
                  <a:lnTo>
                    <a:pt x="2" y="20"/>
                  </a:lnTo>
                  <a:lnTo>
                    <a:pt x="10" y="10"/>
                  </a:lnTo>
                  <a:lnTo>
                    <a:pt x="10" y="10"/>
                  </a:lnTo>
                  <a:close/>
                  <a:moveTo>
                    <a:pt x="26" y="16"/>
                  </a:moveTo>
                  <a:lnTo>
                    <a:pt x="26" y="16"/>
                  </a:lnTo>
                  <a:lnTo>
                    <a:pt x="30" y="10"/>
                  </a:lnTo>
                  <a:lnTo>
                    <a:pt x="30" y="6"/>
                  </a:lnTo>
                  <a:lnTo>
                    <a:pt x="30" y="6"/>
                  </a:lnTo>
                  <a:lnTo>
                    <a:pt x="30" y="2"/>
                  </a:lnTo>
                  <a:lnTo>
                    <a:pt x="30" y="2"/>
                  </a:lnTo>
                  <a:lnTo>
                    <a:pt x="28" y="2"/>
                  </a:lnTo>
                  <a:lnTo>
                    <a:pt x="28" y="2"/>
                  </a:lnTo>
                  <a:lnTo>
                    <a:pt x="24" y="2"/>
                  </a:lnTo>
                  <a:lnTo>
                    <a:pt x="22" y="4"/>
                  </a:lnTo>
                  <a:lnTo>
                    <a:pt x="22" y="4"/>
                  </a:lnTo>
                  <a:lnTo>
                    <a:pt x="16" y="10"/>
                  </a:lnTo>
                  <a:lnTo>
                    <a:pt x="16" y="10"/>
                  </a:lnTo>
                  <a:lnTo>
                    <a:pt x="12" y="18"/>
                  </a:lnTo>
                  <a:lnTo>
                    <a:pt x="12" y="18"/>
                  </a:lnTo>
                  <a:lnTo>
                    <a:pt x="10" y="22"/>
                  </a:lnTo>
                  <a:lnTo>
                    <a:pt x="10" y="22"/>
                  </a:lnTo>
                  <a:lnTo>
                    <a:pt x="18" y="20"/>
                  </a:lnTo>
                  <a:lnTo>
                    <a:pt x="26" y="16"/>
                  </a:lnTo>
                  <a:lnTo>
                    <a:pt x="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2"/>
            <p:cNvSpPr>
              <a:spLocks/>
            </p:cNvSpPr>
            <p:nvPr userDrawn="1"/>
          </p:nvSpPr>
          <p:spPr bwMode="auto">
            <a:xfrm>
              <a:off x="778" y="4244"/>
              <a:ext cx="46" cy="42"/>
            </a:xfrm>
            <a:custGeom>
              <a:avLst/>
              <a:gdLst>
                <a:gd name="T0" fmla="*/ 0 w 46"/>
                <a:gd name="T1" fmla="*/ 36 h 42"/>
                <a:gd name="T2" fmla="*/ 2 w 46"/>
                <a:gd name="T3" fmla="*/ 36 h 42"/>
                <a:gd name="T4" fmla="*/ 4 w 46"/>
                <a:gd name="T5" fmla="*/ 36 h 42"/>
                <a:gd name="T6" fmla="*/ 6 w 46"/>
                <a:gd name="T7" fmla="*/ 36 h 42"/>
                <a:gd name="T8" fmla="*/ 8 w 46"/>
                <a:gd name="T9" fmla="*/ 38 h 42"/>
                <a:gd name="T10" fmla="*/ 8 w 46"/>
                <a:gd name="T11" fmla="*/ 38 h 42"/>
                <a:gd name="T12" fmla="*/ 10 w 46"/>
                <a:gd name="T13" fmla="*/ 36 h 42"/>
                <a:gd name="T14" fmla="*/ 14 w 46"/>
                <a:gd name="T15" fmla="*/ 32 h 42"/>
                <a:gd name="T16" fmla="*/ 22 w 46"/>
                <a:gd name="T17" fmla="*/ 22 h 42"/>
                <a:gd name="T18" fmla="*/ 20 w 46"/>
                <a:gd name="T19" fmla="*/ 16 h 42"/>
                <a:gd name="T20" fmla="*/ 18 w 46"/>
                <a:gd name="T21" fmla="*/ 8 h 42"/>
                <a:gd name="T22" fmla="*/ 16 w 46"/>
                <a:gd name="T23" fmla="*/ 4 h 42"/>
                <a:gd name="T24" fmla="*/ 14 w 46"/>
                <a:gd name="T25" fmla="*/ 2 h 42"/>
                <a:gd name="T26" fmla="*/ 12 w 46"/>
                <a:gd name="T27" fmla="*/ 4 h 42"/>
                <a:gd name="T28" fmla="*/ 8 w 46"/>
                <a:gd name="T29" fmla="*/ 4 h 42"/>
                <a:gd name="T30" fmla="*/ 14 w 46"/>
                <a:gd name="T31" fmla="*/ 0 h 42"/>
                <a:gd name="T32" fmla="*/ 18 w 46"/>
                <a:gd name="T33" fmla="*/ 0 h 42"/>
                <a:gd name="T34" fmla="*/ 20 w 46"/>
                <a:gd name="T35" fmla="*/ 0 h 42"/>
                <a:gd name="T36" fmla="*/ 24 w 46"/>
                <a:gd name="T37" fmla="*/ 0 h 42"/>
                <a:gd name="T38" fmla="*/ 26 w 46"/>
                <a:gd name="T39" fmla="*/ 8 h 42"/>
                <a:gd name="T40" fmla="*/ 26 w 46"/>
                <a:gd name="T41" fmla="*/ 14 h 42"/>
                <a:gd name="T42" fmla="*/ 34 w 46"/>
                <a:gd name="T43" fmla="*/ 4 h 42"/>
                <a:gd name="T44" fmla="*/ 38 w 46"/>
                <a:gd name="T45" fmla="*/ 0 h 42"/>
                <a:gd name="T46" fmla="*/ 40 w 46"/>
                <a:gd name="T47" fmla="*/ 0 h 42"/>
                <a:gd name="T48" fmla="*/ 44 w 46"/>
                <a:gd name="T49" fmla="*/ 0 h 42"/>
                <a:gd name="T50" fmla="*/ 46 w 46"/>
                <a:gd name="T51" fmla="*/ 2 h 42"/>
                <a:gd name="T52" fmla="*/ 44 w 46"/>
                <a:gd name="T53" fmla="*/ 6 h 42"/>
                <a:gd name="T54" fmla="*/ 42 w 46"/>
                <a:gd name="T55" fmla="*/ 6 h 42"/>
                <a:gd name="T56" fmla="*/ 40 w 46"/>
                <a:gd name="T57" fmla="*/ 6 h 42"/>
                <a:gd name="T58" fmla="*/ 38 w 46"/>
                <a:gd name="T59" fmla="*/ 6 h 42"/>
                <a:gd name="T60" fmla="*/ 38 w 46"/>
                <a:gd name="T61" fmla="*/ 4 h 42"/>
                <a:gd name="T62" fmla="*/ 38 w 46"/>
                <a:gd name="T63" fmla="*/ 4 h 42"/>
                <a:gd name="T64" fmla="*/ 34 w 46"/>
                <a:gd name="T65" fmla="*/ 6 h 42"/>
                <a:gd name="T66" fmla="*/ 32 w 46"/>
                <a:gd name="T67" fmla="*/ 10 h 42"/>
                <a:gd name="T68" fmla="*/ 28 w 46"/>
                <a:gd name="T69" fmla="*/ 16 h 42"/>
                <a:gd name="T70" fmla="*/ 28 w 46"/>
                <a:gd name="T71" fmla="*/ 22 h 42"/>
                <a:gd name="T72" fmla="*/ 30 w 46"/>
                <a:gd name="T73" fmla="*/ 30 h 42"/>
                <a:gd name="T74" fmla="*/ 32 w 46"/>
                <a:gd name="T75" fmla="*/ 34 h 42"/>
                <a:gd name="T76" fmla="*/ 34 w 46"/>
                <a:gd name="T77" fmla="*/ 38 h 42"/>
                <a:gd name="T78" fmla="*/ 36 w 46"/>
                <a:gd name="T79" fmla="*/ 36 h 42"/>
                <a:gd name="T80" fmla="*/ 42 w 46"/>
                <a:gd name="T81" fmla="*/ 32 h 42"/>
                <a:gd name="T82" fmla="*/ 38 w 46"/>
                <a:gd name="T83" fmla="*/ 38 h 42"/>
                <a:gd name="T84" fmla="*/ 34 w 46"/>
                <a:gd name="T85" fmla="*/ 42 h 42"/>
                <a:gd name="T86" fmla="*/ 30 w 46"/>
                <a:gd name="T87" fmla="*/ 42 h 42"/>
                <a:gd name="T88" fmla="*/ 26 w 46"/>
                <a:gd name="T89" fmla="*/ 40 h 42"/>
                <a:gd name="T90" fmla="*/ 24 w 46"/>
                <a:gd name="T91" fmla="*/ 36 h 42"/>
                <a:gd name="T92" fmla="*/ 12 w 46"/>
                <a:gd name="T93" fmla="*/ 38 h 42"/>
                <a:gd name="T94" fmla="*/ 8 w 46"/>
                <a:gd name="T95" fmla="*/ 42 h 42"/>
                <a:gd name="T96" fmla="*/ 4 w 46"/>
                <a:gd name="T97" fmla="*/ 42 h 42"/>
                <a:gd name="T98" fmla="*/ 2 w 46"/>
                <a:gd name="T99" fmla="*/ 42 h 42"/>
                <a:gd name="T100" fmla="*/ 0 w 46"/>
                <a:gd name="T101" fmla="*/ 42 h 42"/>
                <a:gd name="T102" fmla="*/ 0 w 46"/>
                <a:gd name="T103" fmla="*/ 38 h 42"/>
                <a:gd name="T104" fmla="*/ 0 w 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 h="42">
                  <a:moveTo>
                    <a:pt x="0" y="36"/>
                  </a:moveTo>
                  <a:lnTo>
                    <a:pt x="0" y="36"/>
                  </a:lnTo>
                  <a:lnTo>
                    <a:pt x="2" y="36"/>
                  </a:lnTo>
                  <a:lnTo>
                    <a:pt x="2" y="36"/>
                  </a:lnTo>
                  <a:lnTo>
                    <a:pt x="4" y="36"/>
                  </a:lnTo>
                  <a:lnTo>
                    <a:pt x="4" y="36"/>
                  </a:lnTo>
                  <a:lnTo>
                    <a:pt x="6" y="36"/>
                  </a:lnTo>
                  <a:lnTo>
                    <a:pt x="6" y="36"/>
                  </a:lnTo>
                  <a:lnTo>
                    <a:pt x="6" y="36"/>
                  </a:lnTo>
                  <a:lnTo>
                    <a:pt x="8" y="38"/>
                  </a:lnTo>
                  <a:lnTo>
                    <a:pt x="8" y="38"/>
                  </a:lnTo>
                  <a:lnTo>
                    <a:pt x="8" y="38"/>
                  </a:lnTo>
                  <a:lnTo>
                    <a:pt x="8" y="38"/>
                  </a:lnTo>
                  <a:lnTo>
                    <a:pt x="10" y="36"/>
                  </a:lnTo>
                  <a:lnTo>
                    <a:pt x="10" y="36"/>
                  </a:lnTo>
                  <a:lnTo>
                    <a:pt x="14" y="32"/>
                  </a:lnTo>
                  <a:lnTo>
                    <a:pt x="14" y="32"/>
                  </a:lnTo>
                  <a:lnTo>
                    <a:pt x="22" y="22"/>
                  </a:lnTo>
                  <a:lnTo>
                    <a:pt x="22" y="22"/>
                  </a:lnTo>
                  <a:lnTo>
                    <a:pt x="20" y="16"/>
                  </a:lnTo>
                  <a:lnTo>
                    <a:pt x="20" y="16"/>
                  </a:lnTo>
                  <a:lnTo>
                    <a:pt x="18" y="8"/>
                  </a:lnTo>
                  <a:lnTo>
                    <a:pt x="18" y="8"/>
                  </a:lnTo>
                  <a:lnTo>
                    <a:pt x="16" y="4"/>
                  </a:lnTo>
                  <a:lnTo>
                    <a:pt x="16" y="4"/>
                  </a:lnTo>
                  <a:lnTo>
                    <a:pt x="14" y="2"/>
                  </a:lnTo>
                  <a:lnTo>
                    <a:pt x="14" y="2"/>
                  </a:lnTo>
                  <a:lnTo>
                    <a:pt x="12" y="4"/>
                  </a:lnTo>
                  <a:lnTo>
                    <a:pt x="12" y="4"/>
                  </a:lnTo>
                  <a:lnTo>
                    <a:pt x="8" y="4"/>
                  </a:lnTo>
                  <a:lnTo>
                    <a:pt x="8" y="2"/>
                  </a:lnTo>
                  <a:lnTo>
                    <a:pt x="14" y="0"/>
                  </a:lnTo>
                  <a:lnTo>
                    <a:pt x="14" y="0"/>
                  </a:lnTo>
                  <a:lnTo>
                    <a:pt x="18" y="0"/>
                  </a:lnTo>
                  <a:lnTo>
                    <a:pt x="18" y="0"/>
                  </a:lnTo>
                  <a:lnTo>
                    <a:pt x="20" y="0"/>
                  </a:lnTo>
                  <a:lnTo>
                    <a:pt x="20" y="0"/>
                  </a:lnTo>
                  <a:lnTo>
                    <a:pt x="24" y="0"/>
                  </a:lnTo>
                  <a:lnTo>
                    <a:pt x="24" y="0"/>
                  </a:lnTo>
                  <a:lnTo>
                    <a:pt x="26" y="8"/>
                  </a:lnTo>
                  <a:lnTo>
                    <a:pt x="26" y="14"/>
                  </a:lnTo>
                  <a:lnTo>
                    <a:pt x="26" y="14"/>
                  </a:lnTo>
                  <a:lnTo>
                    <a:pt x="34" y="4"/>
                  </a:lnTo>
                  <a:lnTo>
                    <a:pt x="34" y="4"/>
                  </a:lnTo>
                  <a:lnTo>
                    <a:pt x="38" y="0"/>
                  </a:lnTo>
                  <a:lnTo>
                    <a:pt x="38" y="0"/>
                  </a:lnTo>
                  <a:lnTo>
                    <a:pt x="40" y="0"/>
                  </a:lnTo>
                  <a:lnTo>
                    <a:pt x="40" y="0"/>
                  </a:lnTo>
                  <a:lnTo>
                    <a:pt x="44" y="0"/>
                  </a:lnTo>
                  <a:lnTo>
                    <a:pt x="44" y="0"/>
                  </a:lnTo>
                  <a:lnTo>
                    <a:pt x="46" y="2"/>
                  </a:lnTo>
                  <a:lnTo>
                    <a:pt x="46" y="2"/>
                  </a:lnTo>
                  <a:lnTo>
                    <a:pt x="44" y="6"/>
                  </a:lnTo>
                  <a:lnTo>
                    <a:pt x="44" y="6"/>
                  </a:lnTo>
                  <a:lnTo>
                    <a:pt x="42" y="6"/>
                  </a:lnTo>
                  <a:lnTo>
                    <a:pt x="42" y="6"/>
                  </a:lnTo>
                  <a:lnTo>
                    <a:pt x="40" y="6"/>
                  </a:lnTo>
                  <a:lnTo>
                    <a:pt x="40" y="6"/>
                  </a:lnTo>
                  <a:lnTo>
                    <a:pt x="40" y="6"/>
                  </a:lnTo>
                  <a:lnTo>
                    <a:pt x="38" y="6"/>
                  </a:lnTo>
                  <a:lnTo>
                    <a:pt x="38" y="6"/>
                  </a:lnTo>
                  <a:lnTo>
                    <a:pt x="38" y="4"/>
                  </a:lnTo>
                  <a:lnTo>
                    <a:pt x="38" y="4"/>
                  </a:lnTo>
                  <a:lnTo>
                    <a:pt x="38" y="4"/>
                  </a:lnTo>
                  <a:lnTo>
                    <a:pt x="38" y="4"/>
                  </a:lnTo>
                  <a:lnTo>
                    <a:pt x="34" y="6"/>
                  </a:lnTo>
                  <a:lnTo>
                    <a:pt x="32" y="10"/>
                  </a:lnTo>
                  <a:lnTo>
                    <a:pt x="32" y="10"/>
                  </a:lnTo>
                  <a:lnTo>
                    <a:pt x="28" y="16"/>
                  </a:lnTo>
                  <a:lnTo>
                    <a:pt x="28" y="16"/>
                  </a:lnTo>
                  <a:lnTo>
                    <a:pt x="28" y="22"/>
                  </a:lnTo>
                  <a:lnTo>
                    <a:pt x="28" y="22"/>
                  </a:lnTo>
                  <a:lnTo>
                    <a:pt x="30" y="30"/>
                  </a:lnTo>
                  <a:lnTo>
                    <a:pt x="30" y="30"/>
                  </a:lnTo>
                  <a:lnTo>
                    <a:pt x="32" y="34"/>
                  </a:lnTo>
                  <a:lnTo>
                    <a:pt x="32" y="34"/>
                  </a:lnTo>
                  <a:lnTo>
                    <a:pt x="34" y="38"/>
                  </a:lnTo>
                  <a:lnTo>
                    <a:pt x="34" y="38"/>
                  </a:lnTo>
                  <a:lnTo>
                    <a:pt x="36" y="36"/>
                  </a:lnTo>
                  <a:lnTo>
                    <a:pt x="36" y="36"/>
                  </a:lnTo>
                  <a:lnTo>
                    <a:pt x="40" y="30"/>
                  </a:lnTo>
                  <a:lnTo>
                    <a:pt x="42" y="32"/>
                  </a:lnTo>
                  <a:lnTo>
                    <a:pt x="42" y="32"/>
                  </a:lnTo>
                  <a:lnTo>
                    <a:pt x="38" y="38"/>
                  </a:lnTo>
                  <a:lnTo>
                    <a:pt x="38" y="38"/>
                  </a:lnTo>
                  <a:lnTo>
                    <a:pt x="34" y="42"/>
                  </a:lnTo>
                  <a:lnTo>
                    <a:pt x="30" y="42"/>
                  </a:lnTo>
                  <a:lnTo>
                    <a:pt x="30" y="42"/>
                  </a:lnTo>
                  <a:lnTo>
                    <a:pt x="28" y="42"/>
                  </a:lnTo>
                  <a:lnTo>
                    <a:pt x="26" y="40"/>
                  </a:lnTo>
                  <a:lnTo>
                    <a:pt x="26" y="40"/>
                  </a:lnTo>
                  <a:lnTo>
                    <a:pt x="24" y="36"/>
                  </a:lnTo>
                  <a:lnTo>
                    <a:pt x="22" y="24"/>
                  </a:lnTo>
                  <a:lnTo>
                    <a:pt x="12" y="38"/>
                  </a:lnTo>
                  <a:lnTo>
                    <a:pt x="12" y="38"/>
                  </a:lnTo>
                  <a:lnTo>
                    <a:pt x="8" y="42"/>
                  </a:lnTo>
                  <a:lnTo>
                    <a:pt x="8" y="42"/>
                  </a:lnTo>
                  <a:lnTo>
                    <a:pt x="4" y="42"/>
                  </a:lnTo>
                  <a:lnTo>
                    <a:pt x="4" y="42"/>
                  </a:lnTo>
                  <a:lnTo>
                    <a:pt x="2" y="42"/>
                  </a:lnTo>
                  <a:lnTo>
                    <a:pt x="0" y="42"/>
                  </a:lnTo>
                  <a:lnTo>
                    <a:pt x="0" y="42"/>
                  </a:lnTo>
                  <a:lnTo>
                    <a:pt x="0" y="38"/>
                  </a:lnTo>
                  <a:lnTo>
                    <a:pt x="0" y="38"/>
                  </a:lnTo>
                  <a:lnTo>
                    <a:pt x="0" y="36"/>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3"/>
            <p:cNvSpPr>
              <a:spLocks noEditPoints="1"/>
            </p:cNvSpPr>
            <p:nvPr userDrawn="1"/>
          </p:nvSpPr>
          <p:spPr bwMode="auto">
            <a:xfrm>
              <a:off x="816" y="4244"/>
              <a:ext cx="52" cy="62"/>
            </a:xfrm>
            <a:custGeom>
              <a:avLst/>
              <a:gdLst>
                <a:gd name="T0" fmla="*/ 0 w 52"/>
                <a:gd name="T1" fmla="*/ 60 h 62"/>
                <a:gd name="T2" fmla="*/ 4 w 52"/>
                <a:gd name="T3" fmla="*/ 60 h 62"/>
                <a:gd name="T4" fmla="*/ 18 w 52"/>
                <a:gd name="T5" fmla="*/ 10 h 62"/>
                <a:gd name="T6" fmla="*/ 20 w 52"/>
                <a:gd name="T7" fmla="*/ 8 h 62"/>
                <a:gd name="T8" fmla="*/ 20 w 52"/>
                <a:gd name="T9" fmla="*/ 6 h 62"/>
                <a:gd name="T10" fmla="*/ 18 w 52"/>
                <a:gd name="T11" fmla="*/ 4 h 62"/>
                <a:gd name="T12" fmla="*/ 14 w 52"/>
                <a:gd name="T13" fmla="*/ 4 h 62"/>
                <a:gd name="T14" fmla="*/ 14 w 52"/>
                <a:gd name="T15" fmla="*/ 4 h 62"/>
                <a:gd name="T16" fmla="*/ 14 w 52"/>
                <a:gd name="T17" fmla="*/ 4 h 62"/>
                <a:gd name="T18" fmla="*/ 28 w 52"/>
                <a:gd name="T19" fmla="*/ 0 h 62"/>
                <a:gd name="T20" fmla="*/ 28 w 52"/>
                <a:gd name="T21" fmla="*/ 0 h 62"/>
                <a:gd name="T22" fmla="*/ 28 w 52"/>
                <a:gd name="T23" fmla="*/ 2 h 62"/>
                <a:gd name="T24" fmla="*/ 26 w 52"/>
                <a:gd name="T25" fmla="*/ 10 h 62"/>
                <a:gd name="T26" fmla="*/ 32 w 52"/>
                <a:gd name="T27" fmla="*/ 4 h 62"/>
                <a:gd name="T28" fmla="*/ 40 w 52"/>
                <a:gd name="T29" fmla="*/ 0 h 62"/>
                <a:gd name="T30" fmla="*/ 46 w 52"/>
                <a:gd name="T31" fmla="*/ 0 h 62"/>
                <a:gd name="T32" fmla="*/ 48 w 52"/>
                <a:gd name="T33" fmla="*/ 2 h 62"/>
                <a:gd name="T34" fmla="*/ 52 w 52"/>
                <a:gd name="T35" fmla="*/ 12 h 62"/>
                <a:gd name="T36" fmla="*/ 50 w 52"/>
                <a:gd name="T37" fmla="*/ 22 h 62"/>
                <a:gd name="T38" fmla="*/ 42 w 52"/>
                <a:gd name="T39" fmla="*/ 34 h 62"/>
                <a:gd name="T40" fmla="*/ 28 w 52"/>
                <a:gd name="T41" fmla="*/ 42 h 62"/>
                <a:gd name="T42" fmla="*/ 24 w 52"/>
                <a:gd name="T43" fmla="*/ 42 h 62"/>
                <a:gd name="T44" fmla="*/ 20 w 52"/>
                <a:gd name="T45" fmla="*/ 42 h 62"/>
                <a:gd name="T46" fmla="*/ 16 w 52"/>
                <a:gd name="T47" fmla="*/ 44 h 62"/>
                <a:gd name="T48" fmla="*/ 14 w 52"/>
                <a:gd name="T49" fmla="*/ 52 h 62"/>
                <a:gd name="T50" fmla="*/ 14 w 52"/>
                <a:gd name="T51" fmla="*/ 58 h 62"/>
                <a:gd name="T52" fmla="*/ 14 w 52"/>
                <a:gd name="T53" fmla="*/ 60 h 62"/>
                <a:gd name="T54" fmla="*/ 20 w 52"/>
                <a:gd name="T55" fmla="*/ 60 h 62"/>
                <a:gd name="T56" fmla="*/ 0 w 52"/>
                <a:gd name="T57" fmla="*/ 62 h 62"/>
                <a:gd name="T58" fmla="*/ 42 w 52"/>
                <a:gd name="T59" fmla="*/ 8 h 62"/>
                <a:gd name="T60" fmla="*/ 40 w 52"/>
                <a:gd name="T61" fmla="*/ 4 h 62"/>
                <a:gd name="T62" fmla="*/ 38 w 52"/>
                <a:gd name="T63" fmla="*/ 4 h 62"/>
                <a:gd name="T64" fmla="*/ 30 w 52"/>
                <a:gd name="T65" fmla="*/ 6 h 62"/>
                <a:gd name="T66" fmla="*/ 26 w 52"/>
                <a:gd name="T67" fmla="*/ 12 h 62"/>
                <a:gd name="T68" fmla="*/ 24 w 52"/>
                <a:gd name="T69" fmla="*/ 18 h 62"/>
                <a:gd name="T70" fmla="*/ 20 w 52"/>
                <a:gd name="T71" fmla="*/ 30 h 62"/>
                <a:gd name="T72" fmla="*/ 18 w 52"/>
                <a:gd name="T73" fmla="*/ 38 h 62"/>
                <a:gd name="T74" fmla="*/ 20 w 52"/>
                <a:gd name="T75" fmla="*/ 40 h 62"/>
                <a:gd name="T76" fmla="*/ 24 w 52"/>
                <a:gd name="T77" fmla="*/ 40 h 62"/>
                <a:gd name="T78" fmla="*/ 30 w 52"/>
                <a:gd name="T79" fmla="*/ 38 h 62"/>
                <a:gd name="T80" fmla="*/ 38 w 52"/>
                <a:gd name="T81" fmla="*/ 30 h 62"/>
                <a:gd name="T82" fmla="*/ 44 w 52"/>
                <a:gd name="T83" fmla="*/ 12 h 62"/>
                <a:gd name="T84" fmla="*/ 42 w 52"/>
                <a:gd name="T85" fmla="*/ 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62">
                  <a:moveTo>
                    <a:pt x="0" y="60"/>
                  </a:moveTo>
                  <a:lnTo>
                    <a:pt x="0" y="60"/>
                  </a:lnTo>
                  <a:lnTo>
                    <a:pt x="4" y="60"/>
                  </a:lnTo>
                  <a:lnTo>
                    <a:pt x="4" y="60"/>
                  </a:lnTo>
                  <a:lnTo>
                    <a:pt x="6" y="56"/>
                  </a:lnTo>
                  <a:lnTo>
                    <a:pt x="18" y="10"/>
                  </a:lnTo>
                  <a:lnTo>
                    <a:pt x="18" y="10"/>
                  </a:lnTo>
                  <a:lnTo>
                    <a:pt x="20" y="8"/>
                  </a:lnTo>
                  <a:lnTo>
                    <a:pt x="20" y="8"/>
                  </a:lnTo>
                  <a:lnTo>
                    <a:pt x="20" y="6"/>
                  </a:lnTo>
                  <a:lnTo>
                    <a:pt x="20" y="6"/>
                  </a:lnTo>
                  <a:lnTo>
                    <a:pt x="18" y="4"/>
                  </a:lnTo>
                  <a:lnTo>
                    <a:pt x="18" y="4"/>
                  </a:lnTo>
                  <a:lnTo>
                    <a:pt x="14" y="4"/>
                  </a:lnTo>
                  <a:lnTo>
                    <a:pt x="14" y="4"/>
                  </a:lnTo>
                  <a:lnTo>
                    <a:pt x="14" y="4"/>
                  </a:lnTo>
                  <a:lnTo>
                    <a:pt x="14" y="4"/>
                  </a:lnTo>
                  <a:lnTo>
                    <a:pt x="14" y="4"/>
                  </a:lnTo>
                  <a:lnTo>
                    <a:pt x="12" y="2"/>
                  </a:lnTo>
                  <a:lnTo>
                    <a:pt x="28" y="0"/>
                  </a:lnTo>
                  <a:lnTo>
                    <a:pt x="28" y="0"/>
                  </a:lnTo>
                  <a:lnTo>
                    <a:pt x="28" y="0"/>
                  </a:lnTo>
                  <a:lnTo>
                    <a:pt x="28" y="0"/>
                  </a:lnTo>
                  <a:lnTo>
                    <a:pt x="28" y="2"/>
                  </a:lnTo>
                  <a:lnTo>
                    <a:pt x="26" y="10"/>
                  </a:lnTo>
                  <a:lnTo>
                    <a:pt x="26" y="10"/>
                  </a:lnTo>
                  <a:lnTo>
                    <a:pt x="32" y="4"/>
                  </a:lnTo>
                  <a:lnTo>
                    <a:pt x="32" y="4"/>
                  </a:lnTo>
                  <a:lnTo>
                    <a:pt x="36" y="0"/>
                  </a:lnTo>
                  <a:lnTo>
                    <a:pt x="40" y="0"/>
                  </a:lnTo>
                  <a:lnTo>
                    <a:pt x="40" y="0"/>
                  </a:lnTo>
                  <a:lnTo>
                    <a:pt x="46" y="0"/>
                  </a:lnTo>
                  <a:lnTo>
                    <a:pt x="48" y="2"/>
                  </a:lnTo>
                  <a:lnTo>
                    <a:pt x="48" y="2"/>
                  </a:lnTo>
                  <a:lnTo>
                    <a:pt x="52" y="6"/>
                  </a:lnTo>
                  <a:lnTo>
                    <a:pt x="52" y="12"/>
                  </a:lnTo>
                  <a:lnTo>
                    <a:pt x="52" y="12"/>
                  </a:lnTo>
                  <a:lnTo>
                    <a:pt x="50" y="22"/>
                  </a:lnTo>
                  <a:lnTo>
                    <a:pt x="42" y="34"/>
                  </a:lnTo>
                  <a:lnTo>
                    <a:pt x="42" y="34"/>
                  </a:lnTo>
                  <a:lnTo>
                    <a:pt x="34" y="40"/>
                  </a:lnTo>
                  <a:lnTo>
                    <a:pt x="28" y="42"/>
                  </a:lnTo>
                  <a:lnTo>
                    <a:pt x="24" y="42"/>
                  </a:lnTo>
                  <a:lnTo>
                    <a:pt x="24" y="42"/>
                  </a:lnTo>
                  <a:lnTo>
                    <a:pt x="20" y="42"/>
                  </a:lnTo>
                  <a:lnTo>
                    <a:pt x="20" y="42"/>
                  </a:lnTo>
                  <a:lnTo>
                    <a:pt x="16" y="42"/>
                  </a:lnTo>
                  <a:lnTo>
                    <a:pt x="16" y="44"/>
                  </a:lnTo>
                  <a:lnTo>
                    <a:pt x="16" y="44"/>
                  </a:lnTo>
                  <a:lnTo>
                    <a:pt x="14" y="52"/>
                  </a:lnTo>
                  <a:lnTo>
                    <a:pt x="14" y="52"/>
                  </a:lnTo>
                  <a:lnTo>
                    <a:pt x="14" y="58"/>
                  </a:lnTo>
                  <a:lnTo>
                    <a:pt x="14" y="58"/>
                  </a:lnTo>
                  <a:lnTo>
                    <a:pt x="14" y="60"/>
                  </a:lnTo>
                  <a:lnTo>
                    <a:pt x="14" y="60"/>
                  </a:lnTo>
                  <a:lnTo>
                    <a:pt x="20" y="60"/>
                  </a:lnTo>
                  <a:lnTo>
                    <a:pt x="20" y="62"/>
                  </a:lnTo>
                  <a:lnTo>
                    <a:pt x="0" y="62"/>
                  </a:lnTo>
                  <a:lnTo>
                    <a:pt x="0" y="60"/>
                  </a:lnTo>
                  <a:close/>
                  <a:moveTo>
                    <a:pt x="42" y="8"/>
                  </a:moveTo>
                  <a:lnTo>
                    <a:pt x="42" y="8"/>
                  </a:lnTo>
                  <a:lnTo>
                    <a:pt x="40" y="4"/>
                  </a:lnTo>
                  <a:lnTo>
                    <a:pt x="38" y="4"/>
                  </a:lnTo>
                  <a:lnTo>
                    <a:pt x="38" y="4"/>
                  </a:lnTo>
                  <a:lnTo>
                    <a:pt x="34" y="4"/>
                  </a:lnTo>
                  <a:lnTo>
                    <a:pt x="30" y="6"/>
                  </a:lnTo>
                  <a:lnTo>
                    <a:pt x="30" y="6"/>
                  </a:lnTo>
                  <a:lnTo>
                    <a:pt x="26" y="12"/>
                  </a:lnTo>
                  <a:lnTo>
                    <a:pt x="24" y="18"/>
                  </a:lnTo>
                  <a:lnTo>
                    <a:pt x="24" y="18"/>
                  </a:lnTo>
                  <a:lnTo>
                    <a:pt x="20" y="30"/>
                  </a:lnTo>
                  <a:lnTo>
                    <a:pt x="20" y="30"/>
                  </a:lnTo>
                  <a:lnTo>
                    <a:pt x="18" y="38"/>
                  </a:lnTo>
                  <a:lnTo>
                    <a:pt x="18" y="38"/>
                  </a:lnTo>
                  <a:lnTo>
                    <a:pt x="20" y="40"/>
                  </a:lnTo>
                  <a:lnTo>
                    <a:pt x="20" y="40"/>
                  </a:lnTo>
                  <a:lnTo>
                    <a:pt x="24" y="40"/>
                  </a:lnTo>
                  <a:lnTo>
                    <a:pt x="24" y="40"/>
                  </a:lnTo>
                  <a:lnTo>
                    <a:pt x="28" y="40"/>
                  </a:lnTo>
                  <a:lnTo>
                    <a:pt x="30" y="38"/>
                  </a:lnTo>
                  <a:lnTo>
                    <a:pt x="38" y="30"/>
                  </a:lnTo>
                  <a:lnTo>
                    <a:pt x="38" y="30"/>
                  </a:lnTo>
                  <a:lnTo>
                    <a:pt x="42" y="22"/>
                  </a:lnTo>
                  <a:lnTo>
                    <a:pt x="44" y="12"/>
                  </a:lnTo>
                  <a:lnTo>
                    <a:pt x="44" y="12"/>
                  </a:lnTo>
                  <a:lnTo>
                    <a:pt x="42" y="8"/>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4"/>
            <p:cNvSpPr>
              <a:spLocks noEditPoints="1"/>
            </p:cNvSpPr>
            <p:nvPr userDrawn="1"/>
          </p:nvSpPr>
          <p:spPr bwMode="auto">
            <a:xfrm>
              <a:off x="874" y="4244"/>
              <a:ext cx="36" cy="42"/>
            </a:xfrm>
            <a:custGeom>
              <a:avLst/>
              <a:gdLst>
                <a:gd name="T0" fmla="*/ 10 w 36"/>
                <a:gd name="T1" fmla="*/ 10 h 42"/>
                <a:gd name="T2" fmla="*/ 28 w 36"/>
                <a:gd name="T3" fmla="*/ 0 h 42"/>
                <a:gd name="T4" fmla="*/ 34 w 36"/>
                <a:gd name="T5" fmla="*/ 2 h 42"/>
                <a:gd name="T6" fmla="*/ 36 w 36"/>
                <a:gd name="T7" fmla="*/ 4 h 42"/>
                <a:gd name="T8" fmla="*/ 36 w 36"/>
                <a:gd name="T9" fmla="*/ 6 h 42"/>
                <a:gd name="T10" fmla="*/ 28 w 36"/>
                <a:gd name="T11" fmla="*/ 18 h 42"/>
                <a:gd name="T12" fmla="*/ 20 w 36"/>
                <a:gd name="T13" fmla="*/ 22 h 42"/>
                <a:gd name="T14" fmla="*/ 10 w 36"/>
                <a:gd name="T15" fmla="*/ 24 h 42"/>
                <a:gd name="T16" fmla="*/ 8 w 36"/>
                <a:gd name="T17" fmla="*/ 28 h 42"/>
                <a:gd name="T18" fmla="*/ 8 w 36"/>
                <a:gd name="T19" fmla="*/ 30 h 42"/>
                <a:gd name="T20" fmla="*/ 8 w 36"/>
                <a:gd name="T21" fmla="*/ 34 h 42"/>
                <a:gd name="T22" fmla="*/ 10 w 36"/>
                <a:gd name="T23" fmla="*/ 36 h 42"/>
                <a:gd name="T24" fmla="*/ 18 w 36"/>
                <a:gd name="T25" fmla="*/ 38 h 42"/>
                <a:gd name="T26" fmla="*/ 24 w 36"/>
                <a:gd name="T27" fmla="*/ 36 h 42"/>
                <a:gd name="T28" fmla="*/ 32 w 36"/>
                <a:gd name="T29" fmla="*/ 32 h 42"/>
                <a:gd name="T30" fmla="*/ 32 w 36"/>
                <a:gd name="T31" fmla="*/ 32 h 42"/>
                <a:gd name="T32" fmla="*/ 26 w 36"/>
                <a:gd name="T33" fmla="*/ 38 h 42"/>
                <a:gd name="T34" fmla="*/ 12 w 36"/>
                <a:gd name="T35" fmla="*/ 42 h 42"/>
                <a:gd name="T36" fmla="*/ 8 w 36"/>
                <a:gd name="T37" fmla="*/ 42 h 42"/>
                <a:gd name="T38" fmla="*/ 4 w 36"/>
                <a:gd name="T39" fmla="*/ 40 h 42"/>
                <a:gd name="T40" fmla="*/ 0 w 36"/>
                <a:gd name="T41" fmla="*/ 30 h 42"/>
                <a:gd name="T42" fmla="*/ 2 w 36"/>
                <a:gd name="T43" fmla="*/ 20 h 42"/>
                <a:gd name="T44" fmla="*/ 10 w 36"/>
                <a:gd name="T45" fmla="*/ 10 h 42"/>
                <a:gd name="T46" fmla="*/ 24 w 36"/>
                <a:gd name="T47" fmla="*/ 16 h 42"/>
                <a:gd name="T48" fmla="*/ 30 w 36"/>
                <a:gd name="T49" fmla="*/ 6 h 42"/>
                <a:gd name="T50" fmla="*/ 30 w 36"/>
                <a:gd name="T51" fmla="*/ 2 h 42"/>
                <a:gd name="T52" fmla="*/ 26 w 36"/>
                <a:gd name="T53" fmla="*/ 2 h 42"/>
                <a:gd name="T54" fmla="*/ 24 w 36"/>
                <a:gd name="T55" fmla="*/ 2 h 42"/>
                <a:gd name="T56" fmla="*/ 20 w 36"/>
                <a:gd name="T57" fmla="*/ 4 h 42"/>
                <a:gd name="T58" fmla="*/ 16 w 36"/>
                <a:gd name="T59" fmla="*/ 10 h 42"/>
                <a:gd name="T60" fmla="*/ 12 w 36"/>
                <a:gd name="T61" fmla="*/ 18 h 42"/>
                <a:gd name="T62" fmla="*/ 10 w 36"/>
                <a:gd name="T63" fmla="*/ 22 h 42"/>
                <a:gd name="T64" fmla="*/ 24 w 36"/>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2">
                  <a:moveTo>
                    <a:pt x="10" y="10"/>
                  </a:moveTo>
                  <a:lnTo>
                    <a:pt x="10" y="10"/>
                  </a:lnTo>
                  <a:lnTo>
                    <a:pt x="18" y="2"/>
                  </a:lnTo>
                  <a:lnTo>
                    <a:pt x="28" y="0"/>
                  </a:lnTo>
                  <a:lnTo>
                    <a:pt x="28" y="0"/>
                  </a:lnTo>
                  <a:lnTo>
                    <a:pt x="34" y="2"/>
                  </a:lnTo>
                  <a:lnTo>
                    <a:pt x="34" y="2"/>
                  </a:lnTo>
                  <a:lnTo>
                    <a:pt x="36" y="4"/>
                  </a:lnTo>
                  <a:lnTo>
                    <a:pt x="36" y="6"/>
                  </a:lnTo>
                  <a:lnTo>
                    <a:pt x="36" y="6"/>
                  </a:lnTo>
                  <a:lnTo>
                    <a:pt x="34" y="12"/>
                  </a:lnTo>
                  <a:lnTo>
                    <a:pt x="28" y="18"/>
                  </a:lnTo>
                  <a:lnTo>
                    <a:pt x="28" y="18"/>
                  </a:lnTo>
                  <a:lnTo>
                    <a:pt x="20" y="22"/>
                  </a:lnTo>
                  <a:lnTo>
                    <a:pt x="12" y="24"/>
                  </a:lnTo>
                  <a:lnTo>
                    <a:pt x="10" y="24"/>
                  </a:lnTo>
                  <a:lnTo>
                    <a:pt x="10" y="24"/>
                  </a:lnTo>
                  <a:lnTo>
                    <a:pt x="8" y="28"/>
                  </a:lnTo>
                  <a:lnTo>
                    <a:pt x="8" y="28"/>
                  </a:lnTo>
                  <a:lnTo>
                    <a:pt x="8" y="30"/>
                  </a:lnTo>
                  <a:lnTo>
                    <a:pt x="8" y="30"/>
                  </a:lnTo>
                  <a:lnTo>
                    <a:pt x="8" y="34"/>
                  </a:lnTo>
                  <a:lnTo>
                    <a:pt x="10" y="36"/>
                  </a:lnTo>
                  <a:lnTo>
                    <a:pt x="10" y="36"/>
                  </a:lnTo>
                  <a:lnTo>
                    <a:pt x="14" y="38"/>
                  </a:lnTo>
                  <a:lnTo>
                    <a:pt x="18" y="38"/>
                  </a:lnTo>
                  <a:lnTo>
                    <a:pt x="18" y="38"/>
                  </a:lnTo>
                  <a:lnTo>
                    <a:pt x="24" y="36"/>
                  </a:lnTo>
                  <a:lnTo>
                    <a:pt x="24" y="36"/>
                  </a:lnTo>
                  <a:lnTo>
                    <a:pt x="32" y="32"/>
                  </a:lnTo>
                  <a:lnTo>
                    <a:pt x="32" y="32"/>
                  </a:lnTo>
                  <a:lnTo>
                    <a:pt x="32" y="32"/>
                  </a:lnTo>
                  <a:lnTo>
                    <a:pt x="26" y="38"/>
                  </a:lnTo>
                  <a:lnTo>
                    <a:pt x="26" y="38"/>
                  </a:lnTo>
                  <a:lnTo>
                    <a:pt x="20" y="42"/>
                  </a:lnTo>
                  <a:lnTo>
                    <a:pt x="12" y="42"/>
                  </a:lnTo>
                  <a:lnTo>
                    <a:pt x="12" y="42"/>
                  </a:lnTo>
                  <a:lnTo>
                    <a:pt x="8" y="42"/>
                  </a:lnTo>
                  <a:lnTo>
                    <a:pt x="4" y="40"/>
                  </a:lnTo>
                  <a:lnTo>
                    <a:pt x="4" y="40"/>
                  </a:lnTo>
                  <a:lnTo>
                    <a:pt x="0" y="36"/>
                  </a:lnTo>
                  <a:lnTo>
                    <a:pt x="0" y="30"/>
                  </a:lnTo>
                  <a:lnTo>
                    <a:pt x="0" y="30"/>
                  </a:lnTo>
                  <a:lnTo>
                    <a:pt x="2" y="20"/>
                  </a:lnTo>
                  <a:lnTo>
                    <a:pt x="10" y="10"/>
                  </a:lnTo>
                  <a:lnTo>
                    <a:pt x="10" y="10"/>
                  </a:lnTo>
                  <a:close/>
                  <a:moveTo>
                    <a:pt x="24" y="16"/>
                  </a:moveTo>
                  <a:lnTo>
                    <a:pt x="24" y="16"/>
                  </a:lnTo>
                  <a:lnTo>
                    <a:pt x="28" y="10"/>
                  </a:lnTo>
                  <a:lnTo>
                    <a:pt x="30" y="6"/>
                  </a:lnTo>
                  <a:lnTo>
                    <a:pt x="30" y="6"/>
                  </a:lnTo>
                  <a:lnTo>
                    <a:pt x="30" y="2"/>
                  </a:lnTo>
                  <a:lnTo>
                    <a:pt x="30" y="2"/>
                  </a:lnTo>
                  <a:lnTo>
                    <a:pt x="26" y="2"/>
                  </a:lnTo>
                  <a:lnTo>
                    <a:pt x="26" y="2"/>
                  </a:lnTo>
                  <a:lnTo>
                    <a:pt x="24" y="2"/>
                  </a:lnTo>
                  <a:lnTo>
                    <a:pt x="20" y="4"/>
                  </a:lnTo>
                  <a:lnTo>
                    <a:pt x="20" y="4"/>
                  </a:lnTo>
                  <a:lnTo>
                    <a:pt x="16" y="10"/>
                  </a:lnTo>
                  <a:lnTo>
                    <a:pt x="16" y="10"/>
                  </a:lnTo>
                  <a:lnTo>
                    <a:pt x="12" y="18"/>
                  </a:lnTo>
                  <a:lnTo>
                    <a:pt x="12" y="18"/>
                  </a:lnTo>
                  <a:lnTo>
                    <a:pt x="10" y="22"/>
                  </a:lnTo>
                  <a:lnTo>
                    <a:pt x="10" y="22"/>
                  </a:lnTo>
                  <a:lnTo>
                    <a:pt x="18" y="20"/>
                  </a:lnTo>
                  <a:lnTo>
                    <a:pt x="24" y="16"/>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5"/>
            <p:cNvSpPr>
              <a:spLocks/>
            </p:cNvSpPr>
            <p:nvPr userDrawn="1"/>
          </p:nvSpPr>
          <p:spPr bwMode="auto">
            <a:xfrm>
              <a:off x="916" y="4244"/>
              <a:ext cx="36" cy="42"/>
            </a:xfrm>
            <a:custGeom>
              <a:avLst/>
              <a:gdLst>
                <a:gd name="T0" fmla="*/ 18 w 36"/>
                <a:gd name="T1" fmla="*/ 0 h 42"/>
                <a:gd name="T2" fmla="*/ 18 w 36"/>
                <a:gd name="T3" fmla="*/ 0 h 42"/>
                <a:gd name="T4" fmla="*/ 18 w 36"/>
                <a:gd name="T5" fmla="*/ 0 h 42"/>
                <a:gd name="T6" fmla="*/ 18 w 36"/>
                <a:gd name="T7" fmla="*/ 0 h 42"/>
                <a:gd name="T8" fmla="*/ 18 w 36"/>
                <a:gd name="T9" fmla="*/ 0 h 42"/>
                <a:gd name="T10" fmla="*/ 12 w 36"/>
                <a:gd name="T11" fmla="*/ 20 h 42"/>
                <a:gd name="T12" fmla="*/ 14 w 36"/>
                <a:gd name="T13" fmla="*/ 16 h 42"/>
                <a:gd name="T14" fmla="*/ 14 w 36"/>
                <a:gd name="T15" fmla="*/ 16 h 42"/>
                <a:gd name="T16" fmla="*/ 22 w 36"/>
                <a:gd name="T17" fmla="*/ 4 h 42"/>
                <a:gd name="T18" fmla="*/ 22 w 36"/>
                <a:gd name="T19" fmla="*/ 4 h 42"/>
                <a:gd name="T20" fmla="*/ 26 w 36"/>
                <a:gd name="T21" fmla="*/ 0 h 42"/>
                <a:gd name="T22" fmla="*/ 30 w 36"/>
                <a:gd name="T23" fmla="*/ 0 h 42"/>
                <a:gd name="T24" fmla="*/ 30 w 36"/>
                <a:gd name="T25" fmla="*/ 0 h 42"/>
                <a:gd name="T26" fmla="*/ 34 w 36"/>
                <a:gd name="T27" fmla="*/ 0 h 42"/>
                <a:gd name="T28" fmla="*/ 34 w 36"/>
                <a:gd name="T29" fmla="*/ 0 h 42"/>
                <a:gd name="T30" fmla="*/ 36 w 36"/>
                <a:gd name="T31" fmla="*/ 4 h 42"/>
                <a:gd name="T32" fmla="*/ 36 w 36"/>
                <a:gd name="T33" fmla="*/ 4 h 42"/>
                <a:gd name="T34" fmla="*/ 34 w 36"/>
                <a:gd name="T35" fmla="*/ 8 h 42"/>
                <a:gd name="T36" fmla="*/ 34 w 36"/>
                <a:gd name="T37" fmla="*/ 8 h 42"/>
                <a:gd name="T38" fmla="*/ 30 w 36"/>
                <a:gd name="T39" fmla="*/ 10 h 42"/>
                <a:gd name="T40" fmla="*/ 30 w 36"/>
                <a:gd name="T41" fmla="*/ 10 h 42"/>
                <a:gd name="T42" fmla="*/ 28 w 36"/>
                <a:gd name="T43" fmla="*/ 8 h 42"/>
                <a:gd name="T44" fmla="*/ 28 w 36"/>
                <a:gd name="T45" fmla="*/ 8 h 42"/>
                <a:gd name="T46" fmla="*/ 28 w 36"/>
                <a:gd name="T47" fmla="*/ 8 h 42"/>
                <a:gd name="T48" fmla="*/ 26 w 36"/>
                <a:gd name="T49" fmla="*/ 6 h 42"/>
                <a:gd name="T50" fmla="*/ 26 w 36"/>
                <a:gd name="T51" fmla="*/ 6 h 42"/>
                <a:gd name="T52" fmla="*/ 26 w 36"/>
                <a:gd name="T53" fmla="*/ 6 h 42"/>
                <a:gd name="T54" fmla="*/ 26 w 36"/>
                <a:gd name="T55" fmla="*/ 6 h 42"/>
                <a:gd name="T56" fmla="*/ 26 w 36"/>
                <a:gd name="T57" fmla="*/ 6 h 42"/>
                <a:gd name="T58" fmla="*/ 26 w 36"/>
                <a:gd name="T59" fmla="*/ 6 h 42"/>
                <a:gd name="T60" fmla="*/ 24 w 36"/>
                <a:gd name="T61" fmla="*/ 6 h 42"/>
                <a:gd name="T62" fmla="*/ 20 w 36"/>
                <a:gd name="T63" fmla="*/ 10 h 42"/>
                <a:gd name="T64" fmla="*/ 20 w 36"/>
                <a:gd name="T65" fmla="*/ 10 h 42"/>
                <a:gd name="T66" fmla="*/ 14 w 36"/>
                <a:gd name="T67" fmla="*/ 22 h 42"/>
                <a:gd name="T68" fmla="*/ 14 w 36"/>
                <a:gd name="T69" fmla="*/ 22 h 42"/>
                <a:gd name="T70" fmla="*/ 10 w 36"/>
                <a:gd name="T71" fmla="*/ 32 h 42"/>
                <a:gd name="T72" fmla="*/ 10 w 36"/>
                <a:gd name="T73" fmla="*/ 32 h 42"/>
                <a:gd name="T74" fmla="*/ 8 w 36"/>
                <a:gd name="T75" fmla="*/ 42 h 42"/>
                <a:gd name="T76" fmla="*/ 0 w 36"/>
                <a:gd name="T77" fmla="*/ 42 h 42"/>
                <a:gd name="T78" fmla="*/ 8 w 36"/>
                <a:gd name="T79" fmla="*/ 14 h 42"/>
                <a:gd name="T80" fmla="*/ 8 w 36"/>
                <a:gd name="T81" fmla="*/ 14 h 42"/>
                <a:gd name="T82" fmla="*/ 8 w 36"/>
                <a:gd name="T83" fmla="*/ 10 h 42"/>
                <a:gd name="T84" fmla="*/ 8 w 36"/>
                <a:gd name="T85" fmla="*/ 10 h 42"/>
                <a:gd name="T86" fmla="*/ 10 w 36"/>
                <a:gd name="T87" fmla="*/ 6 h 42"/>
                <a:gd name="T88" fmla="*/ 10 w 36"/>
                <a:gd name="T89" fmla="*/ 6 h 42"/>
                <a:gd name="T90" fmla="*/ 8 w 36"/>
                <a:gd name="T91" fmla="*/ 4 h 42"/>
                <a:gd name="T92" fmla="*/ 8 w 36"/>
                <a:gd name="T93" fmla="*/ 4 h 42"/>
                <a:gd name="T94" fmla="*/ 6 w 36"/>
                <a:gd name="T95" fmla="*/ 4 h 42"/>
                <a:gd name="T96" fmla="*/ 6 w 36"/>
                <a:gd name="T97" fmla="*/ 4 h 42"/>
                <a:gd name="T98" fmla="*/ 4 w 36"/>
                <a:gd name="T99" fmla="*/ 4 h 42"/>
                <a:gd name="T100" fmla="*/ 4 w 36"/>
                <a:gd name="T101" fmla="*/ 4 h 42"/>
                <a:gd name="T102" fmla="*/ 2 w 36"/>
                <a:gd name="T103" fmla="*/ 4 h 42"/>
                <a:gd name="T104" fmla="*/ 2 w 36"/>
                <a:gd name="T105" fmla="*/ 2 h 42"/>
                <a:gd name="T106" fmla="*/ 4 w 36"/>
                <a:gd name="T107" fmla="*/ 2 h 42"/>
                <a:gd name="T108" fmla="*/ 4 w 36"/>
                <a:gd name="T109" fmla="*/ 2 h 42"/>
                <a:gd name="T110" fmla="*/ 12 w 36"/>
                <a:gd name="T111" fmla="*/ 0 h 42"/>
                <a:gd name="T112" fmla="*/ 12 w 36"/>
                <a:gd name="T113" fmla="*/ 0 h 42"/>
                <a:gd name="T114" fmla="*/ 18 w 36"/>
                <a:gd name="T115" fmla="*/ 0 h 42"/>
                <a:gd name="T116" fmla="*/ 18 w 36"/>
                <a:gd name="T117" fmla="*/ 0 h 42"/>
                <a:gd name="T118" fmla="*/ 18 w 36"/>
                <a:gd name="T119" fmla="*/ 0 h 42"/>
                <a:gd name="T120" fmla="*/ 18 w 36"/>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 h="42">
                  <a:moveTo>
                    <a:pt x="18" y="0"/>
                  </a:moveTo>
                  <a:lnTo>
                    <a:pt x="18" y="0"/>
                  </a:lnTo>
                  <a:lnTo>
                    <a:pt x="18" y="0"/>
                  </a:lnTo>
                  <a:lnTo>
                    <a:pt x="18" y="0"/>
                  </a:lnTo>
                  <a:lnTo>
                    <a:pt x="18" y="0"/>
                  </a:lnTo>
                  <a:lnTo>
                    <a:pt x="12" y="20"/>
                  </a:lnTo>
                  <a:lnTo>
                    <a:pt x="14" y="16"/>
                  </a:lnTo>
                  <a:lnTo>
                    <a:pt x="14" y="16"/>
                  </a:lnTo>
                  <a:lnTo>
                    <a:pt x="22" y="4"/>
                  </a:lnTo>
                  <a:lnTo>
                    <a:pt x="22" y="4"/>
                  </a:lnTo>
                  <a:lnTo>
                    <a:pt x="26" y="0"/>
                  </a:lnTo>
                  <a:lnTo>
                    <a:pt x="30" y="0"/>
                  </a:lnTo>
                  <a:lnTo>
                    <a:pt x="30" y="0"/>
                  </a:lnTo>
                  <a:lnTo>
                    <a:pt x="34" y="0"/>
                  </a:lnTo>
                  <a:lnTo>
                    <a:pt x="34" y="0"/>
                  </a:lnTo>
                  <a:lnTo>
                    <a:pt x="36" y="4"/>
                  </a:lnTo>
                  <a:lnTo>
                    <a:pt x="36" y="4"/>
                  </a:lnTo>
                  <a:lnTo>
                    <a:pt x="34" y="8"/>
                  </a:lnTo>
                  <a:lnTo>
                    <a:pt x="34" y="8"/>
                  </a:lnTo>
                  <a:lnTo>
                    <a:pt x="30" y="10"/>
                  </a:lnTo>
                  <a:lnTo>
                    <a:pt x="30" y="10"/>
                  </a:lnTo>
                  <a:lnTo>
                    <a:pt x="28" y="8"/>
                  </a:lnTo>
                  <a:lnTo>
                    <a:pt x="28" y="8"/>
                  </a:lnTo>
                  <a:lnTo>
                    <a:pt x="28" y="8"/>
                  </a:lnTo>
                  <a:lnTo>
                    <a:pt x="26" y="6"/>
                  </a:lnTo>
                  <a:lnTo>
                    <a:pt x="26" y="6"/>
                  </a:lnTo>
                  <a:lnTo>
                    <a:pt x="26" y="6"/>
                  </a:lnTo>
                  <a:lnTo>
                    <a:pt x="26" y="6"/>
                  </a:lnTo>
                  <a:lnTo>
                    <a:pt x="26" y="6"/>
                  </a:lnTo>
                  <a:lnTo>
                    <a:pt x="26" y="6"/>
                  </a:lnTo>
                  <a:lnTo>
                    <a:pt x="24" y="6"/>
                  </a:lnTo>
                  <a:lnTo>
                    <a:pt x="20" y="10"/>
                  </a:lnTo>
                  <a:lnTo>
                    <a:pt x="20" y="10"/>
                  </a:lnTo>
                  <a:lnTo>
                    <a:pt x="14" y="22"/>
                  </a:lnTo>
                  <a:lnTo>
                    <a:pt x="14" y="22"/>
                  </a:lnTo>
                  <a:lnTo>
                    <a:pt x="10" y="32"/>
                  </a:lnTo>
                  <a:lnTo>
                    <a:pt x="10" y="32"/>
                  </a:lnTo>
                  <a:lnTo>
                    <a:pt x="8" y="42"/>
                  </a:lnTo>
                  <a:lnTo>
                    <a:pt x="0" y="42"/>
                  </a:lnTo>
                  <a:lnTo>
                    <a:pt x="8" y="14"/>
                  </a:lnTo>
                  <a:lnTo>
                    <a:pt x="8" y="14"/>
                  </a:lnTo>
                  <a:lnTo>
                    <a:pt x="8" y="10"/>
                  </a:lnTo>
                  <a:lnTo>
                    <a:pt x="8" y="10"/>
                  </a:lnTo>
                  <a:lnTo>
                    <a:pt x="10" y="6"/>
                  </a:lnTo>
                  <a:lnTo>
                    <a:pt x="10" y="6"/>
                  </a:lnTo>
                  <a:lnTo>
                    <a:pt x="8" y="4"/>
                  </a:lnTo>
                  <a:lnTo>
                    <a:pt x="8" y="4"/>
                  </a:lnTo>
                  <a:lnTo>
                    <a:pt x="6" y="4"/>
                  </a:lnTo>
                  <a:lnTo>
                    <a:pt x="6" y="4"/>
                  </a:lnTo>
                  <a:lnTo>
                    <a:pt x="4" y="4"/>
                  </a:lnTo>
                  <a:lnTo>
                    <a:pt x="4" y="4"/>
                  </a:lnTo>
                  <a:lnTo>
                    <a:pt x="2" y="4"/>
                  </a:lnTo>
                  <a:lnTo>
                    <a:pt x="2" y="2"/>
                  </a:lnTo>
                  <a:lnTo>
                    <a:pt x="4" y="2"/>
                  </a:lnTo>
                  <a:lnTo>
                    <a:pt x="4" y="2"/>
                  </a:lnTo>
                  <a:lnTo>
                    <a:pt x="12" y="0"/>
                  </a:lnTo>
                  <a:lnTo>
                    <a:pt x="12" y="0"/>
                  </a:lnTo>
                  <a:lnTo>
                    <a:pt x="18" y="0"/>
                  </a:lnTo>
                  <a:lnTo>
                    <a:pt x="18" y="0"/>
                  </a:lnTo>
                  <a:lnTo>
                    <a:pt x="18"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6"/>
            <p:cNvSpPr>
              <a:spLocks noEditPoints="1"/>
            </p:cNvSpPr>
            <p:nvPr userDrawn="1"/>
          </p:nvSpPr>
          <p:spPr bwMode="auto">
            <a:xfrm>
              <a:off x="956" y="4222"/>
              <a:ext cx="20" cy="64"/>
            </a:xfrm>
            <a:custGeom>
              <a:avLst/>
              <a:gdLst>
                <a:gd name="T0" fmla="*/ 16 w 20"/>
                <a:gd name="T1" fmla="*/ 22 h 64"/>
                <a:gd name="T2" fmla="*/ 8 w 20"/>
                <a:gd name="T3" fmla="*/ 56 h 64"/>
                <a:gd name="T4" fmla="*/ 6 w 20"/>
                <a:gd name="T5" fmla="*/ 58 h 64"/>
                <a:gd name="T6" fmla="*/ 6 w 20"/>
                <a:gd name="T7" fmla="*/ 60 h 64"/>
                <a:gd name="T8" fmla="*/ 8 w 20"/>
                <a:gd name="T9" fmla="*/ 60 h 64"/>
                <a:gd name="T10" fmla="*/ 12 w 20"/>
                <a:gd name="T11" fmla="*/ 58 h 64"/>
                <a:gd name="T12" fmla="*/ 16 w 20"/>
                <a:gd name="T13" fmla="*/ 52 h 64"/>
                <a:gd name="T14" fmla="*/ 16 w 20"/>
                <a:gd name="T15" fmla="*/ 54 h 64"/>
                <a:gd name="T16" fmla="*/ 12 w 20"/>
                <a:gd name="T17" fmla="*/ 62 h 64"/>
                <a:gd name="T18" fmla="*/ 8 w 20"/>
                <a:gd name="T19" fmla="*/ 64 h 64"/>
                <a:gd name="T20" fmla="*/ 4 w 20"/>
                <a:gd name="T21" fmla="*/ 64 h 64"/>
                <a:gd name="T22" fmla="*/ 0 w 20"/>
                <a:gd name="T23" fmla="*/ 64 h 64"/>
                <a:gd name="T24" fmla="*/ 0 w 20"/>
                <a:gd name="T25" fmla="*/ 60 h 64"/>
                <a:gd name="T26" fmla="*/ 0 w 20"/>
                <a:gd name="T27" fmla="*/ 56 h 64"/>
                <a:gd name="T28" fmla="*/ 6 w 20"/>
                <a:gd name="T29" fmla="*/ 30 h 64"/>
                <a:gd name="T30" fmla="*/ 8 w 20"/>
                <a:gd name="T31" fmla="*/ 28 h 64"/>
                <a:gd name="T32" fmla="*/ 8 w 20"/>
                <a:gd name="T33" fmla="*/ 28 h 64"/>
                <a:gd name="T34" fmla="*/ 6 w 20"/>
                <a:gd name="T35" fmla="*/ 26 h 64"/>
                <a:gd name="T36" fmla="*/ 2 w 20"/>
                <a:gd name="T37" fmla="*/ 26 h 64"/>
                <a:gd name="T38" fmla="*/ 2 w 20"/>
                <a:gd name="T39" fmla="*/ 24 h 64"/>
                <a:gd name="T40" fmla="*/ 6 w 20"/>
                <a:gd name="T41" fmla="*/ 24 h 64"/>
                <a:gd name="T42" fmla="*/ 10 w 20"/>
                <a:gd name="T43" fmla="*/ 22 h 64"/>
                <a:gd name="T44" fmla="*/ 14 w 20"/>
                <a:gd name="T45" fmla="*/ 22 h 64"/>
                <a:gd name="T46" fmla="*/ 16 w 20"/>
                <a:gd name="T47" fmla="*/ 22 h 64"/>
                <a:gd name="T48" fmla="*/ 12 w 20"/>
                <a:gd name="T49" fmla="*/ 10 h 64"/>
                <a:gd name="T50" fmla="*/ 10 w 20"/>
                <a:gd name="T51" fmla="*/ 6 h 64"/>
                <a:gd name="T52" fmla="*/ 12 w 20"/>
                <a:gd name="T53" fmla="*/ 2 h 64"/>
                <a:gd name="T54" fmla="*/ 16 w 20"/>
                <a:gd name="T55" fmla="*/ 0 h 64"/>
                <a:gd name="T56" fmla="*/ 18 w 20"/>
                <a:gd name="T57" fmla="*/ 2 h 64"/>
                <a:gd name="T58" fmla="*/ 20 w 20"/>
                <a:gd name="T59" fmla="*/ 6 h 64"/>
                <a:gd name="T60" fmla="*/ 18 w 20"/>
                <a:gd name="T61" fmla="*/ 10 h 64"/>
                <a:gd name="T62" fmla="*/ 16 w 20"/>
                <a:gd name="T63" fmla="*/ 12 h 64"/>
                <a:gd name="T64" fmla="*/ 12 w 20"/>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64">
                  <a:moveTo>
                    <a:pt x="16" y="22"/>
                  </a:moveTo>
                  <a:lnTo>
                    <a:pt x="16" y="22"/>
                  </a:lnTo>
                  <a:lnTo>
                    <a:pt x="16" y="22"/>
                  </a:lnTo>
                  <a:lnTo>
                    <a:pt x="8" y="56"/>
                  </a:lnTo>
                  <a:lnTo>
                    <a:pt x="8" y="56"/>
                  </a:lnTo>
                  <a:lnTo>
                    <a:pt x="6" y="58"/>
                  </a:lnTo>
                  <a:lnTo>
                    <a:pt x="6" y="58"/>
                  </a:lnTo>
                  <a:lnTo>
                    <a:pt x="6" y="60"/>
                  </a:lnTo>
                  <a:lnTo>
                    <a:pt x="6" y="60"/>
                  </a:lnTo>
                  <a:lnTo>
                    <a:pt x="8" y="60"/>
                  </a:lnTo>
                  <a:lnTo>
                    <a:pt x="8" y="60"/>
                  </a:lnTo>
                  <a:lnTo>
                    <a:pt x="12" y="58"/>
                  </a:lnTo>
                  <a:lnTo>
                    <a:pt x="12" y="58"/>
                  </a:lnTo>
                  <a:lnTo>
                    <a:pt x="16" y="52"/>
                  </a:lnTo>
                  <a:lnTo>
                    <a:pt x="18" y="54"/>
                  </a:lnTo>
                  <a:lnTo>
                    <a:pt x="16" y="54"/>
                  </a:lnTo>
                  <a:lnTo>
                    <a:pt x="16" y="54"/>
                  </a:lnTo>
                  <a:lnTo>
                    <a:pt x="12" y="62"/>
                  </a:lnTo>
                  <a:lnTo>
                    <a:pt x="12" y="62"/>
                  </a:lnTo>
                  <a:lnTo>
                    <a:pt x="8" y="64"/>
                  </a:lnTo>
                  <a:lnTo>
                    <a:pt x="4" y="64"/>
                  </a:lnTo>
                  <a:lnTo>
                    <a:pt x="4" y="64"/>
                  </a:lnTo>
                  <a:lnTo>
                    <a:pt x="0" y="64"/>
                  </a:lnTo>
                  <a:lnTo>
                    <a:pt x="0" y="64"/>
                  </a:lnTo>
                  <a:lnTo>
                    <a:pt x="0" y="60"/>
                  </a:lnTo>
                  <a:lnTo>
                    <a:pt x="0" y="60"/>
                  </a:lnTo>
                  <a:lnTo>
                    <a:pt x="0" y="56"/>
                  </a:lnTo>
                  <a:lnTo>
                    <a:pt x="0" y="56"/>
                  </a:lnTo>
                  <a:lnTo>
                    <a:pt x="0" y="54"/>
                  </a:lnTo>
                  <a:lnTo>
                    <a:pt x="6" y="30"/>
                  </a:lnTo>
                  <a:lnTo>
                    <a:pt x="6" y="30"/>
                  </a:lnTo>
                  <a:lnTo>
                    <a:pt x="8" y="28"/>
                  </a:lnTo>
                  <a:lnTo>
                    <a:pt x="8" y="28"/>
                  </a:lnTo>
                  <a:lnTo>
                    <a:pt x="8" y="28"/>
                  </a:lnTo>
                  <a:lnTo>
                    <a:pt x="8" y="28"/>
                  </a:lnTo>
                  <a:lnTo>
                    <a:pt x="6" y="26"/>
                  </a:lnTo>
                  <a:lnTo>
                    <a:pt x="6" y="26"/>
                  </a:lnTo>
                  <a:lnTo>
                    <a:pt x="2" y="26"/>
                  </a:lnTo>
                  <a:lnTo>
                    <a:pt x="2" y="24"/>
                  </a:lnTo>
                  <a:lnTo>
                    <a:pt x="2" y="24"/>
                  </a:lnTo>
                  <a:lnTo>
                    <a:pt x="6" y="24"/>
                  </a:lnTo>
                  <a:lnTo>
                    <a:pt x="6" y="24"/>
                  </a:lnTo>
                  <a:lnTo>
                    <a:pt x="10" y="22"/>
                  </a:lnTo>
                  <a:lnTo>
                    <a:pt x="10" y="22"/>
                  </a:lnTo>
                  <a:lnTo>
                    <a:pt x="14" y="22"/>
                  </a:lnTo>
                  <a:lnTo>
                    <a:pt x="14" y="22"/>
                  </a:lnTo>
                  <a:lnTo>
                    <a:pt x="16" y="22"/>
                  </a:lnTo>
                  <a:lnTo>
                    <a:pt x="16" y="22"/>
                  </a:lnTo>
                  <a:close/>
                  <a:moveTo>
                    <a:pt x="12" y="10"/>
                  </a:moveTo>
                  <a:lnTo>
                    <a:pt x="12" y="10"/>
                  </a:lnTo>
                  <a:lnTo>
                    <a:pt x="10" y="6"/>
                  </a:lnTo>
                  <a:lnTo>
                    <a:pt x="10" y="6"/>
                  </a:lnTo>
                  <a:lnTo>
                    <a:pt x="12" y="2"/>
                  </a:lnTo>
                  <a:lnTo>
                    <a:pt x="12" y="2"/>
                  </a:lnTo>
                  <a:lnTo>
                    <a:pt x="16" y="0"/>
                  </a:lnTo>
                  <a:lnTo>
                    <a:pt x="16" y="0"/>
                  </a:lnTo>
                  <a:lnTo>
                    <a:pt x="18" y="2"/>
                  </a:lnTo>
                  <a:lnTo>
                    <a:pt x="18" y="2"/>
                  </a:lnTo>
                  <a:lnTo>
                    <a:pt x="20" y="6"/>
                  </a:lnTo>
                  <a:lnTo>
                    <a:pt x="20" y="6"/>
                  </a:lnTo>
                  <a:lnTo>
                    <a:pt x="18" y="10"/>
                  </a:lnTo>
                  <a:lnTo>
                    <a:pt x="18" y="10"/>
                  </a:lnTo>
                  <a:lnTo>
                    <a:pt x="16" y="12"/>
                  </a:lnTo>
                  <a:lnTo>
                    <a:pt x="16" y="12"/>
                  </a:lnTo>
                  <a:lnTo>
                    <a:pt x="12" y="1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7"/>
            <p:cNvSpPr>
              <a:spLocks noEditPoints="1"/>
            </p:cNvSpPr>
            <p:nvPr userDrawn="1"/>
          </p:nvSpPr>
          <p:spPr bwMode="auto">
            <a:xfrm>
              <a:off x="980" y="4244"/>
              <a:ext cx="36" cy="42"/>
            </a:xfrm>
            <a:custGeom>
              <a:avLst/>
              <a:gdLst>
                <a:gd name="T0" fmla="*/ 10 w 36"/>
                <a:gd name="T1" fmla="*/ 10 h 42"/>
                <a:gd name="T2" fmla="*/ 30 w 36"/>
                <a:gd name="T3" fmla="*/ 0 h 42"/>
                <a:gd name="T4" fmla="*/ 34 w 36"/>
                <a:gd name="T5" fmla="*/ 2 h 42"/>
                <a:gd name="T6" fmla="*/ 36 w 36"/>
                <a:gd name="T7" fmla="*/ 4 h 42"/>
                <a:gd name="T8" fmla="*/ 36 w 36"/>
                <a:gd name="T9" fmla="*/ 6 h 42"/>
                <a:gd name="T10" fmla="*/ 30 w 36"/>
                <a:gd name="T11" fmla="*/ 18 h 42"/>
                <a:gd name="T12" fmla="*/ 20 w 36"/>
                <a:gd name="T13" fmla="*/ 22 h 42"/>
                <a:gd name="T14" fmla="*/ 10 w 36"/>
                <a:gd name="T15" fmla="*/ 24 h 42"/>
                <a:gd name="T16" fmla="*/ 8 w 36"/>
                <a:gd name="T17" fmla="*/ 28 h 42"/>
                <a:gd name="T18" fmla="*/ 8 w 36"/>
                <a:gd name="T19" fmla="*/ 30 h 42"/>
                <a:gd name="T20" fmla="*/ 10 w 36"/>
                <a:gd name="T21" fmla="*/ 34 h 42"/>
                <a:gd name="T22" fmla="*/ 12 w 36"/>
                <a:gd name="T23" fmla="*/ 36 h 42"/>
                <a:gd name="T24" fmla="*/ 18 w 36"/>
                <a:gd name="T25" fmla="*/ 38 h 42"/>
                <a:gd name="T26" fmla="*/ 26 w 36"/>
                <a:gd name="T27" fmla="*/ 36 h 42"/>
                <a:gd name="T28" fmla="*/ 32 w 36"/>
                <a:gd name="T29" fmla="*/ 32 h 42"/>
                <a:gd name="T30" fmla="*/ 34 w 36"/>
                <a:gd name="T31" fmla="*/ 32 h 42"/>
                <a:gd name="T32" fmla="*/ 26 w 36"/>
                <a:gd name="T33" fmla="*/ 38 h 42"/>
                <a:gd name="T34" fmla="*/ 12 w 36"/>
                <a:gd name="T35" fmla="*/ 42 h 42"/>
                <a:gd name="T36" fmla="*/ 8 w 36"/>
                <a:gd name="T37" fmla="*/ 42 h 42"/>
                <a:gd name="T38" fmla="*/ 4 w 36"/>
                <a:gd name="T39" fmla="*/ 40 h 42"/>
                <a:gd name="T40" fmla="*/ 0 w 36"/>
                <a:gd name="T41" fmla="*/ 30 h 42"/>
                <a:gd name="T42" fmla="*/ 2 w 36"/>
                <a:gd name="T43" fmla="*/ 20 h 42"/>
                <a:gd name="T44" fmla="*/ 10 w 36"/>
                <a:gd name="T45" fmla="*/ 10 h 42"/>
                <a:gd name="T46" fmla="*/ 26 w 36"/>
                <a:gd name="T47" fmla="*/ 16 h 42"/>
                <a:gd name="T48" fmla="*/ 30 w 36"/>
                <a:gd name="T49" fmla="*/ 6 h 42"/>
                <a:gd name="T50" fmla="*/ 30 w 36"/>
                <a:gd name="T51" fmla="*/ 2 h 42"/>
                <a:gd name="T52" fmla="*/ 28 w 36"/>
                <a:gd name="T53" fmla="*/ 2 h 42"/>
                <a:gd name="T54" fmla="*/ 24 w 36"/>
                <a:gd name="T55" fmla="*/ 2 h 42"/>
                <a:gd name="T56" fmla="*/ 22 w 36"/>
                <a:gd name="T57" fmla="*/ 4 h 42"/>
                <a:gd name="T58" fmla="*/ 16 w 36"/>
                <a:gd name="T59" fmla="*/ 10 h 42"/>
                <a:gd name="T60" fmla="*/ 12 w 36"/>
                <a:gd name="T61" fmla="*/ 18 h 42"/>
                <a:gd name="T62" fmla="*/ 10 w 36"/>
                <a:gd name="T63" fmla="*/ 22 h 42"/>
                <a:gd name="T64" fmla="*/ 26 w 36"/>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2">
                  <a:moveTo>
                    <a:pt x="10" y="10"/>
                  </a:moveTo>
                  <a:lnTo>
                    <a:pt x="10" y="10"/>
                  </a:lnTo>
                  <a:lnTo>
                    <a:pt x="20" y="2"/>
                  </a:lnTo>
                  <a:lnTo>
                    <a:pt x="30" y="0"/>
                  </a:lnTo>
                  <a:lnTo>
                    <a:pt x="30" y="0"/>
                  </a:lnTo>
                  <a:lnTo>
                    <a:pt x="34" y="2"/>
                  </a:lnTo>
                  <a:lnTo>
                    <a:pt x="34" y="2"/>
                  </a:lnTo>
                  <a:lnTo>
                    <a:pt x="36" y="4"/>
                  </a:lnTo>
                  <a:lnTo>
                    <a:pt x="36" y="6"/>
                  </a:lnTo>
                  <a:lnTo>
                    <a:pt x="36" y="6"/>
                  </a:lnTo>
                  <a:lnTo>
                    <a:pt x="36" y="12"/>
                  </a:lnTo>
                  <a:lnTo>
                    <a:pt x="30" y="18"/>
                  </a:lnTo>
                  <a:lnTo>
                    <a:pt x="30" y="18"/>
                  </a:lnTo>
                  <a:lnTo>
                    <a:pt x="20" y="22"/>
                  </a:lnTo>
                  <a:lnTo>
                    <a:pt x="12" y="24"/>
                  </a:lnTo>
                  <a:lnTo>
                    <a:pt x="10" y="24"/>
                  </a:lnTo>
                  <a:lnTo>
                    <a:pt x="10" y="24"/>
                  </a:lnTo>
                  <a:lnTo>
                    <a:pt x="8" y="28"/>
                  </a:lnTo>
                  <a:lnTo>
                    <a:pt x="8" y="28"/>
                  </a:lnTo>
                  <a:lnTo>
                    <a:pt x="8" y="30"/>
                  </a:lnTo>
                  <a:lnTo>
                    <a:pt x="8" y="30"/>
                  </a:lnTo>
                  <a:lnTo>
                    <a:pt x="10" y="34"/>
                  </a:lnTo>
                  <a:lnTo>
                    <a:pt x="12" y="36"/>
                  </a:lnTo>
                  <a:lnTo>
                    <a:pt x="12" y="36"/>
                  </a:lnTo>
                  <a:lnTo>
                    <a:pt x="14" y="38"/>
                  </a:lnTo>
                  <a:lnTo>
                    <a:pt x="18" y="38"/>
                  </a:lnTo>
                  <a:lnTo>
                    <a:pt x="18" y="38"/>
                  </a:lnTo>
                  <a:lnTo>
                    <a:pt x="26" y="36"/>
                  </a:lnTo>
                  <a:lnTo>
                    <a:pt x="26" y="36"/>
                  </a:lnTo>
                  <a:lnTo>
                    <a:pt x="32" y="32"/>
                  </a:lnTo>
                  <a:lnTo>
                    <a:pt x="34" y="32"/>
                  </a:lnTo>
                  <a:lnTo>
                    <a:pt x="34" y="32"/>
                  </a:lnTo>
                  <a:lnTo>
                    <a:pt x="26" y="38"/>
                  </a:lnTo>
                  <a:lnTo>
                    <a:pt x="26" y="38"/>
                  </a:lnTo>
                  <a:lnTo>
                    <a:pt x="20" y="42"/>
                  </a:lnTo>
                  <a:lnTo>
                    <a:pt x="12" y="42"/>
                  </a:lnTo>
                  <a:lnTo>
                    <a:pt x="12" y="42"/>
                  </a:lnTo>
                  <a:lnTo>
                    <a:pt x="8" y="42"/>
                  </a:lnTo>
                  <a:lnTo>
                    <a:pt x="4" y="40"/>
                  </a:lnTo>
                  <a:lnTo>
                    <a:pt x="4" y="40"/>
                  </a:lnTo>
                  <a:lnTo>
                    <a:pt x="2" y="36"/>
                  </a:lnTo>
                  <a:lnTo>
                    <a:pt x="0" y="30"/>
                  </a:lnTo>
                  <a:lnTo>
                    <a:pt x="0" y="30"/>
                  </a:lnTo>
                  <a:lnTo>
                    <a:pt x="2" y="20"/>
                  </a:lnTo>
                  <a:lnTo>
                    <a:pt x="10" y="10"/>
                  </a:lnTo>
                  <a:lnTo>
                    <a:pt x="10" y="10"/>
                  </a:lnTo>
                  <a:close/>
                  <a:moveTo>
                    <a:pt x="26" y="16"/>
                  </a:moveTo>
                  <a:lnTo>
                    <a:pt x="26" y="16"/>
                  </a:lnTo>
                  <a:lnTo>
                    <a:pt x="30" y="10"/>
                  </a:lnTo>
                  <a:lnTo>
                    <a:pt x="30" y="6"/>
                  </a:lnTo>
                  <a:lnTo>
                    <a:pt x="30" y="6"/>
                  </a:lnTo>
                  <a:lnTo>
                    <a:pt x="30" y="2"/>
                  </a:lnTo>
                  <a:lnTo>
                    <a:pt x="30" y="2"/>
                  </a:lnTo>
                  <a:lnTo>
                    <a:pt x="28" y="2"/>
                  </a:lnTo>
                  <a:lnTo>
                    <a:pt x="28" y="2"/>
                  </a:lnTo>
                  <a:lnTo>
                    <a:pt x="24" y="2"/>
                  </a:lnTo>
                  <a:lnTo>
                    <a:pt x="22" y="4"/>
                  </a:lnTo>
                  <a:lnTo>
                    <a:pt x="22" y="4"/>
                  </a:lnTo>
                  <a:lnTo>
                    <a:pt x="16" y="10"/>
                  </a:lnTo>
                  <a:lnTo>
                    <a:pt x="16" y="10"/>
                  </a:lnTo>
                  <a:lnTo>
                    <a:pt x="12" y="18"/>
                  </a:lnTo>
                  <a:lnTo>
                    <a:pt x="12" y="18"/>
                  </a:lnTo>
                  <a:lnTo>
                    <a:pt x="10" y="22"/>
                  </a:lnTo>
                  <a:lnTo>
                    <a:pt x="10" y="22"/>
                  </a:lnTo>
                  <a:lnTo>
                    <a:pt x="18" y="20"/>
                  </a:lnTo>
                  <a:lnTo>
                    <a:pt x="26" y="16"/>
                  </a:lnTo>
                  <a:lnTo>
                    <a:pt x="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8"/>
            <p:cNvSpPr>
              <a:spLocks/>
            </p:cNvSpPr>
            <p:nvPr userDrawn="1"/>
          </p:nvSpPr>
          <p:spPr bwMode="auto">
            <a:xfrm>
              <a:off x="1022" y="4244"/>
              <a:ext cx="44" cy="42"/>
            </a:xfrm>
            <a:custGeom>
              <a:avLst/>
              <a:gdLst>
                <a:gd name="T0" fmla="*/ 8 w 44"/>
                <a:gd name="T1" fmla="*/ 12 h 42"/>
                <a:gd name="T2" fmla="*/ 10 w 44"/>
                <a:gd name="T3" fmla="*/ 8 h 42"/>
                <a:gd name="T4" fmla="*/ 10 w 44"/>
                <a:gd name="T5" fmla="*/ 6 h 42"/>
                <a:gd name="T6" fmla="*/ 8 w 44"/>
                <a:gd name="T7" fmla="*/ 4 h 42"/>
                <a:gd name="T8" fmla="*/ 6 w 44"/>
                <a:gd name="T9" fmla="*/ 4 h 42"/>
                <a:gd name="T10" fmla="*/ 4 w 44"/>
                <a:gd name="T11" fmla="*/ 4 h 42"/>
                <a:gd name="T12" fmla="*/ 4 w 44"/>
                <a:gd name="T13" fmla="*/ 4 h 42"/>
                <a:gd name="T14" fmla="*/ 4 w 44"/>
                <a:gd name="T15" fmla="*/ 2 h 42"/>
                <a:gd name="T16" fmla="*/ 8 w 44"/>
                <a:gd name="T17" fmla="*/ 2 h 42"/>
                <a:gd name="T18" fmla="*/ 18 w 44"/>
                <a:gd name="T19" fmla="*/ 0 h 42"/>
                <a:gd name="T20" fmla="*/ 18 w 44"/>
                <a:gd name="T21" fmla="*/ 0 h 42"/>
                <a:gd name="T22" fmla="*/ 12 w 44"/>
                <a:gd name="T23" fmla="*/ 20 h 42"/>
                <a:gd name="T24" fmla="*/ 22 w 44"/>
                <a:gd name="T25" fmla="*/ 6 h 42"/>
                <a:gd name="T26" fmla="*/ 34 w 44"/>
                <a:gd name="T27" fmla="*/ 0 h 42"/>
                <a:gd name="T28" fmla="*/ 38 w 44"/>
                <a:gd name="T29" fmla="*/ 0 h 42"/>
                <a:gd name="T30" fmla="*/ 40 w 44"/>
                <a:gd name="T31" fmla="*/ 2 h 42"/>
                <a:gd name="T32" fmla="*/ 40 w 44"/>
                <a:gd name="T33" fmla="*/ 6 h 42"/>
                <a:gd name="T34" fmla="*/ 40 w 44"/>
                <a:gd name="T35" fmla="*/ 8 h 42"/>
                <a:gd name="T36" fmla="*/ 34 w 44"/>
                <a:gd name="T37" fmla="*/ 34 h 42"/>
                <a:gd name="T38" fmla="*/ 34 w 44"/>
                <a:gd name="T39" fmla="*/ 34 h 42"/>
                <a:gd name="T40" fmla="*/ 34 w 44"/>
                <a:gd name="T41" fmla="*/ 36 h 42"/>
                <a:gd name="T42" fmla="*/ 34 w 44"/>
                <a:gd name="T43" fmla="*/ 38 h 42"/>
                <a:gd name="T44" fmla="*/ 34 w 44"/>
                <a:gd name="T45" fmla="*/ 38 h 42"/>
                <a:gd name="T46" fmla="*/ 38 w 44"/>
                <a:gd name="T47" fmla="*/ 36 h 42"/>
                <a:gd name="T48" fmla="*/ 42 w 44"/>
                <a:gd name="T49" fmla="*/ 30 h 42"/>
                <a:gd name="T50" fmla="*/ 44 w 44"/>
                <a:gd name="T51" fmla="*/ 32 h 42"/>
                <a:gd name="T52" fmla="*/ 38 w 44"/>
                <a:gd name="T53" fmla="*/ 40 h 42"/>
                <a:gd name="T54" fmla="*/ 30 w 44"/>
                <a:gd name="T55" fmla="*/ 42 h 42"/>
                <a:gd name="T56" fmla="*/ 28 w 44"/>
                <a:gd name="T57" fmla="*/ 42 h 42"/>
                <a:gd name="T58" fmla="*/ 26 w 44"/>
                <a:gd name="T59" fmla="*/ 38 h 42"/>
                <a:gd name="T60" fmla="*/ 26 w 44"/>
                <a:gd name="T61" fmla="*/ 36 h 42"/>
                <a:gd name="T62" fmla="*/ 26 w 44"/>
                <a:gd name="T63" fmla="*/ 34 h 42"/>
                <a:gd name="T64" fmla="*/ 32 w 44"/>
                <a:gd name="T65" fmla="*/ 12 h 42"/>
                <a:gd name="T66" fmla="*/ 34 w 44"/>
                <a:gd name="T67" fmla="*/ 8 h 42"/>
                <a:gd name="T68" fmla="*/ 34 w 44"/>
                <a:gd name="T69" fmla="*/ 8 h 42"/>
                <a:gd name="T70" fmla="*/ 32 w 44"/>
                <a:gd name="T71" fmla="*/ 6 h 42"/>
                <a:gd name="T72" fmla="*/ 30 w 44"/>
                <a:gd name="T73" fmla="*/ 4 h 42"/>
                <a:gd name="T74" fmla="*/ 22 w 44"/>
                <a:gd name="T75" fmla="*/ 10 h 42"/>
                <a:gd name="T76" fmla="*/ 16 w 44"/>
                <a:gd name="T77" fmla="*/ 20 h 42"/>
                <a:gd name="T78" fmla="*/ 12 w 44"/>
                <a:gd name="T79" fmla="*/ 28 h 42"/>
                <a:gd name="T80" fmla="*/ 8 w 44"/>
                <a:gd name="T8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 h="42">
                  <a:moveTo>
                    <a:pt x="0" y="42"/>
                  </a:moveTo>
                  <a:lnTo>
                    <a:pt x="8" y="12"/>
                  </a:lnTo>
                  <a:lnTo>
                    <a:pt x="8" y="12"/>
                  </a:lnTo>
                  <a:lnTo>
                    <a:pt x="10" y="8"/>
                  </a:lnTo>
                  <a:lnTo>
                    <a:pt x="10" y="8"/>
                  </a:lnTo>
                  <a:lnTo>
                    <a:pt x="10" y="6"/>
                  </a:lnTo>
                  <a:lnTo>
                    <a:pt x="10" y="6"/>
                  </a:lnTo>
                  <a:lnTo>
                    <a:pt x="8" y="4"/>
                  </a:lnTo>
                  <a:lnTo>
                    <a:pt x="8" y="4"/>
                  </a:lnTo>
                  <a:lnTo>
                    <a:pt x="6" y="4"/>
                  </a:lnTo>
                  <a:lnTo>
                    <a:pt x="6" y="4"/>
                  </a:lnTo>
                  <a:lnTo>
                    <a:pt x="4" y="4"/>
                  </a:lnTo>
                  <a:lnTo>
                    <a:pt x="4" y="4"/>
                  </a:lnTo>
                  <a:lnTo>
                    <a:pt x="4" y="4"/>
                  </a:lnTo>
                  <a:lnTo>
                    <a:pt x="4" y="2"/>
                  </a:lnTo>
                  <a:lnTo>
                    <a:pt x="4" y="2"/>
                  </a:lnTo>
                  <a:lnTo>
                    <a:pt x="8" y="2"/>
                  </a:lnTo>
                  <a:lnTo>
                    <a:pt x="8" y="2"/>
                  </a:lnTo>
                  <a:lnTo>
                    <a:pt x="10" y="2"/>
                  </a:lnTo>
                  <a:lnTo>
                    <a:pt x="18" y="0"/>
                  </a:lnTo>
                  <a:lnTo>
                    <a:pt x="18" y="0"/>
                  </a:lnTo>
                  <a:lnTo>
                    <a:pt x="18" y="0"/>
                  </a:lnTo>
                  <a:lnTo>
                    <a:pt x="12" y="20"/>
                  </a:lnTo>
                  <a:lnTo>
                    <a:pt x="12" y="20"/>
                  </a:lnTo>
                  <a:lnTo>
                    <a:pt x="22" y="6"/>
                  </a:lnTo>
                  <a:lnTo>
                    <a:pt x="22" y="6"/>
                  </a:lnTo>
                  <a:lnTo>
                    <a:pt x="28" y="2"/>
                  </a:lnTo>
                  <a:lnTo>
                    <a:pt x="34" y="0"/>
                  </a:lnTo>
                  <a:lnTo>
                    <a:pt x="34" y="0"/>
                  </a:lnTo>
                  <a:lnTo>
                    <a:pt x="38" y="0"/>
                  </a:lnTo>
                  <a:lnTo>
                    <a:pt x="38" y="0"/>
                  </a:lnTo>
                  <a:lnTo>
                    <a:pt x="40" y="2"/>
                  </a:lnTo>
                  <a:lnTo>
                    <a:pt x="40" y="6"/>
                  </a:lnTo>
                  <a:lnTo>
                    <a:pt x="40" y="6"/>
                  </a:lnTo>
                  <a:lnTo>
                    <a:pt x="40" y="8"/>
                  </a:lnTo>
                  <a:lnTo>
                    <a:pt x="40" y="8"/>
                  </a:lnTo>
                  <a:lnTo>
                    <a:pt x="40" y="10"/>
                  </a:lnTo>
                  <a:lnTo>
                    <a:pt x="34" y="34"/>
                  </a:lnTo>
                  <a:lnTo>
                    <a:pt x="34" y="34"/>
                  </a:lnTo>
                  <a:lnTo>
                    <a:pt x="34" y="34"/>
                  </a:lnTo>
                  <a:lnTo>
                    <a:pt x="34" y="34"/>
                  </a:lnTo>
                  <a:lnTo>
                    <a:pt x="34" y="36"/>
                  </a:lnTo>
                  <a:lnTo>
                    <a:pt x="34" y="36"/>
                  </a:lnTo>
                  <a:lnTo>
                    <a:pt x="34" y="38"/>
                  </a:lnTo>
                  <a:lnTo>
                    <a:pt x="34" y="38"/>
                  </a:lnTo>
                  <a:lnTo>
                    <a:pt x="34" y="38"/>
                  </a:lnTo>
                  <a:lnTo>
                    <a:pt x="34" y="38"/>
                  </a:lnTo>
                  <a:lnTo>
                    <a:pt x="38" y="36"/>
                  </a:lnTo>
                  <a:lnTo>
                    <a:pt x="38" y="36"/>
                  </a:lnTo>
                  <a:lnTo>
                    <a:pt x="42" y="30"/>
                  </a:lnTo>
                  <a:lnTo>
                    <a:pt x="44" y="32"/>
                  </a:lnTo>
                  <a:lnTo>
                    <a:pt x="44" y="32"/>
                  </a:lnTo>
                  <a:lnTo>
                    <a:pt x="38" y="40"/>
                  </a:lnTo>
                  <a:lnTo>
                    <a:pt x="38" y="40"/>
                  </a:lnTo>
                  <a:lnTo>
                    <a:pt x="34" y="42"/>
                  </a:lnTo>
                  <a:lnTo>
                    <a:pt x="30" y="42"/>
                  </a:lnTo>
                  <a:lnTo>
                    <a:pt x="30" y="42"/>
                  </a:lnTo>
                  <a:lnTo>
                    <a:pt x="28" y="42"/>
                  </a:lnTo>
                  <a:lnTo>
                    <a:pt x="28" y="42"/>
                  </a:lnTo>
                  <a:lnTo>
                    <a:pt x="26" y="38"/>
                  </a:lnTo>
                  <a:lnTo>
                    <a:pt x="26" y="38"/>
                  </a:lnTo>
                  <a:lnTo>
                    <a:pt x="26" y="36"/>
                  </a:lnTo>
                  <a:lnTo>
                    <a:pt x="26" y="36"/>
                  </a:lnTo>
                  <a:lnTo>
                    <a:pt x="26" y="34"/>
                  </a:lnTo>
                  <a:lnTo>
                    <a:pt x="32" y="12"/>
                  </a:lnTo>
                  <a:lnTo>
                    <a:pt x="32" y="12"/>
                  </a:lnTo>
                  <a:lnTo>
                    <a:pt x="34" y="8"/>
                  </a:lnTo>
                  <a:lnTo>
                    <a:pt x="34" y="8"/>
                  </a:lnTo>
                  <a:lnTo>
                    <a:pt x="34" y="8"/>
                  </a:lnTo>
                  <a:lnTo>
                    <a:pt x="34" y="8"/>
                  </a:lnTo>
                  <a:lnTo>
                    <a:pt x="32" y="6"/>
                  </a:lnTo>
                  <a:lnTo>
                    <a:pt x="32" y="6"/>
                  </a:lnTo>
                  <a:lnTo>
                    <a:pt x="30" y="4"/>
                  </a:lnTo>
                  <a:lnTo>
                    <a:pt x="30" y="4"/>
                  </a:lnTo>
                  <a:lnTo>
                    <a:pt x="26" y="6"/>
                  </a:lnTo>
                  <a:lnTo>
                    <a:pt x="22" y="10"/>
                  </a:lnTo>
                  <a:lnTo>
                    <a:pt x="22" y="10"/>
                  </a:lnTo>
                  <a:lnTo>
                    <a:pt x="16" y="20"/>
                  </a:lnTo>
                  <a:lnTo>
                    <a:pt x="16" y="20"/>
                  </a:lnTo>
                  <a:lnTo>
                    <a:pt x="12" y="28"/>
                  </a:lnTo>
                  <a:lnTo>
                    <a:pt x="12" y="28"/>
                  </a:lnTo>
                  <a:lnTo>
                    <a:pt x="8" y="42"/>
                  </a:lnTo>
                  <a:lnTo>
                    <a:pt x="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19"/>
            <p:cNvSpPr>
              <a:spLocks/>
            </p:cNvSpPr>
            <p:nvPr userDrawn="1"/>
          </p:nvSpPr>
          <p:spPr bwMode="auto">
            <a:xfrm>
              <a:off x="1070" y="4244"/>
              <a:ext cx="38" cy="42"/>
            </a:xfrm>
            <a:custGeom>
              <a:avLst/>
              <a:gdLst>
                <a:gd name="T0" fmla="*/ 36 w 38"/>
                <a:gd name="T1" fmla="*/ 2 h 42"/>
                <a:gd name="T2" fmla="*/ 36 w 38"/>
                <a:gd name="T3" fmla="*/ 2 h 42"/>
                <a:gd name="T4" fmla="*/ 38 w 38"/>
                <a:gd name="T5" fmla="*/ 8 h 42"/>
                <a:gd name="T6" fmla="*/ 38 w 38"/>
                <a:gd name="T7" fmla="*/ 8 h 42"/>
                <a:gd name="T8" fmla="*/ 38 w 38"/>
                <a:gd name="T9" fmla="*/ 10 h 42"/>
                <a:gd name="T10" fmla="*/ 38 w 38"/>
                <a:gd name="T11" fmla="*/ 10 h 42"/>
                <a:gd name="T12" fmla="*/ 34 w 38"/>
                <a:gd name="T13" fmla="*/ 12 h 42"/>
                <a:gd name="T14" fmla="*/ 34 w 38"/>
                <a:gd name="T15" fmla="*/ 12 h 42"/>
                <a:gd name="T16" fmla="*/ 32 w 38"/>
                <a:gd name="T17" fmla="*/ 10 h 42"/>
                <a:gd name="T18" fmla="*/ 32 w 38"/>
                <a:gd name="T19" fmla="*/ 10 h 42"/>
                <a:gd name="T20" fmla="*/ 30 w 38"/>
                <a:gd name="T21" fmla="*/ 8 h 42"/>
                <a:gd name="T22" fmla="*/ 30 w 38"/>
                <a:gd name="T23" fmla="*/ 8 h 42"/>
                <a:gd name="T24" fmla="*/ 32 w 38"/>
                <a:gd name="T25" fmla="*/ 6 h 42"/>
                <a:gd name="T26" fmla="*/ 32 w 38"/>
                <a:gd name="T27" fmla="*/ 6 h 42"/>
                <a:gd name="T28" fmla="*/ 32 w 38"/>
                <a:gd name="T29" fmla="*/ 4 h 42"/>
                <a:gd name="T30" fmla="*/ 32 w 38"/>
                <a:gd name="T31" fmla="*/ 4 h 42"/>
                <a:gd name="T32" fmla="*/ 30 w 38"/>
                <a:gd name="T33" fmla="*/ 2 h 42"/>
                <a:gd name="T34" fmla="*/ 30 w 38"/>
                <a:gd name="T35" fmla="*/ 2 h 42"/>
                <a:gd name="T36" fmla="*/ 28 w 38"/>
                <a:gd name="T37" fmla="*/ 2 h 42"/>
                <a:gd name="T38" fmla="*/ 28 w 38"/>
                <a:gd name="T39" fmla="*/ 2 h 42"/>
                <a:gd name="T40" fmla="*/ 20 w 38"/>
                <a:gd name="T41" fmla="*/ 4 h 42"/>
                <a:gd name="T42" fmla="*/ 14 w 38"/>
                <a:gd name="T43" fmla="*/ 10 h 42"/>
                <a:gd name="T44" fmla="*/ 14 w 38"/>
                <a:gd name="T45" fmla="*/ 10 h 42"/>
                <a:gd name="T46" fmla="*/ 10 w 38"/>
                <a:gd name="T47" fmla="*/ 18 h 42"/>
                <a:gd name="T48" fmla="*/ 10 w 38"/>
                <a:gd name="T49" fmla="*/ 28 h 42"/>
                <a:gd name="T50" fmla="*/ 10 w 38"/>
                <a:gd name="T51" fmla="*/ 28 h 42"/>
                <a:gd name="T52" fmla="*/ 10 w 38"/>
                <a:gd name="T53" fmla="*/ 32 h 42"/>
                <a:gd name="T54" fmla="*/ 12 w 38"/>
                <a:gd name="T55" fmla="*/ 36 h 42"/>
                <a:gd name="T56" fmla="*/ 12 w 38"/>
                <a:gd name="T57" fmla="*/ 36 h 42"/>
                <a:gd name="T58" fmla="*/ 14 w 38"/>
                <a:gd name="T59" fmla="*/ 38 h 42"/>
                <a:gd name="T60" fmla="*/ 18 w 38"/>
                <a:gd name="T61" fmla="*/ 40 h 42"/>
                <a:gd name="T62" fmla="*/ 18 w 38"/>
                <a:gd name="T63" fmla="*/ 40 h 42"/>
                <a:gd name="T64" fmla="*/ 26 w 38"/>
                <a:gd name="T65" fmla="*/ 38 h 42"/>
                <a:gd name="T66" fmla="*/ 26 w 38"/>
                <a:gd name="T67" fmla="*/ 38 h 42"/>
                <a:gd name="T68" fmla="*/ 32 w 38"/>
                <a:gd name="T69" fmla="*/ 32 h 42"/>
                <a:gd name="T70" fmla="*/ 32 w 38"/>
                <a:gd name="T71" fmla="*/ 32 h 42"/>
                <a:gd name="T72" fmla="*/ 34 w 38"/>
                <a:gd name="T73" fmla="*/ 32 h 42"/>
                <a:gd name="T74" fmla="*/ 34 w 38"/>
                <a:gd name="T75" fmla="*/ 32 h 42"/>
                <a:gd name="T76" fmla="*/ 26 w 38"/>
                <a:gd name="T77" fmla="*/ 40 h 42"/>
                <a:gd name="T78" fmla="*/ 26 w 38"/>
                <a:gd name="T79" fmla="*/ 40 h 42"/>
                <a:gd name="T80" fmla="*/ 22 w 38"/>
                <a:gd name="T81" fmla="*/ 42 h 42"/>
                <a:gd name="T82" fmla="*/ 14 w 38"/>
                <a:gd name="T83" fmla="*/ 42 h 42"/>
                <a:gd name="T84" fmla="*/ 14 w 38"/>
                <a:gd name="T85" fmla="*/ 42 h 42"/>
                <a:gd name="T86" fmla="*/ 10 w 38"/>
                <a:gd name="T87" fmla="*/ 42 h 42"/>
                <a:gd name="T88" fmla="*/ 4 w 38"/>
                <a:gd name="T89" fmla="*/ 38 h 42"/>
                <a:gd name="T90" fmla="*/ 4 w 38"/>
                <a:gd name="T91" fmla="*/ 38 h 42"/>
                <a:gd name="T92" fmla="*/ 2 w 38"/>
                <a:gd name="T93" fmla="*/ 34 h 42"/>
                <a:gd name="T94" fmla="*/ 0 w 38"/>
                <a:gd name="T95" fmla="*/ 28 h 42"/>
                <a:gd name="T96" fmla="*/ 0 w 38"/>
                <a:gd name="T97" fmla="*/ 28 h 42"/>
                <a:gd name="T98" fmla="*/ 4 w 38"/>
                <a:gd name="T99" fmla="*/ 18 h 42"/>
                <a:gd name="T100" fmla="*/ 10 w 38"/>
                <a:gd name="T101" fmla="*/ 8 h 42"/>
                <a:gd name="T102" fmla="*/ 10 w 38"/>
                <a:gd name="T103" fmla="*/ 8 h 42"/>
                <a:gd name="T104" fmla="*/ 18 w 38"/>
                <a:gd name="T105" fmla="*/ 2 h 42"/>
                <a:gd name="T106" fmla="*/ 28 w 38"/>
                <a:gd name="T107" fmla="*/ 0 h 42"/>
                <a:gd name="T108" fmla="*/ 28 w 38"/>
                <a:gd name="T109" fmla="*/ 0 h 42"/>
                <a:gd name="T110" fmla="*/ 34 w 38"/>
                <a:gd name="T111" fmla="*/ 0 h 42"/>
                <a:gd name="T112" fmla="*/ 36 w 38"/>
                <a:gd name="T113" fmla="*/ 2 h 42"/>
                <a:gd name="T114" fmla="*/ 36 w 38"/>
                <a:gd name="T115"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42">
                  <a:moveTo>
                    <a:pt x="36" y="2"/>
                  </a:moveTo>
                  <a:lnTo>
                    <a:pt x="36" y="2"/>
                  </a:lnTo>
                  <a:lnTo>
                    <a:pt x="38" y="8"/>
                  </a:lnTo>
                  <a:lnTo>
                    <a:pt x="38" y="8"/>
                  </a:lnTo>
                  <a:lnTo>
                    <a:pt x="38" y="10"/>
                  </a:lnTo>
                  <a:lnTo>
                    <a:pt x="38" y="10"/>
                  </a:lnTo>
                  <a:lnTo>
                    <a:pt x="34" y="12"/>
                  </a:lnTo>
                  <a:lnTo>
                    <a:pt x="34" y="12"/>
                  </a:lnTo>
                  <a:lnTo>
                    <a:pt x="32" y="10"/>
                  </a:lnTo>
                  <a:lnTo>
                    <a:pt x="32" y="10"/>
                  </a:lnTo>
                  <a:lnTo>
                    <a:pt x="30" y="8"/>
                  </a:lnTo>
                  <a:lnTo>
                    <a:pt x="30" y="8"/>
                  </a:lnTo>
                  <a:lnTo>
                    <a:pt x="32" y="6"/>
                  </a:lnTo>
                  <a:lnTo>
                    <a:pt x="32" y="6"/>
                  </a:lnTo>
                  <a:lnTo>
                    <a:pt x="32" y="4"/>
                  </a:lnTo>
                  <a:lnTo>
                    <a:pt x="32" y="4"/>
                  </a:lnTo>
                  <a:lnTo>
                    <a:pt x="30" y="2"/>
                  </a:lnTo>
                  <a:lnTo>
                    <a:pt x="30" y="2"/>
                  </a:lnTo>
                  <a:lnTo>
                    <a:pt x="28" y="2"/>
                  </a:lnTo>
                  <a:lnTo>
                    <a:pt x="28" y="2"/>
                  </a:lnTo>
                  <a:lnTo>
                    <a:pt x="20" y="4"/>
                  </a:lnTo>
                  <a:lnTo>
                    <a:pt x="14" y="10"/>
                  </a:lnTo>
                  <a:lnTo>
                    <a:pt x="14" y="10"/>
                  </a:lnTo>
                  <a:lnTo>
                    <a:pt x="10" y="18"/>
                  </a:lnTo>
                  <a:lnTo>
                    <a:pt x="10" y="28"/>
                  </a:lnTo>
                  <a:lnTo>
                    <a:pt x="10" y="28"/>
                  </a:lnTo>
                  <a:lnTo>
                    <a:pt x="10" y="32"/>
                  </a:lnTo>
                  <a:lnTo>
                    <a:pt x="12" y="36"/>
                  </a:lnTo>
                  <a:lnTo>
                    <a:pt x="12" y="36"/>
                  </a:lnTo>
                  <a:lnTo>
                    <a:pt x="14" y="38"/>
                  </a:lnTo>
                  <a:lnTo>
                    <a:pt x="18" y="40"/>
                  </a:lnTo>
                  <a:lnTo>
                    <a:pt x="18" y="40"/>
                  </a:lnTo>
                  <a:lnTo>
                    <a:pt x="26" y="38"/>
                  </a:lnTo>
                  <a:lnTo>
                    <a:pt x="26" y="38"/>
                  </a:lnTo>
                  <a:lnTo>
                    <a:pt x="32" y="32"/>
                  </a:lnTo>
                  <a:lnTo>
                    <a:pt x="32" y="32"/>
                  </a:lnTo>
                  <a:lnTo>
                    <a:pt x="34" y="32"/>
                  </a:lnTo>
                  <a:lnTo>
                    <a:pt x="34" y="32"/>
                  </a:lnTo>
                  <a:lnTo>
                    <a:pt x="26" y="40"/>
                  </a:lnTo>
                  <a:lnTo>
                    <a:pt x="26" y="40"/>
                  </a:lnTo>
                  <a:lnTo>
                    <a:pt x="22" y="42"/>
                  </a:lnTo>
                  <a:lnTo>
                    <a:pt x="14" y="42"/>
                  </a:lnTo>
                  <a:lnTo>
                    <a:pt x="14" y="42"/>
                  </a:lnTo>
                  <a:lnTo>
                    <a:pt x="10" y="42"/>
                  </a:lnTo>
                  <a:lnTo>
                    <a:pt x="4" y="38"/>
                  </a:lnTo>
                  <a:lnTo>
                    <a:pt x="4" y="38"/>
                  </a:lnTo>
                  <a:lnTo>
                    <a:pt x="2" y="34"/>
                  </a:lnTo>
                  <a:lnTo>
                    <a:pt x="0" y="28"/>
                  </a:lnTo>
                  <a:lnTo>
                    <a:pt x="0" y="28"/>
                  </a:lnTo>
                  <a:lnTo>
                    <a:pt x="4" y="18"/>
                  </a:lnTo>
                  <a:lnTo>
                    <a:pt x="10" y="8"/>
                  </a:lnTo>
                  <a:lnTo>
                    <a:pt x="10" y="8"/>
                  </a:lnTo>
                  <a:lnTo>
                    <a:pt x="18" y="2"/>
                  </a:lnTo>
                  <a:lnTo>
                    <a:pt x="28" y="0"/>
                  </a:lnTo>
                  <a:lnTo>
                    <a:pt x="28" y="0"/>
                  </a:lnTo>
                  <a:lnTo>
                    <a:pt x="34" y="0"/>
                  </a:lnTo>
                  <a:lnTo>
                    <a:pt x="36" y="2"/>
                  </a:lnTo>
                  <a:lnTo>
                    <a:pt x="3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20"/>
            <p:cNvSpPr>
              <a:spLocks noEditPoints="1"/>
            </p:cNvSpPr>
            <p:nvPr userDrawn="1"/>
          </p:nvSpPr>
          <p:spPr bwMode="auto">
            <a:xfrm>
              <a:off x="1114" y="4244"/>
              <a:ext cx="36" cy="42"/>
            </a:xfrm>
            <a:custGeom>
              <a:avLst/>
              <a:gdLst>
                <a:gd name="T0" fmla="*/ 10 w 36"/>
                <a:gd name="T1" fmla="*/ 10 h 42"/>
                <a:gd name="T2" fmla="*/ 28 w 36"/>
                <a:gd name="T3" fmla="*/ 0 h 42"/>
                <a:gd name="T4" fmla="*/ 34 w 36"/>
                <a:gd name="T5" fmla="*/ 2 h 42"/>
                <a:gd name="T6" fmla="*/ 36 w 36"/>
                <a:gd name="T7" fmla="*/ 4 h 42"/>
                <a:gd name="T8" fmla="*/ 36 w 36"/>
                <a:gd name="T9" fmla="*/ 6 h 42"/>
                <a:gd name="T10" fmla="*/ 28 w 36"/>
                <a:gd name="T11" fmla="*/ 18 h 42"/>
                <a:gd name="T12" fmla="*/ 20 w 36"/>
                <a:gd name="T13" fmla="*/ 22 h 42"/>
                <a:gd name="T14" fmla="*/ 10 w 36"/>
                <a:gd name="T15" fmla="*/ 24 h 42"/>
                <a:gd name="T16" fmla="*/ 8 w 36"/>
                <a:gd name="T17" fmla="*/ 28 h 42"/>
                <a:gd name="T18" fmla="*/ 8 w 36"/>
                <a:gd name="T19" fmla="*/ 30 h 42"/>
                <a:gd name="T20" fmla="*/ 8 w 36"/>
                <a:gd name="T21" fmla="*/ 34 h 42"/>
                <a:gd name="T22" fmla="*/ 10 w 36"/>
                <a:gd name="T23" fmla="*/ 36 h 42"/>
                <a:gd name="T24" fmla="*/ 18 w 36"/>
                <a:gd name="T25" fmla="*/ 38 h 42"/>
                <a:gd name="T26" fmla="*/ 24 w 36"/>
                <a:gd name="T27" fmla="*/ 36 h 42"/>
                <a:gd name="T28" fmla="*/ 32 w 36"/>
                <a:gd name="T29" fmla="*/ 32 h 42"/>
                <a:gd name="T30" fmla="*/ 32 w 36"/>
                <a:gd name="T31" fmla="*/ 32 h 42"/>
                <a:gd name="T32" fmla="*/ 26 w 36"/>
                <a:gd name="T33" fmla="*/ 38 h 42"/>
                <a:gd name="T34" fmla="*/ 12 w 36"/>
                <a:gd name="T35" fmla="*/ 42 h 42"/>
                <a:gd name="T36" fmla="*/ 8 w 36"/>
                <a:gd name="T37" fmla="*/ 42 h 42"/>
                <a:gd name="T38" fmla="*/ 4 w 36"/>
                <a:gd name="T39" fmla="*/ 40 h 42"/>
                <a:gd name="T40" fmla="*/ 0 w 36"/>
                <a:gd name="T41" fmla="*/ 30 h 42"/>
                <a:gd name="T42" fmla="*/ 2 w 36"/>
                <a:gd name="T43" fmla="*/ 20 h 42"/>
                <a:gd name="T44" fmla="*/ 10 w 36"/>
                <a:gd name="T45" fmla="*/ 10 h 42"/>
                <a:gd name="T46" fmla="*/ 24 w 36"/>
                <a:gd name="T47" fmla="*/ 16 h 42"/>
                <a:gd name="T48" fmla="*/ 30 w 36"/>
                <a:gd name="T49" fmla="*/ 6 h 42"/>
                <a:gd name="T50" fmla="*/ 30 w 36"/>
                <a:gd name="T51" fmla="*/ 2 h 42"/>
                <a:gd name="T52" fmla="*/ 26 w 36"/>
                <a:gd name="T53" fmla="*/ 2 h 42"/>
                <a:gd name="T54" fmla="*/ 24 w 36"/>
                <a:gd name="T55" fmla="*/ 2 h 42"/>
                <a:gd name="T56" fmla="*/ 20 w 36"/>
                <a:gd name="T57" fmla="*/ 4 h 42"/>
                <a:gd name="T58" fmla="*/ 16 w 36"/>
                <a:gd name="T59" fmla="*/ 10 h 42"/>
                <a:gd name="T60" fmla="*/ 12 w 36"/>
                <a:gd name="T61" fmla="*/ 18 h 42"/>
                <a:gd name="T62" fmla="*/ 10 w 36"/>
                <a:gd name="T63" fmla="*/ 22 h 42"/>
                <a:gd name="T64" fmla="*/ 24 w 36"/>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2">
                  <a:moveTo>
                    <a:pt x="10" y="10"/>
                  </a:moveTo>
                  <a:lnTo>
                    <a:pt x="10" y="10"/>
                  </a:lnTo>
                  <a:lnTo>
                    <a:pt x="18" y="2"/>
                  </a:lnTo>
                  <a:lnTo>
                    <a:pt x="28" y="0"/>
                  </a:lnTo>
                  <a:lnTo>
                    <a:pt x="28" y="0"/>
                  </a:lnTo>
                  <a:lnTo>
                    <a:pt x="34" y="2"/>
                  </a:lnTo>
                  <a:lnTo>
                    <a:pt x="34" y="2"/>
                  </a:lnTo>
                  <a:lnTo>
                    <a:pt x="36" y="4"/>
                  </a:lnTo>
                  <a:lnTo>
                    <a:pt x="36" y="6"/>
                  </a:lnTo>
                  <a:lnTo>
                    <a:pt x="36" y="6"/>
                  </a:lnTo>
                  <a:lnTo>
                    <a:pt x="34" y="12"/>
                  </a:lnTo>
                  <a:lnTo>
                    <a:pt x="28" y="18"/>
                  </a:lnTo>
                  <a:lnTo>
                    <a:pt x="28" y="18"/>
                  </a:lnTo>
                  <a:lnTo>
                    <a:pt x="20" y="22"/>
                  </a:lnTo>
                  <a:lnTo>
                    <a:pt x="12" y="24"/>
                  </a:lnTo>
                  <a:lnTo>
                    <a:pt x="10" y="24"/>
                  </a:lnTo>
                  <a:lnTo>
                    <a:pt x="10" y="24"/>
                  </a:lnTo>
                  <a:lnTo>
                    <a:pt x="8" y="28"/>
                  </a:lnTo>
                  <a:lnTo>
                    <a:pt x="8" y="28"/>
                  </a:lnTo>
                  <a:lnTo>
                    <a:pt x="8" y="30"/>
                  </a:lnTo>
                  <a:lnTo>
                    <a:pt x="8" y="30"/>
                  </a:lnTo>
                  <a:lnTo>
                    <a:pt x="8" y="34"/>
                  </a:lnTo>
                  <a:lnTo>
                    <a:pt x="10" y="36"/>
                  </a:lnTo>
                  <a:lnTo>
                    <a:pt x="10" y="36"/>
                  </a:lnTo>
                  <a:lnTo>
                    <a:pt x="14" y="38"/>
                  </a:lnTo>
                  <a:lnTo>
                    <a:pt x="18" y="38"/>
                  </a:lnTo>
                  <a:lnTo>
                    <a:pt x="18" y="38"/>
                  </a:lnTo>
                  <a:lnTo>
                    <a:pt x="24" y="36"/>
                  </a:lnTo>
                  <a:lnTo>
                    <a:pt x="24" y="36"/>
                  </a:lnTo>
                  <a:lnTo>
                    <a:pt x="32" y="32"/>
                  </a:lnTo>
                  <a:lnTo>
                    <a:pt x="32" y="32"/>
                  </a:lnTo>
                  <a:lnTo>
                    <a:pt x="32" y="32"/>
                  </a:lnTo>
                  <a:lnTo>
                    <a:pt x="26" y="38"/>
                  </a:lnTo>
                  <a:lnTo>
                    <a:pt x="26" y="38"/>
                  </a:lnTo>
                  <a:lnTo>
                    <a:pt x="20" y="42"/>
                  </a:lnTo>
                  <a:lnTo>
                    <a:pt x="12" y="42"/>
                  </a:lnTo>
                  <a:lnTo>
                    <a:pt x="12" y="42"/>
                  </a:lnTo>
                  <a:lnTo>
                    <a:pt x="8" y="42"/>
                  </a:lnTo>
                  <a:lnTo>
                    <a:pt x="4" y="40"/>
                  </a:lnTo>
                  <a:lnTo>
                    <a:pt x="4" y="40"/>
                  </a:lnTo>
                  <a:lnTo>
                    <a:pt x="0" y="36"/>
                  </a:lnTo>
                  <a:lnTo>
                    <a:pt x="0" y="30"/>
                  </a:lnTo>
                  <a:lnTo>
                    <a:pt x="0" y="30"/>
                  </a:lnTo>
                  <a:lnTo>
                    <a:pt x="2" y="20"/>
                  </a:lnTo>
                  <a:lnTo>
                    <a:pt x="10" y="10"/>
                  </a:lnTo>
                  <a:lnTo>
                    <a:pt x="10" y="10"/>
                  </a:lnTo>
                  <a:close/>
                  <a:moveTo>
                    <a:pt x="24" y="16"/>
                  </a:moveTo>
                  <a:lnTo>
                    <a:pt x="24" y="16"/>
                  </a:lnTo>
                  <a:lnTo>
                    <a:pt x="28" y="10"/>
                  </a:lnTo>
                  <a:lnTo>
                    <a:pt x="30" y="6"/>
                  </a:lnTo>
                  <a:lnTo>
                    <a:pt x="30" y="6"/>
                  </a:lnTo>
                  <a:lnTo>
                    <a:pt x="30" y="2"/>
                  </a:lnTo>
                  <a:lnTo>
                    <a:pt x="30" y="2"/>
                  </a:lnTo>
                  <a:lnTo>
                    <a:pt x="26" y="2"/>
                  </a:lnTo>
                  <a:lnTo>
                    <a:pt x="26" y="2"/>
                  </a:lnTo>
                  <a:lnTo>
                    <a:pt x="24" y="2"/>
                  </a:lnTo>
                  <a:lnTo>
                    <a:pt x="20" y="4"/>
                  </a:lnTo>
                  <a:lnTo>
                    <a:pt x="20" y="4"/>
                  </a:lnTo>
                  <a:lnTo>
                    <a:pt x="16" y="10"/>
                  </a:lnTo>
                  <a:lnTo>
                    <a:pt x="16" y="10"/>
                  </a:lnTo>
                  <a:lnTo>
                    <a:pt x="12" y="18"/>
                  </a:lnTo>
                  <a:lnTo>
                    <a:pt x="12" y="18"/>
                  </a:lnTo>
                  <a:lnTo>
                    <a:pt x="10" y="22"/>
                  </a:lnTo>
                  <a:lnTo>
                    <a:pt x="10" y="22"/>
                  </a:lnTo>
                  <a:lnTo>
                    <a:pt x="18" y="20"/>
                  </a:lnTo>
                  <a:lnTo>
                    <a:pt x="24" y="16"/>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21"/>
            <p:cNvSpPr>
              <a:spLocks noEditPoints="1"/>
            </p:cNvSpPr>
            <p:nvPr userDrawn="1"/>
          </p:nvSpPr>
          <p:spPr bwMode="auto">
            <a:xfrm>
              <a:off x="1180" y="4244"/>
              <a:ext cx="42" cy="42"/>
            </a:xfrm>
            <a:custGeom>
              <a:avLst/>
              <a:gdLst>
                <a:gd name="T0" fmla="*/ 38 w 42"/>
                <a:gd name="T1" fmla="*/ 4 h 42"/>
                <a:gd name="T2" fmla="*/ 38 w 42"/>
                <a:gd name="T3" fmla="*/ 4 h 42"/>
                <a:gd name="T4" fmla="*/ 42 w 42"/>
                <a:gd name="T5" fmla="*/ 8 h 42"/>
                <a:gd name="T6" fmla="*/ 42 w 42"/>
                <a:gd name="T7" fmla="*/ 14 h 42"/>
                <a:gd name="T8" fmla="*/ 42 w 42"/>
                <a:gd name="T9" fmla="*/ 14 h 42"/>
                <a:gd name="T10" fmla="*/ 40 w 42"/>
                <a:gd name="T11" fmla="*/ 24 h 42"/>
                <a:gd name="T12" fmla="*/ 34 w 42"/>
                <a:gd name="T13" fmla="*/ 32 h 42"/>
                <a:gd name="T14" fmla="*/ 34 w 42"/>
                <a:gd name="T15" fmla="*/ 32 h 42"/>
                <a:gd name="T16" fmla="*/ 24 w 42"/>
                <a:gd name="T17" fmla="*/ 40 h 42"/>
                <a:gd name="T18" fmla="*/ 20 w 42"/>
                <a:gd name="T19" fmla="*/ 42 h 42"/>
                <a:gd name="T20" fmla="*/ 14 w 42"/>
                <a:gd name="T21" fmla="*/ 42 h 42"/>
                <a:gd name="T22" fmla="*/ 14 w 42"/>
                <a:gd name="T23" fmla="*/ 42 h 42"/>
                <a:gd name="T24" fmla="*/ 8 w 42"/>
                <a:gd name="T25" fmla="*/ 42 h 42"/>
                <a:gd name="T26" fmla="*/ 4 w 42"/>
                <a:gd name="T27" fmla="*/ 40 h 42"/>
                <a:gd name="T28" fmla="*/ 4 w 42"/>
                <a:gd name="T29" fmla="*/ 40 h 42"/>
                <a:gd name="T30" fmla="*/ 0 w 42"/>
                <a:gd name="T31" fmla="*/ 34 h 42"/>
                <a:gd name="T32" fmla="*/ 0 w 42"/>
                <a:gd name="T33" fmla="*/ 28 h 42"/>
                <a:gd name="T34" fmla="*/ 0 w 42"/>
                <a:gd name="T35" fmla="*/ 28 h 42"/>
                <a:gd name="T36" fmla="*/ 2 w 42"/>
                <a:gd name="T37" fmla="*/ 18 h 42"/>
                <a:gd name="T38" fmla="*/ 8 w 42"/>
                <a:gd name="T39" fmla="*/ 8 h 42"/>
                <a:gd name="T40" fmla="*/ 8 w 42"/>
                <a:gd name="T41" fmla="*/ 8 h 42"/>
                <a:gd name="T42" fmla="*/ 18 w 42"/>
                <a:gd name="T43" fmla="*/ 2 h 42"/>
                <a:gd name="T44" fmla="*/ 22 w 42"/>
                <a:gd name="T45" fmla="*/ 0 h 42"/>
                <a:gd name="T46" fmla="*/ 28 w 42"/>
                <a:gd name="T47" fmla="*/ 0 h 42"/>
                <a:gd name="T48" fmla="*/ 28 w 42"/>
                <a:gd name="T49" fmla="*/ 0 h 42"/>
                <a:gd name="T50" fmla="*/ 34 w 42"/>
                <a:gd name="T51" fmla="*/ 0 h 42"/>
                <a:gd name="T52" fmla="*/ 38 w 42"/>
                <a:gd name="T53" fmla="*/ 4 h 42"/>
                <a:gd name="T54" fmla="*/ 38 w 42"/>
                <a:gd name="T55" fmla="*/ 4 h 42"/>
                <a:gd name="T56" fmla="*/ 10 w 42"/>
                <a:gd name="T57" fmla="*/ 38 h 42"/>
                <a:gd name="T58" fmla="*/ 10 w 42"/>
                <a:gd name="T59" fmla="*/ 38 h 42"/>
                <a:gd name="T60" fmla="*/ 12 w 42"/>
                <a:gd name="T61" fmla="*/ 40 h 42"/>
                <a:gd name="T62" fmla="*/ 16 w 42"/>
                <a:gd name="T63" fmla="*/ 40 h 42"/>
                <a:gd name="T64" fmla="*/ 16 w 42"/>
                <a:gd name="T65" fmla="*/ 40 h 42"/>
                <a:gd name="T66" fmla="*/ 20 w 42"/>
                <a:gd name="T67" fmla="*/ 40 h 42"/>
                <a:gd name="T68" fmla="*/ 22 w 42"/>
                <a:gd name="T69" fmla="*/ 38 h 42"/>
                <a:gd name="T70" fmla="*/ 30 w 42"/>
                <a:gd name="T71" fmla="*/ 30 h 42"/>
                <a:gd name="T72" fmla="*/ 30 w 42"/>
                <a:gd name="T73" fmla="*/ 30 h 42"/>
                <a:gd name="T74" fmla="*/ 32 w 42"/>
                <a:gd name="T75" fmla="*/ 20 h 42"/>
                <a:gd name="T76" fmla="*/ 34 w 42"/>
                <a:gd name="T77" fmla="*/ 12 h 42"/>
                <a:gd name="T78" fmla="*/ 34 w 42"/>
                <a:gd name="T79" fmla="*/ 12 h 42"/>
                <a:gd name="T80" fmla="*/ 34 w 42"/>
                <a:gd name="T81" fmla="*/ 6 h 42"/>
                <a:gd name="T82" fmla="*/ 34 w 42"/>
                <a:gd name="T83" fmla="*/ 6 h 42"/>
                <a:gd name="T84" fmla="*/ 30 w 42"/>
                <a:gd name="T85" fmla="*/ 2 h 42"/>
                <a:gd name="T86" fmla="*/ 28 w 42"/>
                <a:gd name="T87" fmla="*/ 2 h 42"/>
                <a:gd name="T88" fmla="*/ 28 w 42"/>
                <a:gd name="T89" fmla="*/ 2 h 42"/>
                <a:gd name="T90" fmla="*/ 24 w 42"/>
                <a:gd name="T91" fmla="*/ 2 h 42"/>
                <a:gd name="T92" fmla="*/ 20 w 42"/>
                <a:gd name="T93" fmla="*/ 4 h 42"/>
                <a:gd name="T94" fmla="*/ 14 w 42"/>
                <a:gd name="T95" fmla="*/ 12 h 42"/>
                <a:gd name="T96" fmla="*/ 14 w 42"/>
                <a:gd name="T97" fmla="*/ 12 h 42"/>
                <a:gd name="T98" fmla="*/ 10 w 42"/>
                <a:gd name="T99" fmla="*/ 22 h 42"/>
                <a:gd name="T100" fmla="*/ 8 w 42"/>
                <a:gd name="T101" fmla="*/ 32 h 42"/>
                <a:gd name="T102" fmla="*/ 8 w 42"/>
                <a:gd name="T103" fmla="*/ 32 h 42"/>
                <a:gd name="T104" fmla="*/ 10 w 42"/>
                <a:gd name="T105" fmla="*/ 38 h 42"/>
                <a:gd name="T106" fmla="*/ 10 w 42"/>
                <a:gd name="T107"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42">
                  <a:moveTo>
                    <a:pt x="38" y="4"/>
                  </a:moveTo>
                  <a:lnTo>
                    <a:pt x="38" y="4"/>
                  </a:lnTo>
                  <a:lnTo>
                    <a:pt x="42" y="8"/>
                  </a:lnTo>
                  <a:lnTo>
                    <a:pt x="42" y="14"/>
                  </a:lnTo>
                  <a:lnTo>
                    <a:pt x="42" y="14"/>
                  </a:lnTo>
                  <a:lnTo>
                    <a:pt x="40" y="24"/>
                  </a:lnTo>
                  <a:lnTo>
                    <a:pt x="34" y="32"/>
                  </a:lnTo>
                  <a:lnTo>
                    <a:pt x="34" y="32"/>
                  </a:lnTo>
                  <a:lnTo>
                    <a:pt x="24" y="40"/>
                  </a:lnTo>
                  <a:lnTo>
                    <a:pt x="20" y="42"/>
                  </a:lnTo>
                  <a:lnTo>
                    <a:pt x="14" y="42"/>
                  </a:lnTo>
                  <a:lnTo>
                    <a:pt x="14" y="42"/>
                  </a:lnTo>
                  <a:lnTo>
                    <a:pt x="8" y="42"/>
                  </a:lnTo>
                  <a:lnTo>
                    <a:pt x="4" y="40"/>
                  </a:lnTo>
                  <a:lnTo>
                    <a:pt x="4" y="40"/>
                  </a:lnTo>
                  <a:lnTo>
                    <a:pt x="0" y="34"/>
                  </a:lnTo>
                  <a:lnTo>
                    <a:pt x="0" y="28"/>
                  </a:lnTo>
                  <a:lnTo>
                    <a:pt x="0" y="28"/>
                  </a:lnTo>
                  <a:lnTo>
                    <a:pt x="2" y="18"/>
                  </a:lnTo>
                  <a:lnTo>
                    <a:pt x="8" y="8"/>
                  </a:lnTo>
                  <a:lnTo>
                    <a:pt x="8" y="8"/>
                  </a:lnTo>
                  <a:lnTo>
                    <a:pt x="18" y="2"/>
                  </a:lnTo>
                  <a:lnTo>
                    <a:pt x="22" y="0"/>
                  </a:lnTo>
                  <a:lnTo>
                    <a:pt x="28" y="0"/>
                  </a:lnTo>
                  <a:lnTo>
                    <a:pt x="28" y="0"/>
                  </a:lnTo>
                  <a:lnTo>
                    <a:pt x="34" y="0"/>
                  </a:lnTo>
                  <a:lnTo>
                    <a:pt x="38" y="4"/>
                  </a:lnTo>
                  <a:lnTo>
                    <a:pt x="38" y="4"/>
                  </a:lnTo>
                  <a:close/>
                  <a:moveTo>
                    <a:pt x="10" y="38"/>
                  </a:moveTo>
                  <a:lnTo>
                    <a:pt x="10" y="38"/>
                  </a:lnTo>
                  <a:lnTo>
                    <a:pt x="12" y="40"/>
                  </a:lnTo>
                  <a:lnTo>
                    <a:pt x="16" y="40"/>
                  </a:lnTo>
                  <a:lnTo>
                    <a:pt x="16" y="40"/>
                  </a:lnTo>
                  <a:lnTo>
                    <a:pt x="20" y="40"/>
                  </a:lnTo>
                  <a:lnTo>
                    <a:pt x="22" y="38"/>
                  </a:lnTo>
                  <a:lnTo>
                    <a:pt x="30" y="30"/>
                  </a:lnTo>
                  <a:lnTo>
                    <a:pt x="30" y="30"/>
                  </a:lnTo>
                  <a:lnTo>
                    <a:pt x="32" y="20"/>
                  </a:lnTo>
                  <a:lnTo>
                    <a:pt x="34" y="12"/>
                  </a:lnTo>
                  <a:lnTo>
                    <a:pt x="34" y="12"/>
                  </a:lnTo>
                  <a:lnTo>
                    <a:pt x="34" y="6"/>
                  </a:lnTo>
                  <a:lnTo>
                    <a:pt x="34" y="6"/>
                  </a:lnTo>
                  <a:lnTo>
                    <a:pt x="30" y="2"/>
                  </a:lnTo>
                  <a:lnTo>
                    <a:pt x="28" y="2"/>
                  </a:lnTo>
                  <a:lnTo>
                    <a:pt x="28" y="2"/>
                  </a:lnTo>
                  <a:lnTo>
                    <a:pt x="24" y="2"/>
                  </a:lnTo>
                  <a:lnTo>
                    <a:pt x="20" y="4"/>
                  </a:lnTo>
                  <a:lnTo>
                    <a:pt x="14" y="12"/>
                  </a:lnTo>
                  <a:lnTo>
                    <a:pt x="14" y="12"/>
                  </a:lnTo>
                  <a:lnTo>
                    <a:pt x="10" y="22"/>
                  </a:lnTo>
                  <a:lnTo>
                    <a:pt x="8" y="32"/>
                  </a:lnTo>
                  <a:lnTo>
                    <a:pt x="8" y="32"/>
                  </a:lnTo>
                  <a:lnTo>
                    <a:pt x="10" y="38"/>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22"/>
            <p:cNvSpPr>
              <a:spLocks/>
            </p:cNvSpPr>
            <p:nvPr userDrawn="1"/>
          </p:nvSpPr>
          <p:spPr bwMode="auto">
            <a:xfrm>
              <a:off x="1212" y="4220"/>
              <a:ext cx="54" cy="86"/>
            </a:xfrm>
            <a:custGeom>
              <a:avLst/>
              <a:gdLst>
                <a:gd name="T0" fmla="*/ 52 w 54"/>
                <a:gd name="T1" fmla="*/ 10 h 86"/>
                <a:gd name="T2" fmla="*/ 50 w 54"/>
                <a:gd name="T3" fmla="*/ 10 h 86"/>
                <a:gd name="T4" fmla="*/ 48 w 54"/>
                <a:gd name="T5" fmla="*/ 10 h 86"/>
                <a:gd name="T6" fmla="*/ 46 w 54"/>
                <a:gd name="T7" fmla="*/ 8 h 86"/>
                <a:gd name="T8" fmla="*/ 48 w 54"/>
                <a:gd name="T9" fmla="*/ 4 h 86"/>
                <a:gd name="T10" fmla="*/ 46 w 54"/>
                <a:gd name="T11" fmla="*/ 4 h 86"/>
                <a:gd name="T12" fmla="*/ 46 w 54"/>
                <a:gd name="T13" fmla="*/ 2 h 86"/>
                <a:gd name="T14" fmla="*/ 40 w 54"/>
                <a:gd name="T15" fmla="*/ 10 h 86"/>
                <a:gd name="T16" fmla="*/ 36 w 54"/>
                <a:gd name="T17" fmla="*/ 24 h 86"/>
                <a:gd name="T18" fmla="*/ 46 w 54"/>
                <a:gd name="T19" fmla="*/ 28 h 86"/>
                <a:gd name="T20" fmla="*/ 26 w 54"/>
                <a:gd name="T21" fmla="*/ 58 h 86"/>
                <a:gd name="T22" fmla="*/ 24 w 54"/>
                <a:gd name="T23" fmla="*/ 70 h 86"/>
                <a:gd name="T24" fmla="*/ 20 w 54"/>
                <a:gd name="T25" fmla="*/ 78 h 86"/>
                <a:gd name="T26" fmla="*/ 6 w 54"/>
                <a:gd name="T27" fmla="*/ 86 h 86"/>
                <a:gd name="T28" fmla="*/ 2 w 54"/>
                <a:gd name="T29" fmla="*/ 84 h 86"/>
                <a:gd name="T30" fmla="*/ 0 w 54"/>
                <a:gd name="T31" fmla="*/ 80 h 86"/>
                <a:gd name="T32" fmla="*/ 0 w 54"/>
                <a:gd name="T33" fmla="*/ 78 h 86"/>
                <a:gd name="T34" fmla="*/ 2 w 54"/>
                <a:gd name="T35" fmla="*/ 76 h 86"/>
                <a:gd name="T36" fmla="*/ 6 w 54"/>
                <a:gd name="T37" fmla="*/ 78 h 86"/>
                <a:gd name="T38" fmla="*/ 6 w 54"/>
                <a:gd name="T39" fmla="*/ 80 h 86"/>
                <a:gd name="T40" fmla="*/ 6 w 54"/>
                <a:gd name="T41" fmla="*/ 82 h 86"/>
                <a:gd name="T42" fmla="*/ 6 w 54"/>
                <a:gd name="T43" fmla="*/ 82 h 86"/>
                <a:gd name="T44" fmla="*/ 6 w 54"/>
                <a:gd name="T45" fmla="*/ 84 h 86"/>
                <a:gd name="T46" fmla="*/ 8 w 54"/>
                <a:gd name="T47" fmla="*/ 84 h 86"/>
                <a:gd name="T48" fmla="*/ 12 w 54"/>
                <a:gd name="T49" fmla="*/ 82 h 86"/>
                <a:gd name="T50" fmla="*/ 14 w 54"/>
                <a:gd name="T51" fmla="*/ 78 h 86"/>
                <a:gd name="T52" fmla="*/ 28 w 54"/>
                <a:gd name="T53" fmla="*/ 28 h 86"/>
                <a:gd name="T54" fmla="*/ 20 w 54"/>
                <a:gd name="T55" fmla="*/ 24 h 86"/>
                <a:gd name="T56" fmla="*/ 30 w 54"/>
                <a:gd name="T57" fmla="*/ 24 h 86"/>
                <a:gd name="T58" fmla="*/ 34 w 54"/>
                <a:gd name="T59" fmla="*/ 8 h 86"/>
                <a:gd name="T60" fmla="*/ 40 w 54"/>
                <a:gd name="T61" fmla="*/ 2 h 86"/>
                <a:gd name="T62" fmla="*/ 46 w 54"/>
                <a:gd name="T63" fmla="*/ 0 h 86"/>
                <a:gd name="T64" fmla="*/ 52 w 54"/>
                <a:gd name="T65" fmla="*/ 2 h 86"/>
                <a:gd name="T66" fmla="*/ 54 w 54"/>
                <a:gd name="T67" fmla="*/ 6 h 86"/>
                <a:gd name="T68" fmla="*/ 52 w 54"/>
                <a:gd name="T6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86">
                  <a:moveTo>
                    <a:pt x="52" y="10"/>
                  </a:moveTo>
                  <a:lnTo>
                    <a:pt x="52" y="10"/>
                  </a:lnTo>
                  <a:lnTo>
                    <a:pt x="50" y="10"/>
                  </a:lnTo>
                  <a:lnTo>
                    <a:pt x="50" y="10"/>
                  </a:lnTo>
                  <a:lnTo>
                    <a:pt x="48" y="10"/>
                  </a:lnTo>
                  <a:lnTo>
                    <a:pt x="48" y="10"/>
                  </a:lnTo>
                  <a:lnTo>
                    <a:pt x="46" y="8"/>
                  </a:lnTo>
                  <a:lnTo>
                    <a:pt x="46" y="8"/>
                  </a:lnTo>
                  <a:lnTo>
                    <a:pt x="48" y="4"/>
                  </a:lnTo>
                  <a:lnTo>
                    <a:pt x="48" y="4"/>
                  </a:lnTo>
                  <a:lnTo>
                    <a:pt x="46" y="4"/>
                  </a:lnTo>
                  <a:lnTo>
                    <a:pt x="46" y="4"/>
                  </a:lnTo>
                  <a:lnTo>
                    <a:pt x="46" y="2"/>
                  </a:lnTo>
                  <a:lnTo>
                    <a:pt x="46" y="2"/>
                  </a:lnTo>
                  <a:lnTo>
                    <a:pt x="42" y="4"/>
                  </a:lnTo>
                  <a:lnTo>
                    <a:pt x="40" y="10"/>
                  </a:lnTo>
                  <a:lnTo>
                    <a:pt x="40" y="10"/>
                  </a:lnTo>
                  <a:lnTo>
                    <a:pt x="36" y="24"/>
                  </a:lnTo>
                  <a:lnTo>
                    <a:pt x="46" y="24"/>
                  </a:lnTo>
                  <a:lnTo>
                    <a:pt x="46" y="28"/>
                  </a:lnTo>
                  <a:lnTo>
                    <a:pt x="36" y="28"/>
                  </a:lnTo>
                  <a:lnTo>
                    <a:pt x="26" y="58"/>
                  </a:lnTo>
                  <a:lnTo>
                    <a:pt x="26" y="58"/>
                  </a:lnTo>
                  <a:lnTo>
                    <a:pt x="24" y="70"/>
                  </a:lnTo>
                  <a:lnTo>
                    <a:pt x="20" y="78"/>
                  </a:lnTo>
                  <a:lnTo>
                    <a:pt x="20" y="78"/>
                  </a:lnTo>
                  <a:lnTo>
                    <a:pt x="14" y="84"/>
                  </a:lnTo>
                  <a:lnTo>
                    <a:pt x="6" y="86"/>
                  </a:lnTo>
                  <a:lnTo>
                    <a:pt x="6" y="86"/>
                  </a:lnTo>
                  <a:lnTo>
                    <a:pt x="2" y="84"/>
                  </a:lnTo>
                  <a:lnTo>
                    <a:pt x="2" y="84"/>
                  </a:lnTo>
                  <a:lnTo>
                    <a:pt x="0" y="80"/>
                  </a:lnTo>
                  <a:lnTo>
                    <a:pt x="0" y="80"/>
                  </a:lnTo>
                  <a:lnTo>
                    <a:pt x="0" y="78"/>
                  </a:lnTo>
                  <a:lnTo>
                    <a:pt x="0" y="78"/>
                  </a:lnTo>
                  <a:lnTo>
                    <a:pt x="2" y="76"/>
                  </a:lnTo>
                  <a:lnTo>
                    <a:pt x="2" y="76"/>
                  </a:lnTo>
                  <a:lnTo>
                    <a:pt x="6" y="78"/>
                  </a:lnTo>
                  <a:lnTo>
                    <a:pt x="6" y="78"/>
                  </a:lnTo>
                  <a:lnTo>
                    <a:pt x="6" y="80"/>
                  </a:lnTo>
                  <a:lnTo>
                    <a:pt x="6" y="80"/>
                  </a:lnTo>
                  <a:lnTo>
                    <a:pt x="6" y="82"/>
                  </a:lnTo>
                  <a:lnTo>
                    <a:pt x="6" y="82"/>
                  </a:lnTo>
                  <a:lnTo>
                    <a:pt x="6" y="82"/>
                  </a:lnTo>
                  <a:lnTo>
                    <a:pt x="6" y="82"/>
                  </a:lnTo>
                  <a:lnTo>
                    <a:pt x="6" y="84"/>
                  </a:lnTo>
                  <a:lnTo>
                    <a:pt x="6" y="84"/>
                  </a:lnTo>
                  <a:lnTo>
                    <a:pt x="8" y="84"/>
                  </a:lnTo>
                  <a:lnTo>
                    <a:pt x="8" y="84"/>
                  </a:lnTo>
                  <a:lnTo>
                    <a:pt x="12" y="82"/>
                  </a:lnTo>
                  <a:lnTo>
                    <a:pt x="14" y="78"/>
                  </a:lnTo>
                  <a:lnTo>
                    <a:pt x="14" y="78"/>
                  </a:lnTo>
                  <a:lnTo>
                    <a:pt x="16" y="68"/>
                  </a:lnTo>
                  <a:lnTo>
                    <a:pt x="28" y="28"/>
                  </a:lnTo>
                  <a:lnTo>
                    <a:pt x="20" y="28"/>
                  </a:lnTo>
                  <a:lnTo>
                    <a:pt x="20" y="24"/>
                  </a:lnTo>
                  <a:lnTo>
                    <a:pt x="30" y="24"/>
                  </a:lnTo>
                  <a:lnTo>
                    <a:pt x="30" y="24"/>
                  </a:lnTo>
                  <a:lnTo>
                    <a:pt x="32" y="16"/>
                  </a:lnTo>
                  <a:lnTo>
                    <a:pt x="34" y="8"/>
                  </a:lnTo>
                  <a:lnTo>
                    <a:pt x="34" y="8"/>
                  </a:lnTo>
                  <a:lnTo>
                    <a:pt x="40" y="2"/>
                  </a:lnTo>
                  <a:lnTo>
                    <a:pt x="46" y="0"/>
                  </a:lnTo>
                  <a:lnTo>
                    <a:pt x="46" y="0"/>
                  </a:lnTo>
                  <a:lnTo>
                    <a:pt x="52" y="2"/>
                  </a:lnTo>
                  <a:lnTo>
                    <a:pt x="52" y="2"/>
                  </a:lnTo>
                  <a:lnTo>
                    <a:pt x="54" y="6"/>
                  </a:lnTo>
                  <a:lnTo>
                    <a:pt x="54" y="6"/>
                  </a:lnTo>
                  <a:lnTo>
                    <a:pt x="52" y="10"/>
                  </a:lnTo>
                  <a:lnTo>
                    <a:pt x="5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23"/>
            <p:cNvSpPr>
              <a:spLocks/>
            </p:cNvSpPr>
            <p:nvPr userDrawn="1"/>
          </p:nvSpPr>
          <p:spPr bwMode="auto">
            <a:xfrm>
              <a:off x="1280" y="4220"/>
              <a:ext cx="24" cy="66"/>
            </a:xfrm>
            <a:custGeom>
              <a:avLst/>
              <a:gdLst>
                <a:gd name="T0" fmla="*/ 14 w 24"/>
                <a:gd name="T1" fmla="*/ 10 h 66"/>
                <a:gd name="T2" fmla="*/ 14 w 24"/>
                <a:gd name="T3" fmla="*/ 10 h 66"/>
                <a:gd name="T4" fmla="*/ 14 w 24"/>
                <a:gd name="T5" fmla="*/ 8 h 66"/>
                <a:gd name="T6" fmla="*/ 14 w 24"/>
                <a:gd name="T7" fmla="*/ 8 h 66"/>
                <a:gd name="T8" fmla="*/ 14 w 24"/>
                <a:gd name="T9" fmla="*/ 6 h 66"/>
                <a:gd name="T10" fmla="*/ 14 w 24"/>
                <a:gd name="T11" fmla="*/ 6 h 66"/>
                <a:gd name="T12" fmla="*/ 14 w 24"/>
                <a:gd name="T13" fmla="*/ 4 h 66"/>
                <a:gd name="T14" fmla="*/ 14 w 24"/>
                <a:gd name="T15" fmla="*/ 4 h 66"/>
                <a:gd name="T16" fmla="*/ 8 w 24"/>
                <a:gd name="T17" fmla="*/ 4 h 66"/>
                <a:gd name="T18" fmla="*/ 8 w 24"/>
                <a:gd name="T19" fmla="*/ 4 h 66"/>
                <a:gd name="T20" fmla="*/ 8 w 24"/>
                <a:gd name="T21" fmla="*/ 4 h 66"/>
                <a:gd name="T22" fmla="*/ 12 w 24"/>
                <a:gd name="T23" fmla="*/ 2 h 66"/>
                <a:gd name="T24" fmla="*/ 12 w 24"/>
                <a:gd name="T25" fmla="*/ 2 h 66"/>
                <a:gd name="T26" fmla="*/ 16 w 24"/>
                <a:gd name="T27" fmla="*/ 2 h 66"/>
                <a:gd name="T28" fmla="*/ 16 w 24"/>
                <a:gd name="T29" fmla="*/ 2 h 66"/>
                <a:gd name="T30" fmla="*/ 22 w 24"/>
                <a:gd name="T31" fmla="*/ 0 h 66"/>
                <a:gd name="T32" fmla="*/ 22 w 24"/>
                <a:gd name="T33" fmla="*/ 0 h 66"/>
                <a:gd name="T34" fmla="*/ 24 w 24"/>
                <a:gd name="T35" fmla="*/ 0 h 66"/>
                <a:gd name="T36" fmla="*/ 8 w 24"/>
                <a:gd name="T37" fmla="*/ 58 h 66"/>
                <a:gd name="T38" fmla="*/ 8 w 24"/>
                <a:gd name="T39" fmla="*/ 58 h 66"/>
                <a:gd name="T40" fmla="*/ 8 w 24"/>
                <a:gd name="T41" fmla="*/ 60 h 66"/>
                <a:gd name="T42" fmla="*/ 8 w 24"/>
                <a:gd name="T43" fmla="*/ 60 h 66"/>
                <a:gd name="T44" fmla="*/ 8 w 24"/>
                <a:gd name="T45" fmla="*/ 60 h 66"/>
                <a:gd name="T46" fmla="*/ 8 w 24"/>
                <a:gd name="T47" fmla="*/ 60 h 66"/>
                <a:gd name="T48" fmla="*/ 8 w 24"/>
                <a:gd name="T49" fmla="*/ 62 h 66"/>
                <a:gd name="T50" fmla="*/ 8 w 24"/>
                <a:gd name="T51" fmla="*/ 62 h 66"/>
                <a:gd name="T52" fmla="*/ 8 w 24"/>
                <a:gd name="T53" fmla="*/ 62 h 66"/>
                <a:gd name="T54" fmla="*/ 8 w 24"/>
                <a:gd name="T55" fmla="*/ 62 h 66"/>
                <a:gd name="T56" fmla="*/ 14 w 24"/>
                <a:gd name="T57" fmla="*/ 60 h 66"/>
                <a:gd name="T58" fmla="*/ 14 w 24"/>
                <a:gd name="T59" fmla="*/ 60 h 66"/>
                <a:gd name="T60" fmla="*/ 18 w 24"/>
                <a:gd name="T61" fmla="*/ 54 h 66"/>
                <a:gd name="T62" fmla="*/ 20 w 24"/>
                <a:gd name="T63" fmla="*/ 54 h 66"/>
                <a:gd name="T64" fmla="*/ 20 w 24"/>
                <a:gd name="T65" fmla="*/ 54 h 66"/>
                <a:gd name="T66" fmla="*/ 12 w 24"/>
                <a:gd name="T67" fmla="*/ 64 h 66"/>
                <a:gd name="T68" fmla="*/ 12 w 24"/>
                <a:gd name="T69" fmla="*/ 64 h 66"/>
                <a:gd name="T70" fmla="*/ 8 w 24"/>
                <a:gd name="T71" fmla="*/ 66 h 66"/>
                <a:gd name="T72" fmla="*/ 4 w 24"/>
                <a:gd name="T73" fmla="*/ 66 h 66"/>
                <a:gd name="T74" fmla="*/ 4 w 24"/>
                <a:gd name="T75" fmla="*/ 66 h 66"/>
                <a:gd name="T76" fmla="*/ 2 w 24"/>
                <a:gd name="T77" fmla="*/ 66 h 66"/>
                <a:gd name="T78" fmla="*/ 2 w 24"/>
                <a:gd name="T79" fmla="*/ 66 h 66"/>
                <a:gd name="T80" fmla="*/ 0 w 24"/>
                <a:gd name="T81" fmla="*/ 64 h 66"/>
                <a:gd name="T82" fmla="*/ 0 w 24"/>
                <a:gd name="T83" fmla="*/ 62 h 66"/>
                <a:gd name="T84" fmla="*/ 0 w 24"/>
                <a:gd name="T85" fmla="*/ 62 h 66"/>
                <a:gd name="T86" fmla="*/ 0 w 24"/>
                <a:gd name="T87" fmla="*/ 58 h 66"/>
                <a:gd name="T88" fmla="*/ 0 w 24"/>
                <a:gd name="T89" fmla="*/ 58 h 66"/>
                <a:gd name="T90" fmla="*/ 0 w 24"/>
                <a:gd name="T91" fmla="*/ 56 h 66"/>
                <a:gd name="T92" fmla="*/ 14 w 24"/>
                <a:gd name="T93"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 h="66">
                  <a:moveTo>
                    <a:pt x="14" y="10"/>
                  </a:moveTo>
                  <a:lnTo>
                    <a:pt x="14" y="10"/>
                  </a:lnTo>
                  <a:lnTo>
                    <a:pt x="14" y="8"/>
                  </a:lnTo>
                  <a:lnTo>
                    <a:pt x="14" y="8"/>
                  </a:lnTo>
                  <a:lnTo>
                    <a:pt x="14" y="6"/>
                  </a:lnTo>
                  <a:lnTo>
                    <a:pt x="14" y="6"/>
                  </a:lnTo>
                  <a:lnTo>
                    <a:pt x="14" y="4"/>
                  </a:lnTo>
                  <a:lnTo>
                    <a:pt x="14" y="4"/>
                  </a:lnTo>
                  <a:lnTo>
                    <a:pt x="8" y="4"/>
                  </a:lnTo>
                  <a:lnTo>
                    <a:pt x="8" y="4"/>
                  </a:lnTo>
                  <a:lnTo>
                    <a:pt x="8" y="4"/>
                  </a:lnTo>
                  <a:lnTo>
                    <a:pt x="12" y="2"/>
                  </a:lnTo>
                  <a:lnTo>
                    <a:pt x="12" y="2"/>
                  </a:lnTo>
                  <a:lnTo>
                    <a:pt x="16" y="2"/>
                  </a:lnTo>
                  <a:lnTo>
                    <a:pt x="16" y="2"/>
                  </a:lnTo>
                  <a:lnTo>
                    <a:pt x="22" y="0"/>
                  </a:lnTo>
                  <a:lnTo>
                    <a:pt x="22" y="0"/>
                  </a:lnTo>
                  <a:lnTo>
                    <a:pt x="24" y="0"/>
                  </a:lnTo>
                  <a:lnTo>
                    <a:pt x="8" y="58"/>
                  </a:lnTo>
                  <a:lnTo>
                    <a:pt x="8" y="58"/>
                  </a:lnTo>
                  <a:lnTo>
                    <a:pt x="8" y="60"/>
                  </a:lnTo>
                  <a:lnTo>
                    <a:pt x="8" y="60"/>
                  </a:lnTo>
                  <a:lnTo>
                    <a:pt x="8" y="60"/>
                  </a:lnTo>
                  <a:lnTo>
                    <a:pt x="8" y="60"/>
                  </a:lnTo>
                  <a:lnTo>
                    <a:pt x="8" y="62"/>
                  </a:lnTo>
                  <a:lnTo>
                    <a:pt x="8" y="62"/>
                  </a:lnTo>
                  <a:lnTo>
                    <a:pt x="8" y="62"/>
                  </a:lnTo>
                  <a:lnTo>
                    <a:pt x="8" y="62"/>
                  </a:lnTo>
                  <a:lnTo>
                    <a:pt x="14" y="60"/>
                  </a:lnTo>
                  <a:lnTo>
                    <a:pt x="14" y="60"/>
                  </a:lnTo>
                  <a:lnTo>
                    <a:pt x="18" y="54"/>
                  </a:lnTo>
                  <a:lnTo>
                    <a:pt x="20" y="54"/>
                  </a:lnTo>
                  <a:lnTo>
                    <a:pt x="20" y="54"/>
                  </a:lnTo>
                  <a:lnTo>
                    <a:pt x="12" y="64"/>
                  </a:lnTo>
                  <a:lnTo>
                    <a:pt x="12" y="64"/>
                  </a:lnTo>
                  <a:lnTo>
                    <a:pt x="8" y="66"/>
                  </a:lnTo>
                  <a:lnTo>
                    <a:pt x="4" y="66"/>
                  </a:lnTo>
                  <a:lnTo>
                    <a:pt x="4" y="66"/>
                  </a:lnTo>
                  <a:lnTo>
                    <a:pt x="2" y="66"/>
                  </a:lnTo>
                  <a:lnTo>
                    <a:pt x="2" y="66"/>
                  </a:lnTo>
                  <a:lnTo>
                    <a:pt x="0" y="64"/>
                  </a:lnTo>
                  <a:lnTo>
                    <a:pt x="0" y="62"/>
                  </a:lnTo>
                  <a:lnTo>
                    <a:pt x="0" y="62"/>
                  </a:lnTo>
                  <a:lnTo>
                    <a:pt x="0" y="58"/>
                  </a:lnTo>
                  <a:lnTo>
                    <a:pt x="0" y="58"/>
                  </a:lnTo>
                  <a:lnTo>
                    <a:pt x="0" y="56"/>
                  </a:lnTo>
                  <a:lnTo>
                    <a:pt x="1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24"/>
            <p:cNvSpPr>
              <a:spLocks noEditPoints="1"/>
            </p:cNvSpPr>
            <p:nvPr userDrawn="1"/>
          </p:nvSpPr>
          <p:spPr bwMode="auto">
            <a:xfrm>
              <a:off x="1308" y="4222"/>
              <a:ext cx="20" cy="64"/>
            </a:xfrm>
            <a:custGeom>
              <a:avLst/>
              <a:gdLst>
                <a:gd name="T0" fmla="*/ 16 w 20"/>
                <a:gd name="T1" fmla="*/ 22 h 64"/>
                <a:gd name="T2" fmla="*/ 8 w 20"/>
                <a:gd name="T3" fmla="*/ 56 h 64"/>
                <a:gd name="T4" fmla="*/ 6 w 20"/>
                <a:gd name="T5" fmla="*/ 58 h 64"/>
                <a:gd name="T6" fmla="*/ 6 w 20"/>
                <a:gd name="T7" fmla="*/ 60 h 64"/>
                <a:gd name="T8" fmla="*/ 8 w 20"/>
                <a:gd name="T9" fmla="*/ 60 h 64"/>
                <a:gd name="T10" fmla="*/ 12 w 20"/>
                <a:gd name="T11" fmla="*/ 58 h 64"/>
                <a:gd name="T12" fmla="*/ 16 w 20"/>
                <a:gd name="T13" fmla="*/ 52 h 64"/>
                <a:gd name="T14" fmla="*/ 16 w 20"/>
                <a:gd name="T15" fmla="*/ 54 h 64"/>
                <a:gd name="T16" fmla="*/ 10 w 20"/>
                <a:gd name="T17" fmla="*/ 62 h 64"/>
                <a:gd name="T18" fmla="*/ 8 w 20"/>
                <a:gd name="T19" fmla="*/ 64 h 64"/>
                <a:gd name="T20" fmla="*/ 4 w 20"/>
                <a:gd name="T21" fmla="*/ 64 h 64"/>
                <a:gd name="T22" fmla="*/ 0 w 20"/>
                <a:gd name="T23" fmla="*/ 64 h 64"/>
                <a:gd name="T24" fmla="*/ 0 w 20"/>
                <a:gd name="T25" fmla="*/ 60 h 64"/>
                <a:gd name="T26" fmla="*/ 0 w 20"/>
                <a:gd name="T27" fmla="*/ 56 h 64"/>
                <a:gd name="T28" fmla="*/ 6 w 20"/>
                <a:gd name="T29" fmla="*/ 30 h 64"/>
                <a:gd name="T30" fmla="*/ 6 w 20"/>
                <a:gd name="T31" fmla="*/ 28 h 64"/>
                <a:gd name="T32" fmla="*/ 8 w 20"/>
                <a:gd name="T33" fmla="*/ 28 h 64"/>
                <a:gd name="T34" fmla="*/ 6 w 20"/>
                <a:gd name="T35" fmla="*/ 26 h 64"/>
                <a:gd name="T36" fmla="*/ 0 w 20"/>
                <a:gd name="T37" fmla="*/ 26 h 64"/>
                <a:gd name="T38" fmla="*/ 0 w 20"/>
                <a:gd name="T39" fmla="*/ 24 h 64"/>
                <a:gd name="T40" fmla="*/ 6 w 20"/>
                <a:gd name="T41" fmla="*/ 24 h 64"/>
                <a:gd name="T42" fmla="*/ 10 w 20"/>
                <a:gd name="T43" fmla="*/ 22 h 64"/>
                <a:gd name="T44" fmla="*/ 14 w 20"/>
                <a:gd name="T45" fmla="*/ 22 h 64"/>
                <a:gd name="T46" fmla="*/ 16 w 20"/>
                <a:gd name="T47" fmla="*/ 22 h 64"/>
                <a:gd name="T48" fmla="*/ 12 w 20"/>
                <a:gd name="T49" fmla="*/ 10 h 64"/>
                <a:gd name="T50" fmla="*/ 10 w 20"/>
                <a:gd name="T51" fmla="*/ 6 h 64"/>
                <a:gd name="T52" fmla="*/ 12 w 20"/>
                <a:gd name="T53" fmla="*/ 2 h 64"/>
                <a:gd name="T54" fmla="*/ 16 w 20"/>
                <a:gd name="T55" fmla="*/ 0 h 64"/>
                <a:gd name="T56" fmla="*/ 18 w 20"/>
                <a:gd name="T57" fmla="*/ 2 h 64"/>
                <a:gd name="T58" fmla="*/ 20 w 20"/>
                <a:gd name="T59" fmla="*/ 6 h 64"/>
                <a:gd name="T60" fmla="*/ 18 w 20"/>
                <a:gd name="T61" fmla="*/ 10 h 64"/>
                <a:gd name="T62" fmla="*/ 16 w 20"/>
                <a:gd name="T63" fmla="*/ 12 h 64"/>
                <a:gd name="T64" fmla="*/ 12 w 20"/>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64">
                  <a:moveTo>
                    <a:pt x="16" y="22"/>
                  </a:moveTo>
                  <a:lnTo>
                    <a:pt x="16" y="22"/>
                  </a:lnTo>
                  <a:lnTo>
                    <a:pt x="16" y="22"/>
                  </a:lnTo>
                  <a:lnTo>
                    <a:pt x="8" y="56"/>
                  </a:lnTo>
                  <a:lnTo>
                    <a:pt x="8" y="56"/>
                  </a:lnTo>
                  <a:lnTo>
                    <a:pt x="6" y="58"/>
                  </a:lnTo>
                  <a:lnTo>
                    <a:pt x="6" y="58"/>
                  </a:lnTo>
                  <a:lnTo>
                    <a:pt x="6" y="60"/>
                  </a:lnTo>
                  <a:lnTo>
                    <a:pt x="6" y="60"/>
                  </a:lnTo>
                  <a:lnTo>
                    <a:pt x="8" y="60"/>
                  </a:lnTo>
                  <a:lnTo>
                    <a:pt x="8" y="60"/>
                  </a:lnTo>
                  <a:lnTo>
                    <a:pt x="12" y="58"/>
                  </a:lnTo>
                  <a:lnTo>
                    <a:pt x="12" y="58"/>
                  </a:lnTo>
                  <a:lnTo>
                    <a:pt x="16" y="52"/>
                  </a:lnTo>
                  <a:lnTo>
                    <a:pt x="18" y="54"/>
                  </a:lnTo>
                  <a:lnTo>
                    <a:pt x="16" y="54"/>
                  </a:lnTo>
                  <a:lnTo>
                    <a:pt x="16" y="54"/>
                  </a:lnTo>
                  <a:lnTo>
                    <a:pt x="10" y="62"/>
                  </a:lnTo>
                  <a:lnTo>
                    <a:pt x="10" y="62"/>
                  </a:lnTo>
                  <a:lnTo>
                    <a:pt x="8" y="64"/>
                  </a:lnTo>
                  <a:lnTo>
                    <a:pt x="4" y="64"/>
                  </a:lnTo>
                  <a:lnTo>
                    <a:pt x="4" y="64"/>
                  </a:lnTo>
                  <a:lnTo>
                    <a:pt x="0" y="64"/>
                  </a:lnTo>
                  <a:lnTo>
                    <a:pt x="0" y="64"/>
                  </a:lnTo>
                  <a:lnTo>
                    <a:pt x="0" y="60"/>
                  </a:lnTo>
                  <a:lnTo>
                    <a:pt x="0" y="60"/>
                  </a:lnTo>
                  <a:lnTo>
                    <a:pt x="0" y="56"/>
                  </a:lnTo>
                  <a:lnTo>
                    <a:pt x="0" y="56"/>
                  </a:lnTo>
                  <a:lnTo>
                    <a:pt x="0" y="54"/>
                  </a:lnTo>
                  <a:lnTo>
                    <a:pt x="6" y="30"/>
                  </a:lnTo>
                  <a:lnTo>
                    <a:pt x="6" y="30"/>
                  </a:lnTo>
                  <a:lnTo>
                    <a:pt x="6" y="28"/>
                  </a:lnTo>
                  <a:lnTo>
                    <a:pt x="6" y="28"/>
                  </a:lnTo>
                  <a:lnTo>
                    <a:pt x="8" y="28"/>
                  </a:lnTo>
                  <a:lnTo>
                    <a:pt x="8" y="28"/>
                  </a:lnTo>
                  <a:lnTo>
                    <a:pt x="6" y="26"/>
                  </a:lnTo>
                  <a:lnTo>
                    <a:pt x="6" y="26"/>
                  </a:lnTo>
                  <a:lnTo>
                    <a:pt x="0" y="26"/>
                  </a:lnTo>
                  <a:lnTo>
                    <a:pt x="0" y="24"/>
                  </a:lnTo>
                  <a:lnTo>
                    <a:pt x="0" y="24"/>
                  </a:lnTo>
                  <a:lnTo>
                    <a:pt x="6" y="24"/>
                  </a:lnTo>
                  <a:lnTo>
                    <a:pt x="6" y="24"/>
                  </a:lnTo>
                  <a:lnTo>
                    <a:pt x="10" y="22"/>
                  </a:lnTo>
                  <a:lnTo>
                    <a:pt x="10" y="22"/>
                  </a:lnTo>
                  <a:lnTo>
                    <a:pt x="14" y="22"/>
                  </a:lnTo>
                  <a:lnTo>
                    <a:pt x="14" y="22"/>
                  </a:lnTo>
                  <a:lnTo>
                    <a:pt x="16" y="22"/>
                  </a:lnTo>
                  <a:lnTo>
                    <a:pt x="16" y="22"/>
                  </a:lnTo>
                  <a:close/>
                  <a:moveTo>
                    <a:pt x="12" y="10"/>
                  </a:moveTo>
                  <a:lnTo>
                    <a:pt x="12" y="10"/>
                  </a:lnTo>
                  <a:lnTo>
                    <a:pt x="10" y="6"/>
                  </a:lnTo>
                  <a:lnTo>
                    <a:pt x="10" y="6"/>
                  </a:lnTo>
                  <a:lnTo>
                    <a:pt x="12" y="2"/>
                  </a:lnTo>
                  <a:lnTo>
                    <a:pt x="12" y="2"/>
                  </a:lnTo>
                  <a:lnTo>
                    <a:pt x="16" y="0"/>
                  </a:lnTo>
                  <a:lnTo>
                    <a:pt x="16" y="0"/>
                  </a:lnTo>
                  <a:lnTo>
                    <a:pt x="18" y="2"/>
                  </a:lnTo>
                  <a:lnTo>
                    <a:pt x="18" y="2"/>
                  </a:lnTo>
                  <a:lnTo>
                    <a:pt x="20" y="6"/>
                  </a:lnTo>
                  <a:lnTo>
                    <a:pt x="20" y="6"/>
                  </a:lnTo>
                  <a:lnTo>
                    <a:pt x="18" y="10"/>
                  </a:lnTo>
                  <a:lnTo>
                    <a:pt x="18" y="10"/>
                  </a:lnTo>
                  <a:lnTo>
                    <a:pt x="16" y="12"/>
                  </a:lnTo>
                  <a:lnTo>
                    <a:pt x="16" y="12"/>
                  </a:lnTo>
                  <a:lnTo>
                    <a:pt x="12" y="1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5"/>
            <p:cNvSpPr>
              <a:spLocks/>
            </p:cNvSpPr>
            <p:nvPr userDrawn="1"/>
          </p:nvSpPr>
          <p:spPr bwMode="auto">
            <a:xfrm>
              <a:off x="1316" y="4220"/>
              <a:ext cx="54" cy="86"/>
            </a:xfrm>
            <a:custGeom>
              <a:avLst/>
              <a:gdLst>
                <a:gd name="T0" fmla="*/ 52 w 54"/>
                <a:gd name="T1" fmla="*/ 10 h 86"/>
                <a:gd name="T2" fmla="*/ 50 w 54"/>
                <a:gd name="T3" fmla="*/ 10 h 86"/>
                <a:gd name="T4" fmla="*/ 48 w 54"/>
                <a:gd name="T5" fmla="*/ 10 h 86"/>
                <a:gd name="T6" fmla="*/ 46 w 54"/>
                <a:gd name="T7" fmla="*/ 8 h 86"/>
                <a:gd name="T8" fmla="*/ 48 w 54"/>
                <a:gd name="T9" fmla="*/ 4 h 86"/>
                <a:gd name="T10" fmla="*/ 46 w 54"/>
                <a:gd name="T11" fmla="*/ 4 h 86"/>
                <a:gd name="T12" fmla="*/ 46 w 54"/>
                <a:gd name="T13" fmla="*/ 2 h 86"/>
                <a:gd name="T14" fmla="*/ 40 w 54"/>
                <a:gd name="T15" fmla="*/ 10 h 86"/>
                <a:gd name="T16" fmla="*/ 36 w 54"/>
                <a:gd name="T17" fmla="*/ 24 h 86"/>
                <a:gd name="T18" fmla="*/ 46 w 54"/>
                <a:gd name="T19" fmla="*/ 28 h 86"/>
                <a:gd name="T20" fmla="*/ 26 w 54"/>
                <a:gd name="T21" fmla="*/ 58 h 86"/>
                <a:gd name="T22" fmla="*/ 24 w 54"/>
                <a:gd name="T23" fmla="*/ 70 h 86"/>
                <a:gd name="T24" fmla="*/ 20 w 54"/>
                <a:gd name="T25" fmla="*/ 78 h 86"/>
                <a:gd name="T26" fmla="*/ 6 w 54"/>
                <a:gd name="T27" fmla="*/ 86 h 86"/>
                <a:gd name="T28" fmla="*/ 2 w 54"/>
                <a:gd name="T29" fmla="*/ 84 h 86"/>
                <a:gd name="T30" fmla="*/ 0 w 54"/>
                <a:gd name="T31" fmla="*/ 80 h 86"/>
                <a:gd name="T32" fmla="*/ 0 w 54"/>
                <a:gd name="T33" fmla="*/ 78 h 86"/>
                <a:gd name="T34" fmla="*/ 2 w 54"/>
                <a:gd name="T35" fmla="*/ 76 h 86"/>
                <a:gd name="T36" fmla="*/ 6 w 54"/>
                <a:gd name="T37" fmla="*/ 78 h 86"/>
                <a:gd name="T38" fmla="*/ 6 w 54"/>
                <a:gd name="T39" fmla="*/ 80 h 86"/>
                <a:gd name="T40" fmla="*/ 6 w 54"/>
                <a:gd name="T41" fmla="*/ 82 h 86"/>
                <a:gd name="T42" fmla="*/ 6 w 54"/>
                <a:gd name="T43" fmla="*/ 82 h 86"/>
                <a:gd name="T44" fmla="*/ 6 w 54"/>
                <a:gd name="T45" fmla="*/ 84 h 86"/>
                <a:gd name="T46" fmla="*/ 8 w 54"/>
                <a:gd name="T47" fmla="*/ 84 h 86"/>
                <a:gd name="T48" fmla="*/ 12 w 54"/>
                <a:gd name="T49" fmla="*/ 82 h 86"/>
                <a:gd name="T50" fmla="*/ 14 w 54"/>
                <a:gd name="T51" fmla="*/ 78 h 86"/>
                <a:gd name="T52" fmla="*/ 28 w 54"/>
                <a:gd name="T53" fmla="*/ 28 h 86"/>
                <a:gd name="T54" fmla="*/ 20 w 54"/>
                <a:gd name="T55" fmla="*/ 24 h 86"/>
                <a:gd name="T56" fmla="*/ 30 w 54"/>
                <a:gd name="T57" fmla="*/ 24 h 86"/>
                <a:gd name="T58" fmla="*/ 34 w 54"/>
                <a:gd name="T59" fmla="*/ 8 h 86"/>
                <a:gd name="T60" fmla="*/ 40 w 54"/>
                <a:gd name="T61" fmla="*/ 2 h 86"/>
                <a:gd name="T62" fmla="*/ 46 w 54"/>
                <a:gd name="T63" fmla="*/ 0 h 86"/>
                <a:gd name="T64" fmla="*/ 52 w 54"/>
                <a:gd name="T65" fmla="*/ 2 h 86"/>
                <a:gd name="T66" fmla="*/ 54 w 54"/>
                <a:gd name="T67" fmla="*/ 6 h 86"/>
                <a:gd name="T68" fmla="*/ 52 w 54"/>
                <a:gd name="T69"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86">
                  <a:moveTo>
                    <a:pt x="52" y="10"/>
                  </a:moveTo>
                  <a:lnTo>
                    <a:pt x="52" y="10"/>
                  </a:lnTo>
                  <a:lnTo>
                    <a:pt x="50" y="10"/>
                  </a:lnTo>
                  <a:lnTo>
                    <a:pt x="50" y="10"/>
                  </a:lnTo>
                  <a:lnTo>
                    <a:pt x="48" y="10"/>
                  </a:lnTo>
                  <a:lnTo>
                    <a:pt x="48" y="10"/>
                  </a:lnTo>
                  <a:lnTo>
                    <a:pt x="46" y="8"/>
                  </a:lnTo>
                  <a:lnTo>
                    <a:pt x="46" y="8"/>
                  </a:lnTo>
                  <a:lnTo>
                    <a:pt x="48" y="4"/>
                  </a:lnTo>
                  <a:lnTo>
                    <a:pt x="48" y="4"/>
                  </a:lnTo>
                  <a:lnTo>
                    <a:pt x="46" y="4"/>
                  </a:lnTo>
                  <a:lnTo>
                    <a:pt x="46" y="4"/>
                  </a:lnTo>
                  <a:lnTo>
                    <a:pt x="46" y="2"/>
                  </a:lnTo>
                  <a:lnTo>
                    <a:pt x="46" y="2"/>
                  </a:lnTo>
                  <a:lnTo>
                    <a:pt x="42" y="4"/>
                  </a:lnTo>
                  <a:lnTo>
                    <a:pt x="40" y="10"/>
                  </a:lnTo>
                  <a:lnTo>
                    <a:pt x="40" y="10"/>
                  </a:lnTo>
                  <a:lnTo>
                    <a:pt x="36" y="24"/>
                  </a:lnTo>
                  <a:lnTo>
                    <a:pt x="46" y="24"/>
                  </a:lnTo>
                  <a:lnTo>
                    <a:pt x="46" y="28"/>
                  </a:lnTo>
                  <a:lnTo>
                    <a:pt x="36" y="28"/>
                  </a:lnTo>
                  <a:lnTo>
                    <a:pt x="26" y="58"/>
                  </a:lnTo>
                  <a:lnTo>
                    <a:pt x="26" y="58"/>
                  </a:lnTo>
                  <a:lnTo>
                    <a:pt x="24" y="70"/>
                  </a:lnTo>
                  <a:lnTo>
                    <a:pt x="20" y="78"/>
                  </a:lnTo>
                  <a:lnTo>
                    <a:pt x="20" y="78"/>
                  </a:lnTo>
                  <a:lnTo>
                    <a:pt x="14" y="84"/>
                  </a:lnTo>
                  <a:lnTo>
                    <a:pt x="6" y="86"/>
                  </a:lnTo>
                  <a:lnTo>
                    <a:pt x="6" y="86"/>
                  </a:lnTo>
                  <a:lnTo>
                    <a:pt x="2" y="84"/>
                  </a:lnTo>
                  <a:lnTo>
                    <a:pt x="2" y="84"/>
                  </a:lnTo>
                  <a:lnTo>
                    <a:pt x="0" y="80"/>
                  </a:lnTo>
                  <a:lnTo>
                    <a:pt x="0" y="80"/>
                  </a:lnTo>
                  <a:lnTo>
                    <a:pt x="0" y="78"/>
                  </a:lnTo>
                  <a:lnTo>
                    <a:pt x="0" y="78"/>
                  </a:lnTo>
                  <a:lnTo>
                    <a:pt x="2" y="76"/>
                  </a:lnTo>
                  <a:lnTo>
                    <a:pt x="2" y="76"/>
                  </a:lnTo>
                  <a:lnTo>
                    <a:pt x="6" y="78"/>
                  </a:lnTo>
                  <a:lnTo>
                    <a:pt x="6" y="78"/>
                  </a:lnTo>
                  <a:lnTo>
                    <a:pt x="6" y="80"/>
                  </a:lnTo>
                  <a:lnTo>
                    <a:pt x="6" y="80"/>
                  </a:lnTo>
                  <a:lnTo>
                    <a:pt x="6" y="82"/>
                  </a:lnTo>
                  <a:lnTo>
                    <a:pt x="6" y="82"/>
                  </a:lnTo>
                  <a:lnTo>
                    <a:pt x="6" y="82"/>
                  </a:lnTo>
                  <a:lnTo>
                    <a:pt x="6" y="82"/>
                  </a:lnTo>
                  <a:lnTo>
                    <a:pt x="6" y="84"/>
                  </a:lnTo>
                  <a:lnTo>
                    <a:pt x="6" y="84"/>
                  </a:lnTo>
                  <a:lnTo>
                    <a:pt x="8" y="84"/>
                  </a:lnTo>
                  <a:lnTo>
                    <a:pt x="8" y="84"/>
                  </a:lnTo>
                  <a:lnTo>
                    <a:pt x="12" y="82"/>
                  </a:lnTo>
                  <a:lnTo>
                    <a:pt x="14" y="78"/>
                  </a:lnTo>
                  <a:lnTo>
                    <a:pt x="14" y="78"/>
                  </a:lnTo>
                  <a:lnTo>
                    <a:pt x="16" y="68"/>
                  </a:lnTo>
                  <a:lnTo>
                    <a:pt x="28" y="28"/>
                  </a:lnTo>
                  <a:lnTo>
                    <a:pt x="20" y="28"/>
                  </a:lnTo>
                  <a:lnTo>
                    <a:pt x="20" y="24"/>
                  </a:lnTo>
                  <a:lnTo>
                    <a:pt x="30" y="24"/>
                  </a:lnTo>
                  <a:lnTo>
                    <a:pt x="30" y="24"/>
                  </a:lnTo>
                  <a:lnTo>
                    <a:pt x="32" y="16"/>
                  </a:lnTo>
                  <a:lnTo>
                    <a:pt x="34" y="8"/>
                  </a:lnTo>
                  <a:lnTo>
                    <a:pt x="34" y="8"/>
                  </a:lnTo>
                  <a:lnTo>
                    <a:pt x="40" y="2"/>
                  </a:lnTo>
                  <a:lnTo>
                    <a:pt x="46" y="0"/>
                  </a:lnTo>
                  <a:lnTo>
                    <a:pt x="46" y="0"/>
                  </a:lnTo>
                  <a:lnTo>
                    <a:pt x="52" y="2"/>
                  </a:lnTo>
                  <a:lnTo>
                    <a:pt x="52" y="2"/>
                  </a:lnTo>
                  <a:lnTo>
                    <a:pt x="54" y="6"/>
                  </a:lnTo>
                  <a:lnTo>
                    <a:pt x="54" y="6"/>
                  </a:lnTo>
                  <a:lnTo>
                    <a:pt x="52" y="10"/>
                  </a:lnTo>
                  <a:lnTo>
                    <a:pt x="5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26"/>
            <p:cNvSpPr>
              <a:spLocks noEditPoints="1"/>
            </p:cNvSpPr>
            <p:nvPr userDrawn="1"/>
          </p:nvSpPr>
          <p:spPr bwMode="auto">
            <a:xfrm>
              <a:off x="1358" y="4244"/>
              <a:ext cx="38" cy="42"/>
            </a:xfrm>
            <a:custGeom>
              <a:avLst/>
              <a:gdLst>
                <a:gd name="T0" fmla="*/ 10 w 38"/>
                <a:gd name="T1" fmla="*/ 10 h 42"/>
                <a:gd name="T2" fmla="*/ 30 w 38"/>
                <a:gd name="T3" fmla="*/ 0 h 42"/>
                <a:gd name="T4" fmla="*/ 36 w 38"/>
                <a:gd name="T5" fmla="*/ 2 h 42"/>
                <a:gd name="T6" fmla="*/ 36 w 38"/>
                <a:gd name="T7" fmla="*/ 4 h 42"/>
                <a:gd name="T8" fmla="*/ 38 w 38"/>
                <a:gd name="T9" fmla="*/ 6 h 42"/>
                <a:gd name="T10" fmla="*/ 30 w 38"/>
                <a:gd name="T11" fmla="*/ 18 h 42"/>
                <a:gd name="T12" fmla="*/ 22 w 38"/>
                <a:gd name="T13" fmla="*/ 22 h 42"/>
                <a:gd name="T14" fmla="*/ 10 w 38"/>
                <a:gd name="T15" fmla="*/ 24 h 42"/>
                <a:gd name="T16" fmla="*/ 10 w 38"/>
                <a:gd name="T17" fmla="*/ 28 h 42"/>
                <a:gd name="T18" fmla="*/ 10 w 38"/>
                <a:gd name="T19" fmla="*/ 30 h 42"/>
                <a:gd name="T20" fmla="*/ 10 w 38"/>
                <a:gd name="T21" fmla="*/ 34 h 42"/>
                <a:gd name="T22" fmla="*/ 12 w 38"/>
                <a:gd name="T23" fmla="*/ 36 h 42"/>
                <a:gd name="T24" fmla="*/ 18 w 38"/>
                <a:gd name="T25" fmla="*/ 38 h 42"/>
                <a:gd name="T26" fmla="*/ 26 w 38"/>
                <a:gd name="T27" fmla="*/ 36 h 42"/>
                <a:gd name="T28" fmla="*/ 32 w 38"/>
                <a:gd name="T29" fmla="*/ 32 h 42"/>
                <a:gd name="T30" fmla="*/ 34 w 38"/>
                <a:gd name="T31" fmla="*/ 32 h 42"/>
                <a:gd name="T32" fmla="*/ 28 w 38"/>
                <a:gd name="T33" fmla="*/ 38 h 42"/>
                <a:gd name="T34" fmla="*/ 14 w 38"/>
                <a:gd name="T35" fmla="*/ 42 h 42"/>
                <a:gd name="T36" fmla="*/ 8 w 38"/>
                <a:gd name="T37" fmla="*/ 42 h 42"/>
                <a:gd name="T38" fmla="*/ 4 w 38"/>
                <a:gd name="T39" fmla="*/ 40 h 42"/>
                <a:gd name="T40" fmla="*/ 0 w 38"/>
                <a:gd name="T41" fmla="*/ 30 h 42"/>
                <a:gd name="T42" fmla="*/ 4 w 38"/>
                <a:gd name="T43" fmla="*/ 20 h 42"/>
                <a:gd name="T44" fmla="*/ 10 w 38"/>
                <a:gd name="T45" fmla="*/ 10 h 42"/>
                <a:gd name="T46" fmla="*/ 26 w 38"/>
                <a:gd name="T47" fmla="*/ 16 h 42"/>
                <a:gd name="T48" fmla="*/ 32 w 38"/>
                <a:gd name="T49" fmla="*/ 6 h 42"/>
                <a:gd name="T50" fmla="*/ 30 w 38"/>
                <a:gd name="T51" fmla="*/ 2 h 42"/>
                <a:gd name="T52" fmla="*/ 28 w 38"/>
                <a:gd name="T53" fmla="*/ 2 h 42"/>
                <a:gd name="T54" fmla="*/ 24 w 38"/>
                <a:gd name="T55" fmla="*/ 2 h 42"/>
                <a:gd name="T56" fmla="*/ 22 w 38"/>
                <a:gd name="T57" fmla="*/ 4 h 42"/>
                <a:gd name="T58" fmla="*/ 16 w 38"/>
                <a:gd name="T59" fmla="*/ 10 h 42"/>
                <a:gd name="T60" fmla="*/ 12 w 38"/>
                <a:gd name="T61" fmla="*/ 18 h 42"/>
                <a:gd name="T62" fmla="*/ 10 w 38"/>
                <a:gd name="T63" fmla="*/ 22 h 42"/>
                <a:gd name="T64" fmla="*/ 26 w 38"/>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42">
                  <a:moveTo>
                    <a:pt x="10" y="10"/>
                  </a:moveTo>
                  <a:lnTo>
                    <a:pt x="10" y="10"/>
                  </a:lnTo>
                  <a:lnTo>
                    <a:pt x="20" y="2"/>
                  </a:lnTo>
                  <a:lnTo>
                    <a:pt x="30" y="0"/>
                  </a:lnTo>
                  <a:lnTo>
                    <a:pt x="30" y="0"/>
                  </a:lnTo>
                  <a:lnTo>
                    <a:pt x="36" y="2"/>
                  </a:lnTo>
                  <a:lnTo>
                    <a:pt x="36" y="2"/>
                  </a:lnTo>
                  <a:lnTo>
                    <a:pt x="36" y="4"/>
                  </a:lnTo>
                  <a:lnTo>
                    <a:pt x="38" y="6"/>
                  </a:lnTo>
                  <a:lnTo>
                    <a:pt x="38" y="6"/>
                  </a:lnTo>
                  <a:lnTo>
                    <a:pt x="36" y="12"/>
                  </a:lnTo>
                  <a:lnTo>
                    <a:pt x="30" y="18"/>
                  </a:lnTo>
                  <a:lnTo>
                    <a:pt x="30" y="18"/>
                  </a:lnTo>
                  <a:lnTo>
                    <a:pt x="22" y="22"/>
                  </a:lnTo>
                  <a:lnTo>
                    <a:pt x="12" y="24"/>
                  </a:lnTo>
                  <a:lnTo>
                    <a:pt x="10" y="24"/>
                  </a:lnTo>
                  <a:lnTo>
                    <a:pt x="10" y="24"/>
                  </a:lnTo>
                  <a:lnTo>
                    <a:pt x="10" y="28"/>
                  </a:lnTo>
                  <a:lnTo>
                    <a:pt x="10" y="28"/>
                  </a:lnTo>
                  <a:lnTo>
                    <a:pt x="10" y="30"/>
                  </a:lnTo>
                  <a:lnTo>
                    <a:pt x="10" y="30"/>
                  </a:lnTo>
                  <a:lnTo>
                    <a:pt x="10" y="34"/>
                  </a:lnTo>
                  <a:lnTo>
                    <a:pt x="12" y="36"/>
                  </a:lnTo>
                  <a:lnTo>
                    <a:pt x="12" y="36"/>
                  </a:lnTo>
                  <a:lnTo>
                    <a:pt x="14" y="38"/>
                  </a:lnTo>
                  <a:lnTo>
                    <a:pt x="18" y="38"/>
                  </a:lnTo>
                  <a:lnTo>
                    <a:pt x="18" y="38"/>
                  </a:lnTo>
                  <a:lnTo>
                    <a:pt x="26" y="36"/>
                  </a:lnTo>
                  <a:lnTo>
                    <a:pt x="26" y="36"/>
                  </a:lnTo>
                  <a:lnTo>
                    <a:pt x="32" y="32"/>
                  </a:lnTo>
                  <a:lnTo>
                    <a:pt x="34" y="32"/>
                  </a:lnTo>
                  <a:lnTo>
                    <a:pt x="34" y="32"/>
                  </a:lnTo>
                  <a:lnTo>
                    <a:pt x="28" y="38"/>
                  </a:lnTo>
                  <a:lnTo>
                    <a:pt x="28" y="38"/>
                  </a:lnTo>
                  <a:lnTo>
                    <a:pt x="20" y="42"/>
                  </a:lnTo>
                  <a:lnTo>
                    <a:pt x="14" y="42"/>
                  </a:lnTo>
                  <a:lnTo>
                    <a:pt x="14" y="42"/>
                  </a:lnTo>
                  <a:lnTo>
                    <a:pt x="8" y="42"/>
                  </a:lnTo>
                  <a:lnTo>
                    <a:pt x="4" y="40"/>
                  </a:lnTo>
                  <a:lnTo>
                    <a:pt x="4" y="40"/>
                  </a:lnTo>
                  <a:lnTo>
                    <a:pt x="2" y="36"/>
                  </a:lnTo>
                  <a:lnTo>
                    <a:pt x="0" y="30"/>
                  </a:lnTo>
                  <a:lnTo>
                    <a:pt x="0" y="30"/>
                  </a:lnTo>
                  <a:lnTo>
                    <a:pt x="4" y="20"/>
                  </a:lnTo>
                  <a:lnTo>
                    <a:pt x="10" y="10"/>
                  </a:lnTo>
                  <a:lnTo>
                    <a:pt x="10" y="10"/>
                  </a:lnTo>
                  <a:close/>
                  <a:moveTo>
                    <a:pt x="26" y="16"/>
                  </a:moveTo>
                  <a:lnTo>
                    <a:pt x="26" y="16"/>
                  </a:lnTo>
                  <a:lnTo>
                    <a:pt x="30" y="10"/>
                  </a:lnTo>
                  <a:lnTo>
                    <a:pt x="32" y="6"/>
                  </a:lnTo>
                  <a:lnTo>
                    <a:pt x="32" y="6"/>
                  </a:lnTo>
                  <a:lnTo>
                    <a:pt x="30" y="2"/>
                  </a:lnTo>
                  <a:lnTo>
                    <a:pt x="30" y="2"/>
                  </a:lnTo>
                  <a:lnTo>
                    <a:pt x="28" y="2"/>
                  </a:lnTo>
                  <a:lnTo>
                    <a:pt x="28" y="2"/>
                  </a:lnTo>
                  <a:lnTo>
                    <a:pt x="24" y="2"/>
                  </a:lnTo>
                  <a:lnTo>
                    <a:pt x="22" y="4"/>
                  </a:lnTo>
                  <a:lnTo>
                    <a:pt x="22" y="4"/>
                  </a:lnTo>
                  <a:lnTo>
                    <a:pt x="16" y="10"/>
                  </a:lnTo>
                  <a:lnTo>
                    <a:pt x="16" y="10"/>
                  </a:lnTo>
                  <a:lnTo>
                    <a:pt x="12" y="18"/>
                  </a:lnTo>
                  <a:lnTo>
                    <a:pt x="12" y="18"/>
                  </a:lnTo>
                  <a:lnTo>
                    <a:pt x="10" y="22"/>
                  </a:lnTo>
                  <a:lnTo>
                    <a:pt x="10" y="22"/>
                  </a:lnTo>
                  <a:lnTo>
                    <a:pt x="20" y="20"/>
                  </a:lnTo>
                  <a:lnTo>
                    <a:pt x="26" y="16"/>
                  </a:lnTo>
                  <a:lnTo>
                    <a:pt x="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7"/>
            <p:cNvSpPr>
              <a:spLocks/>
            </p:cNvSpPr>
            <p:nvPr userDrawn="1"/>
          </p:nvSpPr>
          <p:spPr bwMode="auto">
            <a:xfrm>
              <a:off x="1402" y="4234"/>
              <a:ext cx="26" cy="52"/>
            </a:xfrm>
            <a:custGeom>
              <a:avLst/>
              <a:gdLst>
                <a:gd name="T0" fmla="*/ 0 w 26"/>
                <a:gd name="T1" fmla="*/ 48 h 52"/>
                <a:gd name="T2" fmla="*/ 0 w 26"/>
                <a:gd name="T3" fmla="*/ 48 h 52"/>
                <a:gd name="T4" fmla="*/ 0 w 26"/>
                <a:gd name="T5" fmla="*/ 46 h 52"/>
                <a:gd name="T6" fmla="*/ 10 w 26"/>
                <a:gd name="T7" fmla="*/ 14 h 52"/>
                <a:gd name="T8" fmla="*/ 2 w 26"/>
                <a:gd name="T9" fmla="*/ 14 h 52"/>
                <a:gd name="T10" fmla="*/ 2 w 26"/>
                <a:gd name="T11" fmla="*/ 14 h 52"/>
                <a:gd name="T12" fmla="*/ 2 w 26"/>
                <a:gd name="T13" fmla="*/ 12 h 52"/>
                <a:gd name="T14" fmla="*/ 2 w 26"/>
                <a:gd name="T15" fmla="*/ 12 h 52"/>
                <a:gd name="T16" fmla="*/ 4 w 26"/>
                <a:gd name="T17" fmla="*/ 12 h 52"/>
                <a:gd name="T18" fmla="*/ 4 w 26"/>
                <a:gd name="T19" fmla="*/ 12 h 52"/>
                <a:gd name="T20" fmla="*/ 10 w 26"/>
                <a:gd name="T21" fmla="*/ 8 h 52"/>
                <a:gd name="T22" fmla="*/ 10 w 26"/>
                <a:gd name="T23" fmla="*/ 8 h 52"/>
                <a:gd name="T24" fmla="*/ 18 w 26"/>
                <a:gd name="T25" fmla="*/ 0 h 52"/>
                <a:gd name="T26" fmla="*/ 18 w 26"/>
                <a:gd name="T27" fmla="*/ 0 h 52"/>
                <a:gd name="T28" fmla="*/ 18 w 26"/>
                <a:gd name="T29" fmla="*/ 0 h 52"/>
                <a:gd name="T30" fmla="*/ 20 w 26"/>
                <a:gd name="T31" fmla="*/ 0 h 52"/>
                <a:gd name="T32" fmla="*/ 20 w 26"/>
                <a:gd name="T33" fmla="*/ 0 h 52"/>
                <a:gd name="T34" fmla="*/ 20 w 26"/>
                <a:gd name="T35" fmla="*/ 0 h 52"/>
                <a:gd name="T36" fmla="*/ 20 w 26"/>
                <a:gd name="T37" fmla="*/ 0 h 52"/>
                <a:gd name="T38" fmla="*/ 20 w 26"/>
                <a:gd name="T39" fmla="*/ 0 h 52"/>
                <a:gd name="T40" fmla="*/ 20 w 26"/>
                <a:gd name="T41" fmla="*/ 0 h 52"/>
                <a:gd name="T42" fmla="*/ 20 w 26"/>
                <a:gd name="T43" fmla="*/ 0 h 52"/>
                <a:gd name="T44" fmla="*/ 20 w 26"/>
                <a:gd name="T45" fmla="*/ 0 h 52"/>
                <a:gd name="T46" fmla="*/ 20 w 26"/>
                <a:gd name="T47" fmla="*/ 0 h 52"/>
                <a:gd name="T48" fmla="*/ 18 w 26"/>
                <a:gd name="T49" fmla="*/ 10 h 52"/>
                <a:gd name="T50" fmla="*/ 26 w 26"/>
                <a:gd name="T51" fmla="*/ 10 h 52"/>
                <a:gd name="T52" fmla="*/ 24 w 26"/>
                <a:gd name="T53" fmla="*/ 14 h 52"/>
                <a:gd name="T54" fmla="*/ 16 w 26"/>
                <a:gd name="T55" fmla="*/ 14 h 52"/>
                <a:gd name="T56" fmla="*/ 8 w 26"/>
                <a:gd name="T57" fmla="*/ 46 h 52"/>
                <a:gd name="T58" fmla="*/ 8 w 26"/>
                <a:gd name="T59" fmla="*/ 46 h 52"/>
                <a:gd name="T60" fmla="*/ 8 w 26"/>
                <a:gd name="T61" fmla="*/ 48 h 52"/>
                <a:gd name="T62" fmla="*/ 8 w 26"/>
                <a:gd name="T63" fmla="*/ 48 h 52"/>
                <a:gd name="T64" fmla="*/ 10 w 26"/>
                <a:gd name="T65" fmla="*/ 48 h 52"/>
                <a:gd name="T66" fmla="*/ 10 w 26"/>
                <a:gd name="T67" fmla="*/ 48 h 52"/>
                <a:gd name="T68" fmla="*/ 12 w 26"/>
                <a:gd name="T69" fmla="*/ 46 h 52"/>
                <a:gd name="T70" fmla="*/ 12 w 26"/>
                <a:gd name="T71" fmla="*/ 46 h 52"/>
                <a:gd name="T72" fmla="*/ 18 w 26"/>
                <a:gd name="T73" fmla="*/ 40 h 52"/>
                <a:gd name="T74" fmla="*/ 18 w 26"/>
                <a:gd name="T75" fmla="*/ 42 h 52"/>
                <a:gd name="T76" fmla="*/ 18 w 26"/>
                <a:gd name="T77" fmla="*/ 42 h 52"/>
                <a:gd name="T78" fmla="*/ 18 w 26"/>
                <a:gd name="T79" fmla="*/ 42 h 52"/>
                <a:gd name="T80" fmla="*/ 10 w 26"/>
                <a:gd name="T81" fmla="*/ 50 h 52"/>
                <a:gd name="T82" fmla="*/ 10 w 26"/>
                <a:gd name="T83" fmla="*/ 50 h 52"/>
                <a:gd name="T84" fmla="*/ 4 w 26"/>
                <a:gd name="T85" fmla="*/ 52 h 52"/>
                <a:gd name="T86" fmla="*/ 4 w 26"/>
                <a:gd name="T87" fmla="*/ 52 h 52"/>
                <a:gd name="T88" fmla="*/ 2 w 26"/>
                <a:gd name="T89" fmla="*/ 52 h 52"/>
                <a:gd name="T90" fmla="*/ 2 w 26"/>
                <a:gd name="T91" fmla="*/ 52 h 52"/>
                <a:gd name="T92" fmla="*/ 0 w 26"/>
                <a:gd name="T93" fmla="*/ 48 h 52"/>
                <a:gd name="T94" fmla="*/ 0 w 26"/>
                <a:gd name="T95" fmla="*/ 48 h 52"/>
                <a:gd name="T96" fmla="*/ 0 w 26"/>
                <a:gd name="T97" fmla="*/ 48 h 52"/>
                <a:gd name="T98" fmla="*/ 0 w 26"/>
                <a:gd name="T9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 h="52">
                  <a:moveTo>
                    <a:pt x="0" y="48"/>
                  </a:moveTo>
                  <a:lnTo>
                    <a:pt x="0" y="48"/>
                  </a:lnTo>
                  <a:lnTo>
                    <a:pt x="0" y="46"/>
                  </a:lnTo>
                  <a:lnTo>
                    <a:pt x="10" y="14"/>
                  </a:lnTo>
                  <a:lnTo>
                    <a:pt x="2" y="14"/>
                  </a:lnTo>
                  <a:lnTo>
                    <a:pt x="2" y="14"/>
                  </a:lnTo>
                  <a:lnTo>
                    <a:pt x="2" y="12"/>
                  </a:lnTo>
                  <a:lnTo>
                    <a:pt x="2" y="12"/>
                  </a:lnTo>
                  <a:lnTo>
                    <a:pt x="4" y="12"/>
                  </a:lnTo>
                  <a:lnTo>
                    <a:pt x="4" y="12"/>
                  </a:lnTo>
                  <a:lnTo>
                    <a:pt x="10" y="8"/>
                  </a:lnTo>
                  <a:lnTo>
                    <a:pt x="10" y="8"/>
                  </a:lnTo>
                  <a:lnTo>
                    <a:pt x="18" y="0"/>
                  </a:lnTo>
                  <a:lnTo>
                    <a:pt x="18" y="0"/>
                  </a:lnTo>
                  <a:lnTo>
                    <a:pt x="18" y="0"/>
                  </a:lnTo>
                  <a:lnTo>
                    <a:pt x="20" y="0"/>
                  </a:lnTo>
                  <a:lnTo>
                    <a:pt x="20" y="0"/>
                  </a:lnTo>
                  <a:lnTo>
                    <a:pt x="20" y="0"/>
                  </a:lnTo>
                  <a:lnTo>
                    <a:pt x="20" y="0"/>
                  </a:lnTo>
                  <a:lnTo>
                    <a:pt x="20" y="0"/>
                  </a:lnTo>
                  <a:lnTo>
                    <a:pt x="20" y="0"/>
                  </a:lnTo>
                  <a:lnTo>
                    <a:pt x="20" y="0"/>
                  </a:lnTo>
                  <a:lnTo>
                    <a:pt x="20" y="0"/>
                  </a:lnTo>
                  <a:lnTo>
                    <a:pt x="20" y="0"/>
                  </a:lnTo>
                  <a:lnTo>
                    <a:pt x="18" y="10"/>
                  </a:lnTo>
                  <a:lnTo>
                    <a:pt x="26" y="10"/>
                  </a:lnTo>
                  <a:lnTo>
                    <a:pt x="24" y="14"/>
                  </a:lnTo>
                  <a:lnTo>
                    <a:pt x="16" y="14"/>
                  </a:lnTo>
                  <a:lnTo>
                    <a:pt x="8" y="46"/>
                  </a:lnTo>
                  <a:lnTo>
                    <a:pt x="8" y="46"/>
                  </a:lnTo>
                  <a:lnTo>
                    <a:pt x="8" y="48"/>
                  </a:lnTo>
                  <a:lnTo>
                    <a:pt x="8" y="48"/>
                  </a:lnTo>
                  <a:lnTo>
                    <a:pt x="10" y="48"/>
                  </a:lnTo>
                  <a:lnTo>
                    <a:pt x="10" y="48"/>
                  </a:lnTo>
                  <a:lnTo>
                    <a:pt x="12" y="46"/>
                  </a:lnTo>
                  <a:lnTo>
                    <a:pt x="12" y="46"/>
                  </a:lnTo>
                  <a:lnTo>
                    <a:pt x="18" y="40"/>
                  </a:lnTo>
                  <a:lnTo>
                    <a:pt x="18" y="42"/>
                  </a:lnTo>
                  <a:lnTo>
                    <a:pt x="18" y="42"/>
                  </a:lnTo>
                  <a:lnTo>
                    <a:pt x="18" y="42"/>
                  </a:lnTo>
                  <a:lnTo>
                    <a:pt x="10" y="50"/>
                  </a:lnTo>
                  <a:lnTo>
                    <a:pt x="10" y="50"/>
                  </a:lnTo>
                  <a:lnTo>
                    <a:pt x="4" y="52"/>
                  </a:lnTo>
                  <a:lnTo>
                    <a:pt x="4" y="52"/>
                  </a:lnTo>
                  <a:lnTo>
                    <a:pt x="2" y="52"/>
                  </a:lnTo>
                  <a:lnTo>
                    <a:pt x="2" y="52"/>
                  </a:lnTo>
                  <a:lnTo>
                    <a:pt x="0" y="48"/>
                  </a:lnTo>
                  <a:lnTo>
                    <a:pt x="0" y="48"/>
                  </a:lnTo>
                  <a:lnTo>
                    <a:pt x="0" y="48"/>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8"/>
            <p:cNvSpPr>
              <a:spLocks noEditPoints="1"/>
            </p:cNvSpPr>
            <p:nvPr userDrawn="1"/>
          </p:nvSpPr>
          <p:spPr bwMode="auto">
            <a:xfrm>
              <a:off x="1430" y="4222"/>
              <a:ext cx="20" cy="64"/>
            </a:xfrm>
            <a:custGeom>
              <a:avLst/>
              <a:gdLst>
                <a:gd name="T0" fmla="*/ 18 w 20"/>
                <a:gd name="T1" fmla="*/ 22 h 64"/>
                <a:gd name="T2" fmla="*/ 8 w 20"/>
                <a:gd name="T3" fmla="*/ 56 h 64"/>
                <a:gd name="T4" fmla="*/ 8 w 20"/>
                <a:gd name="T5" fmla="*/ 58 h 64"/>
                <a:gd name="T6" fmla="*/ 8 w 20"/>
                <a:gd name="T7" fmla="*/ 60 h 64"/>
                <a:gd name="T8" fmla="*/ 8 w 20"/>
                <a:gd name="T9" fmla="*/ 60 h 64"/>
                <a:gd name="T10" fmla="*/ 12 w 20"/>
                <a:gd name="T11" fmla="*/ 58 h 64"/>
                <a:gd name="T12" fmla="*/ 16 w 20"/>
                <a:gd name="T13" fmla="*/ 52 h 64"/>
                <a:gd name="T14" fmla="*/ 18 w 20"/>
                <a:gd name="T15" fmla="*/ 54 h 64"/>
                <a:gd name="T16" fmla="*/ 12 w 20"/>
                <a:gd name="T17" fmla="*/ 62 h 64"/>
                <a:gd name="T18" fmla="*/ 8 w 20"/>
                <a:gd name="T19" fmla="*/ 64 h 64"/>
                <a:gd name="T20" fmla="*/ 4 w 20"/>
                <a:gd name="T21" fmla="*/ 64 h 64"/>
                <a:gd name="T22" fmla="*/ 2 w 20"/>
                <a:gd name="T23" fmla="*/ 64 h 64"/>
                <a:gd name="T24" fmla="*/ 0 w 20"/>
                <a:gd name="T25" fmla="*/ 60 h 64"/>
                <a:gd name="T26" fmla="*/ 0 w 20"/>
                <a:gd name="T27" fmla="*/ 56 h 64"/>
                <a:gd name="T28" fmla="*/ 8 w 20"/>
                <a:gd name="T29" fmla="*/ 30 h 64"/>
                <a:gd name="T30" fmla="*/ 8 w 20"/>
                <a:gd name="T31" fmla="*/ 28 h 64"/>
                <a:gd name="T32" fmla="*/ 8 w 20"/>
                <a:gd name="T33" fmla="*/ 28 h 64"/>
                <a:gd name="T34" fmla="*/ 6 w 20"/>
                <a:gd name="T35" fmla="*/ 26 h 64"/>
                <a:gd name="T36" fmla="*/ 2 w 20"/>
                <a:gd name="T37" fmla="*/ 26 h 64"/>
                <a:gd name="T38" fmla="*/ 2 w 20"/>
                <a:gd name="T39" fmla="*/ 24 h 64"/>
                <a:gd name="T40" fmla="*/ 8 w 20"/>
                <a:gd name="T41" fmla="*/ 24 h 64"/>
                <a:gd name="T42" fmla="*/ 10 w 20"/>
                <a:gd name="T43" fmla="*/ 22 h 64"/>
                <a:gd name="T44" fmla="*/ 14 w 20"/>
                <a:gd name="T45" fmla="*/ 22 h 64"/>
                <a:gd name="T46" fmla="*/ 18 w 20"/>
                <a:gd name="T47" fmla="*/ 22 h 64"/>
                <a:gd name="T48" fmla="*/ 12 w 20"/>
                <a:gd name="T49" fmla="*/ 10 h 64"/>
                <a:gd name="T50" fmla="*/ 12 w 20"/>
                <a:gd name="T51" fmla="*/ 6 h 64"/>
                <a:gd name="T52" fmla="*/ 12 w 20"/>
                <a:gd name="T53" fmla="*/ 2 h 64"/>
                <a:gd name="T54" fmla="*/ 16 w 20"/>
                <a:gd name="T55" fmla="*/ 0 h 64"/>
                <a:gd name="T56" fmla="*/ 20 w 20"/>
                <a:gd name="T57" fmla="*/ 2 h 64"/>
                <a:gd name="T58" fmla="*/ 20 w 20"/>
                <a:gd name="T59" fmla="*/ 6 h 64"/>
                <a:gd name="T60" fmla="*/ 20 w 20"/>
                <a:gd name="T61" fmla="*/ 10 h 64"/>
                <a:gd name="T62" fmla="*/ 16 w 20"/>
                <a:gd name="T63" fmla="*/ 12 h 64"/>
                <a:gd name="T64" fmla="*/ 12 w 20"/>
                <a:gd name="T65"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64">
                  <a:moveTo>
                    <a:pt x="18" y="22"/>
                  </a:moveTo>
                  <a:lnTo>
                    <a:pt x="18" y="22"/>
                  </a:lnTo>
                  <a:lnTo>
                    <a:pt x="18" y="22"/>
                  </a:lnTo>
                  <a:lnTo>
                    <a:pt x="8" y="56"/>
                  </a:lnTo>
                  <a:lnTo>
                    <a:pt x="8" y="56"/>
                  </a:lnTo>
                  <a:lnTo>
                    <a:pt x="8" y="58"/>
                  </a:lnTo>
                  <a:lnTo>
                    <a:pt x="8" y="58"/>
                  </a:lnTo>
                  <a:lnTo>
                    <a:pt x="8" y="60"/>
                  </a:lnTo>
                  <a:lnTo>
                    <a:pt x="8" y="60"/>
                  </a:lnTo>
                  <a:lnTo>
                    <a:pt x="8" y="60"/>
                  </a:lnTo>
                  <a:lnTo>
                    <a:pt x="8" y="60"/>
                  </a:lnTo>
                  <a:lnTo>
                    <a:pt x="12" y="58"/>
                  </a:lnTo>
                  <a:lnTo>
                    <a:pt x="12" y="58"/>
                  </a:lnTo>
                  <a:lnTo>
                    <a:pt x="16" y="52"/>
                  </a:lnTo>
                  <a:lnTo>
                    <a:pt x="18" y="54"/>
                  </a:lnTo>
                  <a:lnTo>
                    <a:pt x="18" y="54"/>
                  </a:lnTo>
                  <a:lnTo>
                    <a:pt x="18" y="54"/>
                  </a:lnTo>
                  <a:lnTo>
                    <a:pt x="12" y="62"/>
                  </a:lnTo>
                  <a:lnTo>
                    <a:pt x="12" y="62"/>
                  </a:lnTo>
                  <a:lnTo>
                    <a:pt x="8" y="64"/>
                  </a:lnTo>
                  <a:lnTo>
                    <a:pt x="4" y="64"/>
                  </a:lnTo>
                  <a:lnTo>
                    <a:pt x="4" y="64"/>
                  </a:lnTo>
                  <a:lnTo>
                    <a:pt x="2" y="64"/>
                  </a:lnTo>
                  <a:lnTo>
                    <a:pt x="2" y="64"/>
                  </a:lnTo>
                  <a:lnTo>
                    <a:pt x="0" y="60"/>
                  </a:lnTo>
                  <a:lnTo>
                    <a:pt x="0" y="60"/>
                  </a:lnTo>
                  <a:lnTo>
                    <a:pt x="0" y="56"/>
                  </a:lnTo>
                  <a:lnTo>
                    <a:pt x="0" y="56"/>
                  </a:lnTo>
                  <a:lnTo>
                    <a:pt x="0" y="54"/>
                  </a:lnTo>
                  <a:lnTo>
                    <a:pt x="8" y="30"/>
                  </a:lnTo>
                  <a:lnTo>
                    <a:pt x="8" y="30"/>
                  </a:lnTo>
                  <a:lnTo>
                    <a:pt x="8" y="28"/>
                  </a:lnTo>
                  <a:lnTo>
                    <a:pt x="8" y="28"/>
                  </a:lnTo>
                  <a:lnTo>
                    <a:pt x="8" y="28"/>
                  </a:lnTo>
                  <a:lnTo>
                    <a:pt x="8" y="28"/>
                  </a:lnTo>
                  <a:lnTo>
                    <a:pt x="6" y="26"/>
                  </a:lnTo>
                  <a:lnTo>
                    <a:pt x="6" y="26"/>
                  </a:lnTo>
                  <a:lnTo>
                    <a:pt x="2" y="26"/>
                  </a:lnTo>
                  <a:lnTo>
                    <a:pt x="2" y="24"/>
                  </a:lnTo>
                  <a:lnTo>
                    <a:pt x="2" y="24"/>
                  </a:lnTo>
                  <a:lnTo>
                    <a:pt x="8" y="24"/>
                  </a:lnTo>
                  <a:lnTo>
                    <a:pt x="8" y="24"/>
                  </a:lnTo>
                  <a:lnTo>
                    <a:pt x="10" y="22"/>
                  </a:lnTo>
                  <a:lnTo>
                    <a:pt x="10" y="22"/>
                  </a:lnTo>
                  <a:lnTo>
                    <a:pt x="14" y="22"/>
                  </a:lnTo>
                  <a:lnTo>
                    <a:pt x="14" y="22"/>
                  </a:lnTo>
                  <a:lnTo>
                    <a:pt x="18" y="22"/>
                  </a:lnTo>
                  <a:lnTo>
                    <a:pt x="18" y="22"/>
                  </a:lnTo>
                  <a:close/>
                  <a:moveTo>
                    <a:pt x="12" y="10"/>
                  </a:moveTo>
                  <a:lnTo>
                    <a:pt x="12" y="10"/>
                  </a:lnTo>
                  <a:lnTo>
                    <a:pt x="12" y="6"/>
                  </a:lnTo>
                  <a:lnTo>
                    <a:pt x="12" y="6"/>
                  </a:lnTo>
                  <a:lnTo>
                    <a:pt x="12" y="2"/>
                  </a:lnTo>
                  <a:lnTo>
                    <a:pt x="12" y="2"/>
                  </a:lnTo>
                  <a:lnTo>
                    <a:pt x="16" y="0"/>
                  </a:lnTo>
                  <a:lnTo>
                    <a:pt x="16" y="0"/>
                  </a:lnTo>
                  <a:lnTo>
                    <a:pt x="20" y="2"/>
                  </a:lnTo>
                  <a:lnTo>
                    <a:pt x="20" y="2"/>
                  </a:lnTo>
                  <a:lnTo>
                    <a:pt x="20" y="6"/>
                  </a:lnTo>
                  <a:lnTo>
                    <a:pt x="20" y="6"/>
                  </a:lnTo>
                  <a:lnTo>
                    <a:pt x="20" y="10"/>
                  </a:lnTo>
                  <a:lnTo>
                    <a:pt x="20" y="10"/>
                  </a:lnTo>
                  <a:lnTo>
                    <a:pt x="16" y="12"/>
                  </a:lnTo>
                  <a:lnTo>
                    <a:pt x="16" y="12"/>
                  </a:lnTo>
                  <a:lnTo>
                    <a:pt x="12" y="10"/>
                  </a:lnTo>
                  <a:lnTo>
                    <a:pt x="1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9"/>
            <p:cNvSpPr>
              <a:spLocks/>
            </p:cNvSpPr>
            <p:nvPr userDrawn="1"/>
          </p:nvSpPr>
          <p:spPr bwMode="auto">
            <a:xfrm>
              <a:off x="1454" y="4244"/>
              <a:ext cx="66" cy="42"/>
            </a:xfrm>
            <a:custGeom>
              <a:avLst/>
              <a:gdLst>
                <a:gd name="T0" fmla="*/ 38 w 66"/>
                <a:gd name="T1" fmla="*/ 0 h 42"/>
                <a:gd name="T2" fmla="*/ 40 w 66"/>
                <a:gd name="T3" fmla="*/ 6 h 42"/>
                <a:gd name="T4" fmla="*/ 38 w 66"/>
                <a:gd name="T5" fmla="*/ 10 h 42"/>
                <a:gd name="T6" fmla="*/ 36 w 66"/>
                <a:gd name="T7" fmla="*/ 20 h 42"/>
                <a:gd name="T8" fmla="*/ 46 w 66"/>
                <a:gd name="T9" fmla="*/ 6 h 42"/>
                <a:gd name="T10" fmla="*/ 52 w 66"/>
                <a:gd name="T11" fmla="*/ 2 h 42"/>
                <a:gd name="T12" fmla="*/ 58 w 66"/>
                <a:gd name="T13" fmla="*/ 0 h 42"/>
                <a:gd name="T14" fmla="*/ 62 w 66"/>
                <a:gd name="T15" fmla="*/ 0 h 42"/>
                <a:gd name="T16" fmla="*/ 62 w 66"/>
                <a:gd name="T17" fmla="*/ 6 h 42"/>
                <a:gd name="T18" fmla="*/ 54 w 66"/>
                <a:gd name="T19" fmla="*/ 36 h 42"/>
                <a:gd name="T20" fmla="*/ 54 w 66"/>
                <a:gd name="T21" fmla="*/ 38 h 42"/>
                <a:gd name="T22" fmla="*/ 56 w 66"/>
                <a:gd name="T23" fmla="*/ 38 h 42"/>
                <a:gd name="T24" fmla="*/ 58 w 66"/>
                <a:gd name="T25" fmla="*/ 38 h 42"/>
                <a:gd name="T26" fmla="*/ 60 w 66"/>
                <a:gd name="T27" fmla="*/ 36 h 42"/>
                <a:gd name="T28" fmla="*/ 60 w 66"/>
                <a:gd name="T29" fmla="*/ 34 h 42"/>
                <a:gd name="T30" fmla="*/ 64 w 66"/>
                <a:gd name="T31" fmla="*/ 30 h 42"/>
                <a:gd name="T32" fmla="*/ 66 w 66"/>
                <a:gd name="T33" fmla="*/ 32 h 42"/>
                <a:gd name="T34" fmla="*/ 58 w 66"/>
                <a:gd name="T35" fmla="*/ 40 h 42"/>
                <a:gd name="T36" fmla="*/ 54 w 66"/>
                <a:gd name="T37" fmla="*/ 42 h 42"/>
                <a:gd name="T38" fmla="*/ 52 w 66"/>
                <a:gd name="T39" fmla="*/ 42 h 42"/>
                <a:gd name="T40" fmla="*/ 48 w 66"/>
                <a:gd name="T41" fmla="*/ 42 h 42"/>
                <a:gd name="T42" fmla="*/ 48 w 66"/>
                <a:gd name="T43" fmla="*/ 38 h 42"/>
                <a:gd name="T44" fmla="*/ 48 w 66"/>
                <a:gd name="T45" fmla="*/ 36 h 42"/>
                <a:gd name="T46" fmla="*/ 56 w 66"/>
                <a:gd name="T47" fmla="*/ 8 h 42"/>
                <a:gd name="T48" fmla="*/ 56 w 66"/>
                <a:gd name="T49" fmla="*/ 8 h 42"/>
                <a:gd name="T50" fmla="*/ 56 w 66"/>
                <a:gd name="T51" fmla="*/ 6 h 42"/>
                <a:gd name="T52" fmla="*/ 54 w 66"/>
                <a:gd name="T53" fmla="*/ 6 h 42"/>
                <a:gd name="T54" fmla="*/ 54 w 66"/>
                <a:gd name="T55" fmla="*/ 4 h 42"/>
                <a:gd name="T56" fmla="*/ 50 w 66"/>
                <a:gd name="T57" fmla="*/ 6 h 42"/>
                <a:gd name="T58" fmla="*/ 46 w 66"/>
                <a:gd name="T59" fmla="*/ 10 h 42"/>
                <a:gd name="T60" fmla="*/ 38 w 66"/>
                <a:gd name="T61" fmla="*/ 18 h 42"/>
                <a:gd name="T62" fmla="*/ 34 w 66"/>
                <a:gd name="T63" fmla="*/ 28 h 42"/>
                <a:gd name="T64" fmla="*/ 22 w 66"/>
                <a:gd name="T65" fmla="*/ 42 h 42"/>
                <a:gd name="T66" fmla="*/ 32 w 66"/>
                <a:gd name="T67" fmla="*/ 8 h 42"/>
                <a:gd name="T68" fmla="*/ 32 w 66"/>
                <a:gd name="T69" fmla="*/ 8 h 42"/>
                <a:gd name="T70" fmla="*/ 32 w 66"/>
                <a:gd name="T71" fmla="*/ 6 h 42"/>
                <a:gd name="T72" fmla="*/ 32 w 66"/>
                <a:gd name="T73" fmla="*/ 6 h 42"/>
                <a:gd name="T74" fmla="*/ 30 w 66"/>
                <a:gd name="T75" fmla="*/ 4 h 42"/>
                <a:gd name="T76" fmla="*/ 22 w 66"/>
                <a:gd name="T77" fmla="*/ 10 h 42"/>
                <a:gd name="T78" fmla="*/ 16 w 66"/>
                <a:gd name="T79" fmla="*/ 18 h 42"/>
                <a:gd name="T80" fmla="*/ 10 w 66"/>
                <a:gd name="T81" fmla="*/ 30 h 42"/>
                <a:gd name="T82" fmla="*/ 6 w 66"/>
                <a:gd name="T83" fmla="*/ 42 h 42"/>
                <a:gd name="T84" fmla="*/ 8 w 66"/>
                <a:gd name="T85" fmla="*/ 8 h 42"/>
                <a:gd name="T86" fmla="*/ 8 w 66"/>
                <a:gd name="T87" fmla="*/ 8 h 42"/>
                <a:gd name="T88" fmla="*/ 8 w 66"/>
                <a:gd name="T89" fmla="*/ 6 h 42"/>
                <a:gd name="T90" fmla="*/ 8 w 66"/>
                <a:gd name="T91" fmla="*/ 4 h 42"/>
                <a:gd name="T92" fmla="*/ 2 w 66"/>
                <a:gd name="T93" fmla="*/ 4 h 42"/>
                <a:gd name="T94" fmla="*/ 2 w 66"/>
                <a:gd name="T95" fmla="*/ 2 h 42"/>
                <a:gd name="T96" fmla="*/ 18 w 66"/>
                <a:gd name="T97" fmla="*/ 0 h 42"/>
                <a:gd name="T98" fmla="*/ 12 w 66"/>
                <a:gd name="T99" fmla="*/ 18 h 42"/>
                <a:gd name="T100" fmla="*/ 22 w 66"/>
                <a:gd name="T101" fmla="*/ 6 h 42"/>
                <a:gd name="T102" fmla="*/ 34 w 66"/>
                <a:gd name="T103" fmla="*/ 0 h 42"/>
                <a:gd name="T104" fmla="*/ 38 w 66"/>
                <a:gd name="T10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 h="42">
                  <a:moveTo>
                    <a:pt x="38" y="0"/>
                  </a:moveTo>
                  <a:lnTo>
                    <a:pt x="38" y="0"/>
                  </a:lnTo>
                  <a:lnTo>
                    <a:pt x="40" y="2"/>
                  </a:lnTo>
                  <a:lnTo>
                    <a:pt x="40" y="6"/>
                  </a:lnTo>
                  <a:lnTo>
                    <a:pt x="40" y="6"/>
                  </a:lnTo>
                  <a:lnTo>
                    <a:pt x="38" y="10"/>
                  </a:lnTo>
                  <a:lnTo>
                    <a:pt x="38" y="10"/>
                  </a:lnTo>
                  <a:lnTo>
                    <a:pt x="36" y="20"/>
                  </a:lnTo>
                  <a:lnTo>
                    <a:pt x="36" y="20"/>
                  </a:lnTo>
                  <a:lnTo>
                    <a:pt x="46" y="6"/>
                  </a:lnTo>
                  <a:lnTo>
                    <a:pt x="46" y="6"/>
                  </a:lnTo>
                  <a:lnTo>
                    <a:pt x="52" y="2"/>
                  </a:lnTo>
                  <a:lnTo>
                    <a:pt x="58" y="0"/>
                  </a:lnTo>
                  <a:lnTo>
                    <a:pt x="58" y="0"/>
                  </a:lnTo>
                  <a:lnTo>
                    <a:pt x="62" y="0"/>
                  </a:lnTo>
                  <a:lnTo>
                    <a:pt x="62" y="0"/>
                  </a:lnTo>
                  <a:lnTo>
                    <a:pt x="62" y="6"/>
                  </a:lnTo>
                  <a:lnTo>
                    <a:pt x="62" y="6"/>
                  </a:lnTo>
                  <a:lnTo>
                    <a:pt x="62" y="10"/>
                  </a:lnTo>
                  <a:lnTo>
                    <a:pt x="54" y="36"/>
                  </a:lnTo>
                  <a:lnTo>
                    <a:pt x="54" y="36"/>
                  </a:lnTo>
                  <a:lnTo>
                    <a:pt x="54" y="38"/>
                  </a:lnTo>
                  <a:lnTo>
                    <a:pt x="54" y="38"/>
                  </a:lnTo>
                  <a:lnTo>
                    <a:pt x="56" y="38"/>
                  </a:lnTo>
                  <a:lnTo>
                    <a:pt x="56" y="38"/>
                  </a:lnTo>
                  <a:lnTo>
                    <a:pt x="58" y="38"/>
                  </a:lnTo>
                  <a:lnTo>
                    <a:pt x="58" y="38"/>
                  </a:lnTo>
                  <a:lnTo>
                    <a:pt x="60" y="36"/>
                  </a:lnTo>
                  <a:lnTo>
                    <a:pt x="60" y="36"/>
                  </a:lnTo>
                  <a:lnTo>
                    <a:pt x="60" y="34"/>
                  </a:lnTo>
                  <a:lnTo>
                    <a:pt x="60" y="34"/>
                  </a:lnTo>
                  <a:lnTo>
                    <a:pt x="64" y="30"/>
                  </a:lnTo>
                  <a:lnTo>
                    <a:pt x="66" y="32"/>
                  </a:lnTo>
                  <a:lnTo>
                    <a:pt x="66" y="32"/>
                  </a:lnTo>
                  <a:lnTo>
                    <a:pt x="66" y="32"/>
                  </a:lnTo>
                  <a:lnTo>
                    <a:pt x="58" y="40"/>
                  </a:lnTo>
                  <a:lnTo>
                    <a:pt x="58" y="40"/>
                  </a:lnTo>
                  <a:lnTo>
                    <a:pt x="54" y="42"/>
                  </a:lnTo>
                  <a:lnTo>
                    <a:pt x="52" y="42"/>
                  </a:lnTo>
                  <a:lnTo>
                    <a:pt x="52" y="42"/>
                  </a:lnTo>
                  <a:lnTo>
                    <a:pt x="48" y="42"/>
                  </a:lnTo>
                  <a:lnTo>
                    <a:pt x="48" y="42"/>
                  </a:lnTo>
                  <a:lnTo>
                    <a:pt x="48" y="38"/>
                  </a:lnTo>
                  <a:lnTo>
                    <a:pt x="48" y="38"/>
                  </a:lnTo>
                  <a:lnTo>
                    <a:pt x="48" y="36"/>
                  </a:lnTo>
                  <a:lnTo>
                    <a:pt x="48" y="36"/>
                  </a:lnTo>
                  <a:lnTo>
                    <a:pt x="48" y="34"/>
                  </a:lnTo>
                  <a:lnTo>
                    <a:pt x="56" y="8"/>
                  </a:lnTo>
                  <a:lnTo>
                    <a:pt x="56" y="8"/>
                  </a:lnTo>
                  <a:lnTo>
                    <a:pt x="56" y="8"/>
                  </a:lnTo>
                  <a:lnTo>
                    <a:pt x="56" y="8"/>
                  </a:lnTo>
                  <a:lnTo>
                    <a:pt x="56" y="6"/>
                  </a:lnTo>
                  <a:lnTo>
                    <a:pt x="56" y="6"/>
                  </a:lnTo>
                  <a:lnTo>
                    <a:pt x="54" y="6"/>
                  </a:lnTo>
                  <a:lnTo>
                    <a:pt x="54" y="6"/>
                  </a:lnTo>
                  <a:lnTo>
                    <a:pt x="54" y="4"/>
                  </a:lnTo>
                  <a:lnTo>
                    <a:pt x="54" y="4"/>
                  </a:lnTo>
                  <a:lnTo>
                    <a:pt x="50" y="6"/>
                  </a:lnTo>
                  <a:lnTo>
                    <a:pt x="46" y="10"/>
                  </a:lnTo>
                  <a:lnTo>
                    <a:pt x="46" y="10"/>
                  </a:lnTo>
                  <a:lnTo>
                    <a:pt x="38" y="18"/>
                  </a:lnTo>
                  <a:lnTo>
                    <a:pt x="38" y="18"/>
                  </a:lnTo>
                  <a:lnTo>
                    <a:pt x="34" y="28"/>
                  </a:lnTo>
                  <a:lnTo>
                    <a:pt x="34" y="28"/>
                  </a:lnTo>
                  <a:lnTo>
                    <a:pt x="30" y="42"/>
                  </a:lnTo>
                  <a:lnTo>
                    <a:pt x="22" y="42"/>
                  </a:lnTo>
                  <a:lnTo>
                    <a:pt x="32" y="8"/>
                  </a:lnTo>
                  <a:lnTo>
                    <a:pt x="32" y="8"/>
                  </a:lnTo>
                  <a:lnTo>
                    <a:pt x="32" y="8"/>
                  </a:lnTo>
                  <a:lnTo>
                    <a:pt x="32" y="8"/>
                  </a:lnTo>
                  <a:lnTo>
                    <a:pt x="32" y="6"/>
                  </a:lnTo>
                  <a:lnTo>
                    <a:pt x="32" y="6"/>
                  </a:lnTo>
                  <a:lnTo>
                    <a:pt x="32" y="6"/>
                  </a:lnTo>
                  <a:lnTo>
                    <a:pt x="32" y="6"/>
                  </a:lnTo>
                  <a:lnTo>
                    <a:pt x="30" y="4"/>
                  </a:lnTo>
                  <a:lnTo>
                    <a:pt x="30" y="4"/>
                  </a:lnTo>
                  <a:lnTo>
                    <a:pt x="26" y="6"/>
                  </a:lnTo>
                  <a:lnTo>
                    <a:pt x="22" y="10"/>
                  </a:lnTo>
                  <a:lnTo>
                    <a:pt x="22" y="10"/>
                  </a:lnTo>
                  <a:lnTo>
                    <a:pt x="16" y="18"/>
                  </a:lnTo>
                  <a:lnTo>
                    <a:pt x="16" y="18"/>
                  </a:lnTo>
                  <a:lnTo>
                    <a:pt x="10" y="30"/>
                  </a:lnTo>
                  <a:lnTo>
                    <a:pt x="10" y="30"/>
                  </a:lnTo>
                  <a:lnTo>
                    <a:pt x="6" y="42"/>
                  </a:lnTo>
                  <a:lnTo>
                    <a:pt x="0" y="42"/>
                  </a:lnTo>
                  <a:lnTo>
                    <a:pt x="8" y="8"/>
                  </a:lnTo>
                  <a:lnTo>
                    <a:pt x="8" y="8"/>
                  </a:lnTo>
                  <a:lnTo>
                    <a:pt x="8" y="8"/>
                  </a:lnTo>
                  <a:lnTo>
                    <a:pt x="8" y="8"/>
                  </a:lnTo>
                  <a:lnTo>
                    <a:pt x="8" y="6"/>
                  </a:lnTo>
                  <a:lnTo>
                    <a:pt x="8" y="6"/>
                  </a:lnTo>
                  <a:lnTo>
                    <a:pt x="8" y="4"/>
                  </a:lnTo>
                  <a:lnTo>
                    <a:pt x="8" y="4"/>
                  </a:lnTo>
                  <a:lnTo>
                    <a:pt x="2" y="4"/>
                  </a:lnTo>
                  <a:lnTo>
                    <a:pt x="2" y="2"/>
                  </a:lnTo>
                  <a:lnTo>
                    <a:pt x="2" y="2"/>
                  </a:lnTo>
                  <a:lnTo>
                    <a:pt x="18" y="0"/>
                  </a:lnTo>
                  <a:lnTo>
                    <a:pt x="18" y="0"/>
                  </a:lnTo>
                  <a:lnTo>
                    <a:pt x="12" y="18"/>
                  </a:lnTo>
                  <a:lnTo>
                    <a:pt x="12" y="18"/>
                  </a:lnTo>
                  <a:lnTo>
                    <a:pt x="22" y="6"/>
                  </a:lnTo>
                  <a:lnTo>
                    <a:pt x="22" y="6"/>
                  </a:lnTo>
                  <a:lnTo>
                    <a:pt x="28" y="2"/>
                  </a:lnTo>
                  <a:lnTo>
                    <a:pt x="34" y="0"/>
                  </a:lnTo>
                  <a:lnTo>
                    <a:pt x="34" y="0"/>
                  </a:lnTo>
                  <a:lnTo>
                    <a:pt x="38" y="0"/>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30"/>
            <p:cNvSpPr>
              <a:spLocks noEditPoints="1"/>
            </p:cNvSpPr>
            <p:nvPr userDrawn="1"/>
          </p:nvSpPr>
          <p:spPr bwMode="auto">
            <a:xfrm>
              <a:off x="1524" y="4244"/>
              <a:ext cx="36" cy="42"/>
            </a:xfrm>
            <a:custGeom>
              <a:avLst/>
              <a:gdLst>
                <a:gd name="T0" fmla="*/ 10 w 36"/>
                <a:gd name="T1" fmla="*/ 10 h 42"/>
                <a:gd name="T2" fmla="*/ 28 w 36"/>
                <a:gd name="T3" fmla="*/ 0 h 42"/>
                <a:gd name="T4" fmla="*/ 34 w 36"/>
                <a:gd name="T5" fmla="*/ 2 h 42"/>
                <a:gd name="T6" fmla="*/ 36 w 36"/>
                <a:gd name="T7" fmla="*/ 4 h 42"/>
                <a:gd name="T8" fmla="*/ 36 w 36"/>
                <a:gd name="T9" fmla="*/ 6 h 42"/>
                <a:gd name="T10" fmla="*/ 28 w 36"/>
                <a:gd name="T11" fmla="*/ 18 h 42"/>
                <a:gd name="T12" fmla="*/ 20 w 36"/>
                <a:gd name="T13" fmla="*/ 22 h 42"/>
                <a:gd name="T14" fmla="*/ 10 w 36"/>
                <a:gd name="T15" fmla="*/ 24 h 42"/>
                <a:gd name="T16" fmla="*/ 8 w 36"/>
                <a:gd name="T17" fmla="*/ 28 h 42"/>
                <a:gd name="T18" fmla="*/ 8 w 36"/>
                <a:gd name="T19" fmla="*/ 30 h 42"/>
                <a:gd name="T20" fmla="*/ 10 w 36"/>
                <a:gd name="T21" fmla="*/ 34 h 42"/>
                <a:gd name="T22" fmla="*/ 12 w 36"/>
                <a:gd name="T23" fmla="*/ 36 h 42"/>
                <a:gd name="T24" fmla="*/ 18 w 36"/>
                <a:gd name="T25" fmla="*/ 38 h 42"/>
                <a:gd name="T26" fmla="*/ 26 w 36"/>
                <a:gd name="T27" fmla="*/ 36 h 42"/>
                <a:gd name="T28" fmla="*/ 32 w 36"/>
                <a:gd name="T29" fmla="*/ 32 h 42"/>
                <a:gd name="T30" fmla="*/ 32 w 36"/>
                <a:gd name="T31" fmla="*/ 32 h 42"/>
                <a:gd name="T32" fmla="*/ 26 w 36"/>
                <a:gd name="T33" fmla="*/ 38 h 42"/>
                <a:gd name="T34" fmla="*/ 12 w 36"/>
                <a:gd name="T35" fmla="*/ 42 h 42"/>
                <a:gd name="T36" fmla="*/ 8 w 36"/>
                <a:gd name="T37" fmla="*/ 42 h 42"/>
                <a:gd name="T38" fmla="*/ 4 w 36"/>
                <a:gd name="T39" fmla="*/ 40 h 42"/>
                <a:gd name="T40" fmla="*/ 0 w 36"/>
                <a:gd name="T41" fmla="*/ 30 h 42"/>
                <a:gd name="T42" fmla="*/ 2 w 36"/>
                <a:gd name="T43" fmla="*/ 20 h 42"/>
                <a:gd name="T44" fmla="*/ 10 w 36"/>
                <a:gd name="T45" fmla="*/ 10 h 42"/>
                <a:gd name="T46" fmla="*/ 24 w 36"/>
                <a:gd name="T47" fmla="*/ 16 h 42"/>
                <a:gd name="T48" fmla="*/ 30 w 36"/>
                <a:gd name="T49" fmla="*/ 6 h 42"/>
                <a:gd name="T50" fmla="*/ 30 w 36"/>
                <a:gd name="T51" fmla="*/ 2 h 42"/>
                <a:gd name="T52" fmla="*/ 28 w 36"/>
                <a:gd name="T53" fmla="*/ 2 h 42"/>
                <a:gd name="T54" fmla="*/ 24 w 36"/>
                <a:gd name="T55" fmla="*/ 2 h 42"/>
                <a:gd name="T56" fmla="*/ 22 w 36"/>
                <a:gd name="T57" fmla="*/ 4 h 42"/>
                <a:gd name="T58" fmla="*/ 16 w 36"/>
                <a:gd name="T59" fmla="*/ 10 h 42"/>
                <a:gd name="T60" fmla="*/ 12 w 36"/>
                <a:gd name="T61" fmla="*/ 18 h 42"/>
                <a:gd name="T62" fmla="*/ 10 w 36"/>
                <a:gd name="T63" fmla="*/ 22 h 42"/>
                <a:gd name="T64" fmla="*/ 24 w 36"/>
                <a:gd name="T65" fmla="*/ 1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42">
                  <a:moveTo>
                    <a:pt x="10" y="10"/>
                  </a:moveTo>
                  <a:lnTo>
                    <a:pt x="10" y="10"/>
                  </a:lnTo>
                  <a:lnTo>
                    <a:pt x="20" y="2"/>
                  </a:lnTo>
                  <a:lnTo>
                    <a:pt x="28" y="0"/>
                  </a:lnTo>
                  <a:lnTo>
                    <a:pt x="28" y="0"/>
                  </a:lnTo>
                  <a:lnTo>
                    <a:pt x="34" y="2"/>
                  </a:lnTo>
                  <a:lnTo>
                    <a:pt x="34" y="2"/>
                  </a:lnTo>
                  <a:lnTo>
                    <a:pt x="36" y="4"/>
                  </a:lnTo>
                  <a:lnTo>
                    <a:pt x="36" y="6"/>
                  </a:lnTo>
                  <a:lnTo>
                    <a:pt x="36" y="6"/>
                  </a:lnTo>
                  <a:lnTo>
                    <a:pt x="34" y="12"/>
                  </a:lnTo>
                  <a:lnTo>
                    <a:pt x="28" y="18"/>
                  </a:lnTo>
                  <a:lnTo>
                    <a:pt x="28" y="18"/>
                  </a:lnTo>
                  <a:lnTo>
                    <a:pt x="20" y="22"/>
                  </a:lnTo>
                  <a:lnTo>
                    <a:pt x="12" y="24"/>
                  </a:lnTo>
                  <a:lnTo>
                    <a:pt x="10" y="24"/>
                  </a:lnTo>
                  <a:lnTo>
                    <a:pt x="10" y="24"/>
                  </a:lnTo>
                  <a:lnTo>
                    <a:pt x="8" y="28"/>
                  </a:lnTo>
                  <a:lnTo>
                    <a:pt x="8" y="28"/>
                  </a:lnTo>
                  <a:lnTo>
                    <a:pt x="8" y="30"/>
                  </a:lnTo>
                  <a:lnTo>
                    <a:pt x="8" y="30"/>
                  </a:lnTo>
                  <a:lnTo>
                    <a:pt x="10" y="34"/>
                  </a:lnTo>
                  <a:lnTo>
                    <a:pt x="12" y="36"/>
                  </a:lnTo>
                  <a:lnTo>
                    <a:pt x="12" y="36"/>
                  </a:lnTo>
                  <a:lnTo>
                    <a:pt x="14" y="38"/>
                  </a:lnTo>
                  <a:lnTo>
                    <a:pt x="18" y="38"/>
                  </a:lnTo>
                  <a:lnTo>
                    <a:pt x="18" y="38"/>
                  </a:lnTo>
                  <a:lnTo>
                    <a:pt x="26" y="36"/>
                  </a:lnTo>
                  <a:lnTo>
                    <a:pt x="26" y="36"/>
                  </a:lnTo>
                  <a:lnTo>
                    <a:pt x="32" y="32"/>
                  </a:lnTo>
                  <a:lnTo>
                    <a:pt x="32" y="32"/>
                  </a:lnTo>
                  <a:lnTo>
                    <a:pt x="32" y="32"/>
                  </a:lnTo>
                  <a:lnTo>
                    <a:pt x="26" y="38"/>
                  </a:lnTo>
                  <a:lnTo>
                    <a:pt x="26" y="38"/>
                  </a:lnTo>
                  <a:lnTo>
                    <a:pt x="20" y="42"/>
                  </a:lnTo>
                  <a:lnTo>
                    <a:pt x="12" y="42"/>
                  </a:lnTo>
                  <a:lnTo>
                    <a:pt x="12" y="42"/>
                  </a:lnTo>
                  <a:lnTo>
                    <a:pt x="8" y="42"/>
                  </a:lnTo>
                  <a:lnTo>
                    <a:pt x="4" y="40"/>
                  </a:lnTo>
                  <a:lnTo>
                    <a:pt x="4" y="40"/>
                  </a:lnTo>
                  <a:lnTo>
                    <a:pt x="2" y="36"/>
                  </a:lnTo>
                  <a:lnTo>
                    <a:pt x="0" y="30"/>
                  </a:lnTo>
                  <a:lnTo>
                    <a:pt x="0" y="30"/>
                  </a:lnTo>
                  <a:lnTo>
                    <a:pt x="2" y="20"/>
                  </a:lnTo>
                  <a:lnTo>
                    <a:pt x="10" y="10"/>
                  </a:lnTo>
                  <a:lnTo>
                    <a:pt x="10" y="10"/>
                  </a:lnTo>
                  <a:close/>
                  <a:moveTo>
                    <a:pt x="24" y="16"/>
                  </a:moveTo>
                  <a:lnTo>
                    <a:pt x="24" y="16"/>
                  </a:lnTo>
                  <a:lnTo>
                    <a:pt x="30" y="10"/>
                  </a:lnTo>
                  <a:lnTo>
                    <a:pt x="30" y="6"/>
                  </a:lnTo>
                  <a:lnTo>
                    <a:pt x="30" y="6"/>
                  </a:lnTo>
                  <a:lnTo>
                    <a:pt x="30" y="2"/>
                  </a:lnTo>
                  <a:lnTo>
                    <a:pt x="30" y="2"/>
                  </a:lnTo>
                  <a:lnTo>
                    <a:pt x="28" y="2"/>
                  </a:lnTo>
                  <a:lnTo>
                    <a:pt x="28" y="2"/>
                  </a:lnTo>
                  <a:lnTo>
                    <a:pt x="24" y="2"/>
                  </a:lnTo>
                  <a:lnTo>
                    <a:pt x="22" y="4"/>
                  </a:lnTo>
                  <a:lnTo>
                    <a:pt x="22" y="4"/>
                  </a:lnTo>
                  <a:lnTo>
                    <a:pt x="16" y="10"/>
                  </a:lnTo>
                  <a:lnTo>
                    <a:pt x="16" y="10"/>
                  </a:lnTo>
                  <a:lnTo>
                    <a:pt x="12" y="18"/>
                  </a:lnTo>
                  <a:lnTo>
                    <a:pt x="12" y="18"/>
                  </a:lnTo>
                  <a:lnTo>
                    <a:pt x="10" y="22"/>
                  </a:lnTo>
                  <a:lnTo>
                    <a:pt x="10" y="22"/>
                  </a:lnTo>
                  <a:lnTo>
                    <a:pt x="18" y="20"/>
                  </a:lnTo>
                  <a:lnTo>
                    <a:pt x="24" y="16"/>
                  </a:lnTo>
                  <a:lnTo>
                    <a:pt x="2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31"/>
            <p:cNvSpPr>
              <a:spLocks/>
            </p:cNvSpPr>
            <p:nvPr userDrawn="1"/>
          </p:nvSpPr>
          <p:spPr bwMode="auto">
            <a:xfrm>
              <a:off x="1566" y="4244"/>
              <a:ext cx="32" cy="44"/>
            </a:xfrm>
            <a:custGeom>
              <a:avLst/>
              <a:gdLst>
                <a:gd name="T0" fmla="*/ 2 w 32"/>
                <a:gd name="T1" fmla="*/ 28 h 44"/>
                <a:gd name="T2" fmla="*/ 6 w 32"/>
                <a:gd name="T3" fmla="*/ 36 h 44"/>
                <a:gd name="T4" fmla="*/ 8 w 32"/>
                <a:gd name="T5" fmla="*/ 40 h 44"/>
                <a:gd name="T6" fmla="*/ 12 w 32"/>
                <a:gd name="T7" fmla="*/ 42 h 44"/>
                <a:gd name="T8" fmla="*/ 18 w 32"/>
                <a:gd name="T9" fmla="*/ 40 h 44"/>
                <a:gd name="T10" fmla="*/ 20 w 32"/>
                <a:gd name="T11" fmla="*/ 34 h 44"/>
                <a:gd name="T12" fmla="*/ 20 w 32"/>
                <a:gd name="T13" fmla="*/ 30 h 44"/>
                <a:gd name="T14" fmla="*/ 14 w 32"/>
                <a:gd name="T15" fmla="*/ 22 h 44"/>
                <a:gd name="T16" fmla="*/ 10 w 32"/>
                <a:gd name="T17" fmla="*/ 16 h 44"/>
                <a:gd name="T18" fmla="*/ 8 w 32"/>
                <a:gd name="T19" fmla="*/ 10 h 44"/>
                <a:gd name="T20" fmla="*/ 10 w 32"/>
                <a:gd name="T21" fmla="*/ 6 h 44"/>
                <a:gd name="T22" fmla="*/ 12 w 32"/>
                <a:gd name="T23" fmla="*/ 2 h 44"/>
                <a:gd name="T24" fmla="*/ 20 w 32"/>
                <a:gd name="T25" fmla="*/ 0 h 44"/>
                <a:gd name="T26" fmla="*/ 24 w 32"/>
                <a:gd name="T27" fmla="*/ 0 h 44"/>
                <a:gd name="T28" fmla="*/ 28 w 32"/>
                <a:gd name="T29" fmla="*/ 2 h 44"/>
                <a:gd name="T30" fmla="*/ 30 w 32"/>
                <a:gd name="T31" fmla="*/ 0 h 44"/>
                <a:gd name="T32" fmla="*/ 32 w 32"/>
                <a:gd name="T33" fmla="*/ 0 h 44"/>
                <a:gd name="T34" fmla="*/ 32 w 32"/>
                <a:gd name="T35" fmla="*/ 12 h 44"/>
                <a:gd name="T36" fmla="*/ 30 w 32"/>
                <a:gd name="T37" fmla="*/ 12 h 44"/>
                <a:gd name="T38" fmla="*/ 28 w 32"/>
                <a:gd name="T39" fmla="*/ 6 h 44"/>
                <a:gd name="T40" fmla="*/ 20 w 32"/>
                <a:gd name="T41" fmla="*/ 2 h 44"/>
                <a:gd name="T42" fmla="*/ 16 w 32"/>
                <a:gd name="T43" fmla="*/ 2 h 44"/>
                <a:gd name="T44" fmla="*/ 16 w 32"/>
                <a:gd name="T45" fmla="*/ 6 h 44"/>
                <a:gd name="T46" fmla="*/ 16 w 32"/>
                <a:gd name="T47" fmla="*/ 10 h 44"/>
                <a:gd name="T48" fmla="*/ 20 w 32"/>
                <a:gd name="T49" fmla="*/ 16 h 44"/>
                <a:gd name="T50" fmla="*/ 22 w 32"/>
                <a:gd name="T51" fmla="*/ 20 h 44"/>
                <a:gd name="T52" fmla="*/ 26 w 32"/>
                <a:gd name="T53" fmla="*/ 26 h 44"/>
                <a:gd name="T54" fmla="*/ 28 w 32"/>
                <a:gd name="T55" fmla="*/ 32 h 44"/>
                <a:gd name="T56" fmla="*/ 24 w 32"/>
                <a:gd name="T57" fmla="*/ 40 h 44"/>
                <a:gd name="T58" fmla="*/ 18 w 32"/>
                <a:gd name="T59" fmla="*/ 42 h 44"/>
                <a:gd name="T60" fmla="*/ 12 w 32"/>
                <a:gd name="T61" fmla="*/ 44 h 44"/>
                <a:gd name="T62" fmla="*/ 8 w 32"/>
                <a:gd name="T63" fmla="*/ 42 h 44"/>
                <a:gd name="T64" fmla="*/ 4 w 32"/>
                <a:gd name="T65" fmla="*/ 42 h 44"/>
                <a:gd name="T66" fmla="*/ 2 w 32"/>
                <a:gd name="T67" fmla="*/ 42 h 44"/>
                <a:gd name="T68" fmla="*/ 0 w 32"/>
                <a:gd name="T6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2" y="28"/>
                  </a:moveTo>
                  <a:lnTo>
                    <a:pt x="2" y="28"/>
                  </a:lnTo>
                  <a:lnTo>
                    <a:pt x="2" y="28"/>
                  </a:lnTo>
                  <a:lnTo>
                    <a:pt x="6" y="36"/>
                  </a:lnTo>
                  <a:lnTo>
                    <a:pt x="6" y="36"/>
                  </a:lnTo>
                  <a:lnTo>
                    <a:pt x="8" y="40"/>
                  </a:lnTo>
                  <a:lnTo>
                    <a:pt x="12" y="42"/>
                  </a:lnTo>
                  <a:lnTo>
                    <a:pt x="12" y="42"/>
                  </a:lnTo>
                  <a:lnTo>
                    <a:pt x="18" y="40"/>
                  </a:lnTo>
                  <a:lnTo>
                    <a:pt x="18" y="40"/>
                  </a:lnTo>
                  <a:lnTo>
                    <a:pt x="20" y="34"/>
                  </a:lnTo>
                  <a:lnTo>
                    <a:pt x="20" y="34"/>
                  </a:lnTo>
                  <a:lnTo>
                    <a:pt x="20" y="30"/>
                  </a:lnTo>
                  <a:lnTo>
                    <a:pt x="20" y="30"/>
                  </a:lnTo>
                  <a:lnTo>
                    <a:pt x="18" y="28"/>
                  </a:lnTo>
                  <a:lnTo>
                    <a:pt x="14" y="22"/>
                  </a:lnTo>
                  <a:lnTo>
                    <a:pt x="14" y="22"/>
                  </a:lnTo>
                  <a:lnTo>
                    <a:pt x="10" y="16"/>
                  </a:lnTo>
                  <a:lnTo>
                    <a:pt x="10" y="16"/>
                  </a:lnTo>
                  <a:lnTo>
                    <a:pt x="8" y="10"/>
                  </a:lnTo>
                  <a:lnTo>
                    <a:pt x="8" y="10"/>
                  </a:lnTo>
                  <a:lnTo>
                    <a:pt x="10" y="6"/>
                  </a:lnTo>
                  <a:lnTo>
                    <a:pt x="12" y="2"/>
                  </a:lnTo>
                  <a:lnTo>
                    <a:pt x="12" y="2"/>
                  </a:lnTo>
                  <a:lnTo>
                    <a:pt x="14" y="0"/>
                  </a:lnTo>
                  <a:lnTo>
                    <a:pt x="20" y="0"/>
                  </a:lnTo>
                  <a:lnTo>
                    <a:pt x="20" y="0"/>
                  </a:lnTo>
                  <a:lnTo>
                    <a:pt x="24" y="0"/>
                  </a:lnTo>
                  <a:lnTo>
                    <a:pt x="24" y="0"/>
                  </a:lnTo>
                  <a:lnTo>
                    <a:pt x="28" y="2"/>
                  </a:lnTo>
                  <a:lnTo>
                    <a:pt x="28" y="2"/>
                  </a:lnTo>
                  <a:lnTo>
                    <a:pt x="30" y="0"/>
                  </a:lnTo>
                  <a:lnTo>
                    <a:pt x="30" y="0"/>
                  </a:lnTo>
                  <a:lnTo>
                    <a:pt x="32" y="0"/>
                  </a:lnTo>
                  <a:lnTo>
                    <a:pt x="32" y="0"/>
                  </a:lnTo>
                  <a:lnTo>
                    <a:pt x="32" y="12"/>
                  </a:lnTo>
                  <a:lnTo>
                    <a:pt x="30" y="12"/>
                  </a:lnTo>
                  <a:lnTo>
                    <a:pt x="30" y="12"/>
                  </a:lnTo>
                  <a:lnTo>
                    <a:pt x="28" y="6"/>
                  </a:lnTo>
                  <a:lnTo>
                    <a:pt x="28" y="6"/>
                  </a:lnTo>
                  <a:lnTo>
                    <a:pt x="24" y="2"/>
                  </a:lnTo>
                  <a:lnTo>
                    <a:pt x="20" y="2"/>
                  </a:lnTo>
                  <a:lnTo>
                    <a:pt x="20" y="2"/>
                  </a:lnTo>
                  <a:lnTo>
                    <a:pt x="16" y="2"/>
                  </a:lnTo>
                  <a:lnTo>
                    <a:pt x="16" y="2"/>
                  </a:lnTo>
                  <a:lnTo>
                    <a:pt x="16" y="6"/>
                  </a:lnTo>
                  <a:lnTo>
                    <a:pt x="16" y="6"/>
                  </a:lnTo>
                  <a:lnTo>
                    <a:pt x="16" y="10"/>
                  </a:lnTo>
                  <a:lnTo>
                    <a:pt x="16" y="10"/>
                  </a:lnTo>
                  <a:lnTo>
                    <a:pt x="20" y="16"/>
                  </a:lnTo>
                  <a:lnTo>
                    <a:pt x="22" y="20"/>
                  </a:lnTo>
                  <a:lnTo>
                    <a:pt x="22" y="20"/>
                  </a:lnTo>
                  <a:lnTo>
                    <a:pt x="26" y="26"/>
                  </a:lnTo>
                  <a:lnTo>
                    <a:pt x="26" y="26"/>
                  </a:lnTo>
                  <a:lnTo>
                    <a:pt x="28" y="32"/>
                  </a:lnTo>
                  <a:lnTo>
                    <a:pt x="28" y="32"/>
                  </a:lnTo>
                  <a:lnTo>
                    <a:pt x="26" y="36"/>
                  </a:lnTo>
                  <a:lnTo>
                    <a:pt x="24" y="40"/>
                  </a:lnTo>
                  <a:lnTo>
                    <a:pt x="24" y="40"/>
                  </a:lnTo>
                  <a:lnTo>
                    <a:pt x="18" y="42"/>
                  </a:lnTo>
                  <a:lnTo>
                    <a:pt x="12" y="44"/>
                  </a:lnTo>
                  <a:lnTo>
                    <a:pt x="12" y="44"/>
                  </a:lnTo>
                  <a:lnTo>
                    <a:pt x="8" y="42"/>
                  </a:lnTo>
                  <a:lnTo>
                    <a:pt x="8" y="42"/>
                  </a:lnTo>
                  <a:lnTo>
                    <a:pt x="4" y="42"/>
                  </a:lnTo>
                  <a:lnTo>
                    <a:pt x="4" y="42"/>
                  </a:lnTo>
                  <a:lnTo>
                    <a:pt x="2" y="42"/>
                  </a:lnTo>
                  <a:lnTo>
                    <a:pt x="2" y="42"/>
                  </a:lnTo>
                  <a:lnTo>
                    <a:pt x="0" y="44"/>
                  </a:lnTo>
                  <a:lnTo>
                    <a:pt x="0" y="44"/>
                  </a:lnTo>
                  <a:lnTo>
                    <a:pt x="2"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32"/>
            <p:cNvSpPr>
              <a:spLocks noEditPoints="1"/>
            </p:cNvSpPr>
            <p:nvPr userDrawn="1"/>
          </p:nvSpPr>
          <p:spPr bwMode="auto">
            <a:xfrm>
              <a:off x="4881" y="4248"/>
              <a:ext cx="66" cy="64"/>
            </a:xfrm>
            <a:custGeom>
              <a:avLst/>
              <a:gdLst>
                <a:gd name="T0" fmla="*/ 50 w 66"/>
                <a:gd name="T1" fmla="*/ 58 h 64"/>
                <a:gd name="T2" fmla="*/ 42 w 66"/>
                <a:gd name="T3" fmla="*/ 62 h 64"/>
                <a:gd name="T4" fmla="*/ 32 w 66"/>
                <a:gd name="T5" fmla="*/ 64 h 64"/>
                <a:gd name="T6" fmla="*/ 20 w 66"/>
                <a:gd name="T7" fmla="*/ 60 h 64"/>
                <a:gd name="T8" fmla="*/ 8 w 66"/>
                <a:gd name="T9" fmla="*/ 54 h 64"/>
                <a:gd name="T10" fmla="*/ 2 w 66"/>
                <a:gd name="T11" fmla="*/ 44 h 64"/>
                <a:gd name="T12" fmla="*/ 0 w 66"/>
                <a:gd name="T13" fmla="*/ 32 h 64"/>
                <a:gd name="T14" fmla="*/ 0 w 66"/>
                <a:gd name="T15" fmla="*/ 32 h 64"/>
                <a:gd name="T16" fmla="*/ 2 w 66"/>
                <a:gd name="T17" fmla="*/ 18 h 64"/>
                <a:gd name="T18" fmla="*/ 8 w 66"/>
                <a:gd name="T19" fmla="*/ 8 h 64"/>
                <a:gd name="T20" fmla="*/ 20 w 66"/>
                <a:gd name="T21" fmla="*/ 2 h 64"/>
                <a:gd name="T22" fmla="*/ 32 w 66"/>
                <a:gd name="T23" fmla="*/ 0 h 64"/>
                <a:gd name="T24" fmla="*/ 40 w 66"/>
                <a:gd name="T25" fmla="*/ 0 h 64"/>
                <a:gd name="T26" fmla="*/ 52 w 66"/>
                <a:gd name="T27" fmla="*/ 4 h 64"/>
                <a:gd name="T28" fmla="*/ 60 w 66"/>
                <a:gd name="T29" fmla="*/ 14 h 64"/>
                <a:gd name="T30" fmla="*/ 64 w 66"/>
                <a:gd name="T31" fmla="*/ 24 h 64"/>
                <a:gd name="T32" fmla="*/ 66 w 66"/>
                <a:gd name="T33" fmla="*/ 32 h 64"/>
                <a:gd name="T34" fmla="*/ 64 w 66"/>
                <a:gd name="T35" fmla="*/ 40 h 64"/>
                <a:gd name="T36" fmla="*/ 66 w 66"/>
                <a:gd name="T37" fmla="*/ 54 h 64"/>
                <a:gd name="T38" fmla="*/ 40 w 66"/>
                <a:gd name="T39" fmla="*/ 48 h 64"/>
                <a:gd name="T40" fmla="*/ 40 w 66"/>
                <a:gd name="T41" fmla="*/ 30 h 64"/>
                <a:gd name="T42" fmla="*/ 50 w 66"/>
                <a:gd name="T43" fmla="*/ 40 h 64"/>
                <a:gd name="T44" fmla="*/ 52 w 66"/>
                <a:gd name="T45" fmla="*/ 32 h 64"/>
                <a:gd name="T46" fmla="*/ 50 w 66"/>
                <a:gd name="T47" fmla="*/ 24 h 64"/>
                <a:gd name="T48" fmla="*/ 40 w 66"/>
                <a:gd name="T49" fmla="*/ 14 h 64"/>
                <a:gd name="T50" fmla="*/ 32 w 66"/>
                <a:gd name="T51" fmla="*/ 12 h 64"/>
                <a:gd name="T52" fmla="*/ 18 w 66"/>
                <a:gd name="T53" fmla="*/ 18 h 64"/>
                <a:gd name="T54" fmla="*/ 14 w 66"/>
                <a:gd name="T55" fmla="*/ 30 h 64"/>
                <a:gd name="T56" fmla="*/ 14 w 66"/>
                <a:gd name="T57" fmla="*/ 32 h 64"/>
                <a:gd name="T58" fmla="*/ 20 w 66"/>
                <a:gd name="T59" fmla="*/ 44 h 64"/>
                <a:gd name="T60" fmla="*/ 32 w 66"/>
                <a:gd name="T61" fmla="*/ 50 h 64"/>
                <a:gd name="T62" fmla="*/ 40 w 66"/>
                <a:gd name="T63"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4">
                  <a:moveTo>
                    <a:pt x="58" y="64"/>
                  </a:moveTo>
                  <a:lnTo>
                    <a:pt x="50" y="58"/>
                  </a:lnTo>
                  <a:lnTo>
                    <a:pt x="50" y="58"/>
                  </a:lnTo>
                  <a:lnTo>
                    <a:pt x="42" y="62"/>
                  </a:lnTo>
                  <a:lnTo>
                    <a:pt x="32" y="64"/>
                  </a:lnTo>
                  <a:lnTo>
                    <a:pt x="32" y="64"/>
                  </a:lnTo>
                  <a:lnTo>
                    <a:pt x="26" y="62"/>
                  </a:lnTo>
                  <a:lnTo>
                    <a:pt x="20" y="60"/>
                  </a:lnTo>
                  <a:lnTo>
                    <a:pt x="14" y="58"/>
                  </a:lnTo>
                  <a:lnTo>
                    <a:pt x="8" y="54"/>
                  </a:lnTo>
                  <a:lnTo>
                    <a:pt x="4" y="50"/>
                  </a:lnTo>
                  <a:lnTo>
                    <a:pt x="2" y="44"/>
                  </a:lnTo>
                  <a:lnTo>
                    <a:pt x="0" y="38"/>
                  </a:lnTo>
                  <a:lnTo>
                    <a:pt x="0" y="32"/>
                  </a:lnTo>
                  <a:lnTo>
                    <a:pt x="0" y="32"/>
                  </a:lnTo>
                  <a:lnTo>
                    <a:pt x="0" y="32"/>
                  </a:lnTo>
                  <a:lnTo>
                    <a:pt x="0" y="24"/>
                  </a:lnTo>
                  <a:lnTo>
                    <a:pt x="2" y="18"/>
                  </a:lnTo>
                  <a:lnTo>
                    <a:pt x="4" y="14"/>
                  </a:lnTo>
                  <a:lnTo>
                    <a:pt x="8" y="8"/>
                  </a:lnTo>
                  <a:lnTo>
                    <a:pt x="14" y="4"/>
                  </a:lnTo>
                  <a:lnTo>
                    <a:pt x="20" y="2"/>
                  </a:lnTo>
                  <a:lnTo>
                    <a:pt x="26" y="0"/>
                  </a:lnTo>
                  <a:lnTo>
                    <a:pt x="32" y="0"/>
                  </a:lnTo>
                  <a:lnTo>
                    <a:pt x="32" y="0"/>
                  </a:lnTo>
                  <a:lnTo>
                    <a:pt x="40" y="0"/>
                  </a:lnTo>
                  <a:lnTo>
                    <a:pt x="46" y="2"/>
                  </a:lnTo>
                  <a:lnTo>
                    <a:pt x="52" y="4"/>
                  </a:lnTo>
                  <a:lnTo>
                    <a:pt x="56" y="8"/>
                  </a:lnTo>
                  <a:lnTo>
                    <a:pt x="60" y="14"/>
                  </a:lnTo>
                  <a:lnTo>
                    <a:pt x="62" y="18"/>
                  </a:lnTo>
                  <a:lnTo>
                    <a:pt x="64" y="24"/>
                  </a:lnTo>
                  <a:lnTo>
                    <a:pt x="66" y="30"/>
                  </a:lnTo>
                  <a:lnTo>
                    <a:pt x="66" y="32"/>
                  </a:lnTo>
                  <a:lnTo>
                    <a:pt x="66" y="32"/>
                  </a:lnTo>
                  <a:lnTo>
                    <a:pt x="64" y="40"/>
                  </a:lnTo>
                  <a:lnTo>
                    <a:pt x="60" y="48"/>
                  </a:lnTo>
                  <a:lnTo>
                    <a:pt x="66" y="54"/>
                  </a:lnTo>
                  <a:lnTo>
                    <a:pt x="58" y="64"/>
                  </a:lnTo>
                  <a:close/>
                  <a:moveTo>
                    <a:pt x="40" y="48"/>
                  </a:moveTo>
                  <a:lnTo>
                    <a:pt x="30" y="40"/>
                  </a:lnTo>
                  <a:lnTo>
                    <a:pt x="40" y="30"/>
                  </a:lnTo>
                  <a:lnTo>
                    <a:pt x="50" y="40"/>
                  </a:lnTo>
                  <a:lnTo>
                    <a:pt x="50" y="40"/>
                  </a:lnTo>
                  <a:lnTo>
                    <a:pt x="52" y="32"/>
                  </a:lnTo>
                  <a:lnTo>
                    <a:pt x="52" y="32"/>
                  </a:lnTo>
                  <a:lnTo>
                    <a:pt x="52" y="32"/>
                  </a:lnTo>
                  <a:lnTo>
                    <a:pt x="50" y="24"/>
                  </a:lnTo>
                  <a:lnTo>
                    <a:pt x="46" y="18"/>
                  </a:lnTo>
                  <a:lnTo>
                    <a:pt x="40" y="14"/>
                  </a:lnTo>
                  <a:lnTo>
                    <a:pt x="32" y="12"/>
                  </a:lnTo>
                  <a:lnTo>
                    <a:pt x="32" y="12"/>
                  </a:lnTo>
                  <a:lnTo>
                    <a:pt x="24" y="14"/>
                  </a:lnTo>
                  <a:lnTo>
                    <a:pt x="18" y="18"/>
                  </a:lnTo>
                  <a:lnTo>
                    <a:pt x="16" y="24"/>
                  </a:lnTo>
                  <a:lnTo>
                    <a:pt x="14" y="30"/>
                  </a:lnTo>
                  <a:lnTo>
                    <a:pt x="14" y="32"/>
                  </a:lnTo>
                  <a:lnTo>
                    <a:pt x="14" y="32"/>
                  </a:lnTo>
                  <a:lnTo>
                    <a:pt x="16" y="38"/>
                  </a:lnTo>
                  <a:lnTo>
                    <a:pt x="20" y="44"/>
                  </a:lnTo>
                  <a:lnTo>
                    <a:pt x="24" y="50"/>
                  </a:lnTo>
                  <a:lnTo>
                    <a:pt x="32" y="50"/>
                  </a:lnTo>
                  <a:lnTo>
                    <a:pt x="32" y="50"/>
                  </a:lnTo>
                  <a:lnTo>
                    <a:pt x="4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33"/>
            <p:cNvSpPr>
              <a:spLocks/>
            </p:cNvSpPr>
            <p:nvPr userDrawn="1"/>
          </p:nvSpPr>
          <p:spPr bwMode="auto">
            <a:xfrm>
              <a:off x="4881" y="4248"/>
              <a:ext cx="66" cy="64"/>
            </a:xfrm>
            <a:custGeom>
              <a:avLst/>
              <a:gdLst>
                <a:gd name="T0" fmla="*/ 58 w 66"/>
                <a:gd name="T1" fmla="*/ 64 h 64"/>
                <a:gd name="T2" fmla="*/ 50 w 66"/>
                <a:gd name="T3" fmla="*/ 58 h 64"/>
                <a:gd name="T4" fmla="*/ 50 w 66"/>
                <a:gd name="T5" fmla="*/ 58 h 64"/>
                <a:gd name="T6" fmla="*/ 42 w 66"/>
                <a:gd name="T7" fmla="*/ 62 h 64"/>
                <a:gd name="T8" fmla="*/ 32 w 66"/>
                <a:gd name="T9" fmla="*/ 64 h 64"/>
                <a:gd name="T10" fmla="*/ 32 w 66"/>
                <a:gd name="T11" fmla="*/ 64 h 64"/>
                <a:gd name="T12" fmla="*/ 26 w 66"/>
                <a:gd name="T13" fmla="*/ 62 h 64"/>
                <a:gd name="T14" fmla="*/ 20 w 66"/>
                <a:gd name="T15" fmla="*/ 60 h 64"/>
                <a:gd name="T16" fmla="*/ 14 w 66"/>
                <a:gd name="T17" fmla="*/ 58 h 64"/>
                <a:gd name="T18" fmla="*/ 8 w 66"/>
                <a:gd name="T19" fmla="*/ 54 h 64"/>
                <a:gd name="T20" fmla="*/ 4 w 66"/>
                <a:gd name="T21" fmla="*/ 50 h 64"/>
                <a:gd name="T22" fmla="*/ 2 w 66"/>
                <a:gd name="T23" fmla="*/ 44 h 64"/>
                <a:gd name="T24" fmla="*/ 0 w 66"/>
                <a:gd name="T25" fmla="*/ 38 h 64"/>
                <a:gd name="T26" fmla="*/ 0 w 66"/>
                <a:gd name="T27" fmla="*/ 32 h 64"/>
                <a:gd name="T28" fmla="*/ 0 w 66"/>
                <a:gd name="T29" fmla="*/ 32 h 64"/>
                <a:gd name="T30" fmla="*/ 0 w 66"/>
                <a:gd name="T31" fmla="*/ 32 h 64"/>
                <a:gd name="T32" fmla="*/ 0 w 66"/>
                <a:gd name="T33" fmla="*/ 24 h 64"/>
                <a:gd name="T34" fmla="*/ 2 w 66"/>
                <a:gd name="T35" fmla="*/ 18 h 64"/>
                <a:gd name="T36" fmla="*/ 4 w 66"/>
                <a:gd name="T37" fmla="*/ 14 h 64"/>
                <a:gd name="T38" fmla="*/ 8 w 66"/>
                <a:gd name="T39" fmla="*/ 8 h 64"/>
                <a:gd name="T40" fmla="*/ 14 w 66"/>
                <a:gd name="T41" fmla="*/ 4 h 64"/>
                <a:gd name="T42" fmla="*/ 20 w 66"/>
                <a:gd name="T43" fmla="*/ 2 h 64"/>
                <a:gd name="T44" fmla="*/ 26 w 66"/>
                <a:gd name="T45" fmla="*/ 0 h 64"/>
                <a:gd name="T46" fmla="*/ 32 w 66"/>
                <a:gd name="T47" fmla="*/ 0 h 64"/>
                <a:gd name="T48" fmla="*/ 32 w 66"/>
                <a:gd name="T49" fmla="*/ 0 h 64"/>
                <a:gd name="T50" fmla="*/ 40 w 66"/>
                <a:gd name="T51" fmla="*/ 0 h 64"/>
                <a:gd name="T52" fmla="*/ 46 w 66"/>
                <a:gd name="T53" fmla="*/ 2 h 64"/>
                <a:gd name="T54" fmla="*/ 52 w 66"/>
                <a:gd name="T55" fmla="*/ 4 h 64"/>
                <a:gd name="T56" fmla="*/ 56 w 66"/>
                <a:gd name="T57" fmla="*/ 8 h 64"/>
                <a:gd name="T58" fmla="*/ 60 w 66"/>
                <a:gd name="T59" fmla="*/ 14 h 64"/>
                <a:gd name="T60" fmla="*/ 62 w 66"/>
                <a:gd name="T61" fmla="*/ 18 h 64"/>
                <a:gd name="T62" fmla="*/ 64 w 66"/>
                <a:gd name="T63" fmla="*/ 24 h 64"/>
                <a:gd name="T64" fmla="*/ 66 w 66"/>
                <a:gd name="T65" fmla="*/ 30 h 64"/>
                <a:gd name="T66" fmla="*/ 66 w 66"/>
                <a:gd name="T67" fmla="*/ 32 h 64"/>
                <a:gd name="T68" fmla="*/ 66 w 66"/>
                <a:gd name="T69" fmla="*/ 32 h 64"/>
                <a:gd name="T70" fmla="*/ 64 w 66"/>
                <a:gd name="T71" fmla="*/ 40 h 64"/>
                <a:gd name="T72" fmla="*/ 60 w 66"/>
                <a:gd name="T73" fmla="*/ 48 h 64"/>
                <a:gd name="T74" fmla="*/ 66 w 66"/>
                <a:gd name="T75" fmla="*/ 54 h 64"/>
                <a:gd name="T76" fmla="*/ 58 w 66"/>
                <a:gd name="T7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4">
                  <a:moveTo>
                    <a:pt x="58" y="64"/>
                  </a:moveTo>
                  <a:lnTo>
                    <a:pt x="50" y="58"/>
                  </a:lnTo>
                  <a:lnTo>
                    <a:pt x="50" y="58"/>
                  </a:lnTo>
                  <a:lnTo>
                    <a:pt x="42" y="62"/>
                  </a:lnTo>
                  <a:lnTo>
                    <a:pt x="32" y="64"/>
                  </a:lnTo>
                  <a:lnTo>
                    <a:pt x="32" y="64"/>
                  </a:lnTo>
                  <a:lnTo>
                    <a:pt x="26" y="62"/>
                  </a:lnTo>
                  <a:lnTo>
                    <a:pt x="20" y="60"/>
                  </a:lnTo>
                  <a:lnTo>
                    <a:pt x="14" y="58"/>
                  </a:lnTo>
                  <a:lnTo>
                    <a:pt x="8" y="54"/>
                  </a:lnTo>
                  <a:lnTo>
                    <a:pt x="4" y="50"/>
                  </a:lnTo>
                  <a:lnTo>
                    <a:pt x="2" y="44"/>
                  </a:lnTo>
                  <a:lnTo>
                    <a:pt x="0" y="38"/>
                  </a:lnTo>
                  <a:lnTo>
                    <a:pt x="0" y="32"/>
                  </a:lnTo>
                  <a:lnTo>
                    <a:pt x="0" y="32"/>
                  </a:lnTo>
                  <a:lnTo>
                    <a:pt x="0" y="32"/>
                  </a:lnTo>
                  <a:lnTo>
                    <a:pt x="0" y="24"/>
                  </a:lnTo>
                  <a:lnTo>
                    <a:pt x="2" y="18"/>
                  </a:lnTo>
                  <a:lnTo>
                    <a:pt x="4" y="14"/>
                  </a:lnTo>
                  <a:lnTo>
                    <a:pt x="8" y="8"/>
                  </a:lnTo>
                  <a:lnTo>
                    <a:pt x="14" y="4"/>
                  </a:lnTo>
                  <a:lnTo>
                    <a:pt x="20" y="2"/>
                  </a:lnTo>
                  <a:lnTo>
                    <a:pt x="26" y="0"/>
                  </a:lnTo>
                  <a:lnTo>
                    <a:pt x="32" y="0"/>
                  </a:lnTo>
                  <a:lnTo>
                    <a:pt x="32" y="0"/>
                  </a:lnTo>
                  <a:lnTo>
                    <a:pt x="40" y="0"/>
                  </a:lnTo>
                  <a:lnTo>
                    <a:pt x="46" y="2"/>
                  </a:lnTo>
                  <a:lnTo>
                    <a:pt x="52" y="4"/>
                  </a:lnTo>
                  <a:lnTo>
                    <a:pt x="56" y="8"/>
                  </a:lnTo>
                  <a:lnTo>
                    <a:pt x="60" y="14"/>
                  </a:lnTo>
                  <a:lnTo>
                    <a:pt x="62" y="18"/>
                  </a:lnTo>
                  <a:lnTo>
                    <a:pt x="64" y="24"/>
                  </a:lnTo>
                  <a:lnTo>
                    <a:pt x="66" y="30"/>
                  </a:lnTo>
                  <a:lnTo>
                    <a:pt x="66" y="32"/>
                  </a:lnTo>
                  <a:lnTo>
                    <a:pt x="66" y="32"/>
                  </a:lnTo>
                  <a:lnTo>
                    <a:pt x="64" y="40"/>
                  </a:lnTo>
                  <a:lnTo>
                    <a:pt x="60" y="48"/>
                  </a:lnTo>
                  <a:lnTo>
                    <a:pt x="66" y="54"/>
                  </a:lnTo>
                  <a:lnTo>
                    <a:pt x="58"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34"/>
            <p:cNvSpPr>
              <a:spLocks/>
            </p:cNvSpPr>
            <p:nvPr userDrawn="1"/>
          </p:nvSpPr>
          <p:spPr bwMode="auto">
            <a:xfrm>
              <a:off x="4895" y="4260"/>
              <a:ext cx="38" cy="38"/>
            </a:xfrm>
            <a:custGeom>
              <a:avLst/>
              <a:gdLst>
                <a:gd name="T0" fmla="*/ 26 w 38"/>
                <a:gd name="T1" fmla="*/ 36 h 38"/>
                <a:gd name="T2" fmla="*/ 16 w 38"/>
                <a:gd name="T3" fmla="*/ 28 h 38"/>
                <a:gd name="T4" fmla="*/ 26 w 38"/>
                <a:gd name="T5" fmla="*/ 18 h 38"/>
                <a:gd name="T6" fmla="*/ 36 w 38"/>
                <a:gd name="T7" fmla="*/ 28 h 38"/>
                <a:gd name="T8" fmla="*/ 36 w 38"/>
                <a:gd name="T9" fmla="*/ 28 h 38"/>
                <a:gd name="T10" fmla="*/ 38 w 38"/>
                <a:gd name="T11" fmla="*/ 20 h 38"/>
                <a:gd name="T12" fmla="*/ 38 w 38"/>
                <a:gd name="T13" fmla="*/ 20 h 38"/>
                <a:gd name="T14" fmla="*/ 38 w 38"/>
                <a:gd name="T15" fmla="*/ 20 h 38"/>
                <a:gd name="T16" fmla="*/ 36 w 38"/>
                <a:gd name="T17" fmla="*/ 12 h 38"/>
                <a:gd name="T18" fmla="*/ 32 w 38"/>
                <a:gd name="T19" fmla="*/ 6 h 38"/>
                <a:gd name="T20" fmla="*/ 26 w 38"/>
                <a:gd name="T21" fmla="*/ 2 h 38"/>
                <a:gd name="T22" fmla="*/ 18 w 38"/>
                <a:gd name="T23" fmla="*/ 0 h 38"/>
                <a:gd name="T24" fmla="*/ 18 w 38"/>
                <a:gd name="T25" fmla="*/ 0 h 38"/>
                <a:gd name="T26" fmla="*/ 10 w 38"/>
                <a:gd name="T27" fmla="*/ 2 h 38"/>
                <a:gd name="T28" fmla="*/ 4 w 38"/>
                <a:gd name="T29" fmla="*/ 6 h 38"/>
                <a:gd name="T30" fmla="*/ 2 w 38"/>
                <a:gd name="T31" fmla="*/ 12 h 38"/>
                <a:gd name="T32" fmla="*/ 0 w 38"/>
                <a:gd name="T33" fmla="*/ 18 h 38"/>
                <a:gd name="T34" fmla="*/ 0 w 38"/>
                <a:gd name="T35" fmla="*/ 20 h 38"/>
                <a:gd name="T36" fmla="*/ 0 w 38"/>
                <a:gd name="T37" fmla="*/ 20 h 38"/>
                <a:gd name="T38" fmla="*/ 2 w 38"/>
                <a:gd name="T39" fmla="*/ 26 h 38"/>
                <a:gd name="T40" fmla="*/ 6 w 38"/>
                <a:gd name="T41" fmla="*/ 32 h 38"/>
                <a:gd name="T42" fmla="*/ 10 w 38"/>
                <a:gd name="T43" fmla="*/ 38 h 38"/>
                <a:gd name="T44" fmla="*/ 18 w 38"/>
                <a:gd name="T45" fmla="*/ 38 h 38"/>
                <a:gd name="T46" fmla="*/ 18 w 38"/>
                <a:gd name="T47" fmla="*/ 38 h 38"/>
                <a:gd name="T48" fmla="*/ 26 w 38"/>
                <a:gd name="T49"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38">
                  <a:moveTo>
                    <a:pt x="26" y="36"/>
                  </a:moveTo>
                  <a:lnTo>
                    <a:pt x="16" y="28"/>
                  </a:lnTo>
                  <a:lnTo>
                    <a:pt x="26" y="18"/>
                  </a:lnTo>
                  <a:lnTo>
                    <a:pt x="36" y="28"/>
                  </a:lnTo>
                  <a:lnTo>
                    <a:pt x="36" y="28"/>
                  </a:lnTo>
                  <a:lnTo>
                    <a:pt x="38" y="20"/>
                  </a:lnTo>
                  <a:lnTo>
                    <a:pt x="38" y="20"/>
                  </a:lnTo>
                  <a:lnTo>
                    <a:pt x="38" y="20"/>
                  </a:lnTo>
                  <a:lnTo>
                    <a:pt x="36" y="12"/>
                  </a:lnTo>
                  <a:lnTo>
                    <a:pt x="32" y="6"/>
                  </a:lnTo>
                  <a:lnTo>
                    <a:pt x="26" y="2"/>
                  </a:lnTo>
                  <a:lnTo>
                    <a:pt x="18" y="0"/>
                  </a:lnTo>
                  <a:lnTo>
                    <a:pt x="18" y="0"/>
                  </a:lnTo>
                  <a:lnTo>
                    <a:pt x="10" y="2"/>
                  </a:lnTo>
                  <a:lnTo>
                    <a:pt x="4" y="6"/>
                  </a:lnTo>
                  <a:lnTo>
                    <a:pt x="2" y="12"/>
                  </a:lnTo>
                  <a:lnTo>
                    <a:pt x="0" y="18"/>
                  </a:lnTo>
                  <a:lnTo>
                    <a:pt x="0" y="20"/>
                  </a:lnTo>
                  <a:lnTo>
                    <a:pt x="0" y="20"/>
                  </a:lnTo>
                  <a:lnTo>
                    <a:pt x="2" y="26"/>
                  </a:lnTo>
                  <a:lnTo>
                    <a:pt x="6" y="32"/>
                  </a:lnTo>
                  <a:lnTo>
                    <a:pt x="10" y="38"/>
                  </a:lnTo>
                  <a:lnTo>
                    <a:pt x="18" y="38"/>
                  </a:lnTo>
                  <a:lnTo>
                    <a:pt x="18" y="38"/>
                  </a:lnTo>
                  <a:lnTo>
                    <a:pt x="26"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5"/>
            <p:cNvSpPr>
              <a:spLocks/>
            </p:cNvSpPr>
            <p:nvPr userDrawn="1"/>
          </p:nvSpPr>
          <p:spPr bwMode="auto">
            <a:xfrm>
              <a:off x="4971" y="4248"/>
              <a:ext cx="54" cy="64"/>
            </a:xfrm>
            <a:custGeom>
              <a:avLst/>
              <a:gdLst>
                <a:gd name="T0" fmla="*/ 0 w 54"/>
                <a:gd name="T1" fmla="*/ 36 h 64"/>
                <a:gd name="T2" fmla="*/ 0 w 54"/>
                <a:gd name="T3" fmla="*/ 0 h 64"/>
                <a:gd name="T4" fmla="*/ 14 w 54"/>
                <a:gd name="T5" fmla="*/ 0 h 64"/>
                <a:gd name="T6" fmla="*/ 14 w 54"/>
                <a:gd name="T7" fmla="*/ 36 h 64"/>
                <a:gd name="T8" fmla="*/ 14 w 54"/>
                <a:gd name="T9" fmla="*/ 36 h 64"/>
                <a:gd name="T10" fmla="*/ 14 w 54"/>
                <a:gd name="T11" fmla="*/ 42 h 64"/>
                <a:gd name="T12" fmla="*/ 16 w 54"/>
                <a:gd name="T13" fmla="*/ 46 h 64"/>
                <a:gd name="T14" fmla="*/ 22 w 54"/>
                <a:gd name="T15" fmla="*/ 50 h 64"/>
                <a:gd name="T16" fmla="*/ 26 w 54"/>
                <a:gd name="T17" fmla="*/ 50 h 64"/>
                <a:gd name="T18" fmla="*/ 26 w 54"/>
                <a:gd name="T19" fmla="*/ 50 h 64"/>
                <a:gd name="T20" fmla="*/ 32 w 54"/>
                <a:gd name="T21" fmla="*/ 50 h 64"/>
                <a:gd name="T22" fmla="*/ 36 w 54"/>
                <a:gd name="T23" fmla="*/ 46 h 64"/>
                <a:gd name="T24" fmla="*/ 40 w 54"/>
                <a:gd name="T25" fmla="*/ 42 h 64"/>
                <a:gd name="T26" fmla="*/ 40 w 54"/>
                <a:gd name="T27" fmla="*/ 36 h 64"/>
                <a:gd name="T28" fmla="*/ 40 w 54"/>
                <a:gd name="T29" fmla="*/ 0 h 64"/>
                <a:gd name="T30" fmla="*/ 54 w 54"/>
                <a:gd name="T31" fmla="*/ 0 h 64"/>
                <a:gd name="T32" fmla="*/ 54 w 54"/>
                <a:gd name="T33" fmla="*/ 36 h 64"/>
                <a:gd name="T34" fmla="*/ 54 w 54"/>
                <a:gd name="T35" fmla="*/ 36 h 64"/>
                <a:gd name="T36" fmla="*/ 52 w 54"/>
                <a:gd name="T37" fmla="*/ 48 h 64"/>
                <a:gd name="T38" fmla="*/ 46 w 54"/>
                <a:gd name="T39" fmla="*/ 56 h 64"/>
                <a:gd name="T40" fmla="*/ 38 w 54"/>
                <a:gd name="T41" fmla="*/ 62 h 64"/>
                <a:gd name="T42" fmla="*/ 26 w 54"/>
                <a:gd name="T43" fmla="*/ 64 h 64"/>
                <a:gd name="T44" fmla="*/ 26 w 54"/>
                <a:gd name="T45" fmla="*/ 64 h 64"/>
                <a:gd name="T46" fmla="*/ 16 w 54"/>
                <a:gd name="T47" fmla="*/ 62 h 64"/>
                <a:gd name="T48" fmla="*/ 6 w 54"/>
                <a:gd name="T49" fmla="*/ 56 h 64"/>
                <a:gd name="T50" fmla="*/ 2 w 54"/>
                <a:gd name="T51" fmla="*/ 48 h 64"/>
                <a:gd name="T52" fmla="*/ 0 w 54"/>
                <a:gd name="T5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4">
                  <a:moveTo>
                    <a:pt x="0" y="36"/>
                  </a:moveTo>
                  <a:lnTo>
                    <a:pt x="0" y="0"/>
                  </a:lnTo>
                  <a:lnTo>
                    <a:pt x="14" y="0"/>
                  </a:lnTo>
                  <a:lnTo>
                    <a:pt x="14" y="36"/>
                  </a:lnTo>
                  <a:lnTo>
                    <a:pt x="14" y="36"/>
                  </a:lnTo>
                  <a:lnTo>
                    <a:pt x="14" y="42"/>
                  </a:lnTo>
                  <a:lnTo>
                    <a:pt x="16" y="46"/>
                  </a:lnTo>
                  <a:lnTo>
                    <a:pt x="22" y="50"/>
                  </a:lnTo>
                  <a:lnTo>
                    <a:pt x="26" y="50"/>
                  </a:lnTo>
                  <a:lnTo>
                    <a:pt x="26" y="50"/>
                  </a:lnTo>
                  <a:lnTo>
                    <a:pt x="32" y="50"/>
                  </a:lnTo>
                  <a:lnTo>
                    <a:pt x="36" y="46"/>
                  </a:lnTo>
                  <a:lnTo>
                    <a:pt x="40" y="42"/>
                  </a:lnTo>
                  <a:lnTo>
                    <a:pt x="40" y="36"/>
                  </a:lnTo>
                  <a:lnTo>
                    <a:pt x="40" y="0"/>
                  </a:lnTo>
                  <a:lnTo>
                    <a:pt x="54" y="0"/>
                  </a:lnTo>
                  <a:lnTo>
                    <a:pt x="54" y="36"/>
                  </a:lnTo>
                  <a:lnTo>
                    <a:pt x="54" y="36"/>
                  </a:lnTo>
                  <a:lnTo>
                    <a:pt x="52" y="48"/>
                  </a:lnTo>
                  <a:lnTo>
                    <a:pt x="46" y="56"/>
                  </a:lnTo>
                  <a:lnTo>
                    <a:pt x="38" y="62"/>
                  </a:lnTo>
                  <a:lnTo>
                    <a:pt x="26" y="64"/>
                  </a:lnTo>
                  <a:lnTo>
                    <a:pt x="26" y="64"/>
                  </a:lnTo>
                  <a:lnTo>
                    <a:pt x="16" y="62"/>
                  </a:lnTo>
                  <a:lnTo>
                    <a:pt x="6" y="56"/>
                  </a:lnTo>
                  <a:lnTo>
                    <a:pt x="2" y="4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6"/>
            <p:cNvSpPr>
              <a:spLocks/>
            </p:cNvSpPr>
            <p:nvPr userDrawn="1"/>
          </p:nvSpPr>
          <p:spPr bwMode="auto">
            <a:xfrm>
              <a:off x="4971" y="4248"/>
              <a:ext cx="54" cy="64"/>
            </a:xfrm>
            <a:custGeom>
              <a:avLst/>
              <a:gdLst>
                <a:gd name="T0" fmla="*/ 0 w 54"/>
                <a:gd name="T1" fmla="*/ 36 h 64"/>
                <a:gd name="T2" fmla="*/ 0 w 54"/>
                <a:gd name="T3" fmla="*/ 0 h 64"/>
                <a:gd name="T4" fmla="*/ 14 w 54"/>
                <a:gd name="T5" fmla="*/ 0 h 64"/>
                <a:gd name="T6" fmla="*/ 14 w 54"/>
                <a:gd name="T7" fmla="*/ 36 h 64"/>
                <a:gd name="T8" fmla="*/ 14 w 54"/>
                <a:gd name="T9" fmla="*/ 36 h 64"/>
                <a:gd name="T10" fmla="*/ 14 w 54"/>
                <a:gd name="T11" fmla="*/ 42 h 64"/>
                <a:gd name="T12" fmla="*/ 16 w 54"/>
                <a:gd name="T13" fmla="*/ 46 h 64"/>
                <a:gd name="T14" fmla="*/ 22 w 54"/>
                <a:gd name="T15" fmla="*/ 50 h 64"/>
                <a:gd name="T16" fmla="*/ 26 w 54"/>
                <a:gd name="T17" fmla="*/ 50 h 64"/>
                <a:gd name="T18" fmla="*/ 26 w 54"/>
                <a:gd name="T19" fmla="*/ 50 h 64"/>
                <a:gd name="T20" fmla="*/ 32 w 54"/>
                <a:gd name="T21" fmla="*/ 50 h 64"/>
                <a:gd name="T22" fmla="*/ 36 w 54"/>
                <a:gd name="T23" fmla="*/ 46 h 64"/>
                <a:gd name="T24" fmla="*/ 40 w 54"/>
                <a:gd name="T25" fmla="*/ 42 h 64"/>
                <a:gd name="T26" fmla="*/ 40 w 54"/>
                <a:gd name="T27" fmla="*/ 36 h 64"/>
                <a:gd name="T28" fmla="*/ 40 w 54"/>
                <a:gd name="T29" fmla="*/ 0 h 64"/>
                <a:gd name="T30" fmla="*/ 54 w 54"/>
                <a:gd name="T31" fmla="*/ 0 h 64"/>
                <a:gd name="T32" fmla="*/ 54 w 54"/>
                <a:gd name="T33" fmla="*/ 36 h 64"/>
                <a:gd name="T34" fmla="*/ 54 w 54"/>
                <a:gd name="T35" fmla="*/ 36 h 64"/>
                <a:gd name="T36" fmla="*/ 52 w 54"/>
                <a:gd name="T37" fmla="*/ 48 h 64"/>
                <a:gd name="T38" fmla="*/ 46 w 54"/>
                <a:gd name="T39" fmla="*/ 56 h 64"/>
                <a:gd name="T40" fmla="*/ 38 w 54"/>
                <a:gd name="T41" fmla="*/ 62 h 64"/>
                <a:gd name="T42" fmla="*/ 26 w 54"/>
                <a:gd name="T43" fmla="*/ 64 h 64"/>
                <a:gd name="T44" fmla="*/ 26 w 54"/>
                <a:gd name="T45" fmla="*/ 64 h 64"/>
                <a:gd name="T46" fmla="*/ 16 w 54"/>
                <a:gd name="T47" fmla="*/ 62 h 64"/>
                <a:gd name="T48" fmla="*/ 6 w 54"/>
                <a:gd name="T49" fmla="*/ 56 h 64"/>
                <a:gd name="T50" fmla="*/ 2 w 54"/>
                <a:gd name="T51" fmla="*/ 48 h 64"/>
                <a:gd name="T52" fmla="*/ 0 w 54"/>
                <a:gd name="T53"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4">
                  <a:moveTo>
                    <a:pt x="0" y="36"/>
                  </a:moveTo>
                  <a:lnTo>
                    <a:pt x="0" y="0"/>
                  </a:lnTo>
                  <a:lnTo>
                    <a:pt x="14" y="0"/>
                  </a:lnTo>
                  <a:lnTo>
                    <a:pt x="14" y="36"/>
                  </a:lnTo>
                  <a:lnTo>
                    <a:pt x="14" y="36"/>
                  </a:lnTo>
                  <a:lnTo>
                    <a:pt x="14" y="42"/>
                  </a:lnTo>
                  <a:lnTo>
                    <a:pt x="16" y="46"/>
                  </a:lnTo>
                  <a:lnTo>
                    <a:pt x="22" y="50"/>
                  </a:lnTo>
                  <a:lnTo>
                    <a:pt x="26" y="50"/>
                  </a:lnTo>
                  <a:lnTo>
                    <a:pt x="26" y="50"/>
                  </a:lnTo>
                  <a:lnTo>
                    <a:pt x="32" y="50"/>
                  </a:lnTo>
                  <a:lnTo>
                    <a:pt x="36" y="46"/>
                  </a:lnTo>
                  <a:lnTo>
                    <a:pt x="40" y="42"/>
                  </a:lnTo>
                  <a:lnTo>
                    <a:pt x="40" y="36"/>
                  </a:lnTo>
                  <a:lnTo>
                    <a:pt x="40" y="0"/>
                  </a:lnTo>
                  <a:lnTo>
                    <a:pt x="54" y="0"/>
                  </a:lnTo>
                  <a:lnTo>
                    <a:pt x="54" y="36"/>
                  </a:lnTo>
                  <a:lnTo>
                    <a:pt x="54" y="36"/>
                  </a:lnTo>
                  <a:lnTo>
                    <a:pt x="52" y="48"/>
                  </a:lnTo>
                  <a:lnTo>
                    <a:pt x="46" y="56"/>
                  </a:lnTo>
                  <a:lnTo>
                    <a:pt x="38" y="62"/>
                  </a:lnTo>
                  <a:lnTo>
                    <a:pt x="26" y="64"/>
                  </a:lnTo>
                  <a:lnTo>
                    <a:pt x="26" y="64"/>
                  </a:lnTo>
                  <a:lnTo>
                    <a:pt x="16" y="62"/>
                  </a:lnTo>
                  <a:lnTo>
                    <a:pt x="6" y="56"/>
                  </a:lnTo>
                  <a:lnTo>
                    <a:pt x="2" y="48"/>
                  </a:lnTo>
                  <a:lnTo>
                    <a:pt x="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Rectangle 37"/>
            <p:cNvSpPr>
              <a:spLocks noChangeArrowheads="1"/>
            </p:cNvSpPr>
            <p:nvPr userDrawn="1"/>
          </p:nvSpPr>
          <p:spPr bwMode="auto">
            <a:xfrm>
              <a:off x="5053" y="4248"/>
              <a:ext cx="14"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38"/>
            <p:cNvSpPr>
              <a:spLocks/>
            </p:cNvSpPr>
            <p:nvPr userDrawn="1"/>
          </p:nvSpPr>
          <p:spPr bwMode="auto">
            <a:xfrm>
              <a:off x="5095" y="4248"/>
              <a:ext cx="44" cy="62"/>
            </a:xfrm>
            <a:custGeom>
              <a:avLst/>
              <a:gdLst>
                <a:gd name="T0" fmla="*/ 0 w 44"/>
                <a:gd name="T1" fmla="*/ 0 h 62"/>
                <a:gd name="T2" fmla="*/ 14 w 44"/>
                <a:gd name="T3" fmla="*/ 0 h 62"/>
                <a:gd name="T4" fmla="*/ 14 w 44"/>
                <a:gd name="T5" fmla="*/ 50 h 62"/>
                <a:gd name="T6" fmla="*/ 44 w 44"/>
                <a:gd name="T7" fmla="*/ 50 h 62"/>
                <a:gd name="T8" fmla="*/ 44 w 44"/>
                <a:gd name="T9" fmla="*/ 62 h 62"/>
                <a:gd name="T10" fmla="*/ 0 w 44"/>
                <a:gd name="T11" fmla="*/ 62 h 62"/>
                <a:gd name="T12" fmla="*/ 0 w 44"/>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4" h="62">
                  <a:moveTo>
                    <a:pt x="0" y="0"/>
                  </a:moveTo>
                  <a:lnTo>
                    <a:pt x="14" y="0"/>
                  </a:lnTo>
                  <a:lnTo>
                    <a:pt x="14" y="50"/>
                  </a:lnTo>
                  <a:lnTo>
                    <a:pt x="44" y="50"/>
                  </a:lnTo>
                  <a:lnTo>
                    <a:pt x="44"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9"/>
            <p:cNvSpPr>
              <a:spLocks/>
            </p:cNvSpPr>
            <p:nvPr userDrawn="1"/>
          </p:nvSpPr>
          <p:spPr bwMode="auto">
            <a:xfrm>
              <a:off x="5149" y="4248"/>
              <a:ext cx="52" cy="62"/>
            </a:xfrm>
            <a:custGeom>
              <a:avLst/>
              <a:gdLst>
                <a:gd name="T0" fmla="*/ 20 w 52"/>
                <a:gd name="T1" fmla="*/ 12 h 62"/>
                <a:gd name="T2" fmla="*/ 0 w 52"/>
                <a:gd name="T3" fmla="*/ 12 h 62"/>
                <a:gd name="T4" fmla="*/ 0 w 52"/>
                <a:gd name="T5" fmla="*/ 0 h 62"/>
                <a:gd name="T6" fmla="*/ 52 w 52"/>
                <a:gd name="T7" fmla="*/ 0 h 62"/>
                <a:gd name="T8" fmla="*/ 52 w 52"/>
                <a:gd name="T9" fmla="*/ 12 h 62"/>
                <a:gd name="T10" fmla="*/ 34 w 52"/>
                <a:gd name="T11" fmla="*/ 12 h 62"/>
                <a:gd name="T12" fmla="*/ 34 w 52"/>
                <a:gd name="T13" fmla="*/ 62 h 62"/>
                <a:gd name="T14" fmla="*/ 20 w 52"/>
                <a:gd name="T15" fmla="*/ 62 h 62"/>
                <a:gd name="T16" fmla="*/ 20 w 52"/>
                <a:gd name="T17"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12"/>
                  </a:moveTo>
                  <a:lnTo>
                    <a:pt x="0" y="12"/>
                  </a:lnTo>
                  <a:lnTo>
                    <a:pt x="0" y="0"/>
                  </a:lnTo>
                  <a:lnTo>
                    <a:pt x="52" y="0"/>
                  </a:lnTo>
                  <a:lnTo>
                    <a:pt x="52" y="12"/>
                  </a:lnTo>
                  <a:lnTo>
                    <a:pt x="34" y="12"/>
                  </a:lnTo>
                  <a:lnTo>
                    <a:pt x="34" y="62"/>
                  </a:lnTo>
                  <a:lnTo>
                    <a:pt x="20" y="62"/>
                  </a:lnTo>
                  <a:lnTo>
                    <a:pt x="2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40"/>
            <p:cNvSpPr>
              <a:spLocks/>
            </p:cNvSpPr>
            <p:nvPr userDrawn="1"/>
          </p:nvSpPr>
          <p:spPr bwMode="auto">
            <a:xfrm>
              <a:off x="5225" y="4248"/>
              <a:ext cx="46" cy="62"/>
            </a:xfrm>
            <a:custGeom>
              <a:avLst/>
              <a:gdLst>
                <a:gd name="T0" fmla="*/ 0 w 46"/>
                <a:gd name="T1" fmla="*/ 0 h 62"/>
                <a:gd name="T2" fmla="*/ 46 w 46"/>
                <a:gd name="T3" fmla="*/ 0 h 62"/>
                <a:gd name="T4" fmla="*/ 46 w 46"/>
                <a:gd name="T5" fmla="*/ 12 h 62"/>
                <a:gd name="T6" fmla="*/ 14 w 46"/>
                <a:gd name="T7" fmla="*/ 12 h 62"/>
                <a:gd name="T8" fmla="*/ 14 w 46"/>
                <a:gd name="T9" fmla="*/ 24 h 62"/>
                <a:gd name="T10" fmla="*/ 42 w 46"/>
                <a:gd name="T11" fmla="*/ 24 h 62"/>
                <a:gd name="T12" fmla="*/ 42 w 46"/>
                <a:gd name="T13" fmla="*/ 36 h 62"/>
                <a:gd name="T14" fmla="*/ 14 w 46"/>
                <a:gd name="T15" fmla="*/ 36 h 62"/>
                <a:gd name="T16" fmla="*/ 14 w 46"/>
                <a:gd name="T17" fmla="*/ 50 h 62"/>
                <a:gd name="T18" fmla="*/ 46 w 46"/>
                <a:gd name="T19" fmla="*/ 50 h 62"/>
                <a:gd name="T20" fmla="*/ 46 w 46"/>
                <a:gd name="T21" fmla="*/ 62 h 62"/>
                <a:gd name="T22" fmla="*/ 0 w 46"/>
                <a:gd name="T23" fmla="*/ 62 h 62"/>
                <a:gd name="T24" fmla="*/ 0 w 46"/>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2">
                  <a:moveTo>
                    <a:pt x="0" y="0"/>
                  </a:moveTo>
                  <a:lnTo>
                    <a:pt x="46" y="0"/>
                  </a:lnTo>
                  <a:lnTo>
                    <a:pt x="46" y="12"/>
                  </a:lnTo>
                  <a:lnTo>
                    <a:pt x="14" y="12"/>
                  </a:lnTo>
                  <a:lnTo>
                    <a:pt x="14" y="24"/>
                  </a:lnTo>
                  <a:lnTo>
                    <a:pt x="42" y="24"/>
                  </a:lnTo>
                  <a:lnTo>
                    <a:pt x="42" y="36"/>
                  </a:lnTo>
                  <a:lnTo>
                    <a:pt x="14" y="36"/>
                  </a:lnTo>
                  <a:lnTo>
                    <a:pt x="14" y="50"/>
                  </a:lnTo>
                  <a:lnTo>
                    <a:pt x="46" y="50"/>
                  </a:lnTo>
                  <a:lnTo>
                    <a:pt x="46"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41"/>
            <p:cNvSpPr>
              <a:spLocks noEditPoints="1"/>
            </p:cNvSpPr>
            <p:nvPr userDrawn="1"/>
          </p:nvSpPr>
          <p:spPr bwMode="auto">
            <a:xfrm>
              <a:off x="5297" y="4248"/>
              <a:ext cx="54" cy="62"/>
            </a:xfrm>
            <a:custGeom>
              <a:avLst/>
              <a:gdLst>
                <a:gd name="T0" fmla="*/ 0 w 54"/>
                <a:gd name="T1" fmla="*/ 0 h 62"/>
                <a:gd name="T2" fmla="*/ 28 w 54"/>
                <a:gd name="T3" fmla="*/ 0 h 62"/>
                <a:gd name="T4" fmla="*/ 28 w 54"/>
                <a:gd name="T5" fmla="*/ 0 h 62"/>
                <a:gd name="T6" fmla="*/ 40 w 54"/>
                <a:gd name="T7" fmla="*/ 2 h 62"/>
                <a:gd name="T8" fmla="*/ 46 w 54"/>
                <a:gd name="T9" fmla="*/ 6 h 62"/>
                <a:gd name="T10" fmla="*/ 46 w 54"/>
                <a:gd name="T11" fmla="*/ 6 h 62"/>
                <a:gd name="T12" fmla="*/ 50 w 54"/>
                <a:gd name="T13" fmla="*/ 12 h 62"/>
                <a:gd name="T14" fmla="*/ 52 w 54"/>
                <a:gd name="T15" fmla="*/ 20 h 62"/>
                <a:gd name="T16" fmla="*/ 52 w 54"/>
                <a:gd name="T17" fmla="*/ 20 h 62"/>
                <a:gd name="T18" fmla="*/ 52 w 54"/>
                <a:gd name="T19" fmla="*/ 20 h 62"/>
                <a:gd name="T20" fmla="*/ 52 w 54"/>
                <a:gd name="T21" fmla="*/ 28 h 62"/>
                <a:gd name="T22" fmla="*/ 48 w 54"/>
                <a:gd name="T23" fmla="*/ 32 h 62"/>
                <a:gd name="T24" fmla="*/ 44 w 54"/>
                <a:gd name="T25" fmla="*/ 38 h 62"/>
                <a:gd name="T26" fmla="*/ 38 w 54"/>
                <a:gd name="T27" fmla="*/ 40 h 62"/>
                <a:gd name="T28" fmla="*/ 54 w 54"/>
                <a:gd name="T29" fmla="*/ 62 h 62"/>
                <a:gd name="T30" fmla="*/ 38 w 54"/>
                <a:gd name="T31" fmla="*/ 62 h 62"/>
                <a:gd name="T32" fmla="*/ 24 w 54"/>
                <a:gd name="T33" fmla="*/ 42 h 62"/>
                <a:gd name="T34" fmla="*/ 14 w 54"/>
                <a:gd name="T35" fmla="*/ 42 h 62"/>
                <a:gd name="T36" fmla="*/ 14 w 54"/>
                <a:gd name="T37" fmla="*/ 62 h 62"/>
                <a:gd name="T38" fmla="*/ 0 w 54"/>
                <a:gd name="T39" fmla="*/ 62 h 62"/>
                <a:gd name="T40" fmla="*/ 0 w 54"/>
                <a:gd name="T41" fmla="*/ 0 h 62"/>
                <a:gd name="T42" fmla="*/ 28 w 54"/>
                <a:gd name="T43" fmla="*/ 30 h 62"/>
                <a:gd name="T44" fmla="*/ 28 w 54"/>
                <a:gd name="T45" fmla="*/ 30 h 62"/>
                <a:gd name="T46" fmla="*/ 32 w 54"/>
                <a:gd name="T47" fmla="*/ 30 h 62"/>
                <a:gd name="T48" fmla="*/ 36 w 54"/>
                <a:gd name="T49" fmla="*/ 28 h 62"/>
                <a:gd name="T50" fmla="*/ 38 w 54"/>
                <a:gd name="T51" fmla="*/ 26 h 62"/>
                <a:gd name="T52" fmla="*/ 38 w 54"/>
                <a:gd name="T53" fmla="*/ 22 h 62"/>
                <a:gd name="T54" fmla="*/ 38 w 54"/>
                <a:gd name="T55" fmla="*/ 22 h 62"/>
                <a:gd name="T56" fmla="*/ 38 w 54"/>
                <a:gd name="T57" fmla="*/ 22 h 62"/>
                <a:gd name="T58" fmla="*/ 38 w 54"/>
                <a:gd name="T59" fmla="*/ 18 h 62"/>
                <a:gd name="T60" fmla="*/ 36 w 54"/>
                <a:gd name="T61" fmla="*/ 14 h 62"/>
                <a:gd name="T62" fmla="*/ 32 w 54"/>
                <a:gd name="T63" fmla="*/ 12 h 62"/>
                <a:gd name="T64" fmla="*/ 28 w 54"/>
                <a:gd name="T65" fmla="*/ 12 h 62"/>
                <a:gd name="T66" fmla="*/ 14 w 54"/>
                <a:gd name="T67" fmla="*/ 12 h 62"/>
                <a:gd name="T68" fmla="*/ 14 w 54"/>
                <a:gd name="T69" fmla="*/ 30 h 62"/>
                <a:gd name="T70" fmla="*/ 28 w 54"/>
                <a:gd name="T71"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2">
                  <a:moveTo>
                    <a:pt x="0" y="0"/>
                  </a:moveTo>
                  <a:lnTo>
                    <a:pt x="28" y="0"/>
                  </a:lnTo>
                  <a:lnTo>
                    <a:pt x="28" y="0"/>
                  </a:lnTo>
                  <a:lnTo>
                    <a:pt x="40" y="2"/>
                  </a:lnTo>
                  <a:lnTo>
                    <a:pt x="46" y="6"/>
                  </a:lnTo>
                  <a:lnTo>
                    <a:pt x="46" y="6"/>
                  </a:lnTo>
                  <a:lnTo>
                    <a:pt x="50" y="12"/>
                  </a:lnTo>
                  <a:lnTo>
                    <a:pt x="52" y="20"/>
                  </a:lnTo>
                  <a:lnTo>
                    <a:pt x="52" y="20"/>
                  </a:lnTo>
                  <a:lnTo>
                    <a:pt x="52" y="20"/>
                  </a:lnTo>
                  <a:lnTo>
                    <a:pt x="52" y="28"/>
                  </a:lnTo>
                  <a:lnTo>
                    <a:pt x="48" y="32"/>
                  </a:lnTo>
                  <a:lnTo>
                    <a:pt x="44" y="38"/>
                  </a:lnTo>
                  <a:lnTo>
                    <a:pt x="38" y="40"/>
                  </a:lnTo>
                  <a:lnTo>
                    <a:pt x="54" y="62"/>
                  </a:lnTo>
                  <a:lnTo>
                    <a:pt x="38" y="62"/>
                  </a:lnTo>
                  <a:lnTo>
                    <a:pt x="24" y="42"/>
                  </a:lnTo>
                  <a:lnTo>
                    <a:pt x="14" y="42"/>
                  </a:lnTo>
                  <a:lnTo>
                    <a:pt x="14" y="62"/>
                  </a:lnTo>
                  <a:lnTo>
                    <a:pt x="0" y="62"/>
                  </a:lnTo>
                  <a:lnTo>
                    <a:pt x="0" y="0"/>
                  </a:lnTo>
                  <a:close/>
                  <a:moveTo>
                    <a:pt x="28" y="30"/>
                  </a:moveTo>
                  <a:lnTo>
                    <a:pt x="28" y="30"/>
                  </a:lnTo>
                  <a:lnTo>
                    <a:pt x="32" y="30"/>
                  </a:lnTo>
                  <a:lnTo>
                    <a:pt x="36" y="28"/>
                  </a:lnTo>
                  <a:lnTo>
                    <a:pt x="38" y="26"/>
                  </a:lnTo>
                  <a:lnTo>
                    <a:pt x="38" y="22"/>
                  </a:lnTo>
                  <a:lnTo>
                    <a:pt x="38" y="22"/>
                  </a:lnTo>
                  <a:lnTo>
                    <a:pt x="38" y="22"/>
                  </a:lnTo>
                  <a:lnTo>
                    <a:pt x="38" y="18"/>
                  </a:lnTo>
                  <a:lnTo>
                    <a:pt x="36" y="14"/>
                  </a:lnTo>
                  <a:lnTo>
                    <a:pt x="32" y="12"/>
                  </a:lnTo>
                  <a:lnTo>
                    <a:pt x="28" y="12"/>
                  </a:lnTo>
                  <a:lnTo>
                    <a:pt x="14" y="12"/>
                  </a:lnTo>
                  <a:lnTo>
                    <a:pt x="14" y="30"/>
                  </a:lnTo>
                  <a:lnTo>
                    <a:pt x="2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42"/>
            <p:cNvSpPr>
              <a:spLocks/>
            </p:cNvSpPr>
            <p:nvPr userDrawn="1"/>
          </p:nvSpPr>
          <p:spPr bwMode="auto">
            <a:xfrm>
              <a:off x="5411" y="4248"/>
              <a:ext cx="58" cy="64"/>
            </a:xfrm>
            <a:custGeom>
              <a:avLst/>
              <a:gdLst>
                <a:gd name="T0" fmla="*/ 0 w 58"/>
                <a:gd name="T1" fmla="*/ 32 h 64"/>
                <a:gd name="T2" fmla="*/ 0 w 58"/>
                <a:gd name="T3" fmla="*/ 32 h 64"/>
                <a:gd name="T4" fmla="*/ 0 w 58"/>
                <a:gd name="T5" fmla="*/ 32 h 64"/>
                <a:gd name="T6" fmla="*/ 2 w 58"/>
                <a:gd name="T7" fmla="*/ 24 h 64"/>
                <a:gd name="T8" fmla="*/ 4 w 58"/>
                <a:gd name="T9" fmla="*/ 18 h 64"/>
                <a:gd name="T10" fmla="*/ 10 w 58"/>
                <a:gd name="T11" fmla="*/ 8 h 64"/>
                <a:gd name="T12" fmla="*/ 14 w 58"/>
                <a:gd name="T13" fmla="*/ 4 h 64"/>
                <a:gd name="T14" fmla="*/ 20 w 58"/>
                <a:gd name="T15" fmla="*/ 2 h 64"/>
                <a:gd name="T16" fmla="*/ 26 w 58"/>
                <a:gd name="T17" fmla="*/ 0 h 64"/>
                <a:gd name="T18" fmla="*/ 32 w 58"/>
                <a:gd name="T19" fmla="*/ 0 h 64"/>
                <a:gd name="T20" fmla="*/ 32 w 58"/>
                <a:gd name="T21" fmla="*/ 0 h 64"/>
                <a:gd name="T22" fmla="*/ 40 w 58"/>
                <a:gd name="T23" fmla="*/ 0 h 64"/>
                <a:gd name="T24" fmla="*/ 48 w 58"/>
                <a:gd name="T25" fmla="*/ 2 h 64"/>
                <a:gd name="T26" fmla="*/ 52 w 58"/>
                <a:gd name="T27" fmla="*/ 4 h 64"/>
                <a:gd name="T28" fmla="*/ 58 w 58"/>
                <a:gd name="T29" fmla="*/ 8 h 64"/>
                <a:gd name="T30" fmla="*/ 48 w 58"/>
                <a:gd name="T31" fmla="*/ 18 h 64"/>
                <a:gd name="T32" fmla="*/ 48 w 58"/>
                <a:gd name="T33" fmla="*/ 18 h 64"/>
                <a:gd name="T34" fmla="*/ 42 w 58"/>
                <a:gd name="T35" fmla="*/ 14 h 64"/>
                <a:gd name="T36" fmla="*/ 32 w 58"/>
                <a:gd name="T37" fmla="*/ 12 h 64"/>
                <a:gd name="T38" fmla="*/ 32 w 58"/>
                <a:gd name="T39" fmla="*/ 12 h 64"/>
                <a:gd name="T40" fmla="*/ 26 w 58"/>
                <a:gd name="T41" fmla="*/ 14 h 64"/>
                <a:gd name="T42" fmla="*/ 20 w 58"/>
                <a:gd name="T43" fmla="*/ 18 h 64"/>
                <a:gd name="T44" fmla="*/ 16 w 58"/>
                <a:gd name="T45" fmla="*/ 24 h 64"/>
                <a:gd name="T46" fmla="*/ 14 w 58"/>
                <a:gd name="T47" fmla="*/ 30 h 64"/>
                <a:gd name="T48" fmla="*/ 14 w 58"/>
                <a:gd name="T49" fmla="*/ 32 h 64"/>
                <a:gd name="T50" fmla="*/ 14 w 58"/>
                <a:gd name="T51" fmla="*/ 32 h 64"/>
                <a:gd name="T52" fmla="*/ 16 w 58"/>
                <a:gd name="T53" fmla="*/ 38 h 64"/>
                <a:gd name="T54" fmla="*/ 20 w 58"/>
                <a:gd name="T55" fmla="*/ 44 h 64"/>
                <a:gd name="T56" fmla="*/ 26 w 58"/>
                <a:gd name="T57" fmla="*/ 50 h 64"/>
                <a:gd name="T58" fmla="*/ 32 w 58"/>
                <a:gd name="T59" fmla="*/ 50 h 64"/>
                <a:gd name="T60" fmla="*/ 32 w 58"/>
                <a:gd name="T61" fmla="*/ 50 h 64"/>
                <a:gd name="T62" fmla="*/ 42 w 58"/>
                <a:gd name="T63" fmla="*/ 48 h 64"/>
                <a:gd name="T64" fmla="*/ 50 w 58"/>
                <a:gd name="T65" fmla="*/ 44 h 64"/>
                <a:gd name="T66" fmla="*/ 58 w 58"/>
                <a:gd name="T67" fmla="*/ 52 h 64"/>
                <a:gd name="T68" fmla="*/ 58 w 58"/>
                <a:gd name="T69" fmla="*/ 52 h 64"/>
                <a:gd name="T70" fmla="*/ 52 w 58"/>
                <a:gd name="T71" fmla="*/ 56 h 64"/>
                <a:gd name="T72" fmla="*/ 48 w 58"/>
                <a:gd name="T73" fmla="*/ 60 h 64"/>
                <a:gd name="T74" fmla="*/ 40 w 58"/>
                <a:gd name="T75" fmla="*/ 62 h 64"/>
                <a:gd name="T76" fmla="*/ 32 w 58"/>
                <a:gd name="T77" fmla="*/ 64 h 64"/>
                <a:gd name="T78" fmla="*/ 32 w 58"/>
                <a:gd name="T79" fmla="*/ 64 h 64"/>
                <a:gd name="T80" fmla="*/ 26 w 58"/>
                <a:gd name="T81" fmla="*/ 62 h 64"/>
                <a:gd name="T82" fmla="*/ 20 w 58"/>
                <a:gd name="T83" fmla="*/ 60 h 64"/>
                <a:gd name="T84" fmla="*/ 14 w 58"/>
                <a:gd name="T85" fmla="*/ 58 h 64"/>
                <a:gd name="T86" fmla="*/ 10 w 58"/>
                <a:gd name="T87" fmla="*/ 54 h 64"/>
                <a:gd name="T88" fmla="*/ 4 w 58"/>
                <a:gd name="T89" fmla="*/ 44 h 64"/>
                <a:gd name="T90" fmla="*/ 2 w 58"/>
                <a:gd name="T91" fmla="*/ 38 h 64"/>
                <a:gd name="T92" fmla="*/ 0 w 5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4">
                  <a:moveTo>
                    <a:pt x="0" y="32"/>
                  </a:moveTo>
                  <a:lnTo>
                    <a:pt x="0" y="32"/>
                  </a:lnTo>
                  <a:lnTo>
                    <a:pt x="0" y="32"/>
                  </a:lnTo>
                  <a:lnTo>
                    <a:pt x="2" y="24"/>
                  </a:lnTo>
                  <a:lnTo>
                    <a:pt x="4" y="18"/>
                  </a:lnTo>
                  <a:lnTo>
                    <a:pt x="10" y="8"/>
                  </a:lnTo>
                  <a:lnTo>
                    <a:pt x="14" y="4"/>
                  </a:lnTo>
                  <a:lnTo>
                    <a:pt x="20" y="2"/>
                  </a:lnTo>
                  <a:lnTo>
                    <a:pt x="26" y="0"/>
                  </a:lnTo>
                  <a:lnTo>
                    <a:pt x="32" y="0"/>
                  </a:lnTo>
                  <a:lnTo>
                    <a:pt x="32" y="0"/>
                  </a:lnTo>
                  <a:lnTo>
                    <a:pt x="40" y="0"/>
                  </a:lnTo>
                  <a:lnTo>
                    <a:pt x="48" y="2"/>
                  </a:lnTo>
                  <a:lnTo>
                    <a:pt x="52" y="4"/>
                  </a:lnTo>
                  <a:lnTo>
                    <a:pt x="58" y="8"/>
                  </a:lnTo>
                  <a:lnTo>
                    <a:pt x="48" y="18"/>
                  </a:lnTo>
                  <a:lnTo>
                    <a:pt x="48" y="18"/>
                  </a:lnTo>
                  <a:lnTo>
                    <a:pt x="42" y="14"/>
                  </a:lnTo>
                  <a:lnTo>
                    <a:pt x="32" y="12"/>
                  </a:lnTo>
                  <a:lnTo>
                    <a:pt x="32" y="12"/>
                  </a:lnTo>
                  <a:lnTo>
                    <a:pt x="26" y="14"/>
                  </a:lnTo>
                  <a:lnTo>
                    <a:pt x="20" y="18"/>
                  </a:lnTo>
                  <a:lnTo>
                    <a:pt x="16" y="24"/>
                  </a:lnTo>
                  <a:lnTo>
                    <a:pt x="14" y="30"/>
                  </a:lnTo>
                  <a:lnTo>
                    <a:pt x="14" y="32"/>
                  </a:lnTo>
                  <a:lnTo>
                    <a:pt x="14" y="32"/>
                  </a:lnTo>
                  <a:lnTo>
                    <a:pt x="16" y="38"/>
                  </a:lnTo>
                  <a:lnTo>
                    <a:pt x="20" y="44"/>
                  </a:lnTo>
                  <a:lnTo>
                    <a:pt x="26" y="50"/>
                  </a:lnTo>
                  <a:lnTo>
                    <a:pt x="32" y="50"/>
                  </a:lnTo>
                  <a:lnTo>
                    <a:pt x="32" y="50"/>
                  </a:lnTo>
                  <a:lnTo>
                    <a:pt x="42" y="48"/>
                  </a:lnTo>
                  <a:lnTo>
                    <a:pt x="50" y="44"/>
                  </a:lnTo>
                  <a:lnTo>
                    <a:pt x="58" y="52"/>
                  </a:lnTo>
                  <a:lnTo>
                    <a:pt x="58" y="52"/>
                  </a:lnTo>
                  <a:lnTo>
                    <a:pt x="52" y="56"/>
                  </a:lnTo>
                  <a:lnTo>
                    <a:pt x="48" y="60"/>
                  </a:lnTo>
                  <a:lnTo>
                    <a:pt x="40" y="62"/>
                  </a:lnTo>
                  <a:lnTo>
                    <a:pt x="32" y="64"/>
                  </a:lnTo>
                  <a:lnTo>
                    <a:pt x="32" y="64"/>
                  </a:lnTo>
                  <a:lnTo>
                    <a:pt x="26" y="62"/>
                  </a:lnTo>
                  <a:lnTo>
                    <a:pt x="20" y="60"/>
                  </a:lnTo>
                  <a:lnTo>
                    <a:pt x="14" y="58"/>
                  </a:lnTo>
                  <a:lnTo>
                    <a:pt x="10" y="54"/>
                  </a:lnTo>
                  <a:lnTo>
                    <a:pt x="4" y="44"/>
                  </a:lnTo>
                  <a:lnTo>
                    <a:pt x="2" y="38"/>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43"/>
            <p:cNvSpPr>
              <a:spLocks/>
            </p:cNvSpPr>
            <p:nvPr userDrawn="1"/>
          </p:nvSpPr>
          <p:spPr bwMode="auto">
            <a:xfrm>
              <a:off x="5411" y="4248"/>
              <a:ext cx="58" cy="64"/>
            </a:xfrm>
            <a:custGeom>
              <a:avLst/>
              <a:gdLst>
                <a:gd name="T0" fmla="*/ 0 w 58"/>
                <a:gd name="T1" fmla="*/ 32 h 64"/>
                <a:gd name="T2" fmla="*/ 0 w 58"/>
                <a:gd name="T3" fmla="*/ 32 h 64"/>
                <a:gd name="T4" fmla="*/ 0 w 58"/>
                <a:gd name="T5" fmla="*/ 32 h 64"/>
                <a:gd name="T6" fmla="*/ 2 w 58"/>
                <a:gd name="T7" fmla="*/ 24 h 64"/>
                <a:gd name="T8" fmla="*/ 4 w 58"/>
                <a:gd name="T9" fmla="*/ 18 h 64"/>
                <a:gd name="T10" fmla="*/ 10 w 58"/>
                <a:gd name="T11" fmla="*/ 8 h 64"/>
                <a:gd name="T12" fmla="*/ 14 w 58"/>
                <a:gd name="T13" fmla="*/ 4 h 64"/>
                <a:gd name="T14" fmla="*/ 20 w 58"/>
                <a:gd name="T15" fmla="*/ 2 h 64"/>
                <a:gd name="T16" fmla="*/ 26 w 58"/>
                <a:gd name="T17" fmla="*/ 0 h 64"/>
                <a:gd name="T18" fmla="*/ 32 w 58"/>
                <a:gd name="T19" fmla="*/ 0 h 64"/>
                <a:gd name="T20" fmla="*/ 32 w 58"/>
                <a:gd name="T21" fmla="*/ 0 h 64"/>
                <a:gd name="T22" fmla="*/ 40 w 58"/>
                <a:gd name="T23" fmla="*/ 0 h 64"/>
                <a:gd name="T24" fmla="*/ 48 w 58"/>
                <a:gd name="T25" fmla="*/ 2 h 64"/>
                <a:gd name="T26" fmla="*/ 52 w 58"/>
                <a:gd name="T27" fmla="*/ 4 h 64"/>
                <a:gd name="T28" fmla="*/ 58 w 58"/>
                <a:gd name="T29" fmla="*/ 8 h 64"/>
                <a:gd name="T30" fmla="*/ 48 w 58"/>
                <a:gd name="T31" fmla="*/ 18 h 64"/>
                <a:gd name="T32" fmla="*/ 48 w 58"/>
                <a:gd name="T33" fmla="*/ 18 h 64"/>
                <a:gd name="T34" fmla="*/ 42 w 58"/>
                <a:gd name="T35" fmla="*/ 14 h 64"/>
                <a:gd name="T36" fmla="*/ 32 w 58"/>
                <a:gd name="T37" fmla="*/ 12 h 64"/>
                <a:gd name="T38" fmla="*/ 32 w 58"/>
                <a:gd name="T39" fmla="*/ 12 h 64"/>
                <a:gd name="T40" fmla="*/ 26 w 58"/>
                <a:gd name="T41" fmla="*/ 14 h 64"/>
                <a:gd name="T42" fmla="*/ 20 w 58"/>
                <a:gd name="T43" fmla="*/ 18 h 64"/>
                <a:gd name="T44" fmla="*/ 16 w 58"/>
                <a:gd name="T45" fmla="*/ 24 h 64"/>
                <a:gd name="T46" fmla="*/ 14 w 58"/>
                <a:gd name="T47" fmla="*/ 30 h 64"/>
                <a:gd name="T48" fmla="*/ 14 w 58"/>
                <a:gd name="T49" fmla="*/ 32 h 64"/>
                <a:gd name="T50" fmla="*/ 14 w 58"/>
                <a:gd name="T51" fmla="*/ 32 h 64"/>
                <a:gd name="T52" fmla="*/ 16 w 58"/>
                <a:gd name="T53" fmla="*/ 38 h 64"/>
                <a:gd name="T54" fmla="*/ 20 w 58"/>
                <a:gd name="T55" fmla="*/ 44 h 64"/>
                <a:gd name="T56" fmla="*/ 26 w 58"/>
                <a:gd name="T57" fmla="*/ 50 h 64"/>
                <a:gd name="T58" fmla="*/ 32 w 58"/>
                <a:gd name="T59" fmla="*/ 50 h 64"/>
                <a:gd name="T60" fmla="*/ 32 w 58"/>
                <a:gd name="T61" fmla="*/ 50 h 64"/>
                <a:gd name="T62" fmla="*/ 42 w 58"/>
                <a:gd name="T63" fmla="*/ 48 h 64"/>
                <a:gd name="T64" fmla="*/ 50 w 58"/>
                <a:gd name="T65" fmla="*/ 44 h 64"/>
                <a:gd name="T66" fmla="*/ 58 w 58"/>
                <a:gd name="T67" fmla="*/ 52 h 64"/>
                <a:gd name="T68" fmla="*/ 58 w 58"/>
                <a:gd name="T69" fmla="*/ 52 h 64"/>
                <a:gd name="T70" fmla="*/ 52 w 58"/>
                <a:gd name="T71" fmla="*/ 56 h 64"/>
                <a:gd name="T72" fmla="*/ 48 w 58"/>
                <a:gd name="T73" fmla="*/ 60 h 64"/>
                <a:gd name="T74" fmla="*/ 40 w 58"/>
                <a:gd name="T75" fmla="*/ 62 h 64"/>
                <a:gd name="T76" fmla="*/ 32 w 58"/>
                <a:gd name="T77" fmla="*/ 64 h 64"/>
                <a:gd name="T78" fmla="*/ 32 w 58"/>
                <a:gd name="T79" fmla="*/ 64 h 64"/>
                <a:gd name="T80" fmla="*/ 26 w 58"/>
                <a:gd name="T81" fmla="*/ 62 h 64"/>
                <a:gd name="T82" fmla="*/ 20 w 58"/>
                <a:gd name="T83" fmla="*/ 60 h 64"/>
                <a:gd name="T84" fmla="*/ 14 w 58"/>
                <a:gd name="T85" fmla="*/ 58 h 64"/>
                <a:gd name="T86" fmla="*/ 10 w 58"/>
                <a:gd name="T87" fmla="*/ 54 h 64"/>
                <a:gd name="T88" fmla="*/ 4 w 58"/>
                <a:gd name="T89" fmla="*/ 44 h 64"/>
                <a:gd name="T90" fmla="*/ 2 w 58"/>
                <a:gd name="T91" fmla="*/ 38 h 64"/>
                <a:gd name="T92" fmla="*/ 0 w 58"/>
                <a:gd name="T9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64">
                  <a:moveTo>
                    <a:pt x="0" y="32"/>
                  </a:moveTo>
                  <a:lnTo>
                    <a:pt x="0" y="32"/>
                  </a:lnTo>
                  <a:lnTo>
                    <a:pt x="0" y="32"/>
                  </a:lnTo>
                  <a:lnTo>
                    <a:pt x="2" y="24"/>
                  </a:lnTo>
                  <a:lnTo>
                    <a:pt x="4" y="18"/>
                  </a:lnTo>
                  <a:lnTo>
                    <a:pt x="10" y="8"/>
                  </a:lnTo>
                  <a:lnTo>
                    <a:pt x="14" y="4"/>
                  </a:lnTo>
                  <a:lnTo>
                    <a:pt x="20" y="2"/>
                  </a:lnTo>
                  <a:lnTo>
                    <a:pt x="26" y="0"/>
                  </a:lnTo>
                  <a:lnTo>
                    <a:pt x="32" y="0"/>
                  </a:lnTo>
                  <a:lnTo>
                    <a:pt x="32" y="0"/>
                  </a:lnTo>
                  <a:lnTo>
                    <a:pt x="40" y="0"/>
                  </a:lnTo>
                  <a:lnTo>
                    <a:pt x="48" y="2"/>
                  </a:lnTo>
                  <a:lnTo>
                    <a:pt x="52" y="4"/>
                  </a:lnTo>
                  <a:lnTo>
                    <a:pt x="58" y="8"/>
                  </a:lnTo>
                  <a:lnTo>
                    <a:pt x="48" y="18"/>
                  </a:lnTo>
                  <a:lnTo>
                    <a:pt x="48" y="18"/>
                  </a:lnTo>
                  <a:lnTo>
                    <a:pt x="42" y="14"/>
                  </a:lnTo>
                  <a:lnTo>
                    <a:pt x="32" y="12"/>
                  </a:lnTo>
                  <a:lnTo>
                    <a:pt x="32" y="12"/>
                  </a:lnTo>
                  <a:lnTo>
                    <a:pt x="26" y="14"/>
                  </a:lnTo>
                  <a:lnTo>
                    <a:pt x="20" y="18"/>
                  </a:lnTo>
                  <a:lnTo>
                    <a:pt x="16" y="24"/>
                  </a:lnTo>
                  <a:lnTo>
                    <a:pt x="14" y="30"/>
                  </a:lnTo>
                  <a:lnTo>
                    <a:pt x="14" y="32"/>
                  </a:lnTo>
                  <a:lnTo>
                    <a:pt x="14" y="32"/>
                  </a:lnTo>
                  <a:lnTo>
                    <a:pt x="16" y="38"/>
                  </a:lnTo>
                  <a:lnTo>
                    <a:pt x="20" y="44"/>
                  </a:lnTo>
                  <a:lnTo>
                    <a:pt x="26" y="50"/>
                  </a:lnTo>
                  <a:lnTo>
                    <a:pt x="32" y="50"/>
                  </a:lnTo>
                  <a:lnTo>
                    <a:pt x="32" y="50"/>
                  </a:lnTo>
                  <a:lnTo>
                    <a:pt x="42" y="48"/>
                  </a:lnTo>
                  <a:lnTo>
                    <a:pt x="50" y="44"/>
                  </a:lnTo>
                  <a:lnTo>
                    <a:pt x="58" y="52"/>
                  </a:lnTo>
                  <a:lnTo>
                    <a:pt x="58" y="52"/>
                  </a:lnTo>
                  <a:lnTo>
                    <a:pt x="52" y="56"/>
                  </a:lnTo>
                  <a:lnTo>
                    <a:pt x="48" y="60"/>
                  </a:lnTo>
                  <a:lnTo>
                    <a:pt x="40" y="62"/>
                  </a:lnTo>
                  <a:lnTo>
                    <a:pt x="32" y="64"/>
                  </a:lnTo>
                  <a:lnTo>
                    <a:pt x="32" y="64"/>
                  </a:lnTo>
                  <a:lnTo>
                    <a:pt x="26" y="62"/>
                  </a:lnTo>
                  <a:lnTo>
                    <a:pt x="20" y="60"/>
                  </a:lnTo>
                  <a:lnTo>
                    <a:pt x="14" y="58"/>
                  </a:lnTo>
                  <a:lnTo>
                    <a:pt x="10" y="54"/>
                  </a:lnTo>
                  <a:lnTo>
                    <a:pt x="4" y="44"/>
                  </a:lnTo>
                  <a:lnTo>
                    <a:pt x="2" y="38"/>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4"/>
            <p:cNvSpPr>
              <a:spLocks/>
            </p:cNvSpPr>
            <p:nvPr userDrawn="1"/>
          </p:nvSpPr>
          <p:spPr bwMode="auto">
            <a:xfrm>
              <a:off x="5493" y="4248"/>
              <a:ext cx="52" cy="62"/>
            </a:xfrm>
            <a:custGeom>
              <a:avLst/>
              <a:gdLst>
                <a:gd name="T0" fmla="*/ 0 w 52"/>
                <a:gd name="T1" fmla="*/ 0 h 62"/>
                <a:gd name="T2" fmla="*/ 14 w 52"/>
                <a:gd name="T3" fmla="*/ 0 h 62"/>
                <a:gd name="T4" fmla="*/ 14 w 52"/>
                <a:gd name="T5" fmla="*/ 24 h 62"/>
                <a:gd name="T6" fmla="*/ 38 w 52"/>
                <a:gd name="T7" fmla="*/ 24 h 62"/>
                <a:gd name="T8" fmla="*/ 38 w 52"/>
                <a:gd name="T9" fmla="*/ 0 h 62"/>
                <a:gd name="T10" fmla="*/ 52 w 52"/>
                <a:gd name="T11" fmla="*/ 0 h 62"/>
                <a:gd name="T12" fmla="*/ 52 w 52"/>
                <a:gd name="T13" fmla="*/ 62 h 62"/>
                <a:gd name="T14" fmla="*/ 38 w 52"/>
                <a:gd name="T15" fmla="*/ 62 h 62"/>
                <a:gd name="T16" fmla="*/ 38 w 52"/>
                <a:gd name="T17" fmla="*/ 38 h 62"/>
                <a:gd name="T18" fmla="*/ 14 w 52"/>
                <a:gd name="T19" fmla="*/ 38 h 62"/>
                <a:gd name="T20" fmla="*/ 14 w 52"/>
                <a:gd name="T21" fmla="*/ 62 h 62"/>
                <a:gd name="T22" fmla="*/ 0 w 52"/>
                <a:gd name="T23" fmla="*/ 62 h 62"/>
                <a:gd name="T24" fmla="*/ 0 w 52"/>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2">
                  <a:moveTo>
                    <a:pt x="0" y="0"/>
                  </a:moveTo>
                  <a:lnTo>
                    <a:pt x="14" y="0"/>
                  </a:lnTo>
                  <a:lnTo>
                    <a:pt x="14" y="24"/>
                  </a:lnTo>
                  <a:lnTo>
                    <a:pt x="38" y="24"/>
                  </a:lnTo>
                  <a:lnTo>
                    <a:pt x="38" y="0"/>
                  </a:lnTo>
                  <a:lnTo>
                    <a:pt x="52" y="0"/>
                  </a:lnTo>
                  <a:lnTo>
                    <a:pt x="52" y="62"/>
                  </a:lnTo>
                  <a:lnTo>
                    <a:pt x="38" y="62"/>
                  </a:lnTo>
                  <a:lnTo>
                    <a:pt x="38" y="38"/>
                  </a:lnTo>
                  <a:lnTo>
                    <a:pt x="14" y="38"/>
                  </a:lnTo>
                  <a:lnTo>
                    <a:pt x="14"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5"/>
            <p:cNvSpPr>
              <a:spLocks/>
            </p:cNvSpPr>
            <p:nvPr userDrawn="1"/>
          </p:nvSpPr>
          <p:spPr bwMode="auto">
            <a:xfrm>
              <a:off x="5573" y="4248"/>
              <a:ext cx="48" cy="62"/>
            </a:xfrm>
            <a:custGeom>
              <a:avLst/>
              <a:gdLst>
                <a:gd name="T0" fmla="*/ 0 w 48"/>
                <a:gd name="T1" fmla="*/ 0 h 62"/>
                <a:gd name="T2" fmla="*/ 48 w 48"/>
                <a:gd name="T3" fmla="*/ 0 h 62"/>
                <a:gd name="T4" fmla="*/ 48 w 48"/>
                <a:gd name="T5" fmla="*/ 12 h 62"/>
                <a:gd name="T6" fmla="*/ 14 w 48"/>
                <a:gd name="T7" fmla="*/ 12 h 62"/>
                <a:gd name="T8" fmla="*/ 14 w 48"/>
                <a:gd name="T9" fmla="*/ 24 h 62"/>
                <a:gd name="T10" fmla="*/ 44 w 48"/>
                <a:gd name="T11" fmla="*/ 24 h 62"/>
                <a:gd name="T12" fmla="*/ 44 w 48"/>
                <a:gd name="T13" fmla="*/ 36 h 62"/>
                <a:gd name="T14" fmla="*/ 14 w 48"/>
                <a:gd name="T15" fmla="*/ 36 h 62"/>
                <a:gd name="T16" fmla="*/ 14 w 48"/>
                <a:gd name="T17" fmla="*/ 50 h 62"/>
                <a:gd name="T18" fmla="*/ 48 w 48"/>
                <a:gd name="T19" fmla="*/ 50 h 62"/>
                <a:gd name="T20" fmla="*/ 48 w 48"/>
                <a:gd name="T21" fmla="*/ 62 h 62"/>
                <a:gd name="T22" fmla="*/ 0 w 48"/>
                <a:gd name="T23" fmla="*/ 62 h 62"/>
                <a:gd name="T24" fmla="*/ 0 w 48"/>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2">
                  <a:moveTo>
                    <a:pt x="0" y="0"/>
                  </a:moveTo>
                  <a:lnTo>
                    <a:pt x="48" y="0"/>
                  </a:lnTo>
                  <a:lnTo>
                    <a:pt x="48" y="12"/>
                  </a:lnTo>
                  <a:lnTo>
                    <a:pt x="14" y="12"/>
                  </a:lnTo>
                  <a:lnTo>
                    <a:pt x="14" y="24"/>
                  </a:lnTo>
                  <a:lnTo>
                    <a:pt x="44" y="24"/>
                  </a:lnTo>
                  <a:lnTo>
                    <a:pt x="44" y="36"/>
                  </a:lnTo>
                  <a:lnTo>
                    <a:pt x="14" y="36"/>
                  </a:lnTo>
                  <a:lnTo>
                    <a:pt x="14" y="50"/>
                  </a:lnTo>
                  <a:lnTo>
                    <a:pt x="48" y="50"/>
                  </a:lnTo>
                  <a:lnTo>
                    <a:pt x="4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6"/>
            <p:cNvSpPr>
              <a:spLocks/>
            </p:cNvSpPr>
            <p:nvPr userDrawn="1"/>
          </p:nvSpPr>
          <p:spPr bwMode="auto">
            <a:xfrm>
              <a:off x="5641" y="4248"/>
              <a:ext cx="62" cy="62"/>
            </a:xfrm>
            <a:custGeom>
              <a:avLst/>
              <a:gdLst>
                <a:gd name="T0" fmla="*/ 0 w 62"/>
                <a:gd name="T1" fmla="*/ 0 h 62"/>
                <a:gd name="T2" fmla="*/ 14 w 62"/>
                <a:gd name="T3" fmla="*/ 0 h 62"/>
                <a:gd name="T4" fmla="*/ 30 w 62"/>
                <a:gd name="T5" fmla="*/ 44 h 62"/>
                <a:gd name="T6" fmla="*/ 48 w 62"/>
                <a:gd name="T7" fmla="*/ 0 h 62"/>
                <a:gd name="T8" fmla="*/ 62 w 62"/>
                <a:gd name="T9" fmla="*/ 0 h 62"/>
                <a:gd name="T10" fmla="*/ 36 w 62"/>
                <a:gd name="T11" fmla="*/ 62 h 62"/>
                <a:gd name="T12" fmla="*/ 24 w 62"/>
                <a:gd name="T13" fmla="*/ 62 h 62"/>
                <a:gd name="T14" fmla="*/ 0 w 6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0" y="0"/>
                  </a:moveTo>
                  <a:lnTo>
                    <a:pt x="14" y="0"/>
                  </a:lnTo>
                  <a:lnTo>
                    <a:pt x="30" y="44"/>
                  </a:lnTo>
                  <a:lnTo>
                    <a:pt x="48" y="0"/>
                  </a:lnTo>
                  <a:lnTo>
                    <a:pt x="62" y="0"/>
                  </a:lnTo>
                  <a:lnTo>
                    <a:pt x="36" y="62"/>
                  </a:lnTo>
                  <a:lnTo>
                    <a:pt x="24"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Rectangle 47"/>
            <p:cNvSpPr>
              <a:spLocks noChangeArrowheads="1"/>
            </p:cNvSpPr>
            <p:nvPr userDrawn="1"/>
          </p:nvSpPr>
          <p:spPr bwMode="auto">
            <a:xfrm>
              <a:off x="5727" y="4248"/>
              <a:ext cx="12" cy="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48"/>
            <p:cNvSpPr>
              <a:spLocks noEditPoints="1"/>
            </p:cNvSpPr>
            <p:nvPr userDrawn="1"/>
          </p:nvSpPr>
          <p:spPr bwMode="auto">
            <a:xfrm>
              <a:off x="5765" y="4248"/>
              <a:ext cx="66" cy="64"/>
            </a:xfrm>
            <a:custGeom>
              <a:avLst/>
              <a:gdLst>
                <a:gd name="T0" fmla="*/ 0 w 66"/>
                <a:gd name="T1" fmla="*/ 32 h 64"/>
                <a:gd name="T2" fmla="*/ 0 w 66"/>
                <a:gd name="T3" fmla="*/ 32 h 64"/>
                <a:gd name="T4" fmla="*/ 0 w 66"/>
                <a:gd name="T5" fmla="*/ 32 h 64"/>
                <a:gd name="T6" fmla="*/ 2 w 66"/>
                <a:gd name="T7" fmla="*/ 24 h 64"/>
                <a:gd name="T8" fmla="*/ 4 w 66"/>
                <a:gd name="T9" fmla="*/ 18 h 64"/>
                <a:gd name="T10" fmla="*/ 6 w 66"/>
                <a:gd name="T11" fmla="*/ 14 h 64"/>
                <a:gd name="T12" fmla="*/ 10 w 66"/>
                <a:gd name="T13" fmla="*/ 8 h 64"/>
                <a:gd name="T14" fmla="*/ 16 w 66"/>
                <a:gd name="T15" fmla="*/ 4 h 64"/>
                <a:gd name="T16" fmla="*/ 20 w 66"/>
                <a:gd name="T17" fmla="*/ 2 h 64"/>
                <a:gd name="T18" fmla="*/ 28 w 66"/>
                <a:gd name="T19" fmla="*/ 0 h 64"/>
                <a:gd name="T20" fmla="*/ 34 w 66"/>
                <a:gd name="T21" fmla="*/ 0 h 64"/>
                <a:gd name="T22" fmla="*/ 34 w 66"/>
                <a:gd name="T23" fmla="*/ 0 h 64"/>
                <a:gd name="T24" fmla="*/ 40 w 66"/>
                <a:gd name="T25" fmla="*/ 0 h 64"/>
                <a:gd name="T26" fmla="*/ 48 w 66"/>
                <a:gd name="T27" fmla="*/ 2 h 64"/>
                <a:gd name="T28" fmla="*/ 52 w 66"/>
                <a:gd name="T29" fmla="*/ 4 h 64"/>
                <a:gd name="T30" fmla="*/ 58 w 66"/>
                <a:gd name="T31" fmla="*/ 8 h 64"/>
                <a:gd name="T32" fmla="*/ 62 w 66"/>
                <a:gd name="T33" fmla="*/ 14 h 64"/>
                <a:gd name="T34" fmla="*/ 64 w 66"/>
                <a:gd name="T35" fmla="*/ 18 h 64"/>
                <a:gd name="T36" fmla="*/ 66 w 66"/>
                <a:gd name="T37" fmla="*/ 24 h 64"/>
                <a:gd name="T38" fmla="*/ 66 w 66"/>
                <a:gd name="T39" fmla="*/ 30 h 64"/>
                <a:gd name="T40" fmla="*/ 66 w 66"/>
                <a:gd name="T41" fmla="*/ 32 h 64"/>
                <a:gd name="T42" fmla="*/ 66 w 66"/>
                <a:gd name="T43" fmla="*/ 32 h 64"/>
                <a:gd name="T44" fmla="*/ 66 w 66"/>
                <a:gd name="T45" fmla="*/ 38 h 64"/>
                <a:gd name="T46" fmla="*/ 64 w 66"/>
                <a:gd name="T47" fmla="*/ 44 h 64"/>
                <a:gd name="T48" fmla="*/ 62 w 66"/>
                <a:gd name="T49" fmla="*/ 48 h 64"/>
                <a:gd name="T50" fmla="*/ 58 w 66"/>
                <a:gd name="T51" fmla="*/ 54 h 64"/>
                <a:gd name="T52" fmla="*/ 52 w 66"/>
                <a:gd name="T53" fmla="*/ 58 h 64"/>
                <a:gd name="T54" fmla="*/ 48 w 66"/>
                <a:gd name="T55" fmla="*/ 60 h 64"/>
                <a:gd name="T56" fmla="*/ 40 w 66"/>
                <a:gd name="T57" fmla="*/ 62 h 64"/>
                <a:gd name="T58" fmla="*/ 34 w 66"/>
                <a:gd name="T59" fmla="*/ 64 h 64"/>
                <a:gd name="T60" fmla="*/ 34 w 66"/>
                <a:gd name="T61" fmla="*/ 64 h 64"/>
                <a:gd name="T62" fmla="*/ 26 w 66"/>
                <a:gd name="T63" fmla="*/ 62 h 64"/>
                <a:gd name="T64" fmla="*/ 20 w 66"/>
                <a:gd name="T65" fmla="*/ 60 h 64"/>
                <a:gd name="T66" fmla="*/ 16 w 66"/>
                <a:gd name="T67" fmla="*/ 58 h 64"/>
                <a:gd name="T68" fmla="*/ 10 w 66"/>
                <a:gd name="T69" fmla="*/ 54 h 64"/>
                <a:gd name="T70" fmla="*/ 6 w 66"/>
                <a:gd name="T71" fmla="*/ 50 h 64"/>
                <a:gd name="T72" fmla="*/ 4 w 66"/>
                <a:gd name="T73" fmla="*/ 44 h 64"/>
                <a:gd name="T74" fmla="*/ 2 w 66"/>
                <a:gd name="T75" fmla="*/ 38 h 64"/>
                <a:gd name="T76" fmla="*/ 0 w 66"/>
                <a:gd name="T77" fmla="*/ 32 h 64"/>
                <a:gd name="T78" fmla="*/ 52 w 66"/>
                <a:gd name="T79" fmla="*/ 32 h 64"/>
                <a:gd name="T80" fmla="*/ 52 w 66"/>
                <a:gd name="T81" fmla="*/ 32 h 64"/>
                <a:gd name="T82" fmla="*/ 52 w 66"/>
                <a:gd name="T83" fmla="*/ 32 h 64"/>
                <a:gd name="T84" fmla="*/ 52 w 66"/>
                <a:gd name="T85" fmla="*/ 24 h 64"/>
                <a:gd name="T86" fmla="*/ 48 w 66"/>
                <a:gd name="T87" fmla="*/ 18 h 64"/>
                <a:gd name="T88" fmla="*/ 42 w 66"/>
                <a:gd name="T89" fmla="*/ 14 h 64"/>
                <a:gd name="T90" fmla="*/ 34 w 66"/>
                <a:gd name="T91" fmla="*/ 12 h 64"/>
                <a:gd name="T92" fmla="*/ 34 w 66"/>
                <a:gd name="T93" fmla="*/ 12 h 64"/>
                <a:gd name="T94" fmla="*/ 26 w 66"/>
                <a:gd name="T95" fmla="*/ 14 h 64"/>
                <a:gd name="T96" fmla="*/ 20 w 66"/>
                <a:gd name="T97" fmla="*/ 18 h 64"/>
                <a:gd name="T98" fmla="*/ 16 w 66"/>
                <a:gd name="T99" fmla="*/ 24 h 64"/>
                <a:gd name="T100" fmla="*/ 16 w 66"/>
                <a:gd name="T101" fmla="*/ 30 h 64"/>
                <a:gd name="T102" fmla="*/ 16 w 66"/>
                <a:gd name="T103" fmla="*/ 32 h 64"/>
                <a:gd name="T104" fmla="*/ 16 w 66"/>
                <a:gd name="T105" fmla="*/ 32 h 64"/>
                <a:gd name="T106" fmla="*/ 16 w 66"/>
                <a:gd name="T107" fmla="*/ 38 h 64"/>
                <a:gd name="T108" fmla="*/ 20 w 66"/>
                <a:gd name="T109" fmla="*/ 44 h 64"/>
                <a:gd name="T110" fmla="*/ 26 w 66"/>
                <a:gd name="T111" fmla="*/ 50 h 64"/>
                <a:gd name="T112" fmla="*/ 34 w 66"/>
                <a:gd name="T113" fmla="*/ 50 h 64"/>
                <a:gd name="T114" fmla="*/ 34 w 66"/>
                <a:gd name="T115" fmla="*/ 50 h 64"/>
                <a:gd name="T116" fmla="*/ 42 w 66"/>
                <a:gd name="T117" fmla="*/ 50 h 64"/>
                <a:gd name="T118" fmla="*/ 48 w 66"/>
                <a:gd name="T119" fmla="*/ 44 h 64"/>
                <a:gd name="T120" fmla="*/ 52 w 66"/>
                <a:gd name="T121" fmla="*/ 38 h 64"/>
                <a:gd name="T122" fmla="*/ 52 w 66"/>
                <a:gd name="T12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64">
                  <a:moveTo>
                    <a:pt x="0" y="32"/>
                  </a:moveTo>
                  <a:lnTo>
                    <a:pt x="0" y="32"/>
                  </a:lnTo>
                  <a:lnTo>
                    <a:pt x="0" y="32"/>
                  </a:lnTo>
                  <a:lnTo>
                    <a:pt x="2" y="24"/>
                  </a:lnTo>
                  <a:lnTo>
                    <a:pt x="4" y="18"/>
                  </a:lnTo>
                  <a:lnTo>
                    <a:pt x="6" y="14"/>
                  </a:lnTo>
                  <a:lnTo>
                    <a:pt x="10" y="8"/>
                  </a:lnTo>
                  <a:lnTo>
                    <a:pt x="16" y="4"/>
                  </a:lnTo>
                  <a:lnTo>
                    <a:pt x="20" y="2"/>
                  </a:lnTo>
                  <a:lnTo>
                    <a:pt x="28" y="0"/>
                  </a:lnTo>
                  <a:lnTo>
                    <a:pt x="34" y="0"/>
                  </a:lnTo>
                  <a:lnTo>
                    <a:pt x="34" y="0"/>
                  </a:lnTo>
                  <a:lnTo>
                    <a:pt x="40" y="0"/>
                  </a:lnTo>
                  <a:lnTo>
                    <a:pt x="48" y="2"/>
                  </a:lnTo>
                  <a:lnTo>
                    <a:pt x="52" y="4"/>
                  </a:lnTo>
                  <a:lnTo>
                    <a:pt x="58" y="8"/>
                  </a:lnTo>
                  <a:lnTo>
                    <a:pt x="62" y="14"/>
                  </a:lnTo>
                  <a:lnTo>
                    <a:pt x="64" y="18"/>
                  </a:lnTo>
                  <a:lnTo>
                    <a:pt x="66" y="24"/>
                  </a:lnTo>
                  <a:lnTo>
                    <a:pt x="66" y="30"/>
                  </a:lnTo>
                  <a:lnTo>
                    <a:pt x="66" y="32"/>
                  </a:lnTo>
                  <a:lnTo>
                    <a:pt x="66" y="32"/>
                  </a:lnTo>
                  <a:lnTo>
                    <a:pt x="66" y="38"/>
                  </a:lnTo>
                  <a:lnTo>
                    <a:pt x="64" y="44"/>
                  </a:lnTo>
                  <a:lnTo>
                    <a:pt x="62" y="48"/>
                  </a:lnTo>
                  <a:lnTo>
                    <a:pt x="58" y="54"/>
                  </a:lnTo>
                  <a:lnTo>
                    <a:pt x="52" y="58"/>
                  </a:lnTo>
                  <a:lnTo>
                    <a:pt x="48" y="60"/>
                  </a:lnTo>
                  <a:lnTo>
                    <a:pt x="40" y="62"/>
                  </a:lnTo>
                  <a:lnTo>
                    <a:pt x="34" y="64"/>
                  </a:lnTo>
                  <a:lnTo>
                    <a:pt x="34" y="64"/>
                  </a:lnTo>
                  <a:lnTo>
                    <a:pt x="26" y="62"/>
                  </a:lnTo>
                  <a:lnTo>
                    <a:pt x="20" y="60"/>
                  </a:lnTo>
                  <a:lnTo>
                    <a:pt x="16" y="58"/>
                  </a:lnTo>
                  <a:lnTo>
                    <a:pt x="10" y="54"/>
                  </a:lnTo>
                  <a:lnTo>
                    <a:pt x="6" y="50"/>
                  </a:lnTo>
                  <a:lnTo>
                    <a:pt x="4" y="44"/>
                  </a:lnTo>
                  <a:lnTo>
                    <a:pt x="2" y="38"/>
                  </a:lnTo>
                  <a:lnTo>
                    <a:pt x="0" y="32"/>
                  </a:lnTo>
                  <a:close/>
                  <a:moveTo>
                    <a:pt x="52" y="32"/>
                  </a:moveTo>
                  <a:lnTo>
                    <a:pt x="52" y="32"/>
                  </a:lnTo>
                  <a:lnTo>
                    <a:pt x="52" y="32"/>
                  </a:lnTo>
                  <a:lnTo>
                    <a:pt x="52" y="24"/>
                  </a:lnTo>
                  <a:lnTo>
                    <a:pt x="48" y="18"/>
                  </a:lnTo>
                  <a:lnTo>
                    <a:pt x="42" y="14"/>
                  </a:lnTo>
                  <a:lnTo>
                    <a:pt x="34" y="12"/>
                  </a:lnTo>
                  <a:lnTo>
                    <a:pt x="34" y="12"/>
                  </a:lnTo>
                  <a:lnTo>
                    <a:pt x="26" y="14"/>
                  </a:lnTo>
                  <a:lnTo>
                    <a:pt x="20" y="18"/>
                  </a:lnTo>
                  <a:lnTo>
                    <a:pt x="16" y="24"/>
                  </a:lnTo>
                  <a:lnTo>
                    <a:pt x="16" y="30"/>
                  </a:lnTo>
                  <a:lnTo>
                    <a:pt x="16" y="32"/>
                  </a:lnTo>
                  <a:lnTo>
                    <a:pt x="16" y="32"/>
                  </a:lnTo>
                  <a:lnTo>
                    <a:pt x="16" y="38"/>
                  </a:lnTo>
                  <a:lnTo>
                    <a:pt x="20" y="44"/>
                  </a:lnTo>
                  <a:lnTo>
                    <a:pt x="26" y="50"/>
                  </a:lnTo>
                  <a:lnTo>
                    <a:pt x="34" y="50"/>
                  </a:lnTo>
                  <a:lnTo>
                    <a:pt x="34" y="50"/>
                  </a:lnTo>
                  <a:lnTo>
                    <a:pt x="42" y="50"/>
                  </a:lnTo>
                  <a:lnTo>
                    <a:pt x="48" y="44"/>
                  </a:lnTo>
                  <a:lnTo>
                    <a:pt x="52" y="38"/>
                  </a:lnTo>
                  <a:lnTo>
                    <a:pt x="52"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49"/>
            <p:cNvSpPr>
              <a:spLocks/>
            </p:cNvSpPr>
            <p:nvPr userDrawn="1"/>
          </p:nvSpPr>
          <p:spPr bwMode="auto">
            <a:xfrm>
              <a:off x="5765" y="4248"/>
              <a:ext cx="66" cy="64"/>
            </a:xfrm>
            <a:custGeom>
              <a:avLst/>
              <a:gdLst>
                <a:gd name="T0" fmla="*/ 0 w 66"/>
                <a:gd name="T1" fmla="*/ 32 h 64"/>
                <a:gd name="T2" fmla="*/ 0 w 66"/>
                <a:gd name="T3" fmla="*/ 32 h 64"/>
                <a:gd name="T4" fmla="*/ 0 w 66"/>
                <a:gd name="T5" fmla="*/ 32 h 64"/>
                <a:gd name="T6" fmla="*/ 2 w 66"/>
                <a:gd name="T7" fmla="*/ 24 h 64"/>
                <a:gd name="T8" fmla="*/ 4 w 66"/>
                <a:gd name="T9" fmla="*/ 18 h 64"/>
                <a:gd name="T10" fmla="*/ 6 w 66"/>
                <a:gd name="T11" fmla="*/ 14 h 64"/>
                <a:gd name="T12" fmla="*/ 10 w 66"/>
                <a:gd name="T13" fmla="*/ 8 h 64"/>
                <a:gd name="T14" fmla="*/ 16 w 66"/>
                <a:gd name="T15" fmla="*/ 4 h 64"/>
                <a:gd name="T16" fmla="*/ 20 w 66"/>
                <a:gd name="T17" fmla="*/ 2 h 64"/>
                <a:gd name="T18" fmla="*/ 28 w 66"/>
                <a:gd name="T19" fmla="*/ 0 h 64"/>
                <a:gd name="T20" fmla="*/ 34 w 66"/>
                <a:gd name="T21" fmla="*/ 0 h 64"/>
                <a:gd name="T22" fmla="*/ 34 w 66"/>
                <a:gd name="T23" fmla="*/ 0 h 64"/>
                <a:gd name="T24" fmla="*/ 40 w 66"/>
                <a:gd name="T25" fmla="*/ 0 h 64"/>
                <a:gd name="T26" fmla="*/ 48 w 66"/>
                <a:gd name="T27" fmla="*/ 2 h 64"/>
                <a:gd name="T28" fmla="*/ 52 w 66"/>
                <a:gd name="T29" fmla="*/ 4 h 64"/>
                <a:gd name="T30" fmla="*/ 58 w 66"/>
                <a:gd name="T31" fmla="*/ 8 h 64"/>
                <a:gd name="T32" fmla="*/ 62 w 66"/>
                <a:gd name="T33" fmla="*/ 14 h 64"/>
                <a:gd name="T34" fmla="*/ 64 w 66"/>
                <a:gd name="T35" fmla="*/ 18 h 64"/>
                <a:gd name="T36" fmla="*/ 66 w 66"/>
                <a:gd name="T37" fmla="*/ 24 h 64"/>
                <a:gd name="T38" fmla="*/ 66 w 66"/>
                <a:gd name="T39" fmla="*/ 30 h 64"/>
                <a:gd name="T40" fmla="*/ 66 w 66"/>
                <a:gd name="T41" fmla="*/ 32 h 64"/>
                <a:gd name="T42" fmla="*/ 66 w 66"/>
                <a:gd name="T43" fmla="*/ 32 h 64"/>
                <a:gd name="T44" fmla="*/ 66 w 66"/>
                <a:gd name="T45" fmla="*/ 38 h 64"/>
                <a:gd name="T46" fmla="*/ 64 w 66"/>
                <a:gd name="T47" fmla="*/ 44 h 64"/>
                <a:gd name="T48" fmla="*/ 62 w 66"/>
                <a:gd name="T49" fmla="*/ 48 h 64"/>
                <a:gd name="T50" fmla="*/ 58 w 66"/>
                <a:gd name="T51" fmla="*/ 54 h 64"/>
                <a:gd name="T52" fmla="*/ 52 w 66"/>
                <a:gd name="T53" fmla="*/ 58 h 64"/>
                <a:gd name="T54" fmla="*/ 48 w 66"/>
                <a:gd name="T55" fmla="*/ 60 h 64"/>
                <a:gd name="T56" fmla="*/ 40 w 66"/>
                <a:gd name="T57" fmla="*/ 62 h 64"/>
                <a:gd name="T58" fmla="*/ 34 w 66"/>
                <a:gd name="T59" fmla="*/ 64 h 64"/>
                <a:gd name="T60" fmla="*/ 34 w 66"/>
                <a:gd name="T61" fmla="*/ 64 h 64"/>
                <a:gd name="T62" fmla="*/ 26 w 66"/>
                <a:gd name="T63" fmla="*/ 62 h 64"/>
                <a:gd name="T64" fmla="*/ 20 w 66"/>
                <a:gd name="T65" fmla="*/ 60 h 64"/>
                <a:gd name="T66" fmla="*/ 16 w 66"/>
                <a:gd name="T67" fmla="*/ 58 h 64"/>
                <a:gd name="T68" fmla="*/ 10 w 66"/>
                <a:gd name="T69" fmla="*/ 54 h 64"/>
                <a:gd name="T70" fmla="*/ 6 w 66"/>
                <a:gd name="T71" fmla="*/ 50 h 64"/>
                <a:gd name="T72" fmla="*/ 4 w 66"/>
                <a:gd name="T73" fmla="*/ 44 h 64"/>
                <a:gd name="T74" fmla="*/ 2 w 66"/>
                <a:gd name="T75" fmla="*/ 38 h 64"/>
                <a:gd name="T76" fmla="*/ 0 w 66"/>
                <a:gd name="T77"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4">
                  <a:moveTo>
                    <a:pt x="0" y="32"/>
                  </a:moveTo>
                  <a:lnTo>
                    <a:pt x="0" y="32"/>
                  </a:lnTo>
                  <a:lnTo>
                    <a:pt x="0" y="32"/>
                  </a:lnTo>
                  <a:lnTo>
                    <a:pt x="2" y="24"/>
                  </a:lnTo>
                  <a:lnTo>
                    <a:pt x="4" y="18"/>
                  </a:lnTo>
                  <a:lnTo>
                    <a:pt x="6" y="14"/>
                  </a:lnTo>
                  <a:lnTo>
                    <a:pt x="10" y="8"/>
                  </a:lnTo>
                  <a:lnTo>
                    <a:pt x="16" y="4"/>
                  </a:lnTo>
                  <a:lnTo>
                    <a:pt x="20" y="2"/>
                  </a:lnTo>
                  <a:lnTo>
                    <a:pt x="28" y="0"/>
                  </a:lnTo>
                  <a:lnTo>
                    <a:pt x="34" y="0"/>
                  </a:lnTo>
                  <a:lnTo>
                    <a:pt x="34" y="0"/>
                  </a:lnTo>
                  <a:lnTo>
                    <a:pt x="40" y="0"/>
                  </a:lnTo>
                  <a:lnTo>
                    <a:pt x="48" y="2"/>
                  </a:lnTo>
                  <a:lnTo>
                    <a:pt x="52" y="4"/>
                  </a:lnTo>
                  <a:lnTo>
                    <a:pt x="58" y="8"/>
                  </a:lnTo>
                  <a:lnTo>
                    <a:pt x="62" y="14"/>
                  </a:lnTo>
                  <a:lnTo>
                    <a:pt x="64" y="18"/>
                  </a:lnTo>
                  <a:lnTo>
                    <a:pt x="66" y="24"/>
                  </a:lnTo>
                  <a:lnTo>
                    <a:pt x="66" y="30"/>
                  </a:lnTo>
                  <a:lnTo>
                    <a:pt x="66" y="32"/>
                  </a:lnTo>
                  <a:lnTo>
                    <a:pt x="66" y="32"/>
                  </a:lnTo>
                  <a:lnTo>
                    <a:pt x="66" y="38"/>
                  </a:lnTo>
                  <a:lnTo>
                    <a:pt x="64" y="44"/>
                  </a:lnTo>
                  <a:lnTo>
                    <a:pt x="62" y="48"/>
                  </a:lnTo>
                  <a:lnTo>
                    <a:pt x="58" y="54"/>
                  </a:lnTo>
                  <a:lnTo>
                    <a:pt x="52" y="58"/>
                  </a:lnTo>
                  <a:lnTo>
                    <a:pt x="48" y="60"/>
                  </a:lnTo>
                  <a:lnTo>
                    <a:pt x="40" y="62"/>
                  </a:lnTo>
                  <a:lnTo>
                    <a:pt x="34" y="64"/>
                  </a:lnTo>
                  <a:lnTo>
                    <a:pt x="34" y="64"/>
                  </a:lnTo>
                  <a:lnTo>
                    <a:pt x="26" y="62"/>
                  </a:lnTo>
                  <a:lnTo>
                    <a:pt x="20" y="60"/>
                  </a:lnTo>
                  <a:lnTo>
                    <a:pt x="16" y="58"/>
                  </a:lnTo>
                  <a:lnTo>
                    <a:pt x="10" y="54"/>
                  </a:lnTo>
                  <a:lnTo>
                    <a:pt x="6" y="50"/>
                  </a:lnTo>
                  <a:lnTo>
                    <a:pt x="4" y="44"/>
                  </a:lnTo>
                  <a:lnTo>
                    <a:pt x="2" y="38"/>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50"/>
            <p:cNvSpPr>
              <a:spLocks/>
            </p:cNvSpPr>
            <p:nvPr userDrawn="1"/>
          </p:nvSpPr>
          <p:spPr bwMode="auto">
            <a:xfrm>
              <a:off x="5781" y="4260"/>
              <a:ext cx="36" cy="38"/>
            </a:xfrm>
            <a:custGeom>
              <a:avLst/>
              <a:gdLst>
                <a:gd name="T0" fmla="*/ 36 w 36"/>
                <a:gd name="T1" fmla="*/ 20 h 38"/>
                <a:gd name="T2" fmla="*/ 36 w 36"/>
                <a:gd name="T3" fmla="*/ 20 h 38"/>
                <a:gd name="T4" fmla="*/ 36 w 36"/>
                <a:gd name="T5" fmla="*/ 20 h 38"/>
                <a:gd name="T6" fmla="*/ 36 w 36"/>
                <a:gd name="T7" fmla="*/ 12 h 38"/>
                <a:gd name="T8" fmla="*/ 32 w 36"/>
                <a:gd name="T9" fmla="*/ 6 h 38"/>
                <a:gd name="T10" fmla="*/ 26 w 36"/>
                <a:gd name="T11" fmla="*/ 2 h 38"/>
                <a:gd name="T12" fmla="*/ 18 w 36"/>
                <a:gd name="T13" fmla="*/ 0 h 38"/>
                <a:gd name="T14" fmla="*/ 18 w 36"/>
                <a:gd name="T15" fmla="*/ 0 h 38"/>
                <a:gd name="T16" fmla="*/ 10 w 36"/>
                <a:gd name="T17" fmla="*/ 2 h 38"/>
                <a:gd name="T18" fmla="*/ 4 w 36"/>
                <a:gd name="T19" fmla="*/ 6 h 38"/>
                <a:gd name="T20" fmla="*/ 0 w 36"/>
                <a:gd name="T21" fmla="*/ 12 h 38"/>
                <a:gd name="T22" fmla="*/ 0 w 36"/>
                <a:gd name="T23" fmla="*/ 18 h 38"/>
                <a:gd name="T24" fmla="*/ 0 w 36"/>
                <a:gd name="T25" fmla="*/ 20 h 38"/>
                <a:gd name="T26" fmla="*/ 0 w 36"/>
                <a:gd name="T27" fmla="*/ 20 h 38"/>
                <a:gd name="T28" fmla="*/ 0 w 36"/>
                <a:gd name="T29" fmla="*/ 26 h 38"/>
                <a:gd name="T30" fmla="*/ 4 w 36"/>
                <a:gd name="T31" fmla="*/ 32 h 38"/>
                <a:gd name="T32" fmla="*/ 10 w 36"/>
                <a:gd name="T33" fmla="*/ 38 h 38"/>
                <a:gd name="T34" fmla="*/ 18 w 36"/>
                <a:gd name="T35" fmla="*/ 38 h 38"/>
                <a:gd name="T36" fmla="*/ 18 w 36"/>
                <a:gd name="T37" fmla="*/ 38 h 38"/>
                <a:gd name="T38" fmla="*/ 26 w 36"/>
                <a:gd name="T39" fmla="*/ 38 h 38"/>
                <a:gd name="T40" fmla="*/ 32 w 36"/>
                <a:gd name="T41" fmla="*/ 32 h 38"/>
                <a:gd name="T42" fmla="*/ 36 w 36"/>
                <a:gd name="T43" fmla="*/ 26 h 38"/>
                <a:gd name="T44" fmla="*/ 36 w 36"/>
                <a:gd name="T45"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8">
                  <a:moveTo>
                    <a:pt x="36" y="20"/>
                  </a:moveTo>
                  <a:lnTo>
                    <a:pt x="36" y="20"/>
                  </a:lnTo>
                  <a:lnTo>
                    <a:pt x="36" y="20"/>
                  </a:lnTo>
                  <a:lnTo>
                    <a:pt x="36" y="12"/>
                  </a:lnTo>
                  <a:lnTo>
                    <a:pt x="32" y="6"/>
                  </a:lnTo>
                  <a:lnTo>
                    <a:pt x="26" y="2"/>
                  </a:lnTo>
                  <a:lnTo>
                    <a:pt x="18" y="0"/>
                  </a:lnTo>
                  <a:lnTo>
                    <a:pt x="18" y="0"/>
                  </a:lnTo>
                  <a:lnTo>
                    <a:pt x="10" y="2"/>
                  </a:lnTo>
                  <a:lnTo>
                    <a:pt x="4" y="6"/>
                  </a:lnTo>
                  <a:lnTo>
                    <a:pt x="0" y="12"/>
                  </a:lnTo>
                  <a:lnTo>
                    <a:pt x="0" y="18"/>
                  </a:lnTo>
                  <a:lnTo>
                    <a:pt x="0" y="20"/>
                  </a:lnTo>
                  <a:lnTo>
                    <a:pt x="0" y="20"/>
                  </a:lnTo>
                  <a:lnTo>
                    <a:pt x="0" y="26"/>
                  </a:lnTo>
                  <a:lnTo>
                    <a:pt x="4" y="32"/>
                  </a:lnTo>
                  <a:lnTo>
                    <a:pt x="10" y="38"/>
                  </a:lnTo>
                  <a:lnTo>
                    <a:pt x="18" y="38"/>
                  </a:lnTo>
                  <a:lnTo>
                    <a:pt x="18" y="38"/>
                  </a:lnTo>
                  <a:lnTo>
                    <a:pt x="26" y="38"/>
                  </a:lnTo>
                  <a:lnTo>
                    <a:pt x="32" y="32"/>
                  </a:lnTo>
                  <a:lnTo>
                    <a:pt x="36" y="26"/>
                  </a:lnTo>
                  <a:lnTo>
                    <a:pt x="3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51"/>
            <p:cNvSpPr>
              <a:spLocks/>
            </p:cNvSpPr>
            <p:nvPr userDrawn="1"/>
          </p:nvSpPr>
          <p:spPr bwMode="auto">
            <a:xfrm>
              <a:off x="5851" y="4248"/>
              <a:ext cx="50" cy="62"/>
            </a:xfrm>
            <a:custGeom>
              <a:avLst/>
              <a:gdLst>
                <a:gd name="T0" fmla="*/ 18 w 50"/>
                <a:gd name="T1" fmla="*/ 12 h 62"/>
                <a:gd name="T2" fmla="*/ 0 w 50"/>
                <a:gd name="T3" fmla="*/ 12 h 62"/>
                <a:gd name="T4" fmla="*/ 0 w 50"/>
                <a:gd name="T5" fmla="*/ 0 h 62"/>
                <a:gd name="T6" fmla="*/ 50 w 50"/>
                <a:gd name="T7" fmla="*/ 0 h 62"/>
                <a:gd name="T8" fmla="*/ 50 w 50"/>
                <a:gd name="T9" fmla="*/ 12 h 62"/>
                <a:gd name="T10" fmla="*/ 32 w 50"/>
                <a:gd name="T11" fmla="*/ 12 h 62"/>
                <a:gd name="T12" fmla="*/ 32 w 50"/>
                <a:gd name="T13" fmla="*/ 62 h 62"/>
                <a:gd name="T14" fmla="*/ 18 w 50"/>
                <a:gd name="T15" fmla="*/ 62 h 62"/>
                <a:gd name="T16" fmla="*/ 18 w 50"/>
                <a:gd name="T17" fmla="*/ 1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18" y="12"/>
                  </a:moveTo>
                  <a:lnTo>
                    <a:pt x="0" y="12"/>
                  </a:lnTo>
                  <a:lnTo>
                    <a:pt x="0" y="0"/>
                  </a:lnTo>
                  <a:lnTo>
                    <a:pt x="50" y="0"/>
                  </a:lnTo>
                  <a:lnTo>
                    <a:pt x="50" y="12"/>
                  </a:lnTo>
                  <a:lnTo>
                    <a:pt x="32" y="12"/>
                  </a:lnTo>
                  <a:lnTo>
                    <a:pt x="32" y="62"/>
                  </a:lnTo>
                  <a:lnTo>
                    <a:pt x="18" y="62"/>
                  </a:lnTo>
                  <a:lnTo>
                    <a:pt x="1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Rectangle 52"/>
            <p:cNvSpPr>
              <a:spLocks noChangeArrowheads="1"/>
            </p:cNvSpPr>
            <p:nvPr userDrawn="1"/>
          </p:nvSpPr>
          <p:spPr bwMode="auto">
            <a:xfrm>
              <a:off x="4957" y="4362"/>
              <a:ext cx="4" cy="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53"/>
            <p:cNvSpPr>
              <a:spLocks/>
            </p:cNvSpPr>
            <p:nvPr userDrawn="1"/>
          </p:nvSpPr>
          <p:spPr bwMode="auto">
            <a:xfrm>
              <a:off x="4975" y="4362"/>
              <a:ext cx="34" cy="38"/>
            </a:xfrm>
            <a:custGeom>
              <a:avLst/>
              <a:gdLst>
                <a:gd name="T0" fmla="*/ 0 w 34"/>
                <a:gd name="T1" fmla="*/ 0 h 38"/>
                <a:gd name="T2" fmla="*/ 4 w 34"/>
                <a:gd name="T3" fmla="*/ 0 h 38"/>
                <a:gd name="T4" fmla="*/ 30 w 34"/>
                <a:gd name="T5" fmla="*/ 32 h 38"/>
                <a:gd name="T6" fmla="*/ 30 w 34"/>
                <a:gd name="T7" fmla="*/ 0 h 38"/>
                <a:gd name="T8" fmla="*/ 34 w 34"/>
                <a:gd name="T9" fmla="*/ 0 h 38"/>
                <a:gd name="T10" fmla="*/ 34 w 34"/>
                <a:gd name="T11" fmla="*/ 38 h 38"/>
                <a:gd name="T12" fmla="*/ 30 w 34"/>
                <a:gd name="T13" fmla="*/ 38 h 38"/>
                <a:gd name="T14" fmla="*/ 4 w 34"/>
                <a:gd name="T15" fmla="*/ 8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30" y="32"/>
                  </a:lnTo>
                  <a:lnTo>
                    <a:pt x="30" y="0"/>
                  </a:lnTo>
                  <a:lnTo>
                    <a:pt x="34" y="0"/>
                  </a:lnTo>
                  <a:lnTo>
                    <a:pt x="34"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54"/>
            <p:cNvSpPr>
              <a:spLocks/>
            </p:cNvSpPr>
            <p:nvPr userDrawn="1"/>
          </p:nvSpPr>
          <p:spPr bwMode="auto">
            <a:xfrm>
              <a:off x="5019" y="4362"/>
              <a:ext cx="38" cy="40"/>
            </a:xfrm>
            <a:custGeom>
              <a:avLst/>
              <a:gdLst>
                <a:gd name="T0" fmla="*/ 0 w 38"/>
                <a:gd name="T1" fmla="*/ 0 h 40"/>
                <a:gd name="T2" fmla="*/ 6 w 38"/>
                <a:gd name="T3" fmla="*/ 0 h 40"/>
                <a:gd name="T4" fmla="*/ 18 w 38"/>
                <a:gd name="T5" fmla="*/ 34 h 40"/>
                <a:gd name="T6" fmla="*/ 32 w 38"/>
                <a:gd name="T7" fmla="*/ 0 h 40"/>
                <a:gd name="T8" fmla="*/ 38 w 38"/>
                <a:gd name="T9" fmla="*/ 0 h 40"/>
                <a:gd name="T10" fmla="*/ 20 w 38"/>
                <a:gd name="T11" fmla="*/ 40 h 40"/>
                <a:gd name="T12" fmla="*/ 16 w 38"/>
                <a:gd name="T13" fmla="*/ 40 h 40"/>
                <a:gd name="T14" fmla="*/ 0 w 38"/>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40">
                  <a:moveTo>
                    <a:pt x="0" y="0"/>
                  </a:moveTo>
                  <a:lnTo>
                    <a:pt x="6" y="0"/>
                  </a:lnTo>
                  <a:lnTo>
                    <a:pt x="18" y="34"/>
                  </a:lnTo>
                  <a:lnTo>
                    <a:pt x="32" y="0"/>
                  </a:lnTo>
                  <a:lnTo>
                    <a:pt x="38" y="0"/>
                  </a:lnTo>
                  <a:lnTo>
                    <a:pt x="20" y="40"/>
                  </a:lnTo>
                  <a:lnTo>
                    <a:pt x="16" y="4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55"/>
            <p:cNvSpPr>
              <a:spLocks/>
            </p:cNvSpPr>
            <p:nvPr userDrawn="1"/>
          </p:nvSpPr>
          <p:spPr bwMode="auto">
            <a:xfrm>
              <a:off x="5067" y="4362"/>
              <a:ext cx="28" cy="38"/>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56"/>
            <p:cNvSpPr>
              <a:spLocks/>
            </p:cNvSpPr>
            <p:nvPr userDrawn="1"/>
          </p:nvSpPr>
          <p:spPr bwMode="auto">
            <a:xfrm>
              <a:off x="5105" y="4362"/>
              <a:ext cx="30" cy="40"/>
            </a:xfrm>
            <a:custGeom>
              <a:avLst/>
              <a:gdLst>
                <a:gd name="T0" fmla="*/ 0 w 30"/>
                <a:gd name="T1" fmla="*/ 34 h 40"/>
                <a:gd name="T2" fmla="*/ 2 w 30"/>
                <a:gd name="T3" fmla="*/ 30 h 40"/>
                <a:gd name="T4" fmla="*/ 2 w 30"/>
                <a:gd name="T5" fmla="*/ 30 h 40"/>
                <a:gd name="T6" fmla="*/ 10 w 30"/>
                <a:gd name="T7" fmla="*/ 34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28 h 40"/>
                <a:gd name="T20" fmla="*/ 24 w 30"/>
                <a:gd name="T21" fmla="*/ 28 h 40"/>
                <a:gd name="T22" fmla="*/ 24 w 30"/>
                <a:gd name="T23" fmla="*/ 26 h 40"/>
                <a:gd name="T24" fmla="*/ 22 w 30"/>
                <a:gd name="T25" fmla="*/ 24 h 40"/>
                <a:gd name="T26" fmla="*/ 14 w 30"/>
                <a:gd name="T27" fmla="*/ 22 h 40"/>
                <a:gd name="T28" fmla="*/ 14 w 30"/>
                <a:gd name="T29" fmla="*/ 22 h 40"/>
                <a:gd name="T30" fmla="*/ 8 w 30"/>
                <a:gd name="T31" fmla="*/ 20 h 40"/>
                <a:gd name="T32" fmla="*/ 4 w 30"/>
                <a:gd name="T33" fmla="*/ 18 h 40"/>
                <a:gd name="T34" fmla="*/ 2 w 30"/>
                <a:gd name="T35" fmla="*/ 14 h 40"/>
                <a:gd name="T36" fmla="*/ 2 w 30"/>
                <a:gd name="T37" fmla="*/ 10 h 40"/>
                <a:gd name="T38" fmla="*/ 2 w 30"/>
                <a:gd name="T39" fmla="*/ 10 h 40"/>
                <a:gd name="T40" fmla="*/ 2 w 30"/>
                <a:gd name="T41" fmla="*/ 10 h 40"/>
                <a:gd name="T42" fmla="*/ 2 w 30"/>
                <a:gd name="T43" fmla="*/ 6 h 40"/>
                <a:gd name="T44" fmla="*/ 6 w 30"/>
                <a:gd name="T45" fmla="*/ 2 h 40"/>
                <a:gd name="T46" fmla="*/ 10 w 30"/>
                <a:gd name="T47" fmla="*/ 0 h 40"/>
                <a:gd name="T48" fmla="*/ 14 w 30"/>
                <a:gd name="T49" fmla="*/ 0 h 40"/>
                <a:gd name="T50" fmla="*/ 14 w 30"/>
                <a:gd name="T51" fmla="*/ 0 h 40"/>
                <a:gd name="T52" fmla="*/ 22 w 30"/>
                <a:gd name="T53" fmla="*/ 0 h 40"/>
                <a:gd name="T54" fmla="*/ 28 w 30"/>
                <a:gd name="T55" fmla="*/ 4 h 40"/>
                <a:gd name="T56" fmla="*/ 26 w 30"/>
                <a:gd name="T57" fmla="*/ 8 h 40"/>
                <a:gd name="T58" fmla="*/ 26 w 30"/>
                <a:gd name="T59" fmla="*/ 8 h 40"/>
                <a:gd name="T60" fmla="*/ 20 w 30"/>
                <a:gd name="T61" fmla="*/ 4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2 h 40"/>
                <a:gd name="T76" fmla="*/ 8 w 30"/>
                <a:gd name="T77" fmla="*/ 14 h 40"/>
                <a:gd name="T78" fmla="*/ 16 w 30"/>
                <a:gd name="T79" fmla="*/ 18 h 40"/>
                <a:gd name="T80" fmla="*/ 16 w 30"/>
                <a:gd name="T81" fmla="*/ 18 h 40"/>
                <a:gd name="T82" fmla="*/ 22 w 30"/>
                <a:gd name="T83" fmla="*/ 20 h 40"/>
                <a:gd name="T84" fmla="*/ 26 w 30"/>
                <a:gd name="T85" fmla="*/ 22 h 40"/>
                <a:gd name="T86" fmla="*/ 28 w 30"/>
                <a:gd name="T87" fmla="*/ 24 h 40"/>
                <a:gd name="T88" fmla="*/ 30 w 30"/>
                <a:gd name="T89" fmla="*/ 28 h 40"/>
                <a:gd name="T90" fmla="*/ 30 w 30"/>
                <a:gd name="T91" fmla="*/ 28 h 40"/>
                <a:gd name="T92" fmla="*/ 30 w 30"/>
                <a:gd name="T93" fmla="*/ 28 h 40"/>
                <a:gd name="T94" fmla="*/ 28 w 30"/>
                <a:gd name="T95" fmla="*/ 34 h 40"/>
                <a:gd name="T96" fmla="*/ 26 w 30"/>
                <a:gd name="T97" fmla="*/ 36 h 40"/>
                <a:gd name="T98" fmla="*/ 22 w 30"/>
                <a:gd name="T99" fmla="*/ 38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0"/>
                  </a:lnTo>
                  <a:lnTo>
                    <a:pt x="2" y="30"/>
                  </a:lnTo>
                  <a:lnTo>
                    <a:pt x="10" y="34"/>
                  </a:lnTo>
                  <a:lnTo>
                    <a:pt x="16" y="36"/>
                  </a:lnTo>
                  <a:lnTo>
                    <a:pt x="16" y="36"/>
                  </a:lnTo>
                  <a:lnTo>
                    <a:pt x="22" y="34"/>
                  </a:lnTo>
                  <a:lnTo>
                    <a:pt x="24" y="32"/>
                  </a:lnTo>
                  <a:lnTo>
                    <a:pt x="24" y="30"/>
                  </a:lnTo>
                  <a:lnTo>
                    <a:pt x="24" y="28"/>
                  </a:lnTo>
                  <a:lnTo>
                    <a:pt x="24" y="28"/>
                  </a:lnTo>
                  <a:lnTo>
                    <a:pt x="24" y="26"/>
                  </a:lnTo>
                  <a:lnTo>
                    <a:pt x="22" y="24"/>
                  </a:lnTo>
                  <a:lnTo>
                    <a:pt x="14" y="22"/>
                  </a:lnTo>
                  <a:lnTo>
                    <a:pt x="14" y="22"/>
                  </a:lnTo>
                  <a:lnTo>
                    <a:pt x="8" y="20"/>
                  </a:lnTo>
                  <a:lnTo>
                    <a:pt x="4" y="18"/>
                  </a:lnTo>
                  <a:lnTo>
                    <a:pt x="2" y="14"/>
                  </a:lnTo>
                  <a:lnTo>
                    <a:pt x="2" y="10"/>
                  </a:lnTo>
                  <a:lnTo>
                    <a:pt x="2" y="10"/>
                  </a:lnTo>
                  <a:lnTo>
                    <a:pt x="2" y="10"/>
                  </a:lnTo>
                  <a:lnTo>
                    <a:pt x="2" y="6"/>
                  </a:lnTo>
                  <a:lnTo>
                    <a:pt x="6" y="2"/>
                  </a:lnTo>
                  <a:lnTo>
                    <a:pt x="10" y="0"/>
                  </a:lnTo>
                  <a:lnTo>
                    <a:pt x="14" y="0"/>
                  </a:lnTo>
                  <a:lnTo>
                    <a:pt x="14" y="0"/>
                  </a:lnTo>
                  <a:lnTo>
                    <a:pt x="22" y="0"/>
                  </a:lnTo>
                  <a:lnTo>
                    <a:pt x="28" y="4"/>
                  </a:lnTo>
                  <a:lnTo>
                    <a:pt x="26" y="8"/>
                  </a:lnTo>
                  <a:lnTo>
                    <a:pt x="26" y="8"/>
                  </a:lnTo>
                  <a:lnTo>
                    <a:pt x="20" y="4"/>
                  </a:lnTo>
                  <a:lnTo>
                    <a:pt x="14" y="4"/>
                  </a:lnTo>
                  <a:lnTo>
                    <a:pt x="14" y="4"/>
                  </a:lnTo>
                  <a:lnTo>
                    <a:pt x="8" y="6"/>
                  </a:lnTo>
                  <a:lnTo>
                    <a:pt x="6" y="10"/>
                  </a:lnTo>
                  <a:lnTo>
                    <a:pt x="6" y="10"/>
                  </a:lnTo>
                  <a:lnTo>
                    <a:pt x="6" y="10"/>
                  </a:lnTo>
                  <a:lnTo>
                    <a:pt x="6" y="12"/>
                  </a:lnTo>
                  <a:lnTo>
                    <a:pt x="8" y="14"/>
                  </a:lnTo>
                  <a:lnTo>
                    <a:pt x="16" y="18"/>
                  </a:lnTo>
                  <a:lnTo>
                    <a:pt x="16" y="18"/>
                  </a:lnTo>
                  <a:lnTo>
                    <a:pt x="22" y="20"/>
                  </a:lnTo>
                  <a:lnTo>
                    <a:pt x="26" y="22"/>
                  </a:lnTo>
                  <a:lnTo>
                    <a:pt x="28" y="24"/>
                  </a:lnTo>
                  <a:lnTo>
                    <a:pt x="30" y="28"/>
                  </a:lnTo>
                  <a:lnTo>
                    <a:pt x="30" y="28"/>
                  </a:lnTo>
                  <a:lnTo>
                    <a:pt x="30" y="28"/>
                  </a:lnTo>
                  <a:lnTo>
                    <a:pt x="28" y="34"/>
                  </a:lnTo>
                  <a:lnTo>
                    <a:pt x="26" y="36"/>
                  </a:lnTo>
                  <a:lnTo>
                    <a:pt x="22" y="38"/>
                  </a:lnTo>
                  <a:lnTo>
                    <a:pt x="16" y="40"/>
                  </a:lnTo>
                  <a:lnTo>
                    <a:pt x="16" y="40"/>
                  </a:lnTo>
                  <a:lnTo>
                    <a:pt x="8" y="38"/>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57"/>
            <p:cNvSpPr>
              <a:spLocks/>
            </p:cNvSpPr>
            <p:nvPr userDrawn="1"/>
          </p:nvSpPr>
          <p:spPr bwMode="auto">
            <a:xfrm>
              <a:off x="5105" y="4362"/>
              <a:ext cx="30" cy="40"/>
            </a:xfrm>
            <a:custGeom>
              <a:avLst/>
              <a:gdLst>
                <a:gd name="T0" fmla="*/ 0 w 30"/>
                <a:gd name="T1" fmla="*/ 34 h 40"/>
                <a:gd name="T2" fmla="*/ 2 w 30"/>
                <a:gd name="T3" fmla="*/ 30 h 40"/>
                <a:gd name="T4" fmla="*/ 2 w 30"/>
                <a:gd name="T5" fmla="*/ 30 h 40"/>
                <a:gd name="T6" fmla="*/ 10 w 30"/>
                <a:gd name="T7" fmla="*/ 34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28 h 40"/>
                <a:gd name="T20" fmla="*/ 24 w 30"/>
                <a:gd name="T21" fmla="*/ 28 h 40"/>
                <a:gd name="T22" fmla="*/ 24 w 30"/>
                <a:gd name="T23" fmla="*/ 26 h 40"/>
                <a:gd name="T24" fmla="*/ 22 w 30"/>
                <a:gd name="T25" fmla="*/ 24 h 40"/>
                <a:gd name="T26" fmla="*/ 14 w 30"/>
                <a:gd name="T27" fmla="*/ 22 h 40"/>
                <a:gd name="T28" fmla="*/ 14 w 30"/>
                <a:gd name="T29" fmla="*/ 22 h 40"/>
                <a:gd name="T30" fmla="*/ 8 w 30"/>
                <a:gd name="T31" fmla="*/ 20 h 40"/>
                <a:gd name="T32" fmla="*/ 4 w 30"/>
                <a:gd name="T33" fmla="*/ 18 h 40"/>
                <a:gd name="T34" fmla="*/ 2 w 30"/>
                <a:gd name="T35" fmla="*/ 14 h 40"/>
                <a:gd name="T36" fmla="*/ 2 w 30"/>
                <a:gd name="T37" fmla="*/ 10 h 40"/>
                <a:gd name="T38" fmla="*/ 2 w 30"/>
                <a:gd name="T39" fmla="*/ 10 h 40"/>
                <a:gd name="T40" fmla="*/ 2 w 30"/>
                <a:gd name="T41" fmla="*/ 10 h 40"/>
                <a:gd name="T42" fmla="*/ 2 w 30"/>
                <a:gd name="T43" fmla="*/ 6 h 40"/>
                <a:gd name="T44" fmla="*/ 6 w 30"/>
                <a:gd name="T45" fmla="*/ 2 h 40"/>
                <a:gd name="T46" fmla="*/ 10 w 30"/>
                <a:gd name="T47" fmla="*/ 0 h 40"/>
                <a:gd name="T48" fmla="*/ 14 w 30"/>
                <a:gd name="T49" fmla="*/ 0 h 40"/>
                <a:gd name="T50" fmla="*/ 14 w 30"/>
                <a:gd name="T51" fmla="*/ 0 h 40"/>
                <a:gd name="T52" fmla="*/ 22 w 30"/>
                <a:gd name="T53" fmla="*/ 0 h 40"/>
                <a:gd name="T54" fmla="*/ 28 w 30"/>
                <a:gd name="T55" fmla="*/ 4 h 40"/>
                <a:gd name="T56" fmla="*/ 26 w 30"/>
                <a:gd name="T57" fmla="*/ 8 h 40"/>
                <a:gd name="T58" fmla="*/ 26 w 30"/>
                <a:gd name="T59" fmla="*/ 8 h 40"/>
                <a:gd name="T60" fmla="*/ 20 w 30"/>
                <a:gd name="T61" fmla="*/ 4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2 h 40"/>
                <a:gd name="T76" fmla="*/ 8 w 30"/>
                <a:gd name="T77" fmla="*/ 14 h 40"/>
                <a:gd name="T78" fmla="*/ 16 w 30"/>
                <a:gd name="T79" fmla="*/ 18 h 40"/>
                <a:gd name="T80" fmla="*/ 16 w 30"/>
                <a:gd name="T81" fmla="*/ 18 h 40"/>
                <a:gd name="T82" fmla="*/ 22 w 30"/>
                <a:gd name="T83" fmla="*/ 20 h 40"/>
                <a:gd name="T84" fmla="*/ 26 w 30"/>
                <a:gd name="T85" fmla="*/ 22 h 40"/>
                <a:gd name="T86" fmla="*/ 28 w 30"/>
                <a:gd name="T87" fmla="*/ 24 h 40"/>
                <a:gd name="T88" fmla="*/ 30 w 30"/>
                <a:gd name="T89" fmla="*/ 28 h 40"/>
                <a:gd name="T90" fmla="*/ 30 w 30"/>
                <a:gd name="T91" fmla="*/ 28 h 40"/>
                <a:gd name="T92" fmla="*/ 30 w 30"/>
                <a:gd name="T93" fmla="*/ 28 h 40"/>
                <a:gd name="T94" fmla="*/ 28 w 30"/>
                <a:gd name="T95" fmla="*/ 34 h 40"/>
                <a:gd name="T96" fmla="*/ 26 w 30"/>
                <a:gd name="T97" fmla="*/ 36 h 40"/>
                <a:gd name="T98" fmla="*/ 22 w 30"/>
                <a:gd name="T99" fmla="*/ 38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0"/>
                  </a:lnTo>
                  <a:lnTo>
                    <a:pt x="2" y="30"/>
                  </a:lnTo>
                  <a:lnTo>
                    <a:pt x="10" y="34"/>
                  </a:lnTo>
                  <a:lnTo>
                    <a:pt x="16" y="36"/>
                  </a:lnTo>
                  <a:lnTo>
                    <a:pt x="16" y="36"/>
                  </a:lnTo>
                  <a:lnTo>
                    <a:pt x="22" y="34"/>
                  </a:lnTo>
                  <a:lnTo>
                    <a:pt x="24" y="32"/>
                  </a:lnTo>
                  <a:lnTo>
                    <a:pt x="24" y="30"/>
                  </a:lnTo>
                  <a:lnTo>
                    <a:pt x="24" y="28"/>
                  </a:lnTo>
                  <a:lnTo>
                    <a:pt x="24" y="28"/>
                  </a:lnTo>
                  <a:lnTo>
                    <a:pt x="24" y="26"/>
                  </a:lnTo>
                  <a:lnTo>
                    <a:pt x="22" y="24"/>
                  </a:lnTo>
                  <a:lnTo>
                    <a:pt x="14" y="22"/>
                  </a:lnTo>
                  <a:lnTo>
                    <a:pt x="14" y="22"/>
                  </a:lnTo>
                  <a:lnTo>
                    <a:pt x="8" y="20"/>
                  </a:lnTo>
                  <a:lnTo>
                    <a:pt x="4" y="18"/>
                  </a:lnTo>
                  <a:lnTo>
                    <a:pt x="2" y="14"/>
                  </a:lnTo>
                  <a:lnTo>
                    <a:pt x="2" y="10"/>
                  </a:lnTo>
                  <a:lnTo>
                    <a:pt x="2" y="10"/>
                  </a:lnTo>
                  <a:lnTo>
                    <a:pt x="2" y="10"/>
                  </a:lnTo>
                  <a:lnTo>
                    <a:pt x="2" y="6"/>
                  </a:lnTo>
                  <a:lnTo>
                    <a:pt x="6" y="2"/>
                  </a:lnTo>
                  <a:lnTo>
                    <a:pt x="10" y="0"/>
                  </a:lnTo>
                  <a:lnTo>
                    <a:pt x="14" y="0"/>
                  </a:lnTo>
                  <a:lnTo>
                    <a:pt x="14" y="0"/>
                  </a:lnTo>
                  <a:lnTo>
                    <a:pt x="22" y="0"/>
                  </a:lnTo>
                  <a:lnTo>
                    <a:pt x="28" y="4"/>
                  </a:lnTo>
                  <a:lnTo>
                    <a:pt x="26" y="8"/>
                  </a:lnTo>
                  <a:lnTo>
                    <a:pt x="26" y="8"/>
                  </a:lnTo>
                  <a:lnTo>
                    <a:pt x="20" y="4"/>
                  </a:lnTo>
                  <a:lnTo>
                    <a:pt x="14" y="4"/>
                  </a:lnTo>
                  <a:lnTo>
                    <a:pt x="14" y="4"/>
                  </a:lnTo>
                  <a:lnTo>
                    <a:pt x="8" y="6"/>
                  </a:lnTo>
                  <a:lnTo>
                    <a:pt x="6" y="10"/>
                  </a:lnTo>
                  <a:lnTo>
                    <a:pt x="6" y="10"/>
                  </a:lnTo>
                  <a:lnTo>
                    <a:pt x="6" y="10"/>
                  </a:lnTo>
                  <a:lnTo>
                    <a:pt x="6" y="12"/>
                  </a:lnTo>
                  <a:lnTo>
                    <a:pt x="8" y="14"/>
                  </a:lnTo>
                  <a:lnTo>
                    <a:pt x="16" y="18"/>
                  </a:lnTo>
                  <a:lnTo>
                    <a:pt x="16" y="18"/>
                  </a:lnTo>
                  <a:lnTo>
                    <a:pt x="22" y="20"/>
                  </a:lnTo>
                  <a:lnTo>
                    <a:pt x="26" y="22"/>
                  </a:lnTo>
                  <a:lnTo>
                    <a:pt x="28" y="24"/>
                  </a:lnTo>
                  <a:lnTo>
                    <a:pt x="30" y="28"/>
                  </a:lnTo>
                  <a:lnTo>
                    <a:pt x="30" y="28"/>
                  </a:lnTo>
                  <a:lnTo>
                    <a:pt x="30" y="28"/>
                  </a:lnTo>
                  <a:lnTo>
                    <a:pt x="28" y="34"/>
                  </a:lnTo>
                  <a:lnTo>
                    <a:pt x="26" y="36"/>
                  </a:lnTo>
                  <a:lnTo>
                    <a:pt x="22" y="38"/>
                  </a:lnTo>
                  <a:lnTo>
                    <a:pt x="16" y="40"/>
                  </a:lnTo>
                  <a:lnTo>
                    <a:pt x="16" y="40"/>
                  </a:lnTo>
                  <a:lnTo>
                    <a:pt x="8" y="38"/>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58"/>
            <p:cNvSpPr>
              <a:spLocks/>
            </p:cNvSpPr>
            <p:nvPr userDrawn="1"/>
          </p:nvSpPr>
          <p:spPr bwMode="auto">
            <a:xfrm>
              <a:off x="5143" y="4362"/>
              <a:ext cx="30" cy="38"/>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59"/>
            <p:cNvSpPr>
              <a:spLocks/>
            </p:cNvSpPr>
            <p:nvPr userDrawn="1"/>
          </p:nvSpPr>
          <p:spPr bwMode="auto">
            <a:xfrm>
              <a:off x="5185" y="4362"/>
              <a:ext cx="36" cy="38"/>
            </a:xfrm>
            <a:custGeom>
              <a:avLst/>
              <a:gdLst>
                <a:gd name="T0" fmla="*/ 0 w 36"/>
                <a:gd name="T1" fmla="*/ 0 h 38"/>
                <a:gd name="T2" fmla="*/ 4 w 36"/>
                <a:gd name="T3" fmla="*/ 0 h 38"/>
                <a:gd name="T4" fmla="*/ 18 w 36"/>
                <a:gd name="T5" fmla="*/ 22 h 38"/>
                <a:gd name="T6" fmla="*/ 32 w 36"/>
                <a:gd name="T7" fmla="*/ 0 h 38"/>
                <a:gd name="T8" fmla="*/ 36 w 36"/>
                <a:gd name="T9" fmla="*/ 0 h 38"/>
                <a:gd name="T10" fmla="*/ 36 w 36"/>
                <a:gd name="T11" fmla="*/ 38 h 38"/>
                <a:gd name="T12" fmla="*/ 32 w 36"/>
                <a:gd name="T13" fmla="*/ 38 h 38"/>
                <a:gd name="T14" fmla="*/ 32 w 36"/>
                <a:gd name="T15" fmla="*/ 8 h 38"/>
                <a:gd name="T16" fmla="*/ 18 w 36"/>
                <a:gd name="T17" fmla="*/ 28 h 38"/>
                <a:gd name="T18" fmla="*/ 18 w 36"/>
                <a:gd name="T19" fmla="*/ 28 h 38"/>
                <a:gd name="T20" fmla="*/ 4 w 36"/>
                <a:gd name="T21" fmla="*/ 8 h 38"/>
                <a:gd name="T22" fmla="*/ 4 w 36"/>
                <a:gd name="T23" fmla="*/ 38 h 38"/>
                <a:gd name="T24" fmla="*/ 0 w 36"/>
                <a:gd name="T25" fmla="*/ 38 h 38"/>
                <a:gd name="T26" fmla="*/ 0 w 3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0" y="0"/>
                  </a:moveTo>
                  <a:lnTo>
                    <a:pt x="4" y="0"/>
                  </a:lnTo>
                  <a:lnTo>
                    <a:pt x="18" y="22"/>
                  </a:lnTo>
                  <a:lnTo>
                    <a:pt x="32" y="0"/>
                  </a:lnTo>
                  <a:lnTo>
                    <a:pt x="36" y="0"/>
                  </a:lnTo>
                  <a:lnTo>
                    <a:pt x="36" y="38"/>
                  </a:lnTo>
                  <a:lnTo>
                    <a:pt x="32" y="38"/>
                  </a:lnTo>
                  <a:lnTo>
                    <a:pt x="32" y="8"/>
                  </a:lnTo>
                  <a:lnTo>
                    <a:pt x="18" y="28"/>
                  </a:lnTo>
                  <a:lnTo>
                    <a:pt x="18" y="2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60"/>
            <p:cNvSpPr>
              <a:spLocks/>
            </p:cNvSpPr>
            <p:nvPr userDrawn="1"/>
          </p:nvSpPr>
          <p:spPr bwMode="auto">
            <a:xfrm>
              <a:off x="5237" y="4362"/>
              <a:ext cx="28" cy="38"/>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4 w 28"/>
                <a:gd name="T11" fmla="*/ 18 h 38"/>
                <a:gd name="T12" fmla="*/ 24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4" y="18"/>
                  </a:lnTo>
                  <a:lnTo>
                    <a:pt x="24"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61"/>
            <p:cNvSpPr>
              <a:spLocks/>
            </p:cNvSpPr>
            <p:nvPr userDrawn="1"/>
          </p:nvSpPr>
          <p:spPr bwMode="auto">
            <a:xfrm>
              <a:off x="5277" y="4362"/>
              <a:ext cx="32" cy="38"/>
            </a:xfrm>
            <a:custGeom>
              <a:avLst/>
              <a:gdLst>
                <a:gd name="T0" fmla="*/ 0 w 32"/>
                <a:gd name="T1" fmla="*/ 0 h 38"/>
                <a:gd name="T2" fmla="*/ 4 w 32"/>
                <a:gd name="T3" fmla="*/ 0 h 38"/>
                <a:gd name="T4" fmla="*/ 28 w 32"/>
                <a:gd name="T5" fmla="*/ 32 h 38"/>
                <a:gd name="T6" fmla="*/ 28 w 32"/>
                <a:gd name="T7" fmla="*/ 0 h 38"/>
                <a:gd name="T8" fmla="*/ 32 w 32"/>
                <a:gd name="T9" fmla="*/ 0 h 38"/>
                <a:gd name="T10" fmla="*/ 32 w 32"/>
                <a:gd name="T11" fmla="*/ 38 h 38"/>
                <a:gd name="T12" fmla="*/ 28 w 32"/>
                <a:gd name="T13" fmla="*/ 38 h 38"/>
                <a:gd name="T14" fmla="*/ 4 w 32"/>
                <a:gd name="T15" fmla="*/ 8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2"/>
                  </a:lnTo>
                  <a:lnTo>
                    <a:pt x="28" y="0"/>
                  </a:lnTo>
                  <a:lnTo>
                    <a:pt x="32" y="0"/>
                  </a:lnTo>
                  <a:lnTo>
                    <a:pt x="32" y="38"/>
                  </a:lnTo>
                  <a:lnTo>
                    <a:pt x="28"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62"/>
            <p:cNvSpPr>
              <a:spLocks/>
            </p:cNvSpPr>
            <p:nvPr userDrawn="1"/>
          </p:nvSpPr>
          <p:spPr bwMode="auto">
            <a:xfrm>
              <a:off x="5321" y="4362"/>
              <a:ext cx="30" cy="38"/>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63"/>
            <p:cNvSpPr>
              <a:spLocks/>
            </p:cNvSpPr>
            <p:nvPr userDrawn="1"/>
          </p:nvSpPr>
          <p:spPr bwMode="auto">
            <a:xfrm>
              <a:off x="5383" y="4362"/>
              <a:ext cx="36" cy="38"/>
            </a:xfrm>
            <a:custGeom>
              <a:avLst/>
              <a:gdLst>
                <a:gd name="T0" fmla="*/ 0 w 36"/>
                <a:gd name="T1" fmla="*/ 0 h 38"/>
                <a:gd name="T2" fmla="*/ 4 w 36"/>
                <a:gd name="T3" fmla="*/ 0 h 38"/>
                <a:gd name="T4" fmla="*/ 18 w 36"/>
                <a:gd name="T5" fmla="*/ 22 h 38"/>
                <a:gd name="T6" fmla="*/ 32 w 36"/>
                <a:gd name="T7" fmla="*/ 0 h 38"/>
                <a:gd name="T8" fmla="*/ 36 w 36"/>
                <a:gd name="T9" fmla="*/ 0 h 38"/>
                <a:gd name="T10" fmla="*/ 36 w 36"/>
                <a:gd name="T11" fmla="*/ 38 h 38"/>
                <a:gd name="T12" fmla="*/ 32 w 36"/>
                <a:gd name="T13" fmla="*/ 38 h 38"/>
                <a:gd name="T14" fmla="*/ 32 w 36"/>
                <a:gd name="T15" fmla="*/ 8 h 38"/>
                <a:gd name="T16" fmla="*/ 18 w 36"/>
                <a:gd name="T17" fmla="*/ 28 h 38"/>
                <a:gd name="T18" fmla="*/ 18 w 36"/>
                <a:gd name="T19" fmla="*/ 28 h 38"/>
                <a:gd name="T20" fmla="*/ 4 w 36"/>
                <a:gd name="T21" fmla="*/ 8 h 38"/>
                <a:gd name="T22" fmla="*/ 4 w 36"/>
                <a:gd name="T23" fmla="*/ 38 h 38"/>
                <a:gd name="T24" fmla="*/ 0 w 36"/>
                <a:gd name="T25" fmla="*/ 38 h 38"/>
                <a:gd name="T26" fmla="*/ 0 w 3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0" y="0"/>
                  </a:moveTo>
                  <a:lnTo>
                    <a:pt x="4" y="0"/>
                  </a:lnTo>
                  <a:lnTo>
                    <a:pt x="18" y="22"/>
                  </a:lnTo>
                  <a:lnTo>
                    <a:pt x="32" y="0"/>
                  </a:lnTo>
                  <a:lnTo>
                    <a:pt x="36" y="0"/>
                  </a:lnTo>
                  <a:lnTo>
                    <a:pt x="36" y="38"/>
                  </a:lnTo>
                  <a:lnTo>
                    <a:pt x="32" y="38"/>
                  </a:lnTo>
                  <a:lnTo>
                    <a:pt x="32" y="8"/>
                  </a:lnTo>
                  <a:lnTo>
                    <a:pt x="18" y="28"/>
                  </a:lnTo>
                  <a:lnTo>
                    <a:pt x="18" y="2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64"/>
            <p:cNvSpPr>
              <a:spLocks noEditPoints="1"/>
            </p:cNvSpPr>
            <p:nvPr userDrawn="1"/>
          </p:nvSpPr>
          <p:spPr bwMode="auto">
            <a:xfrm>
              <a:off x="5431" y="4362"/>
              <a:ext cx="38" cy="38"/>
            </a:xfrm>
            <a:custGeom>
              <a:avLst/>
              <a:gdLst>
                <a:gd name="T0" fmla="*/ 18 w 38"/>
                <a:gd name="T1" fmla="*/ 0 h 38"/>
                <a:gd name="T2" fmla="*/ 22 w 38"/>
                <a:gd name="T3" fmla="*/ 0 h 38"/>
                <a:gd name="T4" fmla="*/ 38 w 38"/>
                <a:gd name="T5" fmla="*/ 38 h 38"/>
                <a:gd name="T6" fmla="*/ 34 w 38"/>
                <a:gd name="T7" fmla="*/ 38 h 38"/>
                <a:gd name="T8" fmla="*/ 30 w 38"/>
                <a:gd name="T9" fmla="*/ 28 h 38"/>
                <a:gd name="T10" fmla="*/ 8 w 38"/>
                <a:gd name="T11" fmla="*/ 28 h 38"/>
                <a:gd name="T12" fmla="*/ 4 w 38"/>
                <a:gd name="T13" fmla="*/ 38 h 38"/>
                <a:gd name="T14" fmla="*/ 0 w 38"/>
                <a:gd name="T15" fmla="*/ 38 h 38"/>
                <a:gd name="T16" fmla="*/ 18 w 38"/>
                <a:gd name="T17" fmla="*/ 0 h 38"/>
                <a:gd name="T18" fmla="*/ 28 w 38"/>
                <a:gd name="T19" fmla="*/ 24 h 38"/>
                <a:gd name="T20" fmla="*/ 20 w 38"/>
                <a:gd name="T21" fmla="*/ 6 h 38"/>
                <a:gd name="T22" fmla="*/ 10 w 38"/>
                <a:gd name="T23" fmla="*/ 24 h 38"/>
                <a:gd name="T24" fmla="*/ 28 w 38"/>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18" y="0"/>
                  </a:moveTo>
                  <a:lnTo>
                    <a:pt x="22" y="0"/>
                  </a:lnTo>
                  <a:lnTo>
                    <a:pt x="38" y="38"/>
                  </a:lnTo>
                  <a:lnTo>
                    <a:pt x="34" y="38"/>
                  </a:lnTo>
                  <a:lnTo>
                    <a:pt x="30" y="28"/>
                  </a:lnTo>
                  <a:lnTo>
                    <a:pt x="8" y="28"/>
                  </a:lnTo>
                  <a:lnTo>
                    <a:pt x="4" y="38"/>
                  </a:lnTo>
                  <a:lnTo>
                    <a:pt x="0" y="38"/>
                  </a:lnTo>
                  <a:lnTo>
                    <a:pt x="18" y="0"/>
                  </a:lnTo>
                  <a:close/>
                  <a:moveTo>
                    <a:pt x="28" y="24"/>
                  </a:moveTo>
                  <a:lnTo>
                    <a:pt x="20" y="6"/>
                  </a:lnTo>
                  <a:lnTo>
                    <a:pt x="10" y="24"/>
                  </a:lnTo>
                  <a:lnTo>
                    <a:pt x="2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65"/>
            <p:cNvSpPr>
              <a:spLocks/>
            </p:cNvSpPr>
            <p:nvPr userDrawn="1"/>
          </p:nvSpPr>
          <p:spPr bwMode="auto">
            <a:xfrm>
              <a:off x="5481" y="4362"/>
              <a:ext cx="32" cy="38"/>
            </a:xfrm>
            <a:custGeom>
              <a:avLst/>
              <a:gdLst>
                <a:gd name="T0" fmla="*/ 0 w 32"/>
                <a:gd name="T1" fmla="*/ 0 h 38"/>
                <a:gd name="T2" fmla="*/ 4 w 32"/>
                <a:gd name="T3" fmla="*/ 0 h 38"/>
                <a:gd name="T4" fmla="*/ 28 w 32"/>
                <a:gd name="T5" fmla="*/ 32 h 38"/>
                <a:gd name="T6" fmla="*/ 28 w 32"/>
                <a:gd name="T7" fmla="*/ 0 h 38"/>
                <a:gd name="T8" fmla="*/ 32 w 32"/>
                <a:gd name="T9" fmla="*/ 0 h 38"/>
                <a:gd name="T10" fmla="*/ 32 w 32"/>
                <a:gd name="T11" fmla="*/ 38 h 38"/>
                <a:gd name="T12" fmla="*/ 30 w 32"/>
                <a:gd name="T13" fmla="*/ 38 h 38"/>
                <a:gd name="T14" fmla="*/ 4 w 32"/>
                <a:gd name="T15" fmla="*/ 8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2"/>
                  </a:lnTo>
                  <a:lnTo>
                    <a:pt x="28" y="0"/>
                  </a:lnTo>
                  <a:lnTo>
                    <a:pt x="32" y="0"/>
                  </a:lnTo>
                  <a:lnTo>
                    <a:pt x="32"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66"/>
            <p:cNvSpPr>
              <a:spLocks noEditPoints="1"/>
            </p:cNvSpPr>
            <p:nvPr userDrawn="1"/>
          </p:nvSpPr>
          <p:spPr bwMode="auto">
            <a:xfrm>
              <a:off x="5525" y="4362"/>
              <a:ext cx="40" cy="38"/>
            </a:xfrm>
            <a:custGeom>
              <a:avLst/>
              <a:gdLst>
                <a:gd name="T0" fmla="*/ 18 w 40"/>
                <a:gd name="T1" fmla="*/ 0 h 38"/>
                <a:gd name="T2" fmla="*/ 22 w 40"/>
                <a:gd name="T3" fmla="*/ 0 h 38"/>
                <a:gd name="T4" fmla="*/ 40 w 40"/>
                <a:gd name="T5" fmla="*/ 38 h 38"/>
                <a:gd name="T6" fmla="*/ 34 w 40"/>
                <a:gd name="T7" fmla="*/ 38 h 38"/>
                <a:gd name="T8" fmla="*/ 30 w 40"/>
                <a:gd name="T9" fmla="*/ 28 h 38"/>
                <a:gd name="T10" fmla="*/ 8 w 40"/>
                <a:gd name="T11" fmla="*/ 28 h 38"/>
                <a:gd name="T12" fmla="*/ 4 w 40"/>
                <a:gd name="T13" fmla="*/ 38 h 38"/>
                <a:gd name="T14" fmla="*/ 0 w 40"/>
                <a:gd name="T15" fmla="*/ 38 h 38"/>
                <a:gd name="T16" fmla="*/ 18 w 40"/>
                <a:gd name="T17" fmla="*/ 0 h 38"/>
                <a:gd name="T18" fmla="*/ 28 w 40"/>
                <a:gd name="T19" fmla="*/ 24 h 38"/>
                <a:gd name="T20" fmla="*/ 20 w 40"/>
                <a:gd name="T21" fmla="*/ 6 h 38"/>
                <a:gd name="T22" fmla="*/ 10 w 40"/>
                <a:gd name="T23" fmla="*/ 24 h 38"/>
                <a:gd name="T24" fmla="*/ 28 w 40"/>
                <a:gd name="T25"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8">
                  <a:moveTo>
                    <a:pt x="18" y="0"/>
                  </a:moveTo>
                  <a:lnTo>
                    <a:pt x="22" y="0"/>
                  </a:lnTo>
                  <a:lnTo>
                    <a:pt x="40" y="38"/>
                  </a:lnTo>
                  <a:lnTo>
                    <a:pt x="34" y="38"/>
                  </a:lnTo>
                  <a:lnTo>
                    <a:pt x="30" y="28"/>
                  </a:lnTo>
                  <a:lnTo>
                    <a:pt x="8" y="28"/>
                  </a:lnTo>
                  <a:lnTo>
                    <a:pt x="4" y="38"/>
                  </a:lnTo>
                  <a:lnTo>
                    <a:pt x="0" y="38"/>
                  </a:lnTo>
                  <a:lnTo>
                    <a:pt x="18" y="0"/>
                  </a:lnTo>
                  <a:close/>
                  <a:moveTo>
                    <a:pt x="28" y="24"/>
                  </a:moveTo>
                  <a:lnTo>
                    <a:pt x="20" y="6"/>
                  </a:lnTo>
                  <a:lnTo>
                    <a:pt x="10" y="24"/>
                  </a:lnTo>
                  <a:lnTo>
                    <a:pt x="28"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67"/>
            <p:cNvSpPr>
              <a:spLocks/>
            </p:cNvSpPr>
            <p:nvPr userDrawn="1"/>
          </p:nvSpPr>
          <p:spPr bwMode="auto">
            <a:xfrm>
              <a:off x="5571" y="4362"/>
              <a:ext cx="36" cy="4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0 h 40"/>
                <a:gd name="T18" fmla="*/ 34 w 36"/>
                <a:gd name="T19" fmla="*/ 4 h 40"/>
                <a:gd name="T20" fmla="*/ 32 w 36"/>
                <a:gd name="T21" fmla="*/ 8 h 40"/>
                <a:gd name="T22" fmla="*/ 32 w 36"/>
                <a:gd name="T23" fmla="*/ 8 h 40"/>
                <a:gd name="T24" fmla="*/ 26 w 36"/>
                <a:gd name="T25" fmla="*/ 4 h 40"/>
                <a:gd name="T26" fmla="*/ 20 w 36"/>
                <a:gd name="T27" fmla="*/ 4 h 40"/>
                <a:gd name="T28" fmla="*/ 20 w 36"/>
                <a:gd name="T29" fmla="*/ 4 h 40"/>
                <a:gd name="T30" fmla="*/ 14 w 36"/>
                <a:gd name="T31" fmla="*/ 4 h 40"/>
                <a:gd name="T32" fmla="*/ 8 w 36"/>
                <a:gd name="T33" fmla="*/ 8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4 h 40"/>
                <a:gd name="T48" fmla="*/ 20 w 36"/>
                <a:gd name="T49" fmla="*/ 36 h 40"/>
                <a:gd name="T50" fmla="*/ 20 w 36"/>
                <a:gd name="T51" fmla="*/ 36 h 40"/>
                <a:gd name="T52" fmla="*/ 26 w 36"/>
                <a:gd name="T53" fmla="*/ 34 h 40"/>
                <a:gd name="T54" fmla="*/ 32 w 36"/>
                <a:gd name="T55" fmla="*/ 32 h 40"/>
                <a:gd name="T56" fmla="*/ 32 w 36"/>
                <a:gd name="T57" fmla="*/ 22 h 40"/>
                <a:gd name="T58" fmla="*/ 20 w 36"/>
                <a:gd name="T59" fmla="*/ 22 h 40"/>
                <a:gd name="T60" fmla="*/ 20 w 36"/>
                <a:gd name="T61" fmla="*/ 18 h 40"/>
                <a:gd name="T62" fmla="*/ 36 w 36"/>
                <a:gd name="T63" fmla="*/ 18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38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0"/>
                  </a:lnTo>
                  <a:lnTo>
                    <a:pt x="34" y="4"/>
                  </a:lnTo>
                  <a:lnTo>
                    <a:pt x="32" y="8"/>
                  </a:lnTo>
                  <a:lnTo>
                    <a:pt x="32" y="8"/>
                  </a:lnTo>
                  <a:lnTo>
                    <a:pt x="26" y="4"/>
                  </a:lnTo>
                  <a:lnTo>
                    <a:pt x="20" y="4"/>
                  </a:lnTo>
                  <a:lnTo>
                    <a:pt x="20" y="4"/>
                  </a:lnTo>
                  <a:lnTo>
                    <a:pt x="14" y="4"/>
                  </a:lnTo>
                  <a:lnTo>
                    <a:pt x="8" y="8"/>
                  </a:lnTo>
                  <a:lnTo>
                    <a:pt x="6" y="14"/>
                  </a:lnTo>
                  <a:lnTo>
                    <a:pt x="4" y="20"/>
                  </a:lnTo>
                  <a:lnTo>
                    <a:pt x="4" y="20"/>
                  </a:lnTo>
                  <a:lnTo>
                    <a:pt x="4" y="20"/>
                  </a:lnTo>
                  <a:lnTo>
                    <a:pt x="6" y="26"/>
                  </a:lnTo>
                  <a:lnTo>
                    <a:pt x="8" y="32"/>
                  </a:lnTo>
                  <a:lnTo>
                    <a:pt x="14" y="34"/>
                  </a:lnTo>
                  <a:lnTo>
                    <a:pt x="20" y="36"/>
                  </a:lnTo>
                  <a:lnTo>
                    <a:pt x="20" y="36"/>
                  </a:lnTo>
                  <a:lnTo>
                    <a:pt x="26" y="34"/>
                  </a:lnTo>
                  <a:lnTo>
                    <a:pt x="32" y="32"/>
                  </a:lnTo>
                  <a:lnTo>
                    <a:pt x="32" y="22"/>
                  </a:lnTo>
                  <a:lnTo>
                    <a:pt x="20" y="22"/>
                  </a:lnTo>
                  <a:lnTo>
                    <a:pt x="20" y="18"/>
                  </a:lnTo>
                  <a:lnTo>
                    <a:pt x="36" y="18"/>
                  </a:lnTo>
                  <a:lnTo>
                    <a:pt x="36" y="34"/>
                  </a:lnTo>
                  <a:lnTo>
                    <a:pt x="36" y="34"/>
                  </a:lnTo>
                  <a:lnTo>
                    <a:pt x="28" y="38"/>
                  </a:lnTo>
                  <a:lnTo>
                    <a:pt x="20" y="40"/>
                  </a:lnTo>
                  <a:lnTo>
                    <a:pt x="20" y="40"/>
                  </a:lnTo>
                  <a:lnTo>
                    <a:pt x="12" y="38"/>
                  </a:lnTo>
                  <a:lnTo>
                    <a:pt x="6" y="34"/>
                  </a:lnTo>
                  <a:lnTo>
                    <a:pt x="2" y="28"/>
                  </a:lnTo>
                  <a:lnTo>
                    <a:pt x="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68"/>
            <p:cNvSpPr>
              <a:spLocks/>
            </p:cNvSpPr>
            <p:nvPr userDrawn="1"/>
          </p:nvSpPr>
          <p:spPr bwMode="auto">
            <a:xfrm>
              <a:off x="5571" y="4362"/>
              <a:ext cx="36" cy="4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0 h 40"/>
                <a:gd name="T18" fmla="*/ 34 w 36"/>
                <a:gd name="T19" fmla="*/ 4 h 40"/>
                <a:gd name="T20" fmla="*/ 32 w 36"/>
                <a:gd name="T21" fmla="*/ 8 h 40"/>
                <a:gd name="T22" fmla="*/ 32 w 36"/>
                <a:gd name="T23" fmla="*/ 8 h 40"/>
                <a:gd name="T24" fmla="*/ 26 w 36"/>
                <a:gd name="T25" fmla="*/ 4 h 40"/>
                <a:gd name="T26" fmla="*/ 20 w 36"/>
                <a:gd name="T27" fmla="*/ 4 h 40"/>
                <a:gd name="T28" fmla="*/ 20 w 36"/>
                <a:gd name="T29" fmla="*/ 4 h 40"/>
                <a:gd name="T30" fmla="*/ 14 w 36"/>
                <a:gd name="T31" fmla="*/ 4 h 40"/>
                <a:gd name="T32" fmla="*/ 8 w 36"/>
                <a:gd name="T33" fmla="*/ 8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4 h 40"/>
                <a:gd name="T48" fmla="*/ 20 w 36"/>
                <a:gd name="T49" fmla="*/ 36 h 40"/>
                <a:gd name="T50" fmla="*/ 20 w 36"/>
                <a:gd name="T51" fmla="*/ 36 h 40"/>
                <a:gd name="T52" fmla="*/ 26 w 36"/>
                <a:gd name="T53" fmla="*/ 34 h 40"/>
                <a:gd name="T54" fmla="*/ 32 w 36"/>
                <a:gd name="T55" fmla="*/ 32 h 40"/>
                <a:gd name="T56" fmla="*/ 32 w 36"/>
                <a:gd name="T57" fmla="*/ 22 h 40"/>
                <a:gd name="T58" fmla="*/ 20 w 36"/>
                <a:gd name="T59" fmla="*/ 22 h 40"/>
                <a:gd name="T60" fmla="*/ 20 w 36"/>
                <a:gd name="T61" fmla="*/ 18 h 40"/>
                <a:gd name="T62" fmla="*/ 36 w 36"/>
                <a:gd name="T63" fmla="*/ 18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38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0"/>
                  </a:lnTo>
                  <a:lnTo>
                    <a:pt x="34" y="4"/>
                  </a:lnTo>
                  <a:lnTo>
                    <a:pt x="32" y="8"/>
                  </a:lnTo>
                  <a:lnTo>
                    <a:pt x="32" y="8"/>
                  </a:lnTo>
                  <a:lnTo>
                    <a:pt x="26" y="4"/>
                  </a:lnTo>
                  <a:lnTo>
                    <a:pt x="20" y="4"/>
                  </a:lnTo>
                  <a:lnTo>
                    <a:pt x="20" y="4"/>
                  </a:lnTo>
                  <a:lnTo>
                    <a:pt x="14" y="4"/>
                  </a:lnTo>
                  <a:lnTo>
                    <a:pt x="8" y="8"/>
                  </a:lnTo>
                  <a:lnTo>
                    <a:pt x="6" y="14"/>
                  </a:lnTo>
                  <a:lnTo>
                    <a:pt x="4" y="20"/>
                  </a:lnTo>
                  <a:lnTo>
                    <a:pt x="4" y="20"/>
                  </a:lnTo>
                  <a:lnTo>
                    <a:pt x="4" y="20"/>
                  </a:lnTo>
                  <a:lnTo>
                    <a:pt x="6" y="26"/>
                  </a:lnTo>
                  <a:lnTo>
                    <a:pt x="8" y="32"/>
                  </a:lnTo>
                  <a:lnTo>
                    <a:pt x="14" y="34"/>
                  </a:lnTo>
                  <a:lnTo>
                    <a:pt x="20" y="36"/>
                  </a:lnTo>
                  <a:lnTo>
                    <a:pt x="20" y="36"/>
                  </a:lnTo>
                  <a:lnTo>
                    <a:pt x="26" y="34"/>
                  </a:lnTo>
                  <a:lnTo>
                    <a:pt x="32" y="32"/>
                  </a:lnTo>
                  <a:lnTo>
                    <a:pt x="32" y="22"/>
                  </a:lnTo>
                  <a:lnTo>
                    <a:pt x="20" y="22"/>
                  </a:lnTo>
                  <a:lnTo>
                    <a:pt x="20" y="18"/>
                  </a:lnTo>
                  <a:lnTo>
                    <a:pt x="36" y="18"/>
                  </a:lnTo>
                  <a:lnTo>
                    <a:pt x="36" y="34"/>
                  </a:lnTo>
                  <a:lnTo>
                    <a:pt x="36" y="34"/>
                  </a:lnTo>
                  <a:lnTo>
                    <a:pt x="28" y="38"/>
                  </a:lnTo>
                  <a:lnTo>
                    <a:pt x="20" y="40"/>
                  </a:lnTo>
                  <a:lnTo>
                    <a:pt x="20" y="40"/>
                  </a:lnTo>
                  <a:lnTo>
                    <a:pt x="12" y="38"/>
                  </a:lnTo>
                  <a:lnTo>
                    <a:pt x="6" y="34"/>
                  </a:lnTo>
                  <a:lnTo>
                    <a:pt x="2" y="28"/>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69"/>
            <p:cNvSpPr>
              <a:spLocks/>
            </p:cNvSpPr>
            <p:nvPr userDrawn="1"/>
          </p:nvSpPr>
          <p:spPr bwMode="auto">
            <a:xfrm>
              <a:off x="5619" y="4362"/>
              <a:ext cx="28" cy="38"/>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70"/>
            <p:cNvSpPr>
              <a:spLocks/>
            </p:cNvSpPr>
            <p:nvPr userDrawn="1"/>
          </p:nvSpPr>
          <p:spPr bwMode="auto">
            <a:xfrm>
              <a:off x="5659" y="4362"/>
              <a:ext cx="38" cy="38"/>
            </a:xfrm>
            <a:custGeom>
              <a:avLst/>
              <a:gdLst>
                <a:gd name="T0" fmla="*/ 0 w 38"/>
                <a:gd name="T1" fmla="*/ 0 h 38"/>
                <a:gd name="T2" fmla="*/ 6 w 38"/>
                <a:gd name="T3" fmla="*/ 0 h 38"/>
                <a:gd name="T4" fmla="*/ 20 w 38"/>
                <a:gd name="T5" fmla="*/ 22 h 38"/>
                <a:gd name="T6" fmla="*/ 34 w 38"/>
                <a:gd name="T7" fmla="*/ 0 h 38"/>
                <a:gd name="T8" fmla="*/ 38 w 38"/>
                <a:gd name="T9" fmla="*/ 0 h 38"/>
                <a:gd name="T10" fmla="*/ 38 w 38"/>
                <a:gd name="T11" fmla="*/ 38 h 38"/>
                <a:gd name="T12" fmla="*/ 34 w 38"/>
                <a:gd name="T13" fmla="*/ 38 h 38"/>
                <a:gd name="T14" fmla="*/ 34 w 38"/>
                <a:gd name="T15" fmla="*/ 8 h 38"/>
                <a:gd name="T16" fmla="*/ 20 w 38"/>
                <a:gd name="T17" fmla="*/ 28 h 38"/>
                <a:gd name="T18" fmla="*/ 20 w 38"/>
                <a:gd name="T19" fmla="*/ 28 h 38"/>
                <a:gd name="T20" fmla="*/ 6 w 38"/>
                <a:gd name="T21" fmla="*/ 8 h 38"/>
                <a:gd name="T22" fmla="*/ 6 w 38"/>
                <a:gd name="T23" fmla="*/ 38 h 38"/>
                <a:gd name="T24" fmla="*/ 0 w 38"/>
                <a:gd name="T25" fmla="*/ 38 h 38"/>
                <a:gd name="T26" fmla="*/ 0 w 38"/>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0" y="0"/>
                  </a:moveTo>
                  <a:lnTo>
                    <a:pt x="6" y="0"/>
                  </a:lnTo>
                  <a:lnTo>
                    <a:pt x="20" y="22"/>
                  </a:lnTo>
                  <a:lnTo>
                    <a:pt x="34" y="0"/>
                  </a:lnTo>
                  <a:lnTo>
                    <a:pt x="38" y="0"/>
                  </a:lnTo>
                  <a:lnTo>
                    <a:pt x="38" y="38"/>
                  </a:lnTo>
                  <a:lnTo>
                    <a:pt x="34" y="38"/>
                  </a:lnTo>
                  <a:lnTo>
                    <a:pt x="34" y="8"/>
                  </a:lnTo>
                  <a:lnTo>
                    <a:pt x="20" y="28"/>
                  </a:lnTo>
                  <a:lnTo>
                    <a:pt x="20" y="28"/>
                  </a:lnTo>
                  <a:lnTo>
                    <a:pt x="6" y="8"/>
                  </a:lnTo>
                  <a:lnTo>
                    <a:pt x="6"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71"/>
            <p:cNvSpPr>
              <a:spLocks/>
            </p:cNvSpPr>
            <p:nvPr userDrawn="1"/>
          </p:nvSpPr>
          <p:spPr bwMode="auto">
            <a:xfrm>
              <a:off x="5711" y="4362"/>
              <a:ext cx="28" cy="38"/>
            </a:xfrm>
            <a:custGeom>
              <a:avLst/>
              <a:gdLst>
                <a:gd name="T0" fmla="*/ 0 w 28"/>
                <a:gd name="T1" fmla="*/ 0 h 38"/>
                <a:gd name="T2" fmla="*/ 28 w 28"/>
                <a:gd name="T3" fmla="*/ 0 h 38"/>
                <a:gd name="T4" fmla="*/ 28 w 28"/>
                <a:gd name="T5" fmla="*/ 4 h 38"/>
                <a:gd name="T6" fmla="*/ 4 w 28"/>
                <a:gd name="T7" fmla="*/ 4 h 38"/>
                <a:gd name="T8" fmla="*/ 4 w 28"/>
                <a:gd name="T9" fmla="*/ 18 h 38"/>
                <a:gd name="T10" fmla="*/ 26 w 28"/>
                <a:gd name="T11" fmla="*/ 18 h 38"/>
                <a:gd name="T12" fmla="*/ 26 w 28"/>
                <a:gd name="T13" fmla="*/ 22 h 38"/>
                <a:gd name="T14" fmla="*/ 4 w 28"/>
                <a:gd name="T15" fmla="*/ 22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8"/>
                  </a:lnTo>
                  <a:lnTo>
                    <a:pt x="26" y="18"/>
                  </a:lnTo>
                  <a:lnTo>
                    <a:pt x="26" y="22"/>
                  </a:lnTo>
                  <a:lnTo>
                    <a:pt x="4" y="22"/>
                  </a:lnTo>
                  <a:lnTo>
                    <a:pt x="4" y="34"/>
                  </a:lnTo>
                  <a:lnTo>
                    <a:pt x="28" y="34"/>
                  </a:lnTo>
                  <a:lnTo>
                    <a:pt x="28"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72"/>
            <p:cNvSpPr>
              <a:spLocks/>
            </p:cNvSpPr>
            <p:nvPr userDrawn="1"/>
          </p:nvSpPr>
          <p:spPr bwMode="auto">
            <a:xfrm>
              <a:off x="5751" y="4362"/>
              <a:ext cx="34" cy="38"/>
            </a:xfrm>
            <a:custGeom>
              <a:avLst/>
              <a:gdLst>
                <a:gd name="T0" fmla="*/ 0 w 34"/>
                <a:gd name="T1" fmla="*/ 0 h 38"/>
                <a:gd name="T2" fmla="*/ 4 w 34"/>
                <a:gd name="T3" fmla="*/ 0 h 38"/>
                <a:gd name="T4" fmla="*/ 28 w 34"/>
                <a:gd name="T5" fmla="*/ 32 h 38"/>
                <a:gd name="T6" fmla="*/ 28 w 34"/>
                <a:gd name="T7" fmla="*/ 0 h 38"/>
                <a:gd name="T8" fmla="*/ 34 w 34"/>
                <a:gd name="T9" fmla="*/ 0 h 38"/>
                <a:gd name="T10" fmla="*/ 34 w 34"/>
                <a:gd name="T11" fmla="*/ 38 h 38"/>
                <a:gd name="T12" fmla="*/ 30 w 34"/>
                <a:gd name="T13" fmla="*/ 38 h 38"/>
                <a:gd name="T14" fmla="*/ 4 w 34"/>
                <a:gd name="T15" fmla="*/ 8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28" y="32"/>
                  </a:lnTo>
                  <a:lnTo>
                    <a:pt x="28" y="0"/>
                  </a:lnTo>
                  <a:lnTo>
                    <a:pt x="34" y="0"/>
                  </a:lnTo>
                  <a:lnTo>
                    <a:pt x="34" y="38"/>
                  </a:lnTo>
                  <a:lnTo>
                    <a:pt x="30" y="38"/>
                  </a:lnTo>
                  <a:lnTo>
                    <a:pt x="4" y="8"/>
                  </a:lnTo>
                  <a:lnTo>
                    <a:pt x="4" y="38"/>
                  </a:lnTo>
                  <a:lnTo>
                    <a:pt x="0" y="3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73"/>
            <p:cNvSpPr>
              <a:spLocks/>
            </p:cNvSpPr>
            <p:nvPr userDrawn="1"/>
          </p:nvSpPr>
          <p:spPr bwMode="auto">
            <a:xfrm>
              <a:off x="5795" y="4362"/>
              <a:ext cx="32" cy="38"/>
            </a:xfrm>
            <a:custGeom>
              <a:avLst/>
              <a:gdLst>
                <a:gd name="T0" fmla="*/ 14 w 32"/>
                <a:gd name="T1" fmla="*/ 4 h 38"/>
                <a:gd name="T2" fmla="*/ 0 w 32"/>
                <a:gd name="T3" fmla="*/ 4 h 38"/>
                <a:gd name="T4" fmla="*/ 0 w 32"/>
                <a:gd name="T5" fmla="*/ 0 h 38"/>
                <a:gd name="T6" fmla="*/ 32 w 32"/>
                <a:gd name="T7" fmla="*/ 0 h 38"/>
                <a:gd name="T8" fmla="*/ 32 w 32"/>
                <a:gd name="T9" fmla="*/ 4 h 38"/>
                <a:gd name="T10" fmla="*/ 18 w 32"/>
                <a:gd name="T11" fmla="*/ 4 h 38"/>
                <a:gd name="T12" fmla="*/ 18 w 32"/>
                <a:gd name="T13" fmla="*/ 38 h 38"/>
                <a:gd name="T14" fmla="*/ 14 w 32"/>
                <a:gd name="T15" fmla="*/ 38 h 38"/>
                <a:gd name="T16" fmla="*/ 14 w 32"/>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4" y="4"/>
                  </a:moveTo>
                  <a:lnTo>
                    <a:pt x="0" y="4"/>
                  </a:lnTo>
                  <a:lnTo>
                    <a:pt x="0" y="0"/>
                  </a:lnTo>
                  <a:lnTo>
                    <a:pt x="32" y="0"/>
                  </a:lnTo>
                  <a:lnTo>
                    <a:pt x="32" y="4"/>
                  </a:lnTo>
                  <a:lnTo>
                    <a:pt x="18" y="4"/>
                  </a:lnTo>
                  <a:lnTo>
                    <a:pt x="18" y="38"/>
                  </a:lnTo>
                  <a:lnTo>
                    <a:pt x="14" y="38"/>
                  </a:lnTo>
                  <a:lnTo>
                    <a:pt x="1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74"/>
            <p:cNvSpPr>
              <a:spLocks noEditPoints="1"/>
            </p:cNvSpPr>
            <p:nvPr userDrawn="1"/>
          </p:nvSpPr>
          <p:spPr bwMode="auto">
            <a:xfrm>
              <a:off x="5219" y="3848"/>
              <a:ext cx="350" cy="350"/>
            </a:xfrm>
            <a:custGeom>
              <a:avLst/>
              <a:gdLst>
                <a:gd name="T0" fmla="*/ 166 w 350"/>
                <a:gd name="T1" fmla="*/ 344 h 350"/>
                <a:gd name="T2" fmla="*/ 172 w 350"/>
                <a:gd name="T3" fmla="*/ 344 h 350"/>
                <a:gd name="T4" fmla="*/ 62 w 350"/>
                <a:gd name="T5" fmla="*/ 302 h 350"/>
                <a:gd name="T6" fmla="*/ 178 w 350"/>
                <a:gd name="T7" fmla="*/ 4 h 350"/>
                <a:gd name="T8" fmla="*/ 294 w 350"/>
                <a:gd name="T9" fmla="*/ 54 h 350"/>
                <a:gd name="T10" fmla="*/ 342 w 350"/>
                <a:gd name="T11" fmla="*/ 210 h 350"/>
                <a:gd name="T12" fmla="*/ 320 w 350"/>
                <a:gd name="T13" fmla="*/ 226 h 350"/>
                <a:gd name="T14" fmla="*/ 302 w 350"/>
                <a:gd name="T15" fmla="*/ 260 h 350"/>
                <a:gd name="T16" fmla="*/ 312 w 350"/>
                <a:gd name="T17" fmla="*/ 274 h 350"/>
                <a:gd name="T18" fmla="*/ 296 w 350"/>
                <a:gd name="T19" fmla="*/ 82 h 350"/>
                <a:gd name="T20" fmla="*/ 322 w 350"/>
                <a:gd name="T21" fmla="*/ 88 h 350"/>
                <a:gd name="T22" fmla="*/ 332 w 350"/>
                <a:gd name="T23" fmla="*/ 108 h 350"/>
                <a:gd name="T24" fmla="*/ 342 w 350"/>
                <a:gd name="T25" fmla="*/ 146 h 350"/>
                <a:gd name="T26" fmla="*/ 326 w 350"/>
                <a:gd name="T27" fmla="*/ 152 h 350"/>
                <a:gd name="T28" fmla="*/ 230 w 350"/>
                <a:gd name="T29" fmla="*/ 32 h 350"/>
                <a:gd name="T30" fmla="*/ 248 w 350"/>
                <a:gd name="T31" fmla="*/ 40 h 350"/>
                <a:gd name="T32" fmla="*/ 252 w 350"/>
                <a:gd name="T33" fmla="*/ 42 h 350"/>
                <a:gd name="T34" fmla="*/ 292 w 350"/>
                <a:gd name="T35" fmla="*/ 52 h 350"/>
                <a:gd name="T36" fmla="*/ 48 w 350"/>
                <a:gd name="T37" fmla="*/ 288 h 350"/>
                <a:gd name="T38" fmla="*/ 26 w 350"/>
                <a:gd name="T39" fmla="*/ 256 h 350"/>
                <a:gd name="T40" fmla="*/ 32 w 350"/>
                <a:gd name="T41" fmla="*/ 230 h 350"/>
                <a:gd name="T42" fmla="*/ 22 w 350"/>
                <a:gd name="T43" fmla="*/ 192 h 350"/>
                <a:gd name="T44" fmla="*/ 22 w 350"/>
                <a:gd name="T45" fmla="*/ 172 h 350"/>
                <a:gd name="T46" fmla="*/ 22 w 350"/>
                <a:gd name="T47" fmla="*/ 168 h 350"/>
                <a:gd name="T48" fmla="*/ 8 w 350"/>
                <a:gd name="T49" fmla="*/ 144 h 350"/>
                <a:gd name="T50" fmla="*/ 12 w 350"/>
                <a:gd name="T51" fmla="*/ 124 h 350"/>
                <a:gd name="T52" fmla="*/ 28 w 350"/>
                <a:gd name="T53" fmla="*/ 88 h 350"/>
                <a:gd name="T54" fmla="*/ 54 w 350"/>
                <a:gd name="T55" fmla="*/ 80 h 350"/>
                <a:gd name="T56" fmla="*/ 82 w 350"/>
                <a:gd name="T57" fmla="*/ 54 h 350"/>
                <a:gd name="T58" fmla="*/ 98 w 350"/>
                <a:gd name="T59" fmla="*/ 42 h 350"/>
                <a:gd name="T60" fmla="*/ 102 w 350"/>
                <a:gd name="T61" fmla="*/ 40 h 350"/>
                <a:gd name="T62" fmla="*/ 114 w 350"/>
                <a:gd name="T63" fmla="*/ 16 h 350"/>
                <a:gd name="T64" fmla="*/ 134 w 350"/>
                <a:gd name="T65" fmla="*/ 10 h 350"/>
                <a:gd name="T66" fmla="*/ 172 w 350"/>
                <a:gd name="T67" fmla="*/ 22 h 350"/>
                <a:gd name="T68" fmla="*/ 148 w 350"/>
                <a:gd name="T69" fmla="*/ 326 h 350"/>
                <a:gd name="T70" fmla="*/ 110 w 350"/>
                <a:gd name="T71" fmla="*/ 314 h 350"/>
                <a:gd name="T72" fmla="*/ 94 w 350"/>
                <a:gd name="T73" fmla="*/ 304 h 350"/>
                <a:gd name="T74" fmla="*/ 80 w 350"/>
                <a:gd name="T75" fmla="*/ 316 h 350"/>
                <a:gd name="T76" fmla="*/ 144 w 350"/>
                <a:gd name="T77" fmla="*/ 316 h 350"/>
                <a:gd name="T78" fmla="*/ 54 w 350"/>
                <a:gd name="T79" fmla="*/ 254 h 350"/>
                <a:gd name="T80" fmla="*/ 30 w 350"/>
                <a:gd name="T81" fmla="*/ 158 h 350"/>
                <a:gd name="T82" fmla="*/ 84 w 350"/>
                <a:gd name="T83" fmla="*/ 62 h 350"/>
                <a:gd name="T84" fmla="*/ 178 w 350"/>
                <a:gd name="T85" fmla="*/ 30 h 350"/>
                <a:gd name="T86" fmla="*/ 280 w 350"/>
                <a:gd name="T87" fmla="*/ 74 h 350"/>
                <a:gd name="T88" fmla="*/ 320 w 350"/>
                <a:gd name="T89" fmla="*/ 178 h 350"/>
                <a:gd name="T90" fmla="*/ 286 w 350"/>
                <a:gd name="T91" fmla="*/ 270 h 350"/>
                <a:gd name="T92" fmla="*/ 188 w 350"/>
                <a:gd name="T93" fmla="*/ 320 h 350"/>
                <a:gd name="T94" fmla="*/ 260 w 350"/>
                <a:gd name="T95" fmla="*/ 302 h 350"/>
                <a:gd name="T96" fmla="*/ 226 w 350"/>
                <a:gd name="T97" fmla="*/ 320 h 350"/>
                <a:gd name="T98" fmla="*/ 206 w 350"/>
                <a:gd name="T99" fmla="*/ 324 h 350"/>
                <a:gd name="T100" fmla="*/ 204 w 350"/>
                <a:gd name="T101" fmla="*/ 342 h 350"/>
                <a:gd name="T102" fmla="*/ 328 w 350"/>
                <a:gd name="T103" fmla="*/ 188 h 350"/>
                <a:gd name="T104" fmla="*/ 178 w 350"/>
                <a:gd name="T105" fmla="*/ 0 h 350"/>
                <a:gd name="T106" fmla="*/ 66 w 350"/>
                <a:gd name="T107" fmla="*/ 38 h 350"/>
                <a:gd name="T108" fmla="*/ 2 w 350"/>
                <a:gd name="T109" fmla="*/ 154 h 350"/>
                <a:gd name="T110" fmla="*/ 28 w 350"/>
                <a:gd name="T111" fmla="*/ 270 h 350"/>
                <a:gd name="T112" fmla="*/ 136 w 350"/>
                <a:gd name="T113" fmla="*/ 346 h 350"/>
                <a:gd name="T114" fmla="*/ 256 w 350"/>
                <a:gd name="T115" fmla="*/ 330 h 350"/>
                <a:gd name="T116" fmla="*/ 340 w 350"/>
                <a:gd name="T117" fmla="*/ 230 h 350"/>
                <a:gd name="T118" fmla="*/ 338 w 350"/>
                <a:gd name="T119" fmla="*/ 110 h 350"/>
                <a:gd name="T120" fmla="*/ 246 w 350"/>
                <a:gd name="T121" fmla="*/ 1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0" h="350">
                  <a:moveTo>
                    <a:pt x="286" y="302"/>
                  </a:moveTo>
                  <a:lnTo>
                    <a:pt x="276" y="290"/>
                  </a:lnTo>
                  <a:lnTo>
                    <a:pt x="276" y="290"/>
                  </a:lnTo>
                  <a:lnTo>
                    <a:pt x="286" y="280"/>
                  </a:lnTo>
                  <a:lnTo>
                    <a:pt x="298" y="290"/>
                  </a:lnTo>
                  <a:lnTo>
                    <a:pt x="298" y="290"/>
                  </a:lnTo>
                  <a:lnTo>
                    <a:pt x="286" y="302"/>
                  </a:lnTo>
                  <a:close/>
                  <a:moveTo>
                    <a:pt x="166" y="344"/>
                  </a:moveTo>
                  <a:lnTo>
                    <a:pt x="168" y="328"/>
                  </a:lnTo>
                  <a:lnTo>
                    <a:pt x="168" y="328"/>
                  </a:lnTo>
                  <a:lnTo>
                    <a:pt x="172" y="328"/>
                  </a:lnTo>
                  <a:lnTo>
                    <a:pt x="172" y="328"/>
                  </a:lnTo>
                  <a:lnTo>
                    <a:pt x="182" y="328"/>
                  </a:lnTo>
                  <a:lnTo>
                    <a:pt x="184" y="344"/>
                  </a:lnTo>
                  <a:lnTo>
                    <a:pt x="184" y="344"/>
                  </a:lnTo>
                  <a:lnTo>
                    <a:pt x="172" y="344"/>
                  </a:lnTo>
                  <a:lnTo>
                    <a:pt x="172" y="344"/>
                  </a:lnTo>
                  <a:lnTo>
                    <a:pt x="166" y="344"/>
                  </a:lnTo>
                  <a:close/>
                  <a:moveTo>
                    <a:pt x="50" y="290"/>
                  </a:moveTo>
                  <a:lnTo>
                    <a:pt x="64" y="280"/>
                  </a:lnTo>
                  <a:lnTo>
                    <a:pt x="64" y="280"/>
                  </a:lnTo>
                  <a:lnTo>
                    <a:pt x="74" y="290"/>
                  </a:lnTo>
                  <a:lnTo>
                    <a:pt x="62" y="302"/>
                  </a:lnTo>
                  <a:lnTo>
                    <a:pt x="62" y="302"/>
                  </a:lnTo>
                  <a:lnTo>
                    <a:pt x="50" y="290"/>
                  </a:lnTo>
                  <a:close/>
                  <a:moveTo>
                    <a:pt x="194" y="6"/>
                  </a:moveTo>
                  <a:lnTo>
                    <a:pt x="192" y="22"/>
                  </a:lnTo>
                  <a:lnTo>
                    <a:pt x="192" y="22"/>
                  </a:lnTo>
                  <a:lnTo>
                    <a:pt x="178" y="22"/>
                  </a:lnTo>
                  <a:lnTo>
                    <a:pt x="178" y="22"/>
                  </a:lnTo>
                  <a:lnTo>
                    <a:pt x="178" y="4"/>
                  </a:lnTo>
                  <a:lnTo>
                    <a:pt x="178" y="4"/>
                  </a:lnTo>
                  <a:lnTo>
                    <a:pt x="178" y="4"/>
                  </a:lnTo>
                  <a:lnTo>
                    <a:pt x="178" y="4"/>
                  </a:lnTo>
                  <a:lnTo>
                    <a:pt x="194" y="6"/>
                  </a:lnTo>
                  <a:close/>
                  <a:moveTo>
                    <a:pt x="306" y="68"/>
                  </a:moveTo>
                  <a:lnTo>
                    <a:pt x="294" y="78"/>
                  </a:lnTo>
                  <a:lnTo>
                    <a:pt x="294" y="78"/>
                  </a:lnTo>
                  <a:lnTo>
                    <a:pt x="284" y="66"/>
                  </a:lnTo>
                  <a:lnTo>
                    <a:pt x="294" y="54"/>
                  </a:lnTo>
                  <a:lnTo>
                    <a:pt x="294" y="54"/>
                  </a:lnTo>
                  <a:lnTo>
                    <a:pt x="306" y="68"/>
                  </a:lnTo>
                  <a:close/>
                  <a:moveTo>
                    <a:pt x="324" y="206"/>
                  </a:moveTo>
                  <a:lnTo>
                    <a:pt x="324" y="206"/>
                  </a:lnTo>
                  <a:lnTo>
                    <a:pt x="328" y="192"/>
                  </a:lnTo>
                  <a:lnTo>
                    <a:pt x="344" y="194"/>
                  </a:lnTo>
                  <a:lnTo>
                    <a:pt x="344" y="194"/>
                  </a:lnTo>
                  <a:lnTo>
                    <a:pt x="342" y="210"/>
                  </a:lnTo>
                  <a:lnTo>
                    <a:pt x="324" y="206"/>
                  </a:lnTo>
                  <a:close/>
                  <a:moveTo>
                    <a:pt x="320" y="226"/>
                  </a:moveTo>
                  <a:lnTo>
                    <a:pt x="320" y="226"/>
                  </a:lnTo>
                  <a:lnTo>
                    <a:pt x="324" y="212"/>
                  </a:lnTo>
                  <a:lnTo>
                    <a:pt x="340" y="216"/>
                  </a:lnTo>
                  <a:lnTo>
                    <a:pt x="340" y="216"/>
                  </a:lnTo>
                  <a:lnTo>
                    <a:pt x="336" y="232"/>
                  </a:lnTo>
                  <a:lnTo>
                    <a:pt x="320" y="226"/>
                  </a:lnTo>
                  <a:close/>
                  <a:moveTo>
                    <a:pt x="312" y="244"/>
                  </a:moveTo>
                  <a:lnTo>
                    <a:pt x="312" y="244"/>
                  </a:lnTo>
                  <a:lnTo>
                    <a:pt x="318" y="230"/>
                  </a:lnTo>
                  <a:lnTo>
                    <a:pt x="334" y="236"/>
                  </a:lnTo>
                  <a:lnTo>
                    <a:pt x="334" y="236"/>
                  </a:lnTo>
                  <a:lnTo>
                    <a:pt x="326" y="252"/>
                  </a:lnTo>
                  <a:lnTo>
                    <a:pt x="312" y="244"/>
                  </a:lnTo>
                  <a:close/>
                  <a:moveTo>
                    <a:pt x="302" y="260"/>
                  </a:moveTo>
                  <a:lnTo>
                    <a:pt x="302" y="260"/>
                  </a:lnTo>
                  <a:lnTo>
                    <a:pt x="310" y="248"/>
                  </a:lnTo>
                  <a:lnTo>
                    <a:pt x="324" y="256"/>
                  </a:lnTo>
                  <a:lnTo>
                    <a:pt x="324" y="256"/>
                  </a:lnTo>
                  <a:lnTo>
                    <a:pt x="316" y="270"/>
                  </a:lnTo>
                  <a:lnTo>
                    <a:pt x="302" y="260"/>
                  </a:lnTo>
                  <a:close/>
                  <a:moveTo>
                    <a:pt x="300" y="264"/>
                  </a:moveTo>
                  <a:lnTo>
                    <a:pt x="312" y="274"/>
                  </a:lnTo>
                  <a:lnTo>
                    <a:pt x="312" y="274"/>
                  </a:lnTo>
                  <a:lnTo>
                    <a:pt x="302" y="288"/>
                  </a:lnTo>
                  <a:lnTo>
                    <a:pt x="290" y="276"/>
                  </a:lnTo>
                  <a:lnTo>
                    <a:pt x="290" y="276"/>
                  </a:lnTo>
                  <a:lnTo>
                    <a:pt x="300" y="264"/>
                  </a:lnTo>
                  <a:close/>
                  <a:moveTo>
                    <a:pt x="304" y="94"/>
                  </a:moveTo>
                  <a:lnTo>
                    <a:pt x="304" y="94"/>
                  </a:lnTo>
                  <a:lnTo>
                    <a:pt x="296" y="82"/>
                  </a:lnTo>
                  <a:lnTo>
                    <a:pt x="310" y="70"/>
                  </a:lnTo>
                  <a:lnTo>
                    <a:pt x="310" y="70"/>
                  </a:lnTo>
                  <a:lnTo>
                    <a:pt x="318" y="84"/>
                  </a:lnTo>
                  <a:lnTo>
                    <a:pt x="304" y="94"/>
                  </a:lnTo>
                  <a:close/>
                  <a:moveTo>
                    <a:pt x="314" y="110"/>
                  </a:moveTo>
                  <a:lnTo>
                    <a:pt x="314" y="110"/>
                  </a:lnTo>
                  <a:lnTo>
                    <a:pt x="308" y="98"/>
                  </a:lnTo>
                  <a:lnTo>
                    <a:pt x="322" y="88"/>
                  </a:lnTo>
                  <a:lnTo>
                    <a:pt x="322" y="88"/>
                  </a:lnTo>
                  <a:lnTo>
                    <a:pt x="330" y="104"/>
                  </a:lnTo>
                  <a:lnTo>
                    <a:pt x="314" y="110"/>
                  </a:lnTo>
                  <a:close/>
                  <a:moveTo>
                    <a:pt x="322" y="130"/>
                  </a:moveTo>
                  <a:lnTo>
                    <a:pt x="322" y="130"/>
                  </a:lnTo>
                  <a:lnTo>
                    <a:pt x="316" y="114"/>
                  </a:lnTo>
                  <a:lnTo>
                    <a:pt x="332" y="108"/>
                  </a:lnTo>
                  <a:lnTo>
                    <a:pt x="332" y="108"/>
                  </a:lnTo>
                  <a:lnTo>
                    <a:pt x="338" y="124"/>
                  </a:lnTo>
                  <a:lnTo>
                    <a:pt x="322" y="130"/>
                  </a:lnTo>
                  <a:close/>
                  <a:moveTo>
                    <a:pt x="326" y="148"/>
                  </a:moveTo>
                  <a:lnTo>
                    <a:pt x="326" y="148"/>
                  </a:lnTo>
                  <a:lnTo>
                    <a:pt x="322" y="134"/>
                  </a:lnTo>
                  <a:lnTo>
                    <a:pt x="338" y="128"/>
                  </a:lnTo>
                  <a:lnTo>
                    <a:pt x="338" y="128"/>
                  </a:lnTo>
                  <a:lnTo>
                    <a:pt x="342" y="146"/>
                  </a:lnTo>
                  <a:lnTo>
                    <a:pt x="326" y="148"/>
                  </a:lnTo>
                  <a:close/>
                  <a:moveTo>
                    <a:pt x="326" y="152"/>
                  </a:moveTo>
                  <a:lnTo>
                    <a:pt x="344" y="150"/>
                  </a:lnTo>
                  <a:lnTo>
                    <a:pt x="344" y="150"/>
                  </a:lnTo>
                  <a:lnTo>
                    <a:pt x="344" y="166"/>
                  </a:lnTo>
                  <a:lnTo>
                    <a:pt x="328" y="168"/>
                  </a:lnTo>
                  <a:lnTo>
                    <a:pt x="328" y="168"/>
                  </a:lnTo>
                  <a:lnTo>
                    <a:pt x="326" y="152"/>
                  </a:lnTo>
                  <a:close/>
                  <a:moveTo>
                    <a:pt x="212" y="26"/>
                  </a:moveTo>
                  <a:lnTo>
                    <a:pt x="212" y="26"/>
                  </a:lnTo>
                  <a:lnTo>
                    <a:pt x="196" y="24"/>
                  </a:lnTo>
                  <a:lnTo>
                    <a:pt x="200" y="6"/>
                  </a:lnTo>
                  <a:lnTo>
                    <a:pt x="200" y="6"/>
                  </a:lnTo>
                  <a:lnTo>
                    <a:pt x="216" y="10"/>
                  </a:lnTo>
                  <a:lnTo>
                    <a:pt x="212" y="26"/>
                  </a:lnTo>
                  <a:close/>
                  <a:moveTo>
                    <a:pt x="230" y="32"/>
                  </a:moveTo>
                  <a:lnTo>
                    <a:pt x="230" y="32"/>
                  </a:lnTo>
                  <a:lnTo>
                    <a:pt x="216" y="28"/>
                  </a:lnTo>
                  <a:lnTo>
                    <a:pt x="220" y="12"/>
                  </a:lnTo>
                  <a:lnTo>
                    <a:pt x="220" y="12"/>
                  </a:lnTo>
                  <a:lnTo>
                    <a:pt x="236" y="16"/>
                  </a:lnTo>
                  <a:lnTo>
                    <a:pt x="230" y="32"/>
                  </a:lnTo>
                  <a:close/>
                  <a:moveTo>
                    <a:pt x="248" y="40"/>
                  </a:moveTo>
                  <a:lnTo>
                    <a:pt x="248" y="40"/>
                  </a:lnTo>
                  <a:lnTo>
                    <a:pt x="234" y="34"/>
                  </a:lnTo>
                  <a:lnTo>
                    <a:pt x="242" y="18"/>
                  </a:lnTo>
                  <a:lnTo>
                    <a:pt x="242" y="18"/>
                  </a:lnTo>
                  <a:lnTo>
                    <a:pt x="256" y="26"/>
                  </a:lnTo>
                  <a:lnTo>
                    <a:pt x="248" y="40"/>
                  </a:lnTo>
                  <a:close/>
                  <a:moveTo>
                    <a:pt x="264" y="50"/>
                  </a:moveTo>
                  <a:lnTo>
                    <a:pt x="264" y="50"/>
                  </a:lnTo>
                  <a:lnTo>
                    <a:pt x="252" y="42"/>
                  </a:lnTo>
                  <a:lnTo>
                    <a:pt x="260" y="28"/>
                  </a:lnTo>
                  <a:lnTo>
                    <a:pt x="260" y="28"/>
                  </a:lnTo>
                  <a:lnTo>
                    <a:pt x="274" y="38"/>
                  </a:lnTo>
                  <a:lnTo>
                    <a:pt x="264" y="50"/>
                  </a:lnTo>
                  <a:close/>
                  <a:moveTo>
                    <a:pt x="268" y="54"/>
                  </a:moveTo>
                  <a:lnTo>
                    <a:pt x="278" y="40"/>
                  </a:lnTo>
                  <a:lnTo>
                    <a:pt x="278" y="40"/>
                  </a:lnTo>
                  <a:lnTo>
                    <a:pt x="292" y="52"/>
                  </a:lnTo>
                  <a:lnTo>
                    <a:pt x="280" y="64"/>
                  </a:lnTo>
                  <a:lnTo>
                    <a:pt x="280" y="64"/>
                  </a:lnTo>
                  <a:lnTo>
                    <a:pt x="268" y="54"/>
                  </a:lnTo>
                  <a:close/>
                  <a:moveTo>
                    <a:pt x="50" y="264"/>
                  </a:moveTo>
                  <a:lnTo>
                    <a:pt x="50" y="264"/>
                  </a:lnTo>
                  <a:lnTo>
                    <a:pt x="60" y="276"/>
                  </a:lnTo>
                  <a:lnTo>
                    <a:pt x="48" y="288"/>
                  </a:lnTo>
                  <a:lnTo>
                    <a:pt x="48" y="288"/>
                  </a:lnTo>
                  <a:lnTo>
                    <a:pt x="38" y="274"/>
                  </a:lnTo>
                  <a:lnTo>
                    <a:pt x="50" y="264"/>
                  </a:lnTo>
                  <a:close/>
                  <a:moveTo>
                    <a:pt x="40" y="248"/>
                  </a:moveTo>
                  <a:lnTo>
                    <a:pt x="40" y="248"/>
                  </a:lnTo>
                  <a:lnTo>
                    <a:pt x="48" y="260"/>
                  </a:lnTo>
                  <a:lnTo>
                    <a:pt x="34" y="270"/>
                  </a:lnTo>
                  <a:lnTo>
                    <a:pt x="34" y="270"/>
                  </a:lnTo>
                  <a:lnTo>
                    <a:pt x="26" y="256"/>
                  </a:lnTo>
                  <a:lnTo>
                    <a:pt x="40" y="248"/>
                  </a:lnTo>
                  <a:close/>
                  <a:moveTo>
                    <a:pt x="32" y="230"/>
                  </a:moveTo>
                  <a:lnTo>
                    <a:pt x="32" y="230"/>
                  </a:lnTo>
                  <a:lnTo>
                    <a:pt x="38" y="244"/>
                  </a:lnTo>
                  <a:lnTo>
                    <a:pt x="24" y="252"/>
                  </a:lnTo>
                  <a:lnTo>
                    <a:pt x="24" y="252"/>
                  </a:lnTo>
                  <a:lnTo>
                    <a:pt x="16" y="236"/>
                  </a:lnTo>
                  <a:lnTo>
                    <a:pt x="32" y="230"/>
                  </a:lnTo>
                  <a:close/>
                  <a:moveTo>
                    <a:pt x="26" y="212"/>
                  </a:moveTo>
                  <a:lnTo>
                    <a:pt x="26" y="212"/>
                  </a:lnTo>
                  <a:lnTo>
                    <a:pt x="30" y="226"/>
                  </a:lnTo>
                  <a:lnTo>
                    <a:pt x="14" y="232"/>
                  </a:lnTo>
                  <a:lnTo>
                    <a:pt x="14" y="232"/>
                  </a:lnTo>
                  <a:lnTo>
                    <a:pt x="10" y="216"/>
                  </a:lnTo>
                  <a:lnTo>
                    <a:pt x="26" y="212"/>
                  </a:lnTo>
                  <a:close/>
                  <a:moveTo>
                    <a:pt x="22" y="192"/>
                  </a:moveTo>
                  <a:lnTo>
                    <a:pt x="22" y="192"/>
                  </a:lnTo>
                  <a:lnTo>
                    <a:pt x="26" y="206"/>
                  </a:lnTo>
                  <a:lnTo>
                    <a:pt x="8" y="210"/>
                  </a:lnTo>
                  <a:lnTo>
                    <a:pt x="8" y="210"/>
                  </a:lnTo>
                  <a:lnTo>
                    <a:pt x="6" y="194"/>
                  </a:lnTo>
                  <a:lnTo>
                    <a:pt x="22" y="192"/>
                  </a:lnTo>
                  <a:close/>
                  <a:moveTo>
                    <a:pt x="22" y="172"/>
                  </a:moveTo>
                  <a:lnTo>
                    <a:pt x="22" y="172"/>
                  </a:lnTo>
                  <a:lnTo>
                    <a:pt x="22" y="188"/>
                  </a:lnTo>
                  <a:lnTo>
                    <a:pt x="6" y="188"/>
                  </a:lnTo>
                  <a:lnTo>
                    <a:pt x="6" y="188"/>
                  </a:lnTo>
                  <a:lnTo>
                    <a:pt x="6" y="172"/>
                  </a:lnTo>
                  <a:lnTo>
                    <a:pt x="22" y="172"/>
                  </a:lnTo>
                  <a:close/>
                  <a:moveTo>
                    <a:pt x="24" y="152"/>
                  </a:moveTo>
                  <a:lnTo>
                    <a:pt x="24" y="152"/>
                  </a:lnTo>
                  <a:lnTo>
                    <a:pt x="22" y="168"/>
                  </a:lnTo>
                  <a:lnTo>
                    <a:pt x="6" y="166"/>
                  </a:lnTo>
                  <a:lnTo>
                    <a:pt x="6" y="166"/>
                  </a:lnTo>
                  <a:lnTo>
                    <a:pt x="6" y="150"/>
                  </a:lnTo>
                  <a:lnTo>
                    <a:pt x="24" y="152"/>
                  </a:lnTo>
                  <a:close/>
                  <a:moveTo>
                    <a:pt x="28" y="134"/>
                  </a:moveTo>
                  <a:lnTo>
                    <a:pt x="28" y="134"/>
                  </a:lnTo>
                  <a:lnTo>
                    <a:pt x="24" y="148"/>
                  </a:lnTo>
                  <a:lnTo>
                    <a:pt x="8" y="144"/>
                  </a:lnTo>
                  <a:lnTo>
                    <a:pt x="8" y="144"/>
                  </a:lnTo>
                  <a:lnTo>
                    <a:pt x="12" y="128"/>
                  </a:lnTo>
                  <a:lnTo>
                    <a:pt x="28" y="134"/>
                  </a:lnTo>
                  <a:close/>
                  <a:moveTo>
                    <a:pt x="34" y="114"/>
                  </a:moveTo>
                  <a:lnTo>
                    <a:pt x="34" y="114"/>
                  </a:lnTo>
                  <a:lnTo>
                    <a:pt x="28" y="128"/>
                  </a:lnTo>
                  <a:lnTo>
                    <a:pt x="12" y="124"/>
                  </a:lnTo>
                  <a:lnTo>
                    <a:pt x="12" y="124"/>
                  </a:lnTo>
                  <a:lnTo>
                    <a:pt x="18" y="108"/>
                  </a:lnTo>
                  <a:lnTo>
                    <a:pt x="34" y="114"/>
                  </a:lnTo>
                  <a:close/>
                  <a:moveTo>
                    <a:pt x="42" y="98"/>
                  </a:moveTo>
                  <a:lnTo>
                    <a:pt x="42" y="98"/>
                  </a:lnTo>
                  <a:lnTo>
                    <a:pt x="36" y="110"/>
                  </a:lnTo>
                  <a:lnTo>
                    <a:pt x="20" y="104"/>
                  </a:lnTo>
                  <a:lnTo>
                    <a:pt x="20" y="104"/>
                  </a:lnTo>
                  <a:lnTo>
                    <a:pt x="28" y="88"/>
                  </a:lnTo>
                  <a:lnTo>
                    <a:pt x="42" y="98"/>
                  </a:lnTo>
                  <a:close/>
                  <a:moveTo>
                    <a:pt x="54" y="80"/>
                  </a:moveTo>
                  <a:lnTo>
                    <a:pt x="54" y="80"/>
                  </a:lnTo>
                  <a:lnTo>
                    <a:pt x="46" y="94"/>
                  </a:lnTo>
                  <a:lnTo>
                    <a:pt x="32" y="84"/>
                  </a:lnTo>
                  <a:lnTo>
                    <a:pt x="32" y="84"/>
                  </a:lnTo>
                  <a:lnTo>
                    <a:pt x="40" y="70"/>
                  </a:lnTo>
                  <a:lnTo>
                    <a:pt x="54" y="80"/>
                  </a:lnTo>
                  <a:close/>
                  <a:moveTo>
                    <a:pt x="68" y="66"/>
                  </a:moveTo>
                  <a:lnTo>
                    <a:pt x="68" y="66"/>
                  </a:lnTo>
                  <a:lnTo>
                    <a:pt x="56" y="78"/>
                  </a:lnTo>
                  <a:lnTo>
                    <a:pt x="44" y="66"/>
                  </a:lnTo>
                  <a:lnTo>
                    <a:pt x="44" y="66"/>
                  </a:lnTo>
                  <a:lnTo>
                    <a:pt x="56" y="54"/>
                  </a:lnTo>
                  <a:lnTo>
                    <a:pt x="68" y="66"/>
                  </a:lnTo>
                  <a:close/>
                  <a:moveTo>
                    <a:pt x="82" y="54"/>
                  </a:moveTo>
                  <a:lnTo>
                    <a:pt x="82" y="54"/>
                  </a:lnTo>
                  <a:lnTo>
                    <a:pt x="70" y="64"/>
                  </a:lnTo>
                  <a:lnTo>
                    <a:pt x="58" y="50"/>
                  </a:lnTo>
                  <a:lnTo>
                    <a:pt x="58" y="50"/>
                  </a:lnTo>
                  <a:lnTo>
                    <a:pt x="72" y="40"/>
                  </a:lnTo>
                  <a:lnTo>
                    <a:pt x="82" y="54"/>
                  </a:lnTo>
                  <a:close/>
                  <a:moveTo>
                    <a:pt x="98" y="42"/>
                  </a:moveTo>
                  <a:lnTo>
                    <a:pt x="98" y="42"/>
                  </a:lnTo>
                  <a:lnTo>
                    <a:pt x="86" y="50"/>
                  </a:lnTo>
                  <a:lnTo>
                    <a:pt x="76" y="38"/>
                  </a:lnTo>
                  <a:lnTo>
                    <a:pt x="76" y="38"/>
                  </a:lnTo>
                  <a:lnTo>
                    <a:pt x="90" y="28"/>
                  </a:lnTo>
                  <a:lnTo>
                    <a:pt x="98" y="42"/>
                  </a:lnTo>
                  <a:close/>
                  <a:moveTo>
                    <a:pt x="116" y="34"/>
                  </a:moveTo>
                  <a:lnTo>
                    <a:pt x="116" y="34"/>
                  </a:lnTo>
                  <a:lnTo>
                    <a:pt x="102" y="40"/>
                  </a:lnTo>
                  <a:lnTo>
                    <a:pt x="94" y="26"/>
                  </a:lnTo>
                  <a:lnTo>
                    <a:pt x="94" y="26"/>
                  </a:lnTo>
                  <a:lnTo>
                    <a:pt x="110" y="18"/>
                  </a:lnTo>
                  <a:lnTo>
                    <a:pt x="116" y="34"/>
                  </a:lnTo>
                  <a:close/>
                  <a:moveTo>
                    <a:pt x="134" y="28"/>
                  </a:moveTo>
                  <a:lnTo>
                    <a:pt x="134" y="28"/>
                  </a:lnTo>
                  <a:lnTo>
                    <a:pt x="120" y="32"/>
                  </a:lnTo>
                  <a:lnTo>
                    <a:pt x="114" y="16"/>
                  </a:lnTo>
                  <a:lnTo>
                    <a:pt x="114" y="16"/>
                  </a:lnTo>
                  <a:lnTo>
                    <a:pt x="130" y="12"/>
                  </a:lnTo>
                  <a:lnTo>
                    <a:pt x="134" y="28"/>
                  </a:lnTo>
                  <a:close/>
                  <a:moveTo>
                    <a:pt x="154" y="24"/>
                  </a:moveTo>
                  <a:lnTo>
                    <a:pt x="154" y="24"/>
                  </a:lnTo>
                  <a:lnTo>
                    <a:pt x="138" y="26"/>
                  </a:lnTo>
                  <a:lnTo>
                    <a:pt x="134" y="10"/>
                  </a:lnTo>
                  <a:lnTo>
                    <a:pt x="134" y="10"/>
                  </a:lnTo>
                  <a:lnTo>
                    <a:pt x="150" y="6"/>
                  </a:lnTo>
                  <a:lnTo>
                    <a:pt x="154" y="24"/>
                  </a:lnTo>
                  <a:close/>
                  <a:moveTo>
                    <a:pt x="158" y="22"/>
                  </a:moveTo>
                  <a:lnTo>
                    <a:pt x="156" y="6"/>
                  </a:lnTo>
                  <a:lnTo>
                    <a:pt x="156" y="6"/>
                  </a:lnTo>
                  <a:lnTo>
                    <a:pt x="172" y="4"/>
                  </a:lnTo>
                  <a:lnTo>
                    <a:pt x="172" y="22"/>
                  </a:lnTo>
                  <a:lnTo>
                    <a:pt x="172" y="22"/>
                  </a:lnTo>
                  <a:lnTo>
                    <a:pt x="158" y="22"/>
                  </a:lnTo>
                  <a:close/>
                  <a:moveTo>
                    <a:pt x="148" y="326"/>
                  </a:moveTo>
                  <a:lnTo>
                    <a:pt x="148" y="326"/>
                  </a:lnTo>
                  <a:lnTo>
                    <a:pt x="162" y="328"/>
                  </a:lnTo>
                  <a:lnTo>
                    <a:pt x="162" y="344"/>
                  </a:lnTo>
                  <a:lnTo>
                    <a:pt x="162" y="344"/>
                  </a:lnTo>
                  <a:lnTo>
                    <a:pt x="144" y="342"/>
                  </a:lnTo>
                  <a:lnTo>
                    <a:pt x="148" y="326"/>
                  </a:lnTo>
                  <a:close/>
                  <a:moveTo>
                    <a:pt x="128" y="320"/>
                  </a:moveTo>
                  <a:lnTo>
                    <a:pt x="128" y="320"/>
                  </a:lnTo>
                  <a:lnTo>
                    <a:pt x="144" y="324"/>
                  </a:lnTo>
                  <a:lnTo>
                    <a:pt x="140" y="340"/>
                  </a:lnTo>
                  <a:lnTo>
                    <a:pt x="140" y="340"/>
                  </a:lnTo>
                  <a:lnTo>
                    <a:pt x="124" y="336"/>
                  </a:lnTo>
                  <a:lnTo>
                    <a:pt x="128" y="320"/>
                  </a:lnTo>
                  <a:close/>
                  <a:moveTo>
                    <a:pt x="110" y="314"/>
                  </a:moveTo>
                  <a:lnTo>
                    <a:pt x="110" y="314"/>
                  </a:lnTo>
                  <a:lnTo>
                    <a:pt x="124" y="320"/>
                  </a:lnTo>
                  <a:lnTo>
                    <a:pt x="120" y="336"/>
                  </a:lnTo>
                  <a:lnTo>
                    <a:pt x="120" y="336"/>
                  </a:lnTo>
                  <a:lnTo>
                    <a:pt x="104" y="328"/>
                  </a:lnTo>
                  <a:lnTo>
                    <a:pt x="110" y="314"/>
                  </a:lnTo>
                  <a:close/>
                  <a:moveTo>
                    <a:pt x="94" y="304"/>
                  </a:moveTo>
                  <a:lnTo>
                    <a:pt x="94" y="304"/>
                  </a:lnTo>
                  <a:lnTo>
                    <a:pt x="106" y="312"/>
                  </a:lnTo>
                  <a:lnTo>
                    <a:pt x="100" y="326"/>
                  </a:lnTo>
                  <a:lnTo>
                    <a:pt x="100" y="326"/>
                  </a:lnTo>
                  <a:lnTo>
                    <a:pt x="84" y="318"/>
                  </a:lnTo>
                  <a:lnTo>
                    <a:pt x="94" y="304"/>
                  </a:lnTo>
                  <a:close/>
                  <a:moveTo>
                    <a:pt x="90" y="302"/>
                  </a:moveTo>
                  <a:lnTo>
                    <a:pt x="80" y="316"/>
                  </a:lnTo>
                  <a:lnTo>
                    <a:pt x="80" y="316"/>
                  </a:lnTo>
                  <a:lnTo>
                    <a:pt x="66" y="306"/>
                  </a:lnTo>
                  <a:lnTo>
                    <a:pt x="78" y="292"/>
                  </a:lnTo>
                  <a:lnTo>
                    <a:pt x="78" y="292"/>
                  </a:lnTo>
                  <a:lnTo>
                    <a:pt x="90" y="302"/>
                  </a:lnTo>
                  <a:close/>
                  <a:moveTo>
                    <a:pt x="172" y="320"/>
                  </a:moveTo>
                  <a:lnTo>
                    <a:pt x="172" y="320"/>
                  </a:lnTo>
                  <a:lnTo>
                    <a:pt x="158" y="318"/>
                  </a:lnTo>
                  <a:lnTo>
                    <a:pt x="144" y="316"/>
                  </a:lnTo>
                  <a:lnTo>
                    <a:pt x="130" y="312"/>
                  </a:lnTo>
                  <a:lnTo>
                    <a:pt x="116" y="308"/>
                  </a:lnTo>
                  <a:lnTo>
                    <a:pt x="104" y="302"/>
                  </a:lnTo>
                  <a:lnTo>
                    <a:pt x="92" y="294"/>
                  </a:lnTo>
                  <a:lnTo>
                    <a:pt x="80" y="284"/>
                  </a:lnTo>
                  <a:lnTo>
                    <a:pt x="70" y="276"/>
                  </a:lnTo>
                  <a:lnTo>
                    <a:pt x="62" y="264"/>
                  </a:lnTo>
                  <a:lnTo>
                    <a:pt x="54" y="254"/>
                  </a:lnTo>
                  <a:lnTo>
                    <a:pt x="46" y="242"/>
                  </a:lnTo>
                  <a:lnTo>
                    <a:pt x="40" y="228"/>
                  </a:lnTo>
                  <a:lnTo>
                    <a:pt x="36" y="216"/>
                  </a:lnTo>
                  <a:lnTo>
                    <a:pt x="32" y="202"/>
                  </a:lnTo>
                  <a:lnTo>
                    <a:pt x="30" y="186"/>
                  </a:lnTo>
                  <a:lnTo>
                    <a:pt x="30" y="172"/>
                  </a:lnTo>
                  <a:lnTo>
                    <a:pt x="30" y="172"/>
                  </a:lnTo>
                  <a:lnTo>
                    <a:pt x="30" y="158"/>
                  </a:lnTo>
                  <a:lnTo>
                    <a:pt x="34" y="142"/>
                  </a:lnTo>
                  <a:lnTo>
                    <a:pt x="38" y="130"/>
                  </a:lnTo>
                  <a:lnTo>
                    <a:pt x="42" y="116"/>
                  </a:lnTo>
                  <a:lnTo>
                    <a:pt x="48" y="104"/>
                  </a:lnTo>
                  <a:lnTo>
                    <a:pt x="56" y="92"/>
                  </a:lnTo>
                  <a:lnTo>
                    <a:pt x="64" y="80"/>
                  </a:lnTo>
                  <a:lnTo>
                    <a:pt x="74" y="70"/>
                  </a:lnTo>
                  <a:lnTo>
                    <a:pt x="84" y="62"/>
                  </a:lnTo>
                  <a:lnTo>
                    <a:pt x="96" y="52"/>
                  </a:lnTo>
                  <a:lnTo>
                    <a:pt x="108" y="46"/>
                  </a:lnTo>
                  <a:lnTo>
                    <a:pt x="120" y="40"/>
                  </a:lnTo>
                  <a:lnTo>
                    <a:pt x="134" y="36"/>
                  </a:lnTo>
                  <a:lnTo>
                    <a:pt x="148" y="32"/>
                  </a:lnTo>
                  <a:lnTo>
                    <a:pt x="162" y="30"/>
                  </a:lnTo>
                  <a:lnTo>
                    <a:pt x="178" y="30"/>
                  </a:lnTo>
                  <a:lnTo>
                    <a:pt x="178" y="30"/>
                  </a:lnTo>
                  <a:lnTo>
                    <a:pt x="192" y="30"/>
                  </a:lnTo>
                  <a:lnTo>
                    <a:pt x="206" y="34"/>
                  </a:lnTo>
                  <a:lnTo>
                    <a:pt x="220" y="36"/>
                  </a:lnTo>
                  <a:lnTo>
                    <a:pt x="234" y="42"/>
                  </a:lnTo>
                  <a:lnTo>
                    <a:pt x="246" y="48"/>
                  </a:lnTo>
                  <a:lnTo>
                    <a:pt x="258" y="56"/>
                  </a:lnTo>
                  <a:lnTo>
                    <a:pt x="270" y="64"/>
                  </a:lnTo>
                  <a:lnTo>
                    <a:pt x="280" y="74"/>
                  </a:lnTo>
                  <a:lnTo>
                    <a:pt x="288" y="84"/>
                  </a:lnTo>
                  <a:lnTo>
                    <a:pt x="296" y="96"/>
                  </a:lnTo>
                  <a:lnTo>
                    <a:pt x="304" y="108"/>
                  </a:lnTo>
                  <a:lnTo>
                    <a:pt x="310" y="120"/>
                  </a:lnTo>
                  <a:lnTo>
                    <a:pt x="314" y="134"/>
                  </a:lnTo>
                  <a:lnTo>
                    <a:pt x="318" y="148"/>
                  </a:lnTo>
                  <a:lnTo>
                    <a:pt x="320" y="162"/>
                  </a:lnTo>
                  <a:lnTo>
                    <a:pt x="320" y="178"/>
                  </a:lnTo>
                  <a:lnTo>
                    <a:pt x="320" y="178"/>
                  </a:lnTo>
                  <a:lnTo>
                    <a:pt x="320" y="192"/>
                  </a:lnTo>
                  <a:lnTo>
                    <a:pt x="316" y="206"/>
                  </a:lnTo>
                  <a:lnTo>
                    <a:pt x="312" y="220"/>
                  </a:lnTo>
                  <a:lnTo>
                    <a:pt x="308" y="234"/>
                  </a:lnTo>
                  <a:lnTo>
                    <a:pt x="302" y="246"/>
                  </a:lnTo>
                  <a:lnTo>
                    <a:pt x="294" y="258"/>
                  </a:lnTo>
                  <a:lnTo>
                    <a:pt x="286" y="270"/>
                  </a:lnTo>
                  <a:lnTo>
                    <a:pt x="276" y="280"/>
                  </a:lnTo>
                  <a:lnTo>
                    <a:pt x="266" y="288"/>
                  </a:lnTo>
                  <a:lnTo>
                    <a:pt x="254" y="296"/>
                  </a:lnTo>
                  <a:lnTo>
                    <a:pt x="242" y="304"/>
                  </a:lnTo>
                  <a:lnTo>
                    <a:pt x="228" y="310"/>
                  </a:lnTo>
                  <a:lnTo>
                    <a:pt x="216" y="314"/>
                  </a:lnTo>
                  <a:lnTo>
                    <a:pt x="202" y="318"/>
                  </a:lnTo>
                  <a:lnTo>
                    <a:pt x="188" y="320"/>
                  </a:lnTo>
                  <a:lnTo>
                    <a:pt x="172" y="320"/>
                  </a:lnTo>
                  <a:close/>
                  <a:moveTo>
                    <a:pt x="260" y="302"/>
                  </a:moveTo>
                  <a:lnTo>
                    <a:pt x="260" y="302"/>
                  </a:lnTo>
                  <a:lnTo>
                    <a:pt x="272" y="292"/>
                  </a:lnTo>
                  <a:lnTo>
                    <a:pt x="284" y="306"/>
                  </a:lnTo>
                  <a:lnTo>
                    <a:pt x="284" y="306"/>
                  </a:lnTo>
                  <a:lnTo>
                    <a:pt x="270" y="316"/>
                  </a:lnTo>
                  <a:lnTo>
                    <a:pt x="260" y="302"/>
                  </a:lnTo>
                  <a:close/>
                  <a:moveTo>
                    <a:pt x="244" y="312"/>
                  </a:moveTo>
                  <a:lnTo>
                    <a:pt x="244" y="312"/>
                  </a:lnTo>
                  <a:lnTo>
                    <a:pt x="256" y="304"/>
                  </a:lnTo>
                  <a:lnTo>
                    <a:pt x="266" y="318"/>
                  </a:lnTo>
                  <a:lnTo>
                    <a:pt x="266" y="318"/>
                  </a:lnTo>
                  <a:lnTo>
                    <a:pt x="250" y="326"/>
                  </a:lnTo>
                  <a:lnTo>
                    <a:pt x="244" y="312"/>
                  </a:lnTo>
                  <a:close/>
                  <a:moveTo>
                    <a:pt x="226" y="320"/>
                  </a:moveTo>
                  <a:lnTo>
                    <a:pt x="226" y="320"/>
                  </a:lnTo>
                  <a:lnTo>
                    <a:pt x="240" y="314"/>
                  </a:lnTo>
                  <a:lnTo>
                    <a:pt x="246" y="328"/>
                  </a:lnTo>
                  <a:lnTo>
                    <a:pt x="246" y="328"/>
                  </a:lnTo>
                  <a:lnTo>
                    <a:pt x="230" y="336"/>
                  </a:lnTo>
                  <a:lnTo>
                    <a:pt x="226" y="320"/>
                  </a:lnTo>
                  <a:close/>
                  <a:moveTo>
                    <a:pt x="206" y="324"/>
                  </a:moveTo>
                  <a:lnTo>
                    <a:pt x="206" y="324"/>
                  </a:lnTo>
                  <a:lnTo>
                    <a:pt x="222" y="320"/>
                  </a:lnTo>
                  <a:lnTo>
                    <a:pt x="226" y="336"/>
                  </a:lnTo>
                  <a:lnTo>
                    <a:pt x="226" y="336"/>
                  </a:lnTo>
                  <a:lnTo>
                    <a:pt x="210" y="340"/>
                  </a:lnTo>
                  <a:lnTo>
                    <a:pt x="206" y="324"/>
                  </a:lnTo>
                  <a:close/>
                  <a:moveTo>
                    <a:pt x="202" y="326"/>
                  </a:moveTo>
                  <a:lnTo>
                    <a:pt x="204" y="342"/>
                  </a:lnTo>
                  <a:lnTo>
                    <a:pt x="204" y="342"/>
                  </a:lnTo>
                  <a:lnTo>
                    <a:pt x="188" y="344"/>
                  </a:lnTo>
                  <a:lnTo>
                    <a:pt x="188" y="328"/>
                  </a:lnTo>
                  <a:lnTo>
                    <a:pt x="188" y="328"/>
                  </a:lnTo>
                  <a:lnTo>
                    <a:pt x="202" y="326"/>
                  </a:lnTo>
                  <a:close/>
                  <a:moveTo>
                    <a:pt x="344" y="178"/>
                  </a:moveTo>
                  <a:lnTo>
                    <a:pt x="344" y="178"/>
                  </a:lnTo>
                  <a:lnTo>
                    <a:pt x="344" y="188"/>
                  </a:lnTo>
                  <a:lnTo>
                    <a:pt x="328" y="188"/>
                  </a:lnTo>
                  <a:lnTo>
                    <a:pt x="328" y="188"/>
                  </a:lnTo>
                  <a:lnTo>
                    <a:pt x="328" y="178"/>
                  </a:lnTo>
                  <a:lnTo>
                    <a:pt x="328" y="178"/>
                  </a:lnTo>
                  <a:lnTo>
                    <a:pt x="328" y="172"/>
                  </a:lnTo>
                  <a:lnTo>
                    <a:pt x="344" y="172"/>
                  </a:lnTo>
                  <a:lnTo>
                    <a:pt x="344" y="172"/>
                  </a:lnTo>
                  <a:lnTo>
                    <a:pt x="344" y="178"/>
                  </a:lnTo>
                  <a:close/>
                  <a:moveTo>
                    <a:pt x="178" y="0"/>
                  </a:moveTo>
                  <a:lnTo>
                    <a:pt x="178" y="0"/>
                  </a:lnTo>
                  <a:lnTo>
                    <a:pt x="160" y="0"/>
                  </a:lnTo>
                  <a:lnTo>
                    <a:pt x="144" y="4"/>
                  </a:lnTo>
                  <a:lnTo>
                    <a:pt x="126" y="8"/>
                  </a:lnTo>
                  <a:lnTo>
                    <a:pt x="110" y="12"/>
                  </a:lnTo>
                  <a:lnTo>
                    <a:pt x="94" y="20"/>
                  </a:lnTo>
                  <a:lnTo>
                    <a:pt x="80" y="28"/>
                  </a:lnTo>
                  <a:lnTo>
                    <a:pt x="66" y="38"/>
                  </a:lnTo>
                  <a:lnTo>
                    <a:pt x="54" y="50"/>
                  </a:lnTo>
                  <a:lnTo>
                    <a:pt x="42" y="62"/>
                  </a:lnTo>
                  <a:lnTo>
                    <a:pt x="32" y="74"/>
                  </a:lnTo>
                  <a:lnTo>
                    <a:pt x="24" y="88"/>
                  </a:lnTo>
                  <a:lnTo>
                    <a:pt x="16" y="104"/>
                  </a:lnTo>
                  <a:lnTo>
                    <a:pt x="10" y="120"/>
                  </a:lnTo>
                  <a:lnTo>
                    <a:pt x="4" y="136"/>
                  </a:lnTo>
                  <a:lnTo>
                    <a:pt x="2" y="154"/>
                  </a:lnTo>
                  <a:lnTo>
                    <a:pt x="0" y="172"/>
                  </a:lnTo>
                  <a:lnTo>
                    <a:pt x="0" y="172"/>
                  </a:lnTo>
                  <a:lnTo>
                    <a:pt x="0" y="190"/>
                  </a:lnTo>
                  <a:lnTo>
                    <a:pt x="4" y="206"/>
                  </a:lnTo>
                  <a:lnTo>
                    <a:pt x="8" y="224"/>
                  </a:lnTo>
                  <a:lnTo>
                    <a:pt x="12" y="240"/>
                  </a:lnTo>
                  <a:lnTo>
                    <a:pt x="20" y="256"/>
                  </a:lnTo>
                  <a:lnTo>
                    <a:pt x="28" y="270"/>
                  </a:lnTo>
                  <a:lnTo>
                    <a:pt x="38" y="284"/>
                  </a:lnTo>
                  <a:lnTo>
                    <a:pt x="50" y="296"/>
                  </a:lnTo>
                  <a:lnTo>
                    <a:pt x="62" y="308"/>
                  </a:lnTo>
                  <a:lnTo>
                    <a:pt x="74" y="318"/>
                  </a:lnTo>
                  <a:lnTo>
                    <a:pt x="88" y="326"/>
                  </a:lnTo>
                  <a:lnTo>
                    <a:pt x="104" y="334"/>
                  </a:lnTo>
                  <a:lnTo>
                    <a:pt x="120" y="340"/>
                  </a:lnTo>
                  <a:lnTo>
                    <a:pt x="136" y="346"/>
                  </a:lnTo>
                  <a:lnTo>
                    <a:pt x="154" y="348"/>
                  </a:lnTo>
                  <a:lnTo>
                    <a:pt x="172" y="350"/>
                  </a:lnTo>
                  <a:lnTo>
                    <a:pt x="172" y="350"/>
                  </a:lnTo>
                  <a:lnTo>
                    <a:pt x="190" y="348"/>
                  </a:lnTo>
                  <a:lnTo>
                    <a:pt x="206" y="346"/>
                  </a:lnTo>
                  <a:lnTo>
                    <a:pt x="224" y="342"/>
                  </a:lnTo>
                  <a:lnTo>
                    <a:pt x="240" y="336"/>
                  </a:lnTo>
                  <a:lnTo>
                    <a:pt x="256" y="330"/>
                  </a:lnTo>
                  <a:lnTo>
                    <a:pt x="270" y="322"/>
                  </a:lnTo>
                  <a:lnTo>
                    <a:pt x="284" y="312"/>
                  </a:lnTo>
                  <a:lnTo>
                    <a:pt x="296" y="300"/>
                  </a:lnTo>
                  <a:lnTo>
                    <a:pt x="308" y="288"/>
                  </a:lnTo>
                  <a:lnTo>
                    <a:pt x="318" y="276"/>
                  </a:lnTo>
                  <a:lnTo>
                    <a:pt x="326" y="260"/>
                  </a:lnTo>
                  <a:lnTo>
                    <a:pt x="334" y="246"/>
                  </a:lnTo>
                  <a:lnTo>
                    <a:pt x="340" y="230"/>
                  </a:lnTo>
                  <a:lnTo>
                    <a:pt x="346" y="214"/>
                  </a:lnTo>
                  <a:lnTo>
                    <a:pt x="348" y="196"/>
                  </a:lnTo>
                  <a:lnTo>
                    <a:pt x="350" y="178"/>
                  </a:lnTo>
                  <a:lnTo>
                    <a:pt x="350" y="178"/>
                  </a:lnTo>
                  <a:lnTo>
                    <a:pt x="348" y="160"/>
                  </a:lnTo>
                  <a:lnTo>
                    <a:pt x="346" y="142"/>
                  </a:lnTo>
                  <a:lnTo>
                    <a:pt x="342" y="126"/>
                  </a:lnTo>
                  <a:lnTo>
                    <a:pt x="338" y="110"/>
                  </a:lnTo>
                  <a:lnTo>
                    <a:pt x="330" y="94"/>
                  </a:lnTo>
                  <a:lnTo>
                    <a:pt x="322" y="80"/>
                  </a:lnTo>
                  <a:lnTo>
                    <a:pt x="312" y="66"/>
                  </a:lnTo>
                  <a:lnTo>
                    <a:pt x="300" y="54"/>
                  </a:lnTo>
                  <a:lnTo>
                    <a:pt x="288" y="42"/>
                  </a:lnTo>
                  <a:lnTo>
                    <a:pt x="276" y="32"/>
                  </a:lnTo>
                  <a:lnTo>
                    <a:pt x="260" y="22"/>
                  </a:lnTo>
                  <a:lnTo>
                    <a:pt x="246" y="16"/>
                  </a:lnTo>
                  <a:lnTo>
                    <a:pt x="230" y="8"/>
                  </a:lnTo>
                  <a:lnTo>
                    <a:pt x="214" y="4"/>
                  </a:lnTo>
                  <a:lnTo>
                    <a:pt x="196" y="2"/>
                  </a:lnTo>
                  <a:lnTo>
                    <a:pt x="1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75"/>
            <p:cNvSpPr>
              <a:spLocks/>
            </p:cNvSpPr>
            <p:nvPr userDrawn="1"/>
          </p:nvSpPr>
          <p:spPr bwMode="auto">
            <a:xfrm>
              <a:off x="5495" y="4128"/>
              <a:ext cx="22" cy="22"/>
            </a:xfrm>
            <a:custGeom>
              <a:avLst/>
              <a:gdLst>
                <a:gd name="T0" fmla="*/ 10 w 22"/>
                <a:gd name="T1" fmla="*/ 22 h 22"/>
                <a:gd name="T2" fmla="*/ 0 w 22"/>
                <a:gd name="T3" fmla="*/ 10 h 22"/>
                <a:gd name="T4" fmla="*/ 0 w 22"/>
                <a:gd name="T5" fmla="*/ 10 h 22"/>
                <a:gd name="T6" fmla="*/ 10 w 22"/>
                <a:gd name="T7" fmla="*/ 0 h 22"/>
                <a:gd name="T8" fmla="*/ 22 w 22"/>
                <a:gd name="T9" fmla="*/ 10 h 22"/>
                <a:gd name="T10" fmla="*/ 22 w 22"/>
                <a:gd name="T11" fmla="*/ 10 h 22"/>
                <a:gd name="T12" fmla="*/ 10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22"/>
                  </a:moveTo>
                  <a:lnTo>
                    <a:pt x="0" y="10"/>
                  </a:lnTo>
                  <a:lnTo>
                    <a:pt x="0" y="10"/>
                  </a:lnTo>
                  <a:lnTo>
                    <a:pt x="10" y="0"/>
                  </a:lnTo>
                  <a:lnTo>
                    <a:pt x="22" y="10"/>
                  </a:lnTo>
                  <a:lnTo>
                    <a:pt x="22" y="10"/>
                  </a:lnTo>
                  <a:lnTo>
                    <a:pt x="1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76"/>
            <p:cNvSpPr>
              <a:spLocks/>
            </p:cNvSpPr>
            <p:nvPr userDrawn="1"/>
          </p:nvSpPr>
          <p:spPr bwMode="auto">
            <a:xfrm>
              <a:off x="5385" y="4176"/>
              <a:ext cx="18" cy="16"/>
            </a:xfrm>
            <a:custGeom>
              <a:avLst/>
              <a:gdLst>
                <a:gd name="T0" fmla="*/ 0 w 18"/>
                <a:gd name="T1" fmla="*/ 16 h 16"/>
                <a:gd name="T2" fmla="*/ 2 w 18"/>
                <a:gd name="T3" fmla="*/ 0 h 16"/>
                <a:gd name="T4" fmla="*/ 2 w 18"/>
                <a:gd name="T5" fmla="*/ 0 h 16"/>
                <a:gd name="T6" fmla="*/ 6 w 18"/>
                <a:gd name="T7" fmla="*/ 0 h 16"/>
                <a:gd name="T8" fmla="*/ 6 w 18"/>
                <a:gd name="T9" fmla="*/ 0 h 16"/>
                <a:gd name="T10" fmla="*/ 16 w 18"/>
                <a:gd name="T11" fmla="*/ 0 h 16"/>
                <a:gd name="T12" fmla="*/ 18 w 18"/>
                <a:gd name="T13" fmla="*/ 16 h 16"/>
                <a:gd name="T14" fmla="*/ 18 w 18"/>
                <a:gd name="T15" fmla="*/ 16 h 16"/>
                <a:gd name="T16" fmla="*/ 6 w 18"/>
                <a:gd name="T17" fmla="*/ 16 h 16"/>
                <a:gd name="T18" fmla="*/ 6 w 18"/>
                <a:gd name="T19" fmla="*/ 16 h 16"/>
                <a:gd name="T20" fmla="*/ 0 w 18"/>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6">
                  <a:moveTo>
                    <a:pt x="0" y="16"/>
                  </a:moveTo>
                  <a:lnTo>
                    <a:pt x="2" y="0"/>
                  </a:lnTo>
                  <a:lnTo>
                    <a:pt x="2" y="0"/>
                  </a:lnTo>
                  <a:lnTo>
                    <a:pt x="6" y="0"/>
                  </a:lnTo>
                  <a:lnTo>
                    <a:pt x="6" y="0"/>
                  </a:lnTo>
                  <a:lnTo>
                    <a:pt x="16" y="0"/>
                  </a:lnTo>
                  <a:lnTo>
                    <a:pt x="18" y="16"/>
                  </a:lnTo>
                  <a:lnTo>
                    <a:pt x="18" y="16"/>
                  </a:lnTo>
                  <a:lnTo>
                    <a:pt x="6" y="16"/>
                  </a:lnTo>
                  <a:lnTo>
                    <a:pt x="6" y="16"/>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77"/>
            <p:cNvSpPr>
              <a:spLocks/>
            </p:cNvSpPr>
            <p:nvPr userDrawn="1"/>
          </p:nvSpPr>
          <p:spPr bwMode="auto">
            <a:xfrm>
              <a:off x="5269" y="4128"/>
              <a:ext cx="24" cy="22"/>
            </a:xfrm>
            <a:custGeom>
              <a:avLst/>
              <a:gdLst>
                <a:gd name="T0" fmla="*/ 0 w 24"/>
                <a:gd name="T1" fmla="*/ 10 h 22"/>
                <a:gd name="T2" fmla="*/ 14 w 24"/>
                <a:gd name="T3" fmla="*/ 0 h 22"/>
                <a:gd name="T4" fmla="*/ 14 w 24"/>
                <a:gd name="T5" fmla="*/ 0 h 22"/>
                <a:gd name="T6" fmla="*/ 24 w 24"/>
                <a:gd name="T7" fmla="*/ 10 h 22"/>
                <a:gd name="T8" fmla="*/ 12 w 24"/>
                <a:gd name="T9" fmla="*/ 22 h 22"/>
                <a:gd name="T10" fmla="*/ 12 w 24"/>
                <a:gd name="T11" fmla="*/ 22 h 22"/>
                <a:gd name="T12" fmla="*/ 0 w 24"/>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0" y="10"/>
                  </a:moveTo>
                  <a:lnTo>
                    <a:pt x="14" y="0"/>
                  </a:lnTo>
                  <a:lnTo>
                    <a:pt x="14" y="0"/>
                  </a:lnTo>
                  <a:lnTo>
                    <a:pt x="24" y="10"/>
                  </a:lnTo>
                  <a:lnTo>
                    <a:pt x="12" y="22"/>
                  </a:lnTo>
                  <a:lnTo>
                    <a:pt x="12" y="22"/>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78"/>
            <p:cNvSpPr>
              <a:spLocks/>
            </p:cNvSpPr>
            <p:nvPr userDrawn="1"/>
          </p:nvSpPr>
          <p:spPr bwMode="auto">
            <a:xfrm>
              <a:off x="5397" y="3852"/>
              <a:ext cx="16" cy="18"/>
            </a:xfrm>
            <a:custGeom>
              <a:avLst/>
              <a:gdLst>
                <a:gd name="T0" fmla="*/ 16 w 16"/>
                <a:gd name="T1" fmla="*/ 2 h 18"/>
                <a:gd name="T2" fmla="*/ 14 w 16"/>
                <a:gd name="T3" fmla="*/ 18 h 18"/>
                <a:gd name="T4" fmla="*/ 14 w 16"/>
                <a:gd name="T5" fmla="*/ 18 h 18"/>
                <a:gd name="T6" fmla="*/ 0 w 16"/>
                <a:gd name="T7" fmla="*/ 18 h 18"/>
                <a:gd name="T8" fmla="*/ 0 w 16"/>
                <a:gd name="T9" fmla="*/ 18 h 18"/>
                <a:gd name="T10" fmla="*/ 0 w 16"/>
                <a:gd name="T11" fmla="*/ 0 h 18"/>
                <a:gd name="T12" fmla="*/ 0 w 16"/>
                <a:gd name="T13" fmla="*/ 0 h 18"/>
                <a:gd name="T14" fmla="*/ 0 w 16"/>
                <a:gd name="T15" fmla="*/ 0 h 18"/>
                <a:gd name="T16" fmla="*/ 0 w 16"/>
                <a:gd name="T17" fmla="*/ 0 h 18"/>
                <a:gd name="T18" fmla="*/ 16 w 16"/>
                <a:gd name="T19"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6" y="2"/>
                  </a:moveTo>
                  <a:lnTo>
                    <a:pt x="14" y="18"/>
                  </a:lnTo>
                  <a:lnTo>
                    <a:pt x="14" y="18"/>
                  </a:lnTo>
                  <a:lnTo>
                    <a:pt x="0" y="18"/>
                  </a:lnTo>
                  <a:lnTo>
                    <a:pt x="0" y="18"/>
                  </a:lnTo>
                  <a:lnTo>
                    <a:pt x="0" y="0"/>
                  </a:lnTo>
                  <a:lnTo>
                    <a:pt x="0" y="0"/>
                  </a:lnTo>
                  <a:lnTo>
                    <a:pt x="0" y="0"/>
                  </a:lnTo>
                  <a:lnTo>
                    <a:pt x="0" y="0"/>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79"/>
            <p:cNvSpPr>
              <a:spLocks/>
            </p:cNvSpPr>
            <p:nvPr userDrawn="1"/>
          </p:nvSpPr>
          <p:spPr bwMode="auto">
            <a:xfrm>
              <a:off x="5503" y="3902"/>
              <a:ext cx="22" cy="24"/>
            </a:xfrm>
            <a:custGeom>
              <a:avLst/>
              <a:gdLst>
                <a:gd name="T0" fmla="*/ 22 w 22"/>
                <a:gd name="T1" fmla="*/ 14 h 24"/>
                <a:gd name="T2" fmla="*/ 10 w 22"/>
                <a:gd name="T3" fmla="*/ 24 h 24"/>
                <a:gd name="T4" fmla="*/ 10 w 22"/>
                <a:gd name="T5" fmla="*/ 24 h 24"/>
                <a:gd name="T6" fmla="*/ 0 w 22"/>
                <a:gd name="T7" fmla="*/ 12 h 24"/>
                <a:gd name="T8" fmla="*/ 10 w 22"/>
                <a:gd name="T9" fmla="*/ 0 h 24"/>
                <a:gd name="T10" fmla="*/ 10 w 22"/>
                <a:gd name="T11" fmla="*/ 0 h 24"/>
                <a:gd name="T12" fmla="*/ 22 w 22"/>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14"/>
                  </a:moveTo>
                  <a:lnTo>
                    <a:pt x="10" y="24"/>
                  </a:lnTo>
                  <a:lnTo>
                    <a:pt x="10" y="24"/>
                  </a:lnTo>
                  <a:lnTo>
                    <a:pt x="0" y="12"/>
                  </a:lnTo>
                  <a:lnTo>
                    <a:pt x="10" y="0"/>
                  </a:lnTo>
                  <a:lnTo>
                    <a:pt x="10" y="0"/>
                  </a:lnTo>
                  <a:lnTo>
                    <a:pt x="2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80"/>
            <p:cNvSpPr>
              <a:spLocks/>
            </p:cNvSpPr>
            <p:nvPr userDrawn="1"/>
          </p:nvSpPr>
          <p:spPr bwMode="auto">
            <a:xfrm>
              <a:off x="5543" y="4040"/>
              <a:ext cx="20" cy="18"/>
            </a:xfrm>
            <a:custGeom>
              <a:avLst/>
              <a:gdLst>
                <a:gd name="T0" fmla="*/ 0 w 20"/>
                <a:gd name="T1" fmla="*/ 14 h 18"/>
                <a:gd name="T2" fmla="*/ 0 w 20"/>
                <a:gd name="T3" fmla="*/ 14 h 18"/>
                <a:gd name="T4" fmla="*/ 4 w 20"/>
                <a:gd name="T5" fmla="*/ 0 h 18"/>
                <a:gd name="T6" fmla="*/ 20 w 20"/>
                <a:gd name="T7" fmla="*/ 2 h 18"/>
                <a:gd name="T8" fmla="*/ 20 w 20"/>
                <a:gd name="T9" fmla="*/ 2 h 18"/>
                <a:gd name="T10" fmla="*/ 18 w 20"/>
                <a:gd name="T11" fmla="*/ 18 h 18"/>
                <a:gd name="T12" fmla="*/ 0 w 20"/>
                <a:gd name="T13" fmla="*/ 14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0" y="14"/>
                  </a:moveTo>
                  <a:lnTo>
                    <a:pt x="0" y="14"/>
                  </a:lnTo>
                  <a:lnTo>
                    <a:pt x="4" y="0"/>
                  </a:lnTo>
                  <a:lnTo>
                    <a:pt x="20" y="2"/>
                  </a:lnTo>
                  <a:lnTo>
                    <a:pt x="20" y="2"/>
                  </a:lnTo>
                  <a:lnTo>
                    <a:pt x="18" y="18"/>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81"/>
            <p:cNvSpPr>
              <a:spLocks/>
            </p:cNvSpPr>
            <p:nvPr userDrawn="1"/>
          </p:nvSpPr>
          <p:spPr bwMode="auto">
            <a:xfrm>
              <a:off x="5539" y="4060"/>
              <a:ext cx="20" cy="20"/>
            </a:xfrm>
            <a:custGeom>
              <a:avLst/>
              <a:gdLst>
                <a:gd name="T0" fmla="*/ 0 w 20"/>
                <a:gd name="T1" fmla="*/ 14 h 20"/>
                <a:gd name="T2" fmla="*/ 0 w 20"/>
                <a:gd name="T3" fmla="*/ 14 h 20"/>
                <a:gd name="T4" fmla="*/ 4 w 20"/>
                <a:gd name="T5" fmla="*/ 0 h 20"/>
                <a:gd name="T6" fmla="*/ 20 w 20"/>
                <a:gd name="T7" fmla="*/ 4 h 20"/>
                <a:gd name="T8" fmla="*/ 20 w 20"/>
                <a:gd name="T9" fmla="*/ 4 h 20"/>
                <a:gd name="T10" fmla="*/ 16 w 20"/>
                <a:gd name="T11" fmla="*/ 20 h 20"/>
                <a:gd name="T12" fmla="*/ 0 w 20"/>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4"/>
                  </a:moveTo>
                  <a:lnTo>
                    <a:pt x="0" y="14"/>
                  </a:lnTo>
                  <a:lnTo>
                    <a:pt x="4" y="0"/>
                  </a:lnTo>
                  <a:lnTo>
                    <a:pt x="20" y="4"/>
                  </a:lnTo>
                  <a:lnTo>
                    <a:pt x="20" y="4"/>
                  </a:lnTo>
                  <a:lnTo>
                    <a:pt x="16"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82"/>
            <p:cNvSpPr>
              <a:spLocks/>
            </p:cNvSpPr>
            <p:nvPr userDrawn="1"/>
          </p:nvSpPr>
          <p:spPr bwMode="auto">
            <a:xfrm>
              <a:off x="5531" y="4078"/>
              <a:ext cx="22" cy="22"/>
            </a:xfrm>
            <a:custGeom>
              <a:avLst/>
              <a:gdLst>
                <a:gd name="T0" fmla="*/ 0 w 22"/>
                <a:gd name="T1" fmla="*/ 14 h 22"/>
                <a:gd name="T2" fmla="*/ 0 w 22"/>
                <a:gd name="T3" fmla="*/ 14 h 22"/>
                <a:gd name="T4" fmla="*/ 6 w 22"/>
                <a:gd name="T5" fmla="*/ 0 h 22"/>
                <a:gd name="T6" fmla="*/ 22 w 22"/>
                <a:gd name="T7" fmla="*/ 6 h 22"/>
                <a:gd name="T8" fmla="*/ 22 w 22"/>
                <a:gd name="T9" fmla="*/ 6 h 22"/>
                <a:gd name="T10" fmla="*/ 14 w 22"/>
                <a:gd name="T11" fmla="*/ 22 h 22"/>
                <a:gd name="T12" fmla="*/ 0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4"/>
                  </a:moveTo>
                  <a:lnTo>
                    <a:pt x="0" y="14"/>
                  </a:lnTo>
                  <a:lnTo>
                    <a:pt x="6" y="0"/>
                  </a:lnTo>
                  <a:lnTo>
                    <a:pt x="22" y="6"/>
                  </a:lnTo>
                  <a:lnTo>
                    <a:pt x="22" y="6"/>
                  </a:lnTo>
                  <a:lnTo>
                    <a:pt x="14"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83"/>
            <p:cNvSpPr>
              <a:spLocks/>
            </p:cNvSpPr>
            <p:nvPr userDrawn="1"/>
          </p:nvSpPr>
          <p:spPr bwMode="auto">
            <a:xfrm>
              <a:off x="5521" y="4096"/>
              <a:ext cx="22" cy="22"/>
            </a:xfrm>
            <a:custGeom>
              <a:avLst/>
              <a:gdLst>
                <a:gd name="T0" fmla="*/ 0 w 22"/>
                <a:gd name="T1" fmla="*/ 12 h 22"/>
                <a:gd name="T2" fmla="*/ 0 w 22"/>
                <a:gd name="T3" fmla="*/ 12 h 22"/>
                <a:gd name="T4" fmla="*/ 8 w 22"/>
                <a:gd name="T5" fmla="*/ 0 h 22"/>
                <a:gd name="T6" fmla="*/ 22 w 22"/>
                <a:gd name="T7" fmla="*/ 8 h 22"/>
                <a:gd name="T8" fmla="*/ 22 w 22"/>
                <a:gd name="T9" fmla="*/ 8 h 22"/>
                <a:gd name="T10" fmla="*/ 14 w 22"/>
                <a:gd name="T11" fmla="*/ 22 h 22"/>
                <a:gd name="T12" fmla="*/ 0 w 22"/>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2"/>
                  </a:moveTo>
                  <a:lnTo>
                    <a:pt x="0" y="12"/>
                  </a:lnTo>
                  <a:lnTo>
                    <a:pt x="8" y="0"/>
                  </a:lnTo>
                  <a:lnTo>
                    <a:pt x="22" y="8"/>
                  </a:lnTo>
                  <a:lnTo>
                    <a:pt x="22" y="8"/>
                  </a:lnTo>
                  <a:lnTo>
                    <a:pt x="14" y="2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84"/>
            <p:cNvSpPr>
              <a:spLocks/>
            </p:cNvSpPr>
            <p:nvPr userDrawn="1"/>
          </p:nvSpPr>
          <p:spPr bwMode="auto">
            <a:xfrm>
              <a:off x="5509" y="4112"/>
              <a:ext cx="22" cy="24"/>
            </a:xfrm>
            <a:custGeom>
              <a:avLst/>
              <a:gdLst>
                <a:gd name="T0" fmla="*/ 10 w 22"/>
                <a:gd name="T1" fmla="*/ 0 h 24"/>
                <a:gd name="T2" fmla="*/ 22 w 22"/>
                <a:gd name="T3" fmla="*/ 10 h 24"/>
                <a:gd name="T4" fmla="*/ 22 w 22"/>
                <a:gd name="T5" fmla="*/ 10 h 24"/>
                <a:gd name="T6" fmla="*/ 12 w 22"/>
                <a:gd name="T7" fmla="*/ 24 h 24"/>
                <a:gd name="T8" fmla="*/ 0 w 22"/>
                <a:gd name="T9" fmla="*/ 12 h 24"/>
                <a:gd name="T10" fmla="*/ 0 w 22"/>
                <a:gd name="T11" fmla="*/ 12 h 24"/>
                <a:gd name="T12" fmla="*/ 10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0" y="0"/>
                  </a:moveTo>
                  <a:lnTo>
                    <a:pt x="22" y="10"/>
                  </a:lnTo>
                  <a:lnTo>
                    <a:pt x="22" y="10"/>
                  </a:lnTo>
                  <a:lnTo>
                    <a:pt x="12" y="24"/>
                  </a:lnTo>
                  <a:lnTo>
                    <a:pt x="0" y="12"/>
                  </a:lnTo>
                  <a:lnTo>
                    <a:pt x="0"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85"/>
            <p:cNvSpPr>
              <a:spLocks/>
            </p:cNvSpPr>
            <p:nvPr userDrawn="1"/>
          </p:nvSpPr>
          <p:spPr bwMode="auto">
            <a:xfrm>
              <a:off x="5515" y="3918"/>
              <a:ext cx="22" cy="24"/>
            </a:xfrm>
            <a:custGeom>
              <a:avLst/>
              <a:gdLst>
                <a:gd name="T0" fmla="*/ 8 w 22"/>
                <a:gd name="T1" fmla="*/ 24 h 24"/>
                <a:gd name="T2" fmla="*/ 8 w 22"/>
                <a:gd name="T3" fmla="*/ 24 h 24"/>
                <a:gd name="T4" fmla="*/ 0 w 22"/>
                <a:gd name="T5" fmla="*/ 12 h 24"/>
                <a:gd name="T6" fmla="*/ 14 w 22"/>
                <a:gd name="T7" fmla="*/ 0 h 24"/>
                <a:gd name="T8" fmla="*/ 14 w 22"/>
                <a:gd name="T9" fmla="*/ 0 h 24"/>
                <a:gd name="T10" fmla="*/ 22 w 22"/>
                <a:gd name="T11" fmla="*/ 14 h 24"/>
                <a:gd name="T12" fmla="*/ 8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8" y="24"/>
                  </a:moveTo>
                  <a:lnTo>
                    <a:pt x="8" y="24"/>
                  </a:lnTo>
                  <a:lnTo>
                    <a:pt x="0" y="12"/>
                  </a:lnTo>
                  <a:lnTo>
                    <a:pt x="14" y="0"/>
                  </a:lnTo>
                  <a:lnTo>
                    <a:pt x="14" y="0"/>
                  </a:lnTo>
                  <a:lnTo>
                    <a:pt x="22" y="14"/>
                  </a:lnTo>
                  <a:lnTo>
                    <a:pt x="8"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86"/>
            <p:cNvSpPr>
              <a:spLocks/>
            </p:cNvSpPr>
            <p:nvPr userDrawn="1"/>
          </p:nvSpPr>
          <p:spPr bwMode="auto">
            <a:xfrm>
              <a:off x="5527" y="3936"/>
              <a:ext cx="22" cy="22"/>
            </a:xfrm>
            <a:custGeom>
              <a:avLst/>
              <a:gdLst>
                <a:gd name="T0" fmla="*/ 6 w 22"/>
                <a:gd name="T1" fmla="*/ 22 h 22"/>
                <a:gd name="T2" fmla="*/ 6 w 22"/>
                <a:gd name="T3" fmla="*/ 22 h 22"/>
                <a:gd name="T4" fmla="*/ 0 w 22"/>
                <a:gd name="T5" fmla="*/ 10 h 22"/>
                <a:gd name="T6" fmla="*/ 14 w 22"/>
                <a:gd name="T7" fmla="*/ 0 h 22"/>
                <a:gd name="T8" fmla="*/ 14 w 22"/>
                <a:gd name="T9" fmla="*/ 0 h 22"/>
                <a:gd name="T10" fmla="*/ 22 w 22"/>
                <a:gd name="T11" fmla="*/ 16 h 22"/>
                <a:gd name="T12" fmla="*/ 6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6" y="22"/>
                  </a:moveTo>
                  <a:lnTo>
                    <a:pt x="6" y="22"/>
                  </a:lnTo>
                  <a:lnTo>
                    <a:pt x="0" y="10"/>
                  </a:lnTo>
                  <a:lnTo>
                    <a:pt x="14" y="0"/>
                  </a:lnTo>
                  <a:lnTo>
                    <a:pt x="14" y="0"/>
                  </a:lnTo>
                  <a:lnTo>
                    <a:pt x="22" y="16"/>
                  </a:lnTo>
                  <a:lnTo>
                    <a:pt x="6"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87"/>
            <p:cNvSpPr>
              <a:spLocks/>
            </p:cNvSpPr>
            <p:nvPr userDrawn="1"/>
          </p:nvSpPr>
          <p:spPr bwMode="auto">
            <a:xfrm>
              <a:off x="5535" y="3956"/>
              <a:ext cx="22" cy="22"/>
            </a:xfrm>
            <a:custGeom>
              <a:avLst/>
              <a:gdLst>
                <a:gd name="T0" fmla="*/ 6 w 22"/>
                <a:gd name="T1" fmla="*/ 22 h 22"/>
                <a:gd name="T2" fmla="*/ 6 w 22"/>
                <a:gd name="T3" fmla="*/ 22 h 22"/>
                <a:gd name="T4" fmla="*/ 0 w 22"/>
                <a:gd name="T5" fmla="*/ 6 h 22"/>
                <a:gd name="T6" fmla="*/ 16 w 22"/>
                <a:gd name="T7" fmla="*/ 0 h 22"/>
                <a:gd name="T8" fmla="*/ 16 w 22"/>
                <a:gd name="T9" fmla="*/ 0 h 22"/>
                <a:gd name="T10" fmla="*/ 22 w 22"/>
                <a:gd name="T11" fmla="*/ 16 h 22"/>
                <a:gd name="T12" fmla="*/ 6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6" y="22"/>
                  </a:moveTo>
                  <a:lnTo>
                    <a:pt x="6" y="22"/>
                  </a:lnTo>
                  <a:lnTo>
                    <a:pt x="0" y="6"/>
                  </a:lnTo>
                  <a:lnTo>
                    <a:pt x="16" y="0"/>
                  </a:lnTo>
                  <a:lnTo>
                    <a:pt x="16" y="0"/>
                  </a:lnTo>
                  <a:lnTo>
                    <a:pt x="22" y="16"/>
                  </a:lnTo>
                  <a:lnTo>
                    <a:pt x="6"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88"/>
            <p:cNvSpPr>
              <a:spLocks/>
            </p:cNvSpPr>
            <p:nvPr userDrawn="1"/>
          </p:nvSpPr>
          <p:spPr bwMode="auto">
            <a:xfrm>
              <a:off x="5541" y="3976"/>
              <a:ext cx="20" cy="20"/>
            </a:xfrm>
            <a:custGeom>
              <a:avLst/>
              <a:gdLst>
                <a:gd name="T0" fmla="*/ 4 w 20"/>
                <a:gd name="T1" fmla="*/ 20 h 20"/>
                <a:gd name="T2" fmla="*/ 4 w 20"/>
                <a:gd name="T3" fmla="*/ 20 h 20"/>
                <a:gd name="T4" fmla="*/ 0 w 20"/>
                <a:gd name="T5" fmla="*/ 6 h 20"/>
                <a:gd name="T6" fmla="*/ 16 w 20"/>
                <a:gd name="T7" fmla="*/ 0 h 20"/>
                <a:gd name="T8" fmla="*/ 16 w 20"/>
                <a:gd name="T9" fmla="*/ 0 h 20"/>
                <a:gd name="T10" fmla="*/ 20 w 20"/>
                <a:gd name="T11" fmla="*/ 18 h 20"/>
                <a:gd name="T12" fmla="*/ 4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20"/>
                  </a:moveTo>
                  <a:lnTo>
                    <a:pt x="4" y="20"/>
                  </a:lnTo>
                  <a:lnTo>
                    <a:pt x="0" y="6"/>
                  </a:lnTo>
                  <a:lnTo>
                    <a:pt x="16" y="0"/>
                  </a:lnTo>
                  <a:lnTo>
                    <a:pt x="16" y="0"/>
                  </a:lnTo>
                  <a:lnTo>
                    <a:pt x="20" y="18"/>
                  </a:lnTo>
                  <a:lnTo>
                    <a:pt x="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89"/>
            <p:cNvSpPr>
              <a:spLocks/>
            </p:cNvSpPr>
            <p:nvPr userDrawn="1"/>
          </p:nvSpPr>
          <p:spPr bwMode="auto">
            <a:xfrm>
              <a:off x="5545" y="3998"/>
              <a:ext cx="18" cy="18"/>
            </a:xfrm>
            <a:custGeom>
              <a:avLst/>
              <a:gdLst>
                <a:gd name="T0" fmla="*/ 0 w 18"/>
                <a:gd name="T1" fmla="*/ 2 h 18"/>
                <a:gd name="T2" fmla="*/ 18 w 18"/>
                <a:gd name="T3" fmla="*/ 0 h 18"/>
                <a:gd name="T4" fmla="*/ 18 w 18"/>
                <a:gd name="T5" fmla="*/ 0 h 18"/>
                <a:gd name="T6" fmla="*/ 18 w 18"/>
                <a:gd name="T7" fmla="*/ 16 h 18"/>
                <a:gd name="T8" fmla="*/ 2 w 18"/>
                <a:gd name="T9" fmla="*/ 18 h 18"/>
                <a:gd name="T10" fmla="*/ 2 w 18"/>
                <a:gd name="T11" fmla="*/ 18 h 18"/>
                <a:gd name="T12" fmla="*/ 0 w 18"/>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0" y="2"/>
                  </a:moveTo>
                  <a:lnTo>
                    <a:pt x="18" y="0"/>
                  </a:lnTo>
                  <a:lnTo>
                    <a:pt x="18" y="0"/>
                  </a:lnTo>
                  <a:lnTo>
                    <a:pt x="18" y="16"/>
                  </a:lnTo>
                  <a:lnTo>
                    <a:pt x="2" y="18"/>
                  </a:lnTo>
                  <a:lnTo>
                    <a:pt x="2" y="18"/>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90"/>
            <p:cNvSpPr>
              <a:spLocks/>
            </p:cNvSpPr>
            <p:nvPr userDrawn="1"/>
          </p:nvSpPr>
          <p:spPr bwMode="auto">
            <a:xfrm>
              <a:off x="5415" y="3854"/>
              <a:ext cx="20" cy="20"/>
            </a:xfrm>
            <a:custGeom>
              <a:avLst/>
              <a:gdLst>
                <a:gd name="T0" fmla="*/ 16 w 20"/>
                <a:gd name="T1" fmla="*/ 20 h 20"/>
                <a:gd name="T2" fmla="*/ 16 w 20"/>
                <a:gd name="T3" fmla="*/ 20 h 20"/>
                <a:gd name="T4" fmla="*/ 0 w 20"/>
                <a:gd name="T5" fmla="*/ 18 h 20"/>
                <a:gd name="T6" fmla="*/ 4 w 20"/>
                <a:gd name="T7" fmla="*/ 0 h 20"/>
                <a:gd name="T8" fmla="*/ 4 w 20"/>
                <a:gd name="T9" fmla="*/ 0 h 20"/>
                <a:gd name="T10" fmla="*/ 20 w 20"/>
                <a:gd name="T11" fmla="*/ 4 h 20"/>
                <a:gd name="T12" fmla="*/ 16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20"/>
                  </a:moveTo>
                  <a:lnTo>
                    <a:pt x="16" y="20"/>
                  </a:lnTo>
                  <a:lnTo>
                    <a:pt x="0" y="18"/>
                  </a:lnTo>
                  <a:lnTo>
                    <a:pt x="4" y="0"/>
                  </a:lnTo>
                  <a:lnTo>
                    <a:pt x="4" y="0"/>
                  </a:lnTo>
                  <a:lnTo>
                    <a:pt x="20" y="4"/>
                  </a:lnTo>
                  <a:lnTo>
                    <a:pt x="1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91"/>
            <p:cNvSpPr>
              <a:spLocks/>
            </p:cNvSpPr>
            <p:nvPr userDrawn="1"/>
          </p:nvSpPr>
          <p:spPr bwMode="auto">
            <a:xfrm>
              <a:off x="5435" y="3860"/>
              <a:ext cx="20" cy="20"/>
            </a:xfrm>
            <a:custGeom>
              <a:avLst/>
              <a:gdLst>
                <a:gd name="T0" fmla="*/ 14 w 20"/>
                <a:gd name="T1" fmla="*/ 20 h 20"/>
                <a:gd name="T2" fmla="*/ 14 w 20"/>
                <a:gd name="T3" fmla="*/ 20 h 20"/>
                <a:gd name="T4" fmla="*/ 0 w 20"/>
                <a:gd name="T5" fmla="*/ 16 h 20"/>
                <a:gd name="T6" fmla="*/ 4 w 20"/>
                <a:gd name="T7" fmla="*/ 0 h 20"/>
                <a:gd name="T8" fmla="*/ 4 w 20"/>
                <a:gd name="T9" fmla="*/ 0 h 20"/>
                <a:gd name="T10" fmla="*/ 20 w 20"/>
                <a:gd name="T11" fmla="*/ 4 h 20"/>
                <a:gd name="T12" fmla="*/ 14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4" y="20"/>
                  </a:moveTo>
                  <a:lnTo>
                    <a:pt x="14" y="20"/>
                  </a:lnTo>
                  <a:lnTo>
                    <a:pt x="0" y="16"/>
                  </a:lnTo>
                  <a:lnTo>
                    <a:pt x="4" y="0"/>
                  </a:lnTo>
                  <a:lnTo>
                    <a:pt x="4" y="0"/>
                  </a:lnTo>
                  <a:lnTo>
                    <a:pt x="20" y="4"/>
                  </a:lnTo>
                  <a:lnTo>
                    <a:pt x="1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92"/>
            <p:cNvSpPr>
              <a:spLocks/>
            </p:cNvSpPr>
            <p:nvPr userDrawn="1"/>
          </p:nvSpPr>
          <p:spPr bwMode="auto">
            <a:xfrm>
              <a:off x="5453" y="3866"/>
              <a:ext cx="22" cy="22"/>
            </a:xfrm>
            <a:custGeom>
              <a:avLst/>
              <a:gdLst>
                <a:gd name="T0" fmla="*/ 14 w 22"/>
                <a:gd name="T1" fmla="*/ 22 h 22"/>
                <a:gd name="T2" fmla="*/ 14 w 22"/>
                <a:gd name="T3" fmla="*/ 22 h 22"/>
                <a:gd name="T4" fmla="*/ 0 w 22"/>
                <a:gd name="T5" fmla="*/ 16 h 22"/>
                <a:gd name="T6" fmla="*/ 8 w 22"/>
                <a:gd name="T7" fmla="*/ 0 h 22"/>
                <a:gd name="T8" fmla="*/ 8 w 22"/>
                <a:gd name="T9" fmla="*/ 0 h 22"/>
                <a:gd name="T10" fmla="*/ 22 w 22"/>
                <a:gd name="T11" fmla="*/ 8 h 22"/>
                <a:gd name="T12" fmla="*/ 14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22"/>
                  </a:moveTo>
                  <a:lnTo>
                    <a:pt x="14" y="22"/>
                  </a:lnTo>
                  <a:lnTo>
                    <a:pt x="0" y="16"/>
                  </a:lnTo>
                  <a:lnTo>
                    <a:pt x="8" y="0"/>
                  </a:lnTo>
                  <a:lnTo>
                    <a:pt x="8" y="0"/>
                  </a:lnTo>
                  <a:lnTo>
                    <a:pt x="22" y="8"/>
                  </a:lnTo>
                  <a:lnTo>
                    <a:pt x="1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93"/>
            <p:cNvSpPr>
              <a:spLocks/>
            </p:cNvSpPr>
            <p:nvPr userDrawn="1"/>
          </p:nvSpPr>
          <p:spPr bwMode="auto">
            <a:xfrm>
              <a:off x="5471" y="3876"/>
              <a:ext cx="22" cy="22"/>
            </a:xfrm>
            <a:custGeom>
              <a:avLst/>
              <a:gdLst>
                <a:gd name="T0" fmla="*/ 12 w 22"/>
                <a:gd name="T1" fmla="*/ 22 h 22"/>
                <a:gd name="T2" fmla="*/ 12 w 22"/>
                <a:gd name="T3" fmla="*/ 22 h 22"/>
                <a:gd name="T4" fmla="*/ 0 w 22"/>
                <a:gd name="T5" fmla="*/ 14 h 22"/>
                <a:gd name="T6" fmla="*/ 8 w 22"/>
                <a:gd name="T7" fmla="*/ 0 h 22"/>
                <a:gd name="T8" fmla="*/ 8 w 22"/>
                <a:gd name="T9" fmla="*/ 0 h 22"/>
                <a:gd name="T10" fmla="*/ 22 w 22"/>
                <a:gd name="T11" fmla="*/ 10 h 22"/>
                <a:gd name="T12" fmla="*/ 12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2" y="22"/>
                  </a:moveTo>
                  <a:lnTo>
                    <a:pt x="12" y="22"/>
                  </a:lnTo>
                  <a:lnTo>
                    <a:pt x="0" y="14"/>
                  </a:lnTo>
                  <a:lnTo>
                    <a:pt x="8" y="0"/>
                  </a:lnTo>
                  <a:lnTo>
                    <a:pt x="8" y="0"/>
                  </a:lnTo>
                  <a:lnTo>
                    <a:pt x="22" y="10"/>
                  </a:lnTo>
                  <a:lnTo>
                    <a:pt x="12"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Freeform 94"/>
            <p:cNvSpPr>
              <a:spLocks/>
            </p:cNvSpPr>
            <p:nvPr userDrawn="1"/>
          </p:nvSpPr>
          <p:spPr bwMode="auto">
            <a:xfrm>
              <a:off x="5487" y="3888"/>
              <a:ext cx="24" cy="24"/>
            </a:xfrm>
            <a:custGeom>
              <a:avLst/>
              <a:gdLst>
                <a:gd name="T0" fmla="*/ 0 w 24"/>
                <a:gd name="T1" fmla="*/ 14 h 24"/>
                <a:gd name="T2" fmla="*/ 10 w 24"/>
                <a:gd name="T3" fmla="*/ 0 h 24"/>
                <a:gd name="T4" fmla="*/ 10 w 24"/>
                <a:gd name="T5" fmla="*/ 0 h 24"/>
                <a:gd name="T6" fmla="*/ 24 w 24"/>
                <a:gd name="T7" fmla="*/ 12 h 24"/>
                <a:gd name="T8" fmla="*/ 12 w 24"/>
                <a:gd name="T9" fmla="*/ 24 h 24"/>
                <a:gd name="T10" fmla="*/ 12 w 24"/>
                <a:gd name="T11" fmla="*/ 24 h 24"/>
                <a:gd name="T12" fmla="*/ 0 w 24"/>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4"/>
                  </a:moveTo>
                  <a:lnTo>
                    <a:pt x="10" y="0"/>
                  </a:lnTo>
                  <a:lnTo>
                    <a:pt x="10" y="0"/>
                  </a:lnTo>
                  <a:lnTo>
                    <a:pt x="24" y="12"/>
                  </a:lnTo>
                  <a:lnTo>
                    <a:pt x="12" y="24"/>
                  </a:lnTo>
                  <a:lnTo>
                    <a:pt x="12" y="24"/>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Freeform 95"/>
            <p:cNvSpPr>
              <a:spLocks/>
            </p:cNvSpPr>
            <p:nvPr userDrawn="1"/>
          </p:nvSpPr>
          <p:spPr bwMode="auto">
            <a:xfrm>
              <a:off x="5257" y="4112"/>
              <a:ext cx="22" cy="24"/>
            </a:xfrm>
            <a:custGeom>
              <a:avLst/>
              <a:gdLst>
                <a:gd name="T0" fmla="*/ 12 w 22"/>
                <a:gd name="T1" fmla="*/ 0 h 24"/>
                <a:gd name="T2" fmla="*/ 12 w 22"/>
                <a:gd name="T3" fmla="*/ 0 h 24"/>
                <a:gd name="T4" fmla="*/ 22 w 22"/>
                <a:gd name="T5" fmla="*/ 12 h 24"/>
                <a:gd name="T6" fmla="*/ 10 w 22"/>
                <a:gd name="T7" fmla="*/ 24 h 24"/>
                <a:gd name="T8" fmla="*/ 10 w 22"/>
                <a:gd name="T9" fmla="*/ 24 h 24"/>
                <a:gd name="T10" fmla="*/ 0 w 22"/>
                <a:gd name="T11" fmla="*/ 10 h 24"/>
                <a:gd name="T12" fmla="*/ 12 w 2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2" y="0"/>
                  </a:moveTo>
                  <a:lnTo>
                    <a:pt x="12" y="0"/>
                  </a:lnTo>
                  <a:lnTo>
                    <a:pt x="22" y="12"/>
                  </a:lnTo>
                  <a:lnTo>
                    <a:pt x="10" y="24"/>
                  </a:lnTo>
                  <a:lnTo>
                    <a:pt x="10" y="24"/>
                  </a:lnTo>
                  <a:lnTo>
                    <a:pt x="0"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Freeform 96"/>
            <p:cNvSpPr>
              <a:spLocks/>
            </p:cNvSpPr>
            <p:nvPr userDrawn="1"/>
          </p:nvSpPr>
          <p:spPr bwMode="auto">
            <a:xfrm>
              <a:off x="5245" y="4096"/>
              <a:ext cx="22" cy="22"/>
            </a:xfrm>
            <a:custGeom>
              <a:avLst/>
              <a:gdLst>
                <a:gd name="T0" fmla="*/ 14 w 22"/>
                <a:gd name="T1" fmla="*/ 0 h 22"/>
                <a:gd name="T2" fmla="*/ 14 w 22"/>
                <a:gd name="T3" fmla="*/ 0 h 22"/>
                <a:gd name="T4" fmla="*/ 22 w 22"/>
                <a:gd name="T5" fmla="*/ 12 h 22"/>
                <a:gd name="T6" fmla="*/ 8 w 22"/>
                <a:gd name="T7" fmla="*/ 22 h 22"/>
                <a:gd name="T8" fmla="*/ 8 w 22"/>
                <a:gd name="T9" fmla="*/ 22 h 22"/>
                <a:gd name="T10" fmla="*/ 0 w 22"/>
                <a:gd name="T11" fmla="*/ 8 h 22"/>
                <a:gd name="T12" fmla="*/ 14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0"/>
                  </a:moveTo>
                  <a:lnTo>
                    <a:pt x="14" y="0"/>
                  </a:lnTo>
                  <a:lnTo>
                    <a:pt x="22" y="12"/>
                  </a:lnTo>
                  <a:lnTo>
                    <a:pt x="8" y="22"/>
                  </a:lnTo>
                  <a:lnTo>
                    <a:pt x="8" y="22"/>
                  </a:lnTo>
                  <a:lnTo>
                    <a:pt x="0"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Freeform 97"/>
            <p:cNvSpPr>
              <a:spLocks/>
            </p:cNvSpPr>
            <p:nvPr userDrawn="1"/>
          </p:nvSpPr>
          <p:spPr bwMode="auto">
            <a:xfrm>
              <a:off x="5235" y="4078"/>
              <a:ext cx="22" cy="22"/>
            </a:xfrm>
            <a:custGeom>
              <a:avLst/>
              <a:gdLst>
                <a:gd name="T0" fmla="*/ 16 w 22"/>
                <a:gd name="T1" fmla="*/ 0 h 22"/>
                <a:gd name="T2" fmla="*/ 16 w 22"/>
                <a:gd name="T3" fmla="*/ 0 h 22"/>
                <a:gd name="T4" fmla="*/ 22 w 22"/>
                <a:gd name="T5" fmla="*/ 14 h 22"/>
                <a:gd name="T6" fmla="*/ 8 w 22"/>
                <a:gd name="T7" fmla="*/ 22 h 22"/>
                <a:gd name="T8" fmla="*/ 8 w 22"/>
                <a:gd name="T9" fmla="*/ 22 h 22"/>
                <a:gd name="T10" fmla="*/ 0 w 22"/>
                <a:gd name="T11" fmla="*/ 6 h 22"/>
                <a:gd name="T12" fmla="*/ 16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6" y="0"/>
                  </a:moveTo>
                  <a:lnTo>
                    <a:pt x="16" y="0"/>
                  </a:lnTo>
                  <a:lnTo>
                    <a:pt x="22" y="14"/>
                  </a:lnTo>
                  <a:lnTo>
                    <a:pt x="8" y="22"/>
                  </a:lnTo>
                  <a:lnTo>
                    <a:pt x="8" y="22"/>
                  </a:lnTo>
                  <a:lnTo>
                    <a:pt x="0" y="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Freeform 98"/>
            <p:cNvSpPr>
              <a:spLocks/>
            </p:cNvSpPr>
            <p:nvPr userDrawn="1"/>
          </p:nvSpPr>
          <p:spPr bwMode="auto">
            <a:xfrm>
              <a:off x="5229" y="4060"/>
              <a:ext cx="20" cy="20"/>
            </a:xfrm>
            <a:custGeom>
              <a:avLst/>
              <a:gdLst>
                <a:gd name="T0" fmla="*/ 16 w 20"/>
                <a:gd name="T1" fmla="*/ 0 h 20"/>
                <a:gd name="T2" fmla="*/ 16 w 20"/>
                <a:gd name="T3" fmla="*/ 0 h 20"/>
                <a:gd name="T4" fmla="*/ 20 w 20"/>
                <a:gd name="T5" fmla="*/ 14 h 20"/>
                <a:gd name="T6" fmla="*/ 4 w 20"/>
                <a:gd name="T7" fmla="*/ 20 h 20"/>
                <a:gd name="T8" fmla="*/ 4 w 20"/>
                <a:gd name="T9" fmla="*/ 20 h 20"/>
                <a:gd name="T10" fmla="*/ 0 w 20"/>
                <a:gd name="T11" fmla="*/ 4 h 20"/>
                <a:gd name="T12" fmla="*/ 16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0"/>
                  </a:moveTo>
                  <a:lnTo>
                    <a:pt x="16" y="0"/>
                  </a:lnTo>
                  <a:lnTo>
                    <a:pt x="20" y="14"/>
                  </a:lnTo>
                  <a:lnTo>
                    <a:pt x="4" y="20"/>
                  </a:lnTo>
                  <a:lnTo>
                    <a:pt x="4" y="20"/>
                  </a:lnTo>
                  <a:lnTo>
                    <a:pt x="0" y="4"/>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Freeform 99"/>
            <p:cNvSpPr>
              <a:spLocks/>
            </p:cNvSpPr>
            <p:nvPr userDrawn="1"/>
          </p:nvSpPr>
          <p:spPr bwMode="auto">
            <a:xfrm>
              <a:off x="5225" y="4040"/>
              <a:ext cx="20" cy="18"/>
            </a:xfrm>
            <a:custGeom>
              <a:avLst/>
              <a:gdLst>
                <a:gd name="T0" fmla="*/ 16 w 20"/>
                <a:gd name="T1" fmla="*/ 0 h 18"/>
                <a:gd name="T2" fmla="*/ 16 w 20"/>
                <a:gd name="T3" fmla="*/ 0 h 18"/>
                <a:gd name="T4" fmla="*/ 20 w 20"/>
                <a:gd name="T5" fmla="*/ 14 h 18"/>
                <a:gd name="T6" fmla="*/ 2 w 20"/>
                <a:gd name="T7" fmla="*/ 18 h 18"/>
                <a:gd name="T8" fmla="*/ 2 w 20"/>
                <a:gd name="T9" fmla="*/ 18 h 18"/>
                <a:gd name="T10" fmla="*/ 0 w 20"/>
                <a:gd name="T11" fmla="*/ 2 h 18"/>
                <a:gd name="T12" fmla="*/ 16 w 2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16" y="0"/>
                  </a:moveTo>
                  <a:lnTo>
                    <a:pt x="16" y="0"/>
                  </a:lnTo>
                  <a:lnTo>
                    <a:pt x="20" y="14"/>
                  </a:lnTo>
                  <a:lnTo>
                    <a:pt x="2" y="18"/>
                  </a:lnTo>
                  <a:lnTo>
                    <a:pt x="2" y="18"/>
                  </a:lnTo>
                  <a:lnTo>
                    <a:pt x="0"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Freeform 100"/>
            <p:cNvSpPr>
              <a:spLocks/>
            </p:cNvSpPr>
            <p:nvPr userDrawn="1"/>
          </p:nvSpPr>
          <p:spPr bwMode="auto">
            <a:xfrm>
              <a:off x="5225" y="4020"/>
              <a:ext cx="16" cy="16"/>
            </a:xfrm>
            <a:custGeom>
              <a:avLst/>
              <a:gdLst>
                <a:gd name="T0" fmla="*/ 16 w 16"/>
                <a:gd name="T1" fmla="*/ 0 h 16"/>
                <a:gd name="T2" fmla="*/ 16 w 16"/>
                <a:gd name="T3" fmla="*/ 0 h 16"/>
                <a:gd name="T4" fmla="*/ 16 w 16"/>
                <a:gd name="T5" fmla="*/ 16 h 16"/>
                <a:gd name="T6" fmla="*/ 0 w 16"/>
                <a:gd name="T7" fmla="*/ 16 h 16"/>
                <a:gd name="T8" fmla="*/ 0 w 16"/>
                <a:gd name="T9" fmla="*/ 16 h 16"/>
                <a:gd name="T10" fmla="*/ 0 w 16"/>
                <a:gd name="T11" fmla="*/ 0 h 16"/>
                <a:gd name="T12" fmla="*/ 16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6" y="0"/>
                  </a:moveTo>
                  <a:lnTo>
                    <a:pt x="16" y="0"/>
                  </a:lnTo>
                  <a:lnTo>
                    <a:pt x="16" y="16"/>
                  </a:lnTo>
                  <a:lnTo>
                    <a:pt x="0" y="16"/>
                  </a:lnTo>
                  <a:lnTo>
                    <a:pt x="0" y="16"/>
                  </a:lnTo>
                  <a:lnTo>
                    <a:pt x="0"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101"/>
            <p:cNvSpPr>
              <a:spLocks/>
            </p:cNvSpPr>
            <p:nvPr userDrawn="1"/>
          </p:nvSpPr>
          <p:spPr bwMode="auto">
            <a:xfrm>
              <a:off x="5225" y="3998"/>
              <a:ext cx="18" cy="18"/>
            </a:xfrm>
            <a:custGeom>
              <a:avLst/>
              <a:gdLst>
                <a:gd name="T0" fmla="*/ 18 w 18"/>
                <a:gd name="T1" fmla="*/ 2 h 18"/>
                <a:gd name="T2" fmla="*/ 18 w 18"/>
                <a:gd name="T3" fmla="*/ 2 h 18"/>
                <a:gd name="T4" fmla="*/ 16 w 18"/>
                <a:gd name="T5" fmla="*/ 18 h 18"/>
                <a:gd name="T6" fmla="*/ 0 w 18"/>
                <a:gd name="T7" fmla="*/ 16 h 18"/>
                <a:gd name="T8" fmla="*/ 0 w 18"/>
                <a:gd name="T9" fmla="*/ 16 h 18"/>
                <a:gd name="T10" fmla="*/ 0 w 18"/>
                <a:gd name="T11" fmla="*/ 0 h 18"/>
                <a:gd name="T12" fmla="*/ 18 w 18"/>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2"/>
                  </a:moveTo>
                  <a:lnTo>
                    <a:pt x="18" y="2"/>
                  </a:lnTo>
                  <a:lnTo>
                    <a:pt x="16" y="18"/>
                  </a:lnTo>
                  <a:lnTo>
                    <a:pt x="0" y="16"/>
                  </a:lnTo>
                  <a:lnTo>
                    <a:pt x="0" y="16"/>
                  </a:lnTo>
                  <a:lnTo>
                    <a:pt x="0" y="0"/>
                  </a:lnTo>
                  <a:lnTo>
                    <a:pt x="18"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102"/>
            <p:cNvSpPr>
              <a:spLocks/>
            </p:cNvSpPr>
            <p:nvPr userDrawn="1"/>
          </p:nvSpPr>
          <p:spPr bwMode="auto">
            <a:xfrm>
              <a:off x="5227" y="3976"/>
              <a:ext cx="20" cy="20"/>
            </a:xfrm>
            <a:custGeom>
              <a:avLst/>
              <a:gdLst>
                <a:gd name="T0" fmla="*/ 20 w 20"/>
                <a:gd name="T1" fmla="*/ 6 h 20"/>
                <a:gd name="T2" fmla="*/ 20 w 20"/>
                <a:gd name="T3" fmla="*/ 6 h 20"/>
                <a:gd name="T4" fmla="*/ 16 w 20"/>
                <a:gd name="T5" fmla="*/ 20 h 20"/>
                <a:gd name="T6" fmla="*/ 0 w 20"/>
                <a:gd name="T7" fmla="*/ 16 h 20"/>
                <a:gd name="T8" fmla="*/ 0 w 20"/>
                <a:gd name="T9" fmla="*/ 16 h 20"/>
                <a:gd name="T10" fmla="*/ 4 w 20"/>
                <a:gd name="T11" fmla="*/ 0 h 20"/>
                <a:gd name="T12" fmla="*/ 20 w 20"/>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6"/>
                  </a:moveTo>
                  <a:lnTo>
                    <a:pt x="20" y="6"/>
                  </a:lnTo>
                  <a:lnTo>
                    <a:pt x="16" y="20"/>
                  </a:lnTo>
                  <a:lnTo>
                    <a:pt x="0" y="16"/>
                  </a:lnTo>
                  <a:lnTo>
                    <a:pt x="0" y="16"/>
                  </a:lnTo>
                  <a:lnTo>
                    <a:pt x="4" y="0"/>
                  </a:lnTo>
                  <a:lnTo>
                    <a:pt x="2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103"/>
            <p:cNvSpPr>
              <a:spLocks/>
            </p:cNvSpPr>
            <p:nvPr userDrawn="1"/>
          </p:nvSpPr>
          <p:spPr bwMode="auto">
            <a:xfrm>
              <a:off x="5231" y="3956"/>
              <a:ext cx="22" cy="20"/>
            </a:xfrm>
            <a:custGeom>
              <a:avLst/>
              <a:gdLst>
                <a:gd name="T0" fmla="*/ 22 w 22"/>
                <a:gd name="T1" fmla="*/ 6 h 20"/>
                <a:gd name="T2" fmla="*/ 22 w 22"/>
                <a:gd name="T3" fmla="*/ 6 h 20"/>
                <a:gd name="T4" fmla="*/ 16 w 22"/>
                <a:gd name="T5" fmla="*/ 20 h 20"/>
                <a:gd name="T6" fmla="*/ 0 w 22"/>
                <a:gd name="T7" fmla="*/ 16 h 20"/>
                <a:gd name="T8" fmla="*/ 0 w 22"/>
                <a:gd name="T9" fmla="*/ 16 h 20"/>
                <a:gd name="T10" fmla="*/ 6 w 22"/>
                <a:gd name="T11" fmla="*/ 0 h 20"/>
                <a:gd name="T12" fmla="*/ 2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2" y="6"/>
                  </a:moveTo>
                  <a:lnTo>
                    <a:pt x="22" y="6"/>
                  </a:lnTo>
                  <a:lnTo>
                    <a:pt x="16" y="20"/>
                  </a:lnTo>
                  <a:lnTo>
                    <a:pt x="0" y="16"/>
                  </a:lnTo>
                  <a:lnTo>
                    <a:pt x="0" y="16"/>
                  </a:lnTo>
                  <a:lnTo>
                    <a:pt x="6" y="0"/>
                  </a:lnTo>
                  <a:lnTo>
                    <a:pt x="22"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104"/>
            <p:cNvSpPr>
              <a:spLocks/>
            </p:cNvSpPr>
            <p:nvPr userDrawn="1"/>
          </p:nvSpPr>
          <p:spPr bwMode="auto">
            <a:xfrm>
              <a:off x="5239" y="3936"/>
              <a:ext cx="22" cy="22"/>
            </a:xfrm>
            <a:custGeom>
              <a:avLst/>
              <a:gdLst>
                <a:gd name="T0" fmla="*/ 22 w 22"/>
                <a:gd name="T1" fmla="*/ 10 h 22"/>
                <a:gd name="T2" fmla="*/ 22 w 22"/>
                <a:gd name="T3" fmla="*/ 10 h 22"/>
                <a:gd name="T4" fmla="*/ 16 w 22"/>
                <a:gd name="T5" fmla="*/ 22 h 22"/>
                <a:gd name="T6" fmla="*/ 0 w 22"/>
                <a:gd name="T7" fmla="*/ 16 h 22"/>
                <a:gd name="T8" fmla="*/ 0 w 22"/>
                <a:gd name="T9" fmla="*/ 16 h 22"/>
                <a:gd name="T10" fmla="*/ 8 w 22"/>
                <a:gd name="T11" fmla="*/ 0 h 22"/>
                <a:gd name="T12" fmla="*/ 22 w 22"/>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0"/>
                  </a:moveTo>
                  <a:lnTo>
                    <a:pt x="22" y="10"/>
                  </a:lnTo>
                  <a:lnTo>
                    <a:pt x="16" y="22"/>
                  </a:lnTo>
                  <a:lnTo>
                    <a:pt x="0" y="16"/>
                  </a:lnTo>
                  <a:lnTo>
                    <a:pt x="0" y="16"/>
                  </a:lnTo>
                  <a:lnTo>
                    <a:pt x="8" y="0"/>
                  </a:lnTo>
                  <a:lnTo>
                    <a:pt x="2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105"/>
            <p:cNvSpPr>
              <a:spLocks/>
            </p:cNvSpPr>
            <p:nvPr userDrawn="1"/>
          </p:nvSpPr>
          <p:spPr bwMode="auto">
            <a:xfrm>
              <a:off x="5251" y="3918"/>
              <a:ext cx="22" cy="24"/>
            </a:xfrm>
            <a:custGeom>
              <a:avLst/>
              <a:gdLst>
                <a:gd name="T0" fmla="*/ 22 w 22"/>
                <a:gd name="T1" fmla="*/ 10 h 24"/>
                <a:gd name="T2" fmla="*/ 22 w 22"/>
                <a:gd name="T3" fmla="*/ 10 h 24"/>
                <a:gd name="T4" fmla="*/ 14 w 22"/>
                <a:gd name="T5" fmla="*/ 24 h 24"/>
                <a:gd name="T6" fmla="*/ 0 w 22"/>
                <a:gd name="T7" fmla="*/ 14 h 24"/>
                <a:gd name="T8" fmla="*/ 0 w 22"/>
                <a:gd name="T9" fmla="*/ 14 h 24"/>
                <a:gd name="T10" fmla="*/ 8 w 22"/>
                <a:gd name="T11" fmla="*/ 0 h 24"/>
                <a:gd name="T12" fmla="*/ 22 w 22"/>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10"/>
                  </a:moveTo>
                  <a:lnTo>
                    <a:pt x="22" y="10"/>
                  </a:lnTo>
                  <a:lnTo>
                    <a:pt x="14" y="24"/>
                  </a:lnTo>
                  <a:lnTo>
                    <a:pt x="0" y="14"/>
                  </a:lnTo>
                  <a:lnTo>
                    <a:pt x="0" y="14"/>
                  </a:lnTo>
                  <a:lnTo>
                    <a:pt x="8" y="0"/>
                  </a:lnTo>
                  <a:lnTo>
                    <a:pt x="2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106"/>
            <p:cNvSpPr>
              <a:spLocks/>
            </p:cNvSpPr>
            <p:nvPr userDrawn="1"/>
          </p:nvSpPr>
          <p:spPr bwMode="auto">
            <a:xfrm>
              <a:off x="5263" y="3902"/>
              <a:ext cx="24" cy="24"/>
            </a:xfrm>
            <a:custGeom>
              <a:avLst/>
              <a:gdLst>
                <a:gd name="T0" fmla="*/ 24 w 24"/>
                <a:gd name="T1" fmla="*/ 12 h 24"/>
                <a:gd name="T2" fmla="*/ 24 w 24"/>
                <a:gd name="T3" fmla="*/ 12 h 24"/>
                <a:gd name="T4" fmla="*/ 12 w 24"/>
                <a:gd name="T5" fmla="*/ 24 h 24"/>
                <a:gd name="T6" fmla="*/ 0 w 24"/>
                <a:gd name="T7" fmla="*/ 12 h 24"/>
                <a:gd name="T8" fmla="*/ 0 w 24"/>
                <a:gd name="T9" fmla="*/ 12 h 24"/>
                <a:gd name="T10" fmla="*/ 12 w 24"/>
                <a:gd name="T11" fmla="*/ 0 h 24"/>
                <a:gd name="T12" fmla="*/ 24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2"/>
                  </a:moveTo>
                  <a:lnTo>
                    <a:pt x="24" y="12"/>
                  </a:lnTo>
                  <a:lnTo>
                    <a:pt x="12" y="24"/>
                  </a:lnTo>
                  <a:lnTo>
                    <a:pt x="0" y="12"/>
                  </a:lnTo>
                  <a:lnTo>
                    <a:pt x="0" y="12"/>
                  </a:lnTo>
                  <a:lnTo>
                    <a:pt x="12" y="0"/>
                  </a:lnTo>
                  <a:lnTo>
                    <a:pt x="2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107"/>
            <p:cNvSpPr>
              <a:spLocks/>
            </p:cNvSpPr>
            <p:nvPr userDrawn="1"/>
          </p:nvSpPr>
          <p:spPr bwMode="auto">
            <a:xfrm>
              <a:off x="5277" y="3888"/>
              <a:ext cx="24" cy="24"/>
            </a:xfrm>
            <a:custGeom>
              <a:avLst/>
              <a:gdLst>
                <a:gd name="T0" fmla="*/ 24 w 24"/>
                <a:gd name="T1" fmla="*/ 14 h 24"/>
                <a:gd name="T2" fmla="*/ 24 w 24"/>
                <a:gd name="T3" fmla="*/ 14 h 24"/>
                <a:gd name="T4" fmla="*/ 12 w 24"/>
                <a:gd name="T5" fmla="*/ 24 h 24"/>
                <a:gd name="T6" fmla="*/ 0 w 24"/>
                <a:gd name="T7" fmla="*/ 10 h 24"/>
                <a:gd name="T8" fmla="*/ 0 w 24"/>
                <a:gd name="T9" fmla="*/ 10 h 24"/>
                <a:gd name="T10" fmla="*/ 14 w 24"/>
                <a:gd name="T11" fmla="*/ 0 h 24"/>
                <a:gd name="T12" fmla="*/ 24 w 24"/>
                <a:gd name="T13" fmla="*/ 14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4"/>
                  </a:moveTo>
                  <a:lnTo>
                    <a:pt x="24" y="14"/>
                  </a:lnTo>
                  <a:lnTo>
                    <a:pt x="12" y="24"/>
                  </a:lnTo>
                  <a:lnTo>
                    <a:pt x="0" y="10"/>
                  </a:lnTo>
                  <a:lnTo>
                    <a:pt x="0" y="10"/>
                  </a:lnTo>
                  <a:lnTo>
                    <a:pt x="14" y="0"/>
                  </a:lnTo>
                  <a:lnTo>
                    <a:pt x="2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108"/>
            <p:cNvSpPr>
              <a:spLocks/>
            </p:cNvSpPr>
            <p:nvPr userDrawn="1"/>
          </p:nvSpPr>
          <p:spPr bwMode="auto">
            <a:xfrm>
              <a:off x="5295" y="3876"/>
              <a:ext cx="22" cy="22"/>
            </a:xfrm>
            <a:custGeom>
              <a:avLst/>
              <a:gdLst>
                <a:gd name="T0" fmla="*/ 22 w 22"/>
                <a:gd name="T1" fmla="*/ 14 h 22"/>
                <a:gd name="T2" fmla="*/ 22 w 22"/>
                <a:gd name="T3" fmla="*/ 14 h 22"/>
                <a:gd name="T4" fmla="*/ 10 w 22"/>
                <a:gd name="T5" fmla="*/ 22 h 22"/>
                <a:gd name="T6" fmla="*/ 0 w 22"/>
                <a:gd name="T7" fmla="*/ 10 h 22"/>
                <a:gd name="T8" fmla="*/ 0 w 22"/>
                <a:gd name="T9" fmla="*/ 10 h 22"/>
                <a:gd name="T10" fmla="*/ 14 w 22"/>
                <a:gd name="T11" fmla="*/ 0 h 22"/>
                <a:gd name="T12" fmla="*/ 22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4"/>
                  </a:moveTo>
                  <a:lnTo>
                    <a:pt x="22" y="14"/>
                  </a:lnTo>
                  <a:lnTo>
                    <a:pt x="10" y="22"/>
                  </a:lnTo>
                  <a:lnTo>
                    <a:pt x="0" y="10"/>
                  </a:lnTo>
                  <a:lnTo>
                    <a:pt x="0" y="10"/>
                  </a:lnTo>
                  <a:lnTo>
                    <a:pt x="14" y="0"/>
                  </a:lnTo>
                  <a:lnTo>
                    <a:pt x="2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109"/>
            <p:cNvSpPr>
              <a:spLocks/>
            </p:cNvSpPr>
            <p:nvPr userDrawn="1"/>
          </p:nvSpPr>
          <p:spPr bwMode="auto">
            <a:xfrm>
              <a:off x="5313" y="3866"/>
              <a:ext cx="22" cy="22"/>
            </a:xfrm>
            <a:custGeom>
              <a:avLst/>
              <a:gdLst>
                <a:gd name="T0" fmla="*/ 22 w 22"/>
                <a:gd name="T1" fmla="*/ 16 h 22"/>
                <a:gd name="T2" fmla="*/ 22 w 22"/>
                <a:gd name="T3" fmla="*/ 16 h 22"/>
                <a:gd name="T4" fmla="*/ 8 w 22"/>
                <a:gd name="T5" fmla="*/ 22 h 22"/>
                <a:gd name="T6" fmla="*/ 0 w 22"/>
                <a:gd name="T7" fmla="*/ 8 h 22"/>
                <a:gd name="T8" fmla="*/ 0 w 22"/>
                <a:gd name="T9" fmla="*/ 8 h 22"/>
                <a:gd name="T10" fmla="*/ 16 w 22"/>
                <a:gd name="T11" fmla="*/ 0 h 22"/>
                <a:gd name="T12" fmla="*/ 22 w 22"/>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6"/>
                  </a:moveTo>
                  <a:lnTo>
                    <a:pt x="22" y="16"/>
                  </a:lnTo>
                  <a:lnTo>
                    <a:pt x="8" y="22"/>
                  </a:lnTo>
                  <a:lnTo>
                    <a:pt x="0" y="8"/>
                  </a:lnTo>
                  <a:lnTo>
                    <a:pt x="0" y="8"/>
                  </a:lnTo>
                  <a:lnTo>
                    <a:pt x="16" y="0"/>
                  </a:lnTo>
                  <a:lnTo>
                    <a:pt x="2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110"/>
            <p:cNvSpPr>
              <a:spLocks/>
            </p:cNvSpPr>
            <p:nvPr userDrawn="1"/>
          </p:nvSpPr>
          <p:spPr bwMode="auto">
            <a:xfrm>
              <a:off x="5333" y="3860"/>
              <a:ext cx="20" cy="20"/>
            </a:xfrm>
            <a:custGeom>
              <a:avLst/>
              <a:gdLst>
                <a:gd name="T0" fmla="*/ 20 w 20"/>
                <a:gd name="T1" fmla="*/ 16 h 20"/>
                <a:gd name="T2" fmla="*/ 20 w 20"/>
                <a:gd name="T3" fmla="*/ 16 h 20"/>
                <a:gd name="T4" fmla="*/ 6 w 20"/>
                <a:gd name="T5" fmla="*/ 20 h 20"/>
                <a:gd name="T6" fmla="*/ 0 w 20"/>
                <a:gd name="T7" fmla="*/ 4 h 20"/>
                <a:gd name="T8" fmla="*/ 0 w 20"/>
                <a:gd name="T9" fmla="*/ 4 h 20"/>
                <a:gd name="T10" fmla="*/ 16 w 20"/>
                <a:gd name="T11" fmla="*/ 0 h 20"/>
                <a:gd name="T12" fmla="*/ 20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6"/>
                  </a:moveTo>
                  <a:lnTo>
                    <a:pt x="20" y="16"/>
                  </a:lnTo>
                  <a:lnTo>
                    <a:pt x="6" y="20"/>
                  </a:lnTo>
                  <a:lnTo>
                    <a:pt x="0" y="4"/>
                  </a:lnTo>
                  <a:lnTo>
                    <a:pt x="0" y="4"/>
                  </a:lnTo>
                  <a:lnTo>
                    <a:pt x="16" y="0"/>
                  </a:lnTo>
                  <a:lnTo>
                    <a:pt x="2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111"/>
            <p:cNvSpPr>
              <a:spLocks/>
            </p:cNvSpPr>
            <p:nvPr userDrawn="1"/>
          </p:nvSpPr>
          <p:spPr bwMode="auto">
            <a:xfrm>
              <a:off x="5353" y="3854"/>
              <a:ext cx="20" cy="20"/>
            </a:xfrm>
            <a:custGeom>
              <a:avLst/>
              <a:gdLst>
                <a:gd name="T0" fmla="*/ 20 w 20"/>
                <a:gd name="T1" fmla="*/ 18 h 20"/>
                <a:gd name="T2" fmla="*/ 20 w 20"/>
                <a:gd name="T3" fmla="*/ 18 h 20"/>
                <a:gd name="T4" fmla="*/ 4 w 20"/>
                <a:gd name="T5" fmla="*/ 20 h 20"/>
                <a:gd name="T6" fmla="*/ 0 w 20"/>
                <a:gd name="T7" fmla="*/ 4 h 20"/>
                <a:gd name="T8" fmla="*/ 0 w 20"/>
                <a:gd name="T9" fmla="*/ 4 h 20"/>
                <a:gd name="T10" fmla="*/ 16 w 20"/>
                <a:gd name="T11" fmla="*/ 0 h 20"/>
                <a:gd name="T12" fmla="*/ 20 w 20"/>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8"/>
                  </a:moveTo>
                  <a:lnTo>
                    <a:pt x="20" y="18"/>
                  </a:lnTo>
                  <a:lnTo>
                    <a:pt x="4" y="20"/>
                  </a:lnTo>
                  <a:lnTo>
                    <a:pt x="0" y="4"/>
                  </a:lnTo>
                  <a:lnTo>
                    <a:pt x="0" y="4"/>
                  </a:lnTo>
                  <a:lnTo>
                    <a:pt x="16" y="0"/>
                  </a:lnTo>
                  <a:lnTo>
                    <a:pt x="2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112"/>
            <p:cNvSpPr>
              <a:spLocks/>
            </p:cNvSpPr>
            <p:nvPr userDrawn="1"/>
          </p:nvSpPr>
          <p:spPr bwMode="auto">
            <a:xfrm>
              <a:off x="5375" y="3852"/>
              <a:ext cx="16" cy="18"/>
            </a:xfrm>
            <a:custGeom>
              <a:avLst/>
              <a:gdLst>
                <a:gd name="T0" fmla="*/ 2 w 16"/>
                <a:gd name="T1" fmla="*/ 18 h 18"/>
                <a:gd name="T2" fmla="*/ 0 w 16"/>
                <a:gd name="T3" fmla="*/ 2 h 18"/>
                <a:gd name="T4" fmla="*/ 0 w 16"/>
                <a:gd name="T5" fmla="*/ 2 h 18"/>
                <a:gd name="T6" fmla="*/ 16 w 16"/>
                <a:gd name="T7" fmla="*/ 0 h 18"/>
                <a:gd name="T8" fmla="*/ 16 w 16"/>
                <a:gd name="T9" fmla="*/ 18 h 18"/>
                <a:gd name="T10" fmla="*/ 16 w 16"/>
                <a:gd name="T11" fmla="*/ 18 h 18"/>
                <a:gd name="T12" fmla="*/ 2 w 1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2" y="18"/>
                  </a:moveTo>
                  <a:lnTo>
                    <a:pt x="0" y="2"/>
                  </a:lnTo>
                  <a:lnTo>
                    <a:pt x="0" y="2"/>
                  </a:lnTo>
                  <a:lnTo>
                    <a:pt x="16" y="0"/>
                  </a:lnTo>
                  <a:lnTo>
                    <a:pt x="16" y="18"/>
                  </a:lnTo>
                  <a:lnTo>
                    <a:pt x="16" y="18"/>
                  </a:lnTo>
                  <a:lnTo>
                    <a:pt x="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113"/>
            <p:cNvSpPr>
              <a:spLocks/>
            </p:cNvSpPr>
            <p:nvPr userDrawn="1"/>
          </p:nvSpPr>
          <p:spPr bwMode="auto">
            <a:xfrm>
              <a:off x="5363" y="4174"/>
              <a:ext cx="18" cy="18"/>
            </a:xfrm>
            <a:custGeom>
              <a:avLst/>
              <a:gdLst>
                <a:gd name="T0" fmla="*/ 4 w 18"/>
                <a:gd name="T1" fmla="*/ 0 h 18"/>
                <a:gd name="T2" fmla="*/ 4 w 18"/>
                <a:gd name="T3" fmla="*/ 0 h 18"/>
                <a:gd name="T4" fmla="*/ 18 w 18"/>
                <a:gd name="T5" fmla="*/ 2 h 18"/>
                <a:gd name="T6" fmla="*/ 18 w 18"/>
                <a:gd name="T7" fmla="*/ 18 h 18"/>
                <a:gd name="T8" fmla="*/ 18 w 18"/>
                <a:gd name="T9" fmla="*/ 18 h 18"/>
                <a:gd name="T10" fmla="*/ 0 w 18"/>
                <a:gd name="T11" fmla="*/ 16 h 18"/>
                <a:gd name="T12" fmla="*/ 4 w 1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4" y="0"/>
                  </a:moveTo>
                  <a:lnTo>
                    <a:pt x="4" y="0"/>
                  </a:lnTo>
                  <a:lnTo>
                    <a:pt x="18" y="2"/>
                  </a:lnTo>
                  <a:lnTo>
                    <a:pt x="18" y="18"/>
                  </a:lnTo>
                  <a:lnTo>
                    <a:pt x="18" y="18"/>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114"/>
            <p:cNvSpPr>
              <a:spLocks/>
            </p:cNvSpPr>
            <p:nvPr userDrawn="1"/>
          </p:nvSpPr>
          <p:spPr bwMode="auto">
            <a:xfrm>
              <a:off x="5343" y="4168"/>
              <a:ext cx="20" cy="20"/>
            </a:xfrm>
            <a:custGeom>
              <a:avLst/>
              <a:gdLst>
                <a:gd name="T0" fmla="*/ 4 w 20"/>
                <a:gd name="T1" fmla="*/ 0 h 20"/>
                <a:gd name="T2" fmla="*/ 4 w 20"/>
                <a:gd name="T3" fmla="*/ 0 h 20"/>
                <a:gd name="T4" fmla="*/ 20 w 20"/>
                <a:gd name="T5" fmla="*/ 4 h 20"/>
                <a:gd name="T6" fmla="*/ 16 w 20"/>
                <a:gd name="T7" fmla="*/ 20 h 20"/>
                <a:gd name="T8" fmla="*/ 16 w 20"/>
                <a:gd name="T9" fmla="*/ 20 h 20"/>
                <a:gd name="T10" fmla="*/ 0 w 20"/>
                <a:gd name="T11" fmla="*/ 16 h 20"/>
                <a:gd name="T12" fmla="*/ 4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0"/>
                  </a:moveTo>
                  <a:lnTo>
                    <a:pt x="4" y="0"/>
                  </a:lnTo>
                  <a:lnTo>
                    <a:pt x="20" y="4"/>
                  </a:lnTo>
                  <a:lnTo>
                    <a:pt x="16" y="20"/>
                  </a:lnTo>
                  <a:lnTo>
                    <a:pt x="16" y="20"/>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115"/>
            <p:cNvSpPr>
              <a:spLocks/>
            </p:cNvSpPr>
            <p:nvPr userDrawn="1"/>
          </p:nvSpPr>
          <p:spPr bwMode="auto">
            <a:xfrm>
              <a:off x="5323" y="4162"/>
              <a:ext cx="20" cy="22"/>
            </a:xfrm>
            <a:custGeom>
              <a:avLst/>
              <a:gdLst>
                <a:gd name="T0" fmla="*/ 6 w 20"/>
                <a:gd name="T1" fmla="*/ 0 h 22"/>
                <a:gd name="T2" fmla="*/ 6 w 20"/>
                <a:gd name="T3" fmla="*/ 0 h 22"/>
                <a:gd name="T4" fmla="*/ 20 w 20"/>
                <a:gd name="T5" fmla="*/ 6 h 22"/>
                <a:gd name="T6" fmla="*/ 16 w 20"/>
                <a:gd name="T7" fmla="*/ 22 h 22"/>
                <a:gd name="T8" fmla="*/ 16 w 20"/>
                <a:gd name="T9" fmla="*/ 22 h 22"/>
                <a:gd name="T10" fmla="*/ 0 w 20"/>
                <a:gd name="T11" fmla="*/ 14 h 22"/>
                <a:gd name="T12" fmla="*/ 6 w 2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6" y="0"/>
                  </a:moveTo>
                  <a:lnTo>
                    <a:pt x="6" y="0"/>
                  </a:lnTo>
                  <a:lnTo>
                    <a:pt x="20" y="6"/>
                  </a:lnTo>
                  <a:lnTo>
                    <a:pt x="16" y="22"/>
                  </a:lnTo>
                  <a:lnTo>
                    <a:pt x="16" y="22"/>
                  </a:lnTo>
                  <a:lnTo>
                    <a:pt x="0" y="1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116"/>
            <p:cNvSpPr>
              <a:spLocks/>
            </p:cNvSpPr>
            <p:nvPr userDrawn="1"/>
          </p:nvSpPr>
          <p:spPr bwMode="auto">
            <a:xfrm>
              <a:off x="5303" y="4152"/>
              <a:ext cx="22" cy="22"/>
            </a:xfrm>
            <a:custGeom>
              <a:avLst/>
              <a:gdLst>
                <a:gd name="T0" fmla="*/ 10 w 22"/>
                <a:gd name="T1" fmla="*/ 0 h 22"/>
                <a:gd name="T2" fmla="*/ 10 w 22"/>
                <a:gd name="T3" fmla="*/ 0 h 22"/>
                <a:gd name="T4" fmla="*/ 22 w 22"/>
                <a:gd name="T5" fmla="*/ 8 h 22"/>
                <a:gd name="T6" fmla="*/ 16 w 22"/>
                <a:gd name="T7" fmla="*/ 22 h 22"/>
                <a:gd name="T8" fmla="*/ 16 w 22"/>
                <a:gd name="T9" fmla="*/ 22 h 22"/>
                <a:gd name="T10" fmla="*/ 0 w 22"/>
                <a:gd name="T11" fmla="*/ 14 h 22"/>
                <a:gd name="T12" fmla="*/ 10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0"/>
                  </a:moveTo>
                  <a:lnTo>
                    <a:pt x="10" y="0"/>
                  </a:lnTo>
                  <a:lnTo>
                    <a:pt x="22" y="8"/>
                  </a:lnTo>
                  <a:lnTo>
                    <a:pt x="16" y="22"/>
                  </a:lnTo>
                  <a:lnTo>
                    <a:pt x="16" y="22"/>
                  </a:lnTo>
                  <a:lnTo>
                    <a:pt x="0" y="1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117"/>
            <p:cNvSpPr>
              <a:spLocks/>
            </p:cNvSpPr>
            <p:nvPr userDrawn="1"/>
          </p:nvSpPr>
          <p:spPr bwMode="auto">
            <a:xfrm>
              <a:off x="5285" y="4140"/>
              <a:ext cx="24" cy="24"/>
            </a:xfrm>
            <a:custGeom>
              <a:avLst/>
              <a:gdLst>
                <a:gd name="T0" fmla="*/ 24 w 24"/>
                <a:gd name="T1" fmla="*/ 10 h 24"/>
                <a:gd name="T2" fmla="*/ 14 w 24"/>
                <a:gd name="T3" fmla="*/ 24 h 24"/>
                <a:gd name="T4" fmla="*/ 14 w 24"/>
                <a:gd name="T5" fmla="*/ 24 h 24"/>
                <a:gd name="T6" fmla="*/ 0 w 24"/>
                <a:gd name="T7" fmla="*/ 14 h 24"/>
                <a:gd name="T8" fmla="*/ 12 w 24"/>
                <a:gd name="T9" fmla="*/ 0 h 24"/>
                <a:gd name="T10" fmla="*/ 12 w 24"/>
                <a:gd name="T11" fmla="*/ 0 h 24"/>
                <a:gd name="T12" fmla="*/ 24 w 24"/>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4" y="10"/>
                  </a:moveTo>
                  <a:lnTo>
                    <a:pt x="14" y="24"/>
                  </a:lnTo>
                  <a:lnTo>
                    <a:pt x="14" y="24"/>
                  </a:lnTo>
                  <a:lnTo>
                    <a:pt x="0" y="14"/>
                  </a:lnTo>
                  <a:lnTo>
                    <a:pt x="12" y="0"/>
                  </a:lnTo>
                  <a:lnTo>
                    <a:pt x="12" y="0"/>
                  </a:lnTo>
                  <a:lnTo>
                    <a:pt x="24"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118"/>
            <p:cNvSpPr>
              <a:spLocks/>
            </p:cNvSpPr>
            <p:nvPr userDrawn="1"/>
          </p:nvSpPr>
          <p:spPr bwMode="auto">
            <a:xfrm>
              <a:off x="5249" y="3878"/>
              <a:ext cx="290" cy="290"/>
            </a:xfrm>
            <a:custGeom>
              <a:avLst/>
              <a:gdLst>
                <a:gd name="T0" fmla="*/ 142 w 290"/>
                <a:gd name="T1" fmla="*/ 290 h 290"/>
                <a:gd name="T2" fmla="*/ 114 w 290"/>
                <a:gd name="T3" fmla="*/ 286 h 290"/>
                <a:gd name="T4" fmla="*/ 86 w 290"/>
                <a:gd name="T5" fmla="*/ 278 h 290"/>
                <a:gd name="T6" fmla="*/ 62 w 290"/>
                <a:gd name="T7" fmla="*/ 264 h 290"/>
                <a:gd name="T8" fmla="*/ 40 w 290"/>
                <a:gd name="T9" fmla="*/ 246 h 290"/>
                <a:gd name="T10" fmla="*/ 24 w 290"/>
                <a:gd name="T11" fmla="*/ 224 h 290"/>
                <a:gd name="T12" fmla="*/ 10 w 290"/>
                <a:gd name="T13" fmla="*/ 198 h 290"/>
                <a:gd name="T14" fmla="*/ 2 w 290"/>
                <a:gd name="T15" fmla="*/ 172 h 290"/>
                <a:gd name="T16" fmla="*/ 0 w 290"/>
                <a:gd name="T17" fmla="*/ 142 h 290"/>
                <a:gd name="T18" fmla="*/ 0 w 290"/>
                <a:gd name="T19" fmla="*/ 128 h 290"/>
                <a:gd name="T20" fmla="*/ 8 w 290"/>
                <a:gd name="T21" fmla="*/ 100 h 290"/>
                <a:gd name="T22" fmla="*/ 18 w 290"/>
                <a:gd name="T23" fmla="*/ 74 h 290"/>
                <a:gd name="T24" fmla="*/ 34 w 290"/>
                <a:gd name="T25" fmla="*/ 50 h 290"/>
                <a:gd name="T26" fmla="*/ 54 w 290"/>
                <a:gd name="T27" fmla="*/ 32 h 290"/>
                <a:gd name="T28" fmla="*/ 78 w 290"/>
                <a:gd name="T29" fmla="*/ 16 h 290"/>
                <a:gd name="T30" fmla="*/ 104 w 290"/>
                <a:gd name="T31" fmla="*/ 6 h 290"/>
                <a:gd name="T32" fmla="*/ 132 w 290"/>
                <a:gd name="T33" fmla="*/ 0 h 290"/>
                <a:gd name="T34" fmla="*/ 148 w 290"/>
                <a:gd name="T35" fmla="*/ 0 h 290"/>
                <a:gd name="T36" fmla="*/ 176 w 290"/>
                <a:gd name="T37" fmla="*/ 4 h 290"/>
                <a:gd name="T38" fmla="*/ 204 w 290"/>
                <a:gd name="T39" fmla="*/ 12 h 290"/>
                <a:gd name="T40" fmla="*/ 228 w 290"/>
                <a:gd name="T41" fmla="*/ 26 h 290"/>
                <a:gd name="T42" fmla="*/ 250 w 290"/>
                <a:gd name="T43" fmla="*/ 44 h 290"/>
                <a:gd name="T44" fmla="*/ 266 w 290"/>
                <a:gd name="T45" fmla="*/ 66 h 290"/>
                <a:gd name="T46" fmla="*/ 280 w 290"/>
                <a:gd name="T47" fmla="*/ 90 h 290"/>
                <a:gd name="T48" fmla="*/ 288 w 290"/>
                <a:gd name="T49" fmla="*/ 118 h 290"/>
                <a:gd name="T50" fmla="*/ 290 w 290"/>
                <a:gd name="T51" fmla="*/ 148 h 290"/>
                <a:gd name="T52" fmla="*/ 290 w 290"/>
                <a:gd name="T53" fmla="*/ 162 h 290"/>
                <a:gd name="T54" fmla="*/ 282 w 290"/>
                <a:gd name="T55" fmla="*/ 190 h 290"/>
                <a:gd name="T56" fmla="*/ 272 w 290"/>
                <a:gd name="T57" fmla="*/ 216 h 290"/>
                <a:gd name="T58" fmla="*/ 256 w 290"/>
                <a:gd name="T59" fmla="*/ 240 h 290"/>
                <a:gd name="T60" fmla="*/ 236 w 290"/>
                <a:gd name="T61" fmla="*/ 258 h 290"/>
                <a:gd name="T62" fmla="*/ 212 w 290"/>
                <a:gd name="T63" fmla="*/ 274 h 290"/>
                <a:gd name="T64" fmla="*/ 186 w 290"/>
                <a:gd name="T65" fmla="*/ 284 h 290"/>
                <a:gd name="T66" fmla="*/ 158 w 290"/>
                <a:gd name="T6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0" h="290">
                  <a:moveTo>
                    <a:pt x="142" y="290"/>
                  </a:moveTo>
                  <a:lnTo>
                    <a:pt x="142" y="290"/>
                  </a:lnTo>
                  <a:lnTo>
                    <a:pt x="128" y="288"/>
                  </a:lnTo>
                  <a:lnTo>
                    <a:pt x="114" y="286"/>
                  </a:lnTo>
                  <a:lnTo>
                    <a:pt x="100" y="282"/>
                  </a:lnTo>
                  <a:lnTo>
                    <a:pt x="86" y="278"/>
                  </a:lnTo>
                  <a:lnTo>
                    <a:pt x="74" y="272"/>
                  </a:lnTo>
                  <a:lnTo>
                    <a:pt x="62" y="264"/>
                  </a:lnTo>
                  <a:lnTo>
                    <a:pt x="50" y="254"/>
                  </a:lnTo>
                  <a:lnTo>
                    <a:pt x="40" y="246"/>
                  </a:lnTo>
                  <a:lnTo>
                    <a:pt x="32" y="234"/>
                  </a:lnTo>
                  <a:lnTo>
                    <a:pt x="24" y="224"/>
                  </a:lnTo>
                  <a:lnTo>
                    <a:pt x="16" y="212"/>
                  </a:lnTo>
                  <a:lnTo>
                    <a:pt x="10" y="198"/>
                  </a:lnTo>
                  <a:lnTo>
                    <a:pt x="6" y="186"/>
                  </a:lnTo>
                  <a:lnTo>
                    <a:pt x="2" y="172"/>
                  </a:lnTo>
                  <a:lnTo>
                    <a:pt x="0" y="156"/>
                  </a:lnTo>
                  <a:lnTo>
                    <a:pt x="0" y="142"/>
                  </a:lnTo>
                  <a:lnTo>
                    <a:pt x="0" y="142"/>
                  </a:lnTo>
                  <a:lnTo>
                    <a:pt x="0" y="128"/>
                  </a:lnTo>
                  <a:lnTo>
                    <a:pt x="4" y="112"/>
                  </a:lnTo>
                  <a:lnTo>
                    <a:pt x="8" y="100"/>
                  </a:lnTo>
                  <a:lnTo>
                    <a:pt x="12" y="86"/>
                  </a:lnTo>
                  <a:lnTo>
                    <a:pt x="18" y="74"/>
                  </a:lnTo>
                  <a:lnTo>
                    <a:pt x="26" y="62"/>
                  </a:lnTo>
                  <a:lnTo>
                    <a:pt x="34" y="50"/>
                  </a:lnTo>
                  <a:lnTo>
                    <a:pt x="44" y="40"/>
                  </a:lnTo>
                  <a:lnTo>
                    <a:pt x="54" y="32"/>
                  </a:lnTo>
                  <a:lnTo>
                    <a:pt x="66" y="22"/>
                  </a:lnTo>
                  <a:lnTo>
                    <a:pt x="78" y="16"/>
                  </a:lnTo>
                  <a:lnTo>
                    <a:pt x="90" y="10"/>
                  </a:lnTo>
                  <a:lnTo>
                    <a:pt x="104" y="6"/>
                  </a:lnTo>
                  <a:lnTo>
                    <a:pt x="118" y="2"/>
                  </a:lnTo>
                  <a:lnTo>
                    <a:pt x="132" y="0"/>
                  </a:lnTo>
                  <a:lnTo>
                    <a:pt x="148" y="0"/>
                  </a:lnTo>
                  <a:lnTo>
                    <a:pt x="148" y="0"/>
                  </a:lnTo>
                  <a:lnTo>
                    <a:pt x="162" y="0"/>
                  </a:lnTo>
                  <a:lnTo>
                    <a:pt x="176" y="4"/>
                  </a:lnTo>
                  <a:lnTo>
                    <a:pt x="190" y="6"/>
                  </a:lnTo>
                  <a:lnTo>
                    <a:pt x="204" y="12"/>
                  </a:lnTo>
                  <a:lnTo>
                    <a:pt x="216" y="18"/>
                  </a:lnTo>
                  <a:lnTo>
                    <a:pt x="228" y="26"/>
                  </a:lnTo>
                  <a:lnTo>
                    <a:pt x="240" y="34"/>
                  </a:lnTo>
                  <a:lnTo>
                    <a:pt x="250" y="44"/>
                  </a:lnTo>
                  <a:lnTo>
                    <a:pt x="258" y="54"/>
                  </a:lnTo>
                  <a:lnTo>
                    <a:pt x="266" y="66"/>
                  </a:lnTo>
                  <a:lnTo>
                    <a:pt x="274" y="78"/>
                  </a:lnTo>
                  <a:lnTo>
                    <a:pt x="280" y="90"/>
                  </a:lnTo>
                  <a:lnTo>
                    <a:pt x="284" y="104"/>
                  </a:lnTo>
                  <a:lnTo>
                    <a:pt x="288" y="118"/>
                  </a:lnTo>
                  <a:lnTo>
                    <a:pt x="290" y="132"/>
                  </a:lnTo>
                  <a:lnTo>
                    <a:pt x="290" y="148"/>
                  </a:lnTo>
                  <a:lnTo>
                    <a:pt x="290" y="148"/>
                  </a:lnTo>
                  <a:lnTo>
                    <a:pt x="290" y="162"/>
                  </a:lnTo>
                  <a:lnTo>
                    <a:pt x="286" y="176"/>
                  </a:lnTo>
                  <a:lnTo>
                    <a:pt x="282" y="190"/>
                  </a:lnTo>
                  <a:lnTo>
                    <a:pt x="278" y="204"/>
                  </a:lnTo>
                  <a:lnTo>
                    <a:pt x="272" y="216"/>
                  </a:lnTo>
                  <a:lnTo>
                    <a:pt x="264" y="228"/>
                  </a:lnTo>
                  <a:lnTo>
                    <a:pt x="256" y="240"/>
                  </a:lnTo>
                  <a:lnTo>
                    <a:pt x="246" y="250"/>
                  </a:lnTo>
                  <a:lnTo>
                    <a:pt x="236" y="258"/>
                  </a:lnTo>
                  <a:lnTo>
                    <a:pt x="224" y="266"/>
                  </a:lnTo>
                  <a:lnTo>
                    <a:pt x="212" y="274"/>
                  </a:lnTo>
                  <a:lnTo>
                    <a:pt x="198" y="280"/>
                  </a:lnTo>
                  <a:lnTo>
                    <a:pt x="186" y="284"/>
                  </a:lnTo>
                  <a:lnTo>
                    <a:pt x="172" y="288"/>
                  </a:lnTo>
                  <a:lnTo>
                    <a:pt x="158" y="290"/>
                  </a:lnTo>
                  <a:lnTo>
                    <a:pt x="142"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119"/>
            <p:cNvSpPr>
              <a:spLocks/>
            </p:cNvSpPr>
            <p:nvPr userDrawn="1"/>
          </p:nvSpPr>
          <p:spPr bwMode="auto">
            <a:xfrm>
              <a:off x="5479" y="4140"/>
              <a:ext cx="24" cy="24"/>
            </a:xfrm>
            <a:custGeom>
              <a:avLst/>
              <a:gdLst>
                <a:gd name="T0" fmla="*/ 0 w 24"/>
                <a:gd name="T1" fmla="*/ 10 h 24"/>
                <a:gd name="T2" fmla="*/ 0 w 24"/>
                <a:gd name="T3" fmla="*/ 10 h 24"/>
                <a:gd name="T4" fmla="*/ 12 w 24"/>
                <a:gd name="T5" fmla="*/ 0 h 24"/>
                <a:gd name="T6" fmla="*/ 24 w 24"/>
                <a:gd name="T7" fmla="*/ 14 h 24"/>
                <a:gd name="T8" fmla="*/ 24 w 24"/>
                <a:gd name="T9" fmla="*/ 14 h 24"/>
                <a:gd name="T10" fmla="*/ 10 w 24"/>
                <a:gd name="T11" fmla="*/ 24 h 24"/>
                <a:gd name="T12" fmla="*/ 0 w 24"/>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0"/>
                  </a:moveTo>
                  <a:lnTo>
                    <a:pt x="0" y="10"/>
                  </a:lnTo>
                  <a:lnTo>
                    <a:pt x="12" y="0"/>
                  </a:lnTo>
                  <a:lnTo>
                    <a:pt x="24" y="14"/>
                  </a:lnTo>
                  <a:lnTo>
                    <a:pt x="24" y="14"/>
                  </a:lnTo>
                  <a:lnTo>
                    <a:pt x="10" y="24"/>
                  </a:lnTo>
                  <a:lnTo>
                    <a:pt x="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120"/>
            <p:cNvSpPr>
              <a:spLocks/>
            </p:cNvSpPr>
            <p:nvPr userDrawn="1"/>
          </p:nvSpPr>
          <p:spPr bwMode="auto">
            <a:xfrm>
              <a:off x="5463" y="4152"/>
              <a:ext cx="22" cy="22"/>
            </a:xfrm>
            <a:custGeom>
              <a:avLst/>
              <a:gdLst>
                <a:gd name="T0" fmla="*/ 0 w 22"/>
                <a:gd name="T1" fmla="*/ 8 h 22"/>
                <a:gd name="T2" fmla="*/ 0 w 22"/>
                <a:gd name="T3" fmla="*/ 8 h 22"/>
                <a:gd name="T4" fmla="*/ 12 w 22"/>
                <a:gd name="T5" fmla="*/ 0 h 22"/>
                <a:gd name="T6" fmla="*/ 22 w 22"/>
                <a:gd name="T7" fmla="*/ 14 h 22"/>
                <a:gd name="T8" fmla="*/ 22 w 22"/>
                <a:gd name="T9" fmla="*/ 14 h 22"/>
                <a:gd name="T10" fmla="*/ 6 w 22"/>
                <a:gd name="T11" fmla="*/ 22 h 22"/>
                <a:gd name="T12" fmla="*/ 0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8"/>
                  </a:moveTo>
                  <a:lnTo>
                    <a:pt x="0" y="8"/>
                  </a:lnTo>
                  <a:lnTo>
                    <a:pt x="12" y="0"/>
                  </a:lnTo>
                  <a:lnTo>
                    <a:pt x="22" y="14"/>
                  </a:lnTo>
                  <a:lnTo>
                    <a:pt x="22" y="14"/>
                  </a:lnTo>
                  <a:lnTo>
                    <a:pt x="6" y="2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121"/>
            <p:cNvSpPr>
              <a:spLocks/>
            </p:cNvSpPr>
            <p:nvPr userDrawn="1"/>
          </p:nvSpPr>
          <p:spPr bwMode="auto">
            <a:xfrm>
              <a:off x="5445" y="4162"/>
              <a:ext cx="20" cy="22"/>
            </a:xfrm>
            <a:custGeom>
              <a:avLst/>
              <a:gdLst>
                <a:gd name="T0" fmla="*/ 0 w 20"/>
                <a:gd name="T1" fmla="*/ 6 h 22"/>
                <a:gd name="T2" fmla="*/ 0 w 20"/>
                <a:gd name="T3" fmla="*/ 6 h 22"/>
                <a:gd name="T4" fmla="*/ 14 w 20"/>
                <a:gd name="T5" fmla="*/ 0 h 22"/>
                <a:gd name="T6" fmla="*/ 20 w 20"/>
                <a:gd name="T7" fmla="*/ 14 h 22"/>
                <a:gd name="T8" fmla="*/ 20 w 20"/>
                <a:gd name="T9" fmla="*/ 14 h 22"/>
                <a:gd name="T10" fmla="*/ 4 w 20"/>
                <a:gd name="T11" fmla="*/ 22 h 22"/>
                <a:gd name="T12" fmla="*/ 0 w 20"/>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6"/>
                  </a:moveTo>
                  <a:lnTo>
                    <a:pt x="0" y="6"/>
                  </a:lnTo>
                  <a:lnTo>
                    <a:pt x="14" y="0"/>
                  </a:lnTo>
                  <a:lnTo>
                    <a:pt x="20" y="14"/>
                  </a:lnTo>
                  <a:lnTo>
                    <a:pt x="20" y="14"/>
                  </a:lnTo>
                  <a:lnTo>
                    <a:pt x="4" y="22"/>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122"/>
            <p:cNvSpPr>
              <a:spLocks/>
            </p:cNvSpPr>
            <p:nvPr userDrawn="1"/>
          </p:nvSpPr>
          <p:spPr bwMode="auto">
            <a:xfrm>
              <a:off x="5425" y="4168"/>
              <a:ext cx="20" cy="20"/>
            </a:xfrm>
            <a:custGeom>
              <a:avLst/>
              <a:gdLst>
                <a:gd name="T0" fmla="*/ 0 w 20"/>
                <a:gd name="T1" fmla="*/ 4 h 20"/>
                <a:gd name="T2" fmla="*/ 0 w 20"/>
                <a:gd name="T3" fmla="*/ 4 h 20"/>
                <a:gd name="T4" fmla="*/ 16 w 20"/>
                <a:gd name="T5" fmla="*/ 0 h 20"/>
                <a:gd name="T6" fmla="*/ 20 w 20"/>
                <a:gd name="T7" fmla="*/ 16 h 20"/>
                <a:gd name="T8" fmla="*/ 20 w 20"/>
                <a:gd name="T9" fmla="*/ 16 h 20"/>
                <a:gd name="T10" fmla="*/ 4 w 20"/>
                <a:gd name="T11" fmla="*/ 20 h 20"/>
                <a:gd name="T12" fmla="*/ 0 w 20"/>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4"/>
                  </a:moveTo>
                  <a:lnTo>
                    <a:pt x="0" y="4"/>
                  </a:lnTo>
                  <a:lnTo>
                    <a:pt x="16" y="0"/>
                  </a:lnTo>
                  <a:lnTo>
                    <a:pt x="20" y="16"/>
                  </a:lnTo>
                  <a:lnTo>
                    <a:pt x="20" y="16"/>
                  </a:lnTo>
                  <a:lnTo>
                    <a:pt x="4" y="2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123"/>
            <p:cNvSpPr>
              <a:spLocks/>
            </p:cNvSpPr>
            <p:nvPr userDrawn="1"/>
          </p:nvSpPr>
          <p:spPr bwMode="auto">
            <a:xfrm>
              <a:off x="5407" y="4174"/>
              <a:ext cx="16" cy="18"/>
            </a:xfrm>
            <a:custGeom>
              <a:avLst/>
              <a:gdLst>
                <a:gd name="T0" fmla="*/ 14 w 16"/>
                <a:gd name="T1" fmla="*/ 0 h 18"/>
                <a:gd name="T2" fmla="*/ 16 w 16"/>
                <a:gd name="T3" fmla="*/ 16 h 18"/>
                <a:gd name="T4" fmla="*/ 16 w 16"/>
                <a:gd name="T5" fmla="*/ 16 h 18"/>
                <a:gd name="T6" fmla="*/ 0 w 16"/>
                <a:gd name="T7" fmla="*/ 18 h 18"/>
                <a:gd name="T8" fmla="*/ 0 w 16"/>
                <a:gd name="T9" fmla="*/ 2 h 18"/>
                <a:gd name="T10" fmla="*/ 0 w 16"/>
                <a:gd name="T11" fmla="*/ 2 h 18"/>
                <a:gd name="T12" fmla="*/ 14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4" y="0"/>
                  </a:moveTo>
                  <a:lnTo>
                    <a:pt x="16" y="16"/>
                  </a:lnTo>
                  <a:lnTo>
                    <a:pt x="16" y="16"/>
                  </a:lnTo>
                  <a:lnTo>
                    <a:pt x="0" y="18"/>
                  </a:lnTo>
                  <a:lnTo>
                    <a:pt x="0" y="2"/>
                  </a:lnTo>
                  <a:lnTo>
                    <a:pt x="0"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124"/>
            <p:cNvSpPr>
              <a:spLocks/>
            </p:cNvSpPr>
            <p:nvPr userDrawn="1"/>
          </p:nvSpPr>
          <p:spPr bwMode="auto">
            <a:xfrm>
              <a:off x="5547" y="4020"/>
              <a:ext cx="16" cy="16"/>
            </a:xfrm>
            <a:custGeom>
              <a:avLst/>
              <a:gdLst>
                <a:gd name="T0" fmla="*/ 16 w 16"/>
                <a:gd name="T1" fmla="*/ 6 h 16"/>
                <a:gd name="T2" fmla="*/ 16 w 16"/>
                <a:gd name="T3" fmla="*/ 6 h 16"/>
                <a:gd name="T4" fmla="*/ 16 w 16"/>
                <a:gd name="T5" fmla="*/ 16 h 16"/>
                <a:gd name="T6" fmla="*/ 0 w 16"/>
                <a:gd name="T7" fmla="*/ 16 h 16"/>
                <a:gd name="T8" fmla="*/ 0 w 16"/>
                <a:gd name="T9" fmla="*/ 16 h 16"/>
                <a:gd name="T10" fmla="*/ 0 w 16"/>
                <a:gd name="T11" fmla="*/ 6 h 16"/>
                <a:gd name="T12" fmla="*/ 0 w 16"/>
                <a:gd name="T13" fmla="*/ 6 h 16"/>
                <a:gd name="T14" fmla="*/ 0 w 16"/>
                <a:gd name="T15" fmla="*/ 0 h 16"/>
                <a:gd name="T16" fmla="*/ 16 w 16"/>
                <a:gd name="T17" fmla="*/ 0 h 16"/>
                <a:gd name="T18" fmla="*/ 16 w 16"/>
                <a:gd name="T19" fmla="*/ 0 h 16"/>
                <a:gd name="T20" fmla="*/ 16 w 16"/>
                <a:gd name="T21"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6" y="6"/>
                  </a:moveTo>
                  <a:lnTo>
                    <a:pt x="16" y="6"/>
                  </a:lnTo>
                  <a:lnTo>
                    <a:pt x="16" y="16"/>
                  </a:lnTo>
                  <a:lnTo>
                    <a:pt x="0" y="16"/>
                  </a:lnTo>
                  <a:lnTo>
                    <a:pt x="0" y="16"/>
                  </a:lnTo>
                  <a:lnTo>
                    <a:pt x="0" y="6"/>
                  </a:lnTo>
                  <a:lnTo>
                    <a:pt x="0" y="6"/>
                  </a:lnTo>
                  <a:lnTo>
                    <a:pt x="0" y="0"/>
                  </a:lnTo>
                  <a:lnTo>
                    <a:pt x="16" y="0"/>
                  </a:lnTo>
                  <a:lnTo>
                    <a:pt x="16" y="0"/>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Freeform 125"/>
            <p:cNvSpPr>
              <a:spLocks/>
            </p:cNvSpPr>
            <p:nvPr userDrawn="1"/>
          </p:nvSpPr>
          <p:spPr bwMode="auto">
            <a:xfrm>
              <a:off x="5219" y="3848"/>
              <a:ext cx="350" cy="350"/>
            </a:xfrm>
            <a:custGeom>
              <a:avLst/>
              <a:gdLst>
                <a:gd name="T0" fmla="*/ 178 w 350"/>
                <a:gd name="T1" fmla="*/ 0 h 350"/>
                <a:gd name="T2" fmla="*/ 144 w 350"/>
                <a:gd name="T3" fmla="*/ 4 h 350"/>
                <a:gd name="T4" fmla="*/ 110 w 350"/>
                <a:gd name="T5" fmla="*/ 12 h 350"/>
                <a:gd name="T6" fmla="*/ 80 w 350"/>
                <a:gd name="T7" fmla="*/ 28 h 350"/>
                <a:gd name="T8" fmla="*/ 54 w 350"/>
                <a:gd name="T9" fmla="*/ 50 h 350"/>
                <a:gd name="T10" fmla="*/ 32 w 350"/>
                <a:gd name="T11" fmla="*/ 74 h 350"/>
                <a:gd name="T12" fmla="*/ 16 w 350"/>
                <a:gd name="T13" fmla="*/ 104 h 350"/>
                <a:gd name="T14" fmla="*/ 4 w 350"/>
                <a:gd name="T15" fmla="*/ 136 h 350"/>
                <a:gd name="T16" fmla="*/ 0 w 350"/>
                <a:gd name="T17" fmla="*/ 172 h 350"/>
                <a:gd name="T18" fmla="*/ 0 w 350"/>
                <a:gd name="T19" fmla="*/ 190 h 350"/>
                <a:gd name="T20" fmla="*/ 8 w 350"/>
                <a:gd name="T21" fmla="*/ 224 h 350"/>
                <a:gd name="T22" fmla="*/ 20 w 350"/>
                <a:gd name="T23" fmla="*/ 256 h 350"/>
                <a:gd name="T24" fmla="*/ 38 w 350"/>
                <a:gd name="T25" fmla="*/ 284 h 350"/>
                <a:gd name="T26" fmla="*/ 62 w 350"/>
                <a:gd name="T27" fmla="*/ 308 h 350"/>
                <a:gd name="T28" fmla="*/ 88 w 350"/>
                <a:gd name="T29" fmla="*/ 326 h 350"/>
                <a:gd name="T30" fmla="*/ 120 w 350"/>
                <a:gd name="T31" fmla="*/ 340 h 350"/>
                <a:gd name="T32" fmla="*/ 154 w 350"/>
                <a:gd name="T33" fmla="*/ 348 h 350"/>
                <a:gd name="T34" fmla="*/ 172 w 350"/>
                <a:gd name="T35" fmla="*/ 350 h 350"/>
                <a:gd name="T36" fmla="*/ 206 w 350"/>
                <a:gd name="T37" fmla="*/ 346 h 350"/>
                <a:gd name="T38" fmla="*/ 240 w 350"/>
                <a:gd name="T39" fmla="*/ 336 h 350"/>
                <a:gd name="T40" fmla="*/ 270 w 350"/>
                <a:gd name="T41" fmla="*/ 322 h 350"/>
                <a:gd name="T42" fmla="*/ 296 w 350"/>
                <a:gd name="T43" fmla="*/ 300 h 350"/>
                <a:gd name="T44" fmla="*/ 318 w 350"/>
                <a:gd name="T45" fmla="*/ 276 h 350"/>
                <a:gd name="T46" fmla="*/ 334 w 350"/>
                <a:gd name="T47" fmla="*/ 246 h 350"/>
                <a:gd name="T48" fmla="*/ 346 w 350"/>
                <a:gd name="T49" fmla="*/ 214 h 350"/>
                <a:gd name="T50" fmla="*/ 350 w 350"/>
                <a:gd name="T51" fmla="*/ 178 h 350"/>
                <a:gd name="T52" fmla="*/ 348 w 350"/>
                <a:gd name="T53" fmla="*/ 160 h 350"/>
                <a:gd name="T54" fmla="*/ 342 w 350"/>
                <a:gd name="T55" fmla="*/ 126 h 350"/>
                <a:gd name="T56" fmla="*/ 330 w 350"/>
                <a:gd name="T57" fmla="*/ 94 h 350"/>
                <a:gd name="T58" fmla="*/ 312 w 350"/>
                <a:gd name="T59" fmla="*/ 66 h 350"/>
                <a:gd name="T60" fmla="*/ 288 w 350"/>
                <a:gd name="T61" fmla="*/ 42 h 350"/>
                <a:gd name="T62" fmla="*/ 260 w 350"/>
                <a:gd name="T63" fmla="*/ 22 h 350"/>
                <a:gd name="T64" fmla="*/ 230 w 350"/>
                <a:gd name="T65" fmla="*/ 8 h 350"/>
                <a:gd name="T66" fmla="*/ 196 w 350"/>
                <a:gd name="T67" fmla="*/ 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0" h="350">
                  <a:moveTo>
                    <a:pt x="178" y="0"/>
                  </a:moveTo>
                  <a:lnTo>
                    <a:pt x="178" y="0"/>
                  </a:lnTo>
                  <a:lnTo>
                    <a:pt x="160" y="0"/>
                  </a:lnTo>
                  <a:lnTo>
                    <a:pt x="144" y="4"/>
                  </a:lnTo>
                  <a:lnTo>
                    <a:pt x="126" y="8"/>
                  </a:lnTo>
                  <a:lnTo>
                    <a:pt x="110" y="12"/>
                  </a:lnTo>
                  <a:lnTo>
                    <a:pt x="94" y="20"/>
                  </a:lnTo>
                  <a:lnTo>
                    <a:pt x="80" y="28"/>
                  </a:lnTo>
                  <a:lnTo>
                    <a:pt x="66" y="38"/>
                  </a:lnTo>
                  <a:lnTo>
                    <a:pt x="54" y="50"/>
                  </a:lnTo>
                  <a:lnTo>
                    <a:pt x="42" y="62"/>
                  </a:lnTo>
                  <a:lnTo>
                    <a:pt x="32" y="74"/>
                  </a:lnTo>
                  <a:lnTo>
                    <a:pt x="24" y="88"/>
                  </a:lnTo>
                  <a:lnTo>
                    <a:pt x="16" y="104"/>
                  </a:lnTo>
                  <a:lnTo>
                    <a:pt x="10" y="120"/>
                  </a:lnTo>
                  <a:lnTo>
                    <a:pt x="4" y="136"/>
                  </a:lnTo>
                  <a:lnTo>
                    <a:pt x="2" y="154"/>
                  </a:lnTo>
                  <a:lnTo>
                    <a:pt x="0" y="172"/>
                  </a:lnTo>
                  <a:lnTo>
                    <a:pt x="0" y="172"/>
                  </a:lnTo>
                  <a:lnTo>
                    <a:pt x="0" y="190"/>
                  </a:lnTo>
                  <a:lnTo>
                    <a:pt x="4" y="206"/>
                  </a:lnTo>
                  <a:lnTo>
                    <a:pt x="8" y="224"/>
                  </a:lnTo>
                  <a:lnTo>
                    <a:pt x="12" y="240"/>
                  </a:lnTo>
                  <a:lnTo>
                    <a:pt x="20" y="256"/>
                  </a:lnTo>
                  <a:lnTo>
                    <a:pt x="28" y="270"/>
                  </a:lnTo>
                  <a:lnTo>
                    <a:pt x="38" y="284"/>
                  </a:lnTo>
                  <a:lnTo>
                    <a:pt x="50" y="296"/>
                  </a:lnTo>
                  <a:lnTo>
                    <a:pt x="62" y="308"/>
                  </a:lnTo>
                  <a:lnTo>
                    <a:pt x="74" y="318"/>
                  </a:lnTo>
                  <a:lnTo>
                    <a:pt x="88" y="326"/>
                  </a:lnTo>
                  <a:lnTo>
                    <a:pt x="104" y="334"/>
                  </a:lnTo>
                  <a:lnTo>
                    <a:pt x="120" y="340"/>
                  </a:lnTo>
                  <a:lnTo>
                    <a:pt x="136" y="346"/>
                  </a:lnTo>
                  <a:lnTo>
                    <a:pt x="154" y="348"/>
                  </a:lnTo>
                  <a:lnTo>
                    <a:pt x="172" y="350"/>
                  </a:lnTo>
                  <a:lnTo>
                    <a:pt x="172" y="350"/>
                  </a:lnTo>
                  <a:lnTo>
                    <a:pt x="190" y="348"/>
                  </a:lnTo>
                  <a:lnTo>
                    <a:pt x="206" y="346"/>
                  </a:lnTo>
                  <a:lnTo>
                    <a:pt x="224" y="342"/>
                  </a:lnTo>
                  <a:lnTo>
                    <a:pt x="240" y="336"/>
                  </a:lnTo>
                  <a:lnTo>
                    <a:pt x="256" y="330"/>
                  </a:lnTo>
                  <a:lnTo>
                    <a:pt x="270" y="322"/>
                  </a:lnTo>
                  <a:lnTo>
                    <a:pt x="284" y="312"/>
                  </a:lnTo>
                  <a:lnTo>
                    <a:pt x="296" y="300"/>
                  </a:lnTo>
                  <a:lnTo>
                    <a:pt x="308" y="288"/>
                  </a:lnTo>
                  <a:lnTo>
                    <a:pt x="318" y="276"/>
                  </a:lnTo>
                  <a:lnTo>
                    <a:pt x="326" y="260"/>
                  </a:lnTo>
                  <a:lnTo>
                    <a:pt x="334" y="246"/>
                  </a:lnTo>
                  <a:lnTo>
                    <a:pt x="340" y="230"/>
                  </a:lnTo>
                  <a:lnTo>
                    <a:pt x="346" y="214"/>
                  </a:lnTo>
                  <a:lnTo>
                    <a:pt x="348" y="196"/>
                  </a:lnTo>
                  <a:lnTo>
                    <a:pt x="350" y="178"/>
                  </a:lnTo>
                  <a:lnTo>
                    <a:pt x="350" y="178"/>
                  </a:lnTo>
                  <a:lnTo>
                    <a:pt x="348" y="160"/>
                  </a:lnTo>
                  <a:lnTo>
                    <a:pt x="346" y="142"/>
                  </a:lnTo>
                  <a:lnTo>
                    <a:pt x="342" y="126"/>
                  </a:lnTo>
                  <a:lnTo>
                    <a:pt x="338" y="110"/>
                  </a:lnTo>
                  <a:lnTo>
                    <a:pt x="330" y="94"/>
                  </a:lnTo>
                  <a:lnTo>
                    <a:pt x="322" y="80"/>
                  </a:lnTo>
                  <a:lnTo>
                    <a:pt x="312" y="66"/>
                  </a:lnTo>
                  <a:lnTo>
                    <a:pt x="300" y="54"/>
                  </a:lnTo>
                  <a:lnTo>
                    <a:pt x="288" y="42"/>
                  </a:lnTo>
                  <a:lnTo>
                    <a:pt x="276" y="32"/>
                  </a:lnTo>
                  <a:lnTo>
                    <a:pt x="260" y="22"/>
                  </a:lnTo>
                  <a:lnTo>
                    <a:pt x="246" y="16"/>
                  </a:lnTo>
                  <a:lnTo>
                    <a:pt x="230" y="8"/>
                  </a:lnTo>
                  <a:lnTo>
                    <a:pt x="214" y="4"/>
                  </a:lnTo>
                  <a:lnTo>
                    <a:pt x="196" y="2"/>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126"/>
            <p:cNvSpPr>
              <a:spLocks/>
            </p:cNvSpPr>
            <p:nvPr userDrawn="1"/>
          </p:nvSpPr>
          <p:spPr bwMode="auto">
            <a:xfrm>
              <a:off x="5381" y="3960"/>
              <a:ext cx="110" cy="96"/>
            </a:xfrm>
            <a:custGeom>
              <a:avLst/>
              <a:gdLst>
                <a:gd name="T0" fmla="*/ 62 w 110"/>
                <a:gd name="T1" fmla="*/ 0 h 96"/>
                <a:gd name="T2" fmla="*/ 62 w 110"/>
                <a:gd name="T3" fmla="*/ 0 h 96"/>
                <a:gd name="T4" fmla="*/ 50 w 110"/>
                <a:gd name="T5" fmla="*/ 0 h 96"/>
                <a:gd name="T6" fmla="*/ 38 w 110"/>
                <a:gd name="T7" fmla="*/ 4 h 96"/>
                <a:gd name="T8" fmla="*/ 26 w 110"/>
                <a:gd name="T9" fmla="*/ 10 h 96"/>
                <a:gd name="T10" fmla="*/ 18 w 110"/>
                <a:gd name="T11" fmla="*/ 18 h 96"/>
                <a:gd name="T12" fmla="*/ 10 w 110"/>
                <a:gd name="T13" fmla="*/ 28 h 96"/>
                <a:gd name="T14" fmla="*/ 4 w 110"/>
                <a:gd name="T15" fmla="*/ 38 h 96"/>
                <a:gd name="T16" fmla="*/ 2 w 110"/>
                <a:gd name="T17" fmla="*/ 50 h 96"/>
                <a:gd name="T18" fmla="*/ 0 w 110"/>
                <a:gd name="T19" fmla="*/ 64 h 96"/>
                <a:gd name="T20" fmla="*/ 0 w 110"/>
                <a:gd name="T21" fmla="*/ 64 h 96"/>
                <a:gd name="T22" fmla="*/ 0 w 110"/>
                <a:gd name="T23" fmla="*/ 64 h 96"/>
                <a:gd name="T24" fmla="*/ 2 w 110"/>
                <a:gd name="T25" fmla="*/ 80 h 96"/>
                <a:gd name="T26" fmla="*/ 8 w 110"/>
                <a:gd name="T27" fmla="*/ 96 h 96"/>
                <a:gd name="T28" fmla="*/ 8 w 110"/>
                <a:gd name="T29" fmla="*/ 96 h 96"/>
                <a:gd name="T30" fmla="*/ 14 w 110"/>
                <a:gd name="T31" fmla="*/ 86 h 96"/>
                <a:gd name="T32" fmla="*/ 14 w 110"/>
                <a:gd name="T33" fmla="*/ 86 h 96"/>
                <a:gd name="T34" fmla="*/ 12 w 110"/>
                <a:gd name="T35" fmla="*/ 76 h 96"/>
                <a:gd name="T36" fmla="*/ 10 w 110"/>
                <a:gd name="T37" fmla="*/ 64 h 96"/>
                <a:gd name="T38" fmla="*/ 10 w 110"/>
                <a:gd name="T39" fmla="*/ 64 h 96"/>
                <a:gd name="T40" fmla="*/ 10 w 110"/>
                <a:gd name="T41" fmla="*/ 64 h 96"/>
                <a:gd name="T42" fmla="*/ 10 w 110"/>
                <a:gd name="T43" fmla="*/ 52 h 96"/>
                <a:gd name="T44" fmla="*/ 14 w 110"/>
                <a:gd name="T45" fmla="*/ 42 h 96"/>
                <a:gd name="T46" fmla="*/ 18 w 110"/>
                <a:gd name="T47" fmla="*/ 32 h 96"/>
                <a:gd name="T48" fmla="*/ 24 w 110"/>
                <a:gd name="T49" fmla="*/ 24 h 96"/>
                <a:gd name="T50" fmla="*/ 32 w 110"/>
                <a:gd name="T51" fmla="*/ 16 h 96"/>
                <a:gd name="T52" fmla="*/ 42 w 110"/>
                <a:gd name="T53" fmla="*/ 12 h 96"/>
                <a:gd name="T54" fmla="*/ 52 w 110"/>
                <a:gd name="T55" fmla="*/ 8 h 96"/>
                <a:gd name="T56" fmla="*/ 62 w 110"/>
                <a:gd name="T57" fmla="*/ 8 h 96"/>
                <a:gd name="T58" fmla="*/ 62 w 110"/>
                <a:gd name="T59" fmla="*/ 8 h 96"/>
                <a:gd name="T60" fmla="*/ 76 w 110"/>
                <a:gd name="T61" fmla="*/ 8 h 96"/>
                <a:gd name="T62" fmla="*/ 86 w 110"/>
                <a:gd name="T63" fmla="*/ 12 h 96"/>
                <a:gd name="T64" fmla="*/ 96 w 110"/>
                <a:gd name="T65" fmla="*/ 18 h 96"/>
                <a:gd name="T66" fmla="*/ 104 w 110"/>
                <a:gd name="T67" fmla="*/ 26 h 96"/>
                <a:gd name="T68" fmla="*/ 110 w 110"/>
                <a:gd name="T69" fmla="*/ 20 h 96"/>
                <a:gd name="T70" fmla="*/ 110 w 110"/>
                <a:gd name="T71" fmla="*/ 20 h 96"/>
                <a:gd name="T72" fmla="*/ 100 w 110"/>
                <a:gd name="T73" fmla="*/ 12 h 96"/>
                <a:gd name="T74" fmla="*/ 90 w 110"/>
                <a:gd name="T75" fmla="*/ 4 h 96"/>
                <a:gd name="T76" fmla="*/ 78 w 110"/>
                <a:gd name="T77" fmla="*/ 0 h 96"/>
                <a:gd name="T78" fmla="*/ 62 w 110"/>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6">
                  <a:moveTo>
                    <a:pt x="62" y="0"/>
                  </a:moveTo>
                  <a:lnTo>
                    <a:pt x="62" y="0"/>
                  </a:lnTo>
                  <a:lnTo>
                    <a:pt x="50" y="0"/>
                  </a:lnTo>
                  <a:lnTo>
                    <a:pt x="38" y="4"/>
                  </a:lnTo>
                  <a:lnTo>
                    <a:pt x="26" y="10"/>
                  </a:lnTo>
                  <a:lnTo>
                    <a:pt x="18" y="18"/>
                  </a:lnTo>
                  <a:lnTo>
                    <a:pt x="10" y="28"/>
                  </a:lnTo>
                  <a:lnTo>
                    <a:pt x="4" y="38"/>
                  </a:lnTo>
                  <a:lnTo>
                    <a:pt x="2" y="50"/>
                  </a:lnTo>
                  <a:lnTo>
                    <a:pt x="0" y="64"/>
                  </a:lnTo>
                  <a:lnTo>
                    <a:pt x="0" y="64"/>
                  </a:lnTo>
                  <a:lnTo>
                    <a:pt x="0" y="64"/>
                  </a:lnTo>
                  <a:lnTo>
                    <a:pt x="2" y="80"/>
                  </a:lnTo>
                  <a:lnTo>
                    <a:pt x="8" y="96"/>
                  </a:lnTo>
                  <a:lnTo>
                    <a:pt x="8" y="96"/>
                  </a:lnTo>
                  <a:lnTo>
                    <a:pt x="14" y="86"/>
                  </a:lnTo>
                  <a:lnTo>
                    <a:pt x="14" y="86"/>
                  </a:lnTo>
                  <a:lnTo>
                    <a:pt x="12" y="76"/>
                  </a:lnTo>
                  <a:lnTo>
                    <a:pt x="10" y="64"/>
                  </a:lnTo>
                  <a:lnTo>
                    <a:pt x="10" y="64"/>
                  </a:lnTo>
                  <a:lnTo>
                    <a:pt x="10" y="64"/>
                  </a:lnTo>
                  <a:lnTo>
                    <a:pt x="10" y="52"/>
                  </a:lnTo>
                  <a:lnTo>
                    <a:pt x="14" y="42"/>
                  </a:lnTo>
                  <a:lnTo>
                    <a:pt x="18" y="32"/>
                  </a:lnTo>
                  <a:lnTo>
                    <a:pt x="24" y="24"/>
                  </a:lnTo>
                  <a:lnTo>
                    <a:pt x="32" y="16"/>
                  </a:lnTo>
                  <a:lnTo>
                    <a:pt x="42" y="12"/>
                  </a:lnTo>
                  <a:lnTo>
                    <a:pt x="52" y="8"/>
                  </a:lnTo>
                  <a:lnTo>
                    <a:pt x="62" y="8"/>
                  </a:lnTo>
                  <a:lnTo>
                    <a:pt x="62" y="8"/>
                  </a:lnTo>
                  <a:lnTo>
                    <a:pt x="76" y="8"/>
                  </a:lnTo>
                  <a:lnTo>
                    <a:pt x="86" y="12"/>
                  </a:lnTo>
                  <a:lnTo>
                    <a:pt x="96" y="18"/>
                  </a:lnTo>
                  <a:lnTo>
                    <a:pt x="104" y="26"/>
                  </a:lnTo>
                  <a:lnTo>
                    <a:pt x="110" y="20"/>
                  </a:lnTo>
                  <a:lnTo>
                    <a:pt x="110" y="20"/>
                  </a:lnTo>
                  <a:lnTo>
                    <a:pt x="100" y="12"/>
                  </a:lnTo>
                  <a:lnTo>
                    <a:pt x="90" y="4"/>
                  </a:lnTo>
                  <a:lnTo>
                    <a:pt x="78" y="0"/>
                  </a:lnTo>
                  <a:lnTo>
                    <a:pt x="6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127"/>
            <p:cNvSpPr>
              <a:spLocks/>
            </p:cNvSpPr>
            <p:nvPr userDrawn="1"/>
          </p:nvSpPr>
          <p:spPr bwMode="auto">
            <a:xfrm>
              <a:off x="5381" y="3960"/>
              <a:ext cx="110" cy="96"/>
            </a:xfrm>
            <a:custGeom>
              <a:avLst/>
              <a:gdLst>
                <a:gd name="T0" fmla="*/ 62 w 110"/>
                <a:gd name="T1" fmla="*/ 0 h 96"/>
                <a:gd name="T2" fmla="*/ 62 w 110"/>
                <a:gd name="T3" fmla="*/ 0 h 96"/>
                <a:gd name="T4" fmla="*/ 50 w 110"/>
                <a:gd name="T5" fmla="*/ 0 h 96"/>
                <a:gd name="T6" fmla="*/ 38 w 110"/>
                <a:gd name="T7" fmla="*/ 4 h 96"/>
                <a:gd name="T8" fmla="*/ 26 w 110"/>
                <a:gd name="T9" fmla="*/ 10 h 96"/>
                <a:gd name="T10" fmla="*/ 18 w 110"/>
                <a:gd name="T11" fmla="*/ 18 h 96"/>
                <a:gd name="T12" fmla="*/ 10 w 110"/>
                <a:gd name="T13" fmla="*/ 28 h 96"/>
                <a:gd name="T14" fmla="*/ 4 w 110"/>
                <a:gd name="T15" fmla="*/ 38 h 96"/>
                <a:gd name="T16" fmla="*/ 2 w 110"/>
                <a:gd name="T17" fmla="*/ 50 h 96"/>
                <a:gd name="T18" fmla="*/ 0 w 110"/>
                <a:gd name="T19" fmla="*/ 64 h 96"/>
                <a:gd name="T20" fmla="*/ 0 w 110"/>
                <a:gd name="T21" fmla="*/ 64 h 96"/>
                <a:gd name="T22" fmla="*/ 0 w 110"/>
                <a:gd name="T23" fmla="*/ 64 h 96"/>
                <a:gd name="T24" fmla="*/ 2 w 110"/>
                <a:gd name="T25" fmla="*/ 80 h 96"/>
                <a:gd name="T26" fmla="*/ 8 w 110"/>
                <a:gd name="T27" fmla="*/ 96 h 96"/>
                <a:gd name="T28" fmla="*/ 8 w 110"/>
                <a:gd name="T29" fmla="*/ 96 h 96"/>
                <a:gd name="T30" fmla="*/ 14 w 110"/>
                <a:gd name="T31" fmla="*/ 86 h 96"/>
                <a:gd name="T32" fmla="*/ 14 w 110"/>
                <a:gd name="T33" fmla="*/ 86 h 96"/>
                <a:gd name="T34" fmla="*/ 12 w 110"/>
                <a:gd name="T35" fmla="*/ 76 h 96"/>
                <a:gd name="T36" fmla="*/ 10 w 110"/>
                <a:gd name="T37" fmla="*/ 64 h 96"/>
                <a:gd name="T38" fmla="*/ 10 w 110"/>
                <a:gd name="T39" fmla="*/ 64 h 96"/>
                <a:gd name="T40" fmla="*/ 10 w 110"/>
                <a:gd name="T41" fmla="*/ 64 h 96"/>
                <a:gd name="T42" fmla="*/ 10 w 110"/>
                <a:gd name="T43" fmla="*/ 52 h 96"/>
                <a:gd name="T44" fmla="*/ 14 w 110"/>
                <a:gd name="T45" fmla="*/ 42 h 96"/>
                <a:gd name="T46" fmla="*/ 18 w 110"/>
                <a:gd name="T47" fmla="*/ 32 h 96"/>
                <a:gd name="T48" fmla="*/ 24 w 110"/>
                <a:gd name="T49" fmla="*/ 24 h 96"/>
                <a:gd name="T50" fmla="*/ 32 w 110"/>
                <a:gd name="T51" fmla="*/ 16 h 96"/>
                <a:gd name="T52" fmla="*/ 42 w 110"/>
                <a:gd name="T53" fmla="*/ 12 h 96"/>
                <a:gd name="T54" fmla="*/ 52 w 110"/>
                <a:gd name="T55" fmla="*/ 8 h 96"/>
                <a:gd name="T56" fmla="*/ 62 w 110"/>
                <a:gd name="T57" fmla="*/ 8 h 96"/>
                <a:gd name="T58" fmla="*/ 62 w 110"/>
                <a:gd name="T59" fmla="*/ 8 h 96"/>
                <a:gd name="T60" fmla="*/ 76 w 110"/>
                <a:gd name="T61" fmla="*/ 8 h 96"/>
                <a:gd name="T62" fmla="*/ 86 w 110"/>
                <a:gd name="T63" fmla="*/ 12 h 96"/>
                <a:gd name="T64" fmla="*/ 96 w 110"/>
                <a:gd name="T65" fmla="*/ 18 h 96"/>
                <a:gd name="T66" fmla="*/ 104 w 110"/>
                <a:gd name="T67" fmla="*/ 26 h 96"/>
                <a:gd name="T68" fmla="*/ 110 w 110"/>
                <a:gd name="T69" fmla="*/ 20 h 96"/>
                <a:gd name="T70" fmla="*/ 110 w 110"/>
                <a:gd name="T71" fmla="*/ 20 h 96"/>
                <a:gd name="T72" fmla="*/ 100 w 110"/>
                <a:gd name="T73" fmla="*/ 12 h 96"/>
                <a:gd name="T74" fmla="*/ 90 w 110"/>
                <a:gd name="T75" fmla="*/ 4 h 96"/>
                <a:gd name="T76" fmla="*/ 78 w 110"/>
                <a:gd name="T77" fmla="*/ 0 h 96"/>
                <a:gd name="T78" fmla="*/ 62 w 110"/>
                <a:gd name="T7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0" h="96">
                  <a:moveTo>
                    <a:pt x="62" y="0"/>
                  </a:moveTo>
                  <a:lnTo>
                    <a:pt x="62" y="0"/>
                  </a:lnTo>
                  <a:lnTo>
                    <a:pt x="50" y="0"/>
                  </a:lnTo>
                  <a:lnTo>
                    <a:pt x="38" y="4"/>
                  </a:lnTo>
                  <a:lnTo>
                    <a:pt x="26" y="10"/>
                  </a:lnTo>
                  <a:lnTo>
                    <a:pt x="18" y="18"/>
                  </a:lnTo>
                  <a:lnTo>
                    <a:pt x="10" y="28"/>
                  </a:lnTo>
                  <a:lnTo>
                    <a:pt x="4" y="38"/>
                  </a:lnTo>
                  <a:lnTo>
                    <a:pt x="2" y="50"/>
                  </a:lnTo>
                  <a:lnTo>
                    <a:pt x="0" y="64"/>
                  </a:lnTo>
                  <a:lnTo>
                    <a:pt x="0" y="64"/>
                  </a:lnTo>
                  <a:lnTo>
                    <a:pt x="0" y="64"/>
                  </a:lnTo>
                  <a:lnTo>
                    <a:pt x="2" y="80"/>
                  </a:lnTo>
                  <a:lnTo>
                    <a:pt x="8" y="96"/>
                  </a:lnTo>
                  <a:lnTo>
                    <a:pt x="8" y="96"/>
                  </a:lnTo>
                  <a:lnTo>
                    <a:pt x="14" y="86"/>
                  </a:lnTo>
                  <a:lnTo>
                    <a:pt x="14" y="86"/>
                  </a:lnTo>
                  <a:lnTo>
                    <a:pt x="12" y="76"/>
                  </a:lnTo>
                  <a:lnTo>
                    <a:pt x="10" y="64"/>
                  </a:lnTo>
                  <a:lnTo>
                    <a:pt x="10" y="64"/>
                  </a:lnTo>
                  <a:lnTo>
                    <a:pt x="10" y="64"/>
                  </a:lnTo>
                  <a:lnTo>
                    <a:pt x="10" y="52"/>
                  </a:lnTo>
                  <a:lnTo>
                    <a:pt x="14" y="42"/>
                  </a:lnTo>
                  <a:lnTo>
                    <a:pt x="18" y="32"/>
                  </a:lnTo>
                  <a:lnTo>
                    <a:pt x="24" y="24"/>
                  </a:lnTo>
                  <a:lnTo>
                    <a:pt x="32" y="16"/>
                  </a:lnTo>
                  <a:lnTo>
                    <a:pt x="42" y="12"/>
                  </a:lnTo>
                  <a:lnTo>
                    <a:pt x="52" y="8"/>
                  </a:lnTo>
                  <a:lnTo>
                    <a:pt x="62" y="8"/>
                  </a:lnTo>
                  <a:lnTo>
                    <a:pt x="62" y="8"/>
                  </a:lnTo>
                  <a:lnTo>
                    <a:pt x="76" y="8"/>
                  </a:lnTo>
                  <a:lnTo>
                    <a:pt x="86" y="12"/>
                  </a:lnTo>
                  <a:lnTo>
                    <a:pt x="96" y="18"/>
                  </a:lnTo>
                  <a:lnTo>
                    <a:pt x="104" y="26"/>
                  </a:lnTo>
                  <a:lnTo>
                    <a:pt x="110" y="20"/>
                  </a:lnTo>
                  <a:lnTo>
                    <a:pt x="110" y="20"/>
                  </a:lnTo>
                  <a:lnTo>
                    <a:pt x="100" y="12"/>
                  </a:lnTo>
                  <a:lnTo>
                    <a:pt x="90" y="4"/>
                  </a:lnTo>
                  <a:lnTo>
                    <a:pt x="78" y="0"/>
                  </a:lnTo>
                  <a:lnTo>
                    <a:pt x="6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128"/>
            <p:cNvSpPr>
              <a:spLocks/>
            </p:cNvSpPr>
            <p:nvPr userDrawn="1"/>
          </p:nvSpPr>
          <p:spPr bwMode="auto">
            <a:xfrm>
              <a:off x="5407" y="4060"/>
              <a:ext cx="86" cy="28"/>
            </a:xfrm>
            <a:custGeom>
              <a:avLst/>
              <a:gdLst>
                <a:gd name="T0" fmla="*/ 80 w 86"/>
                <a:gd name="T1" fmla="*/ 0 h 28"/>
                <a:gd name="T2" fmla="*/ 80 w 86"/>
                <a:gd name="T3" fmla="*/ 0 h 28"/>
                <a:gd name="T4" fmla="*/ 70 w 86"/>
                <a:gd name="T5" fmla="*/ 8 h 28"/>
                <a:gd name="T6" fmla="*/ 60 w 86"/>
                <a:gd name="T7" fmla="*/ 14 h 28"/>
                <a:gd name="T8" fmla="*/ 48 w 86"/>
                <a:gd name="T9" fmla="*/ 18 h 28"/>
                <a:gd name="T10" fmla="*/ 36 w 86"/>
                <a:gd name="T11" fmla="*/ 20 h 28"/>
                <a:gd name="T12" fmla="*/ 36 w 86"/>
                <a:gd name="T13" fmla="*/ 20 h 28"/>
                <a:gd name="T14" fmla="*/ 28 w 86"/>
                <a:gd name="T15" fmla="*/ 18 h 28"/>
                <a:gd name="T16" fmla="*/ 20 w 86"/>
                <a:gd name="T17" fmla="*/ 16 h 28"/>
                <a:gd name="T18" fmla="*/ 12 w 86"/>
                <a:gd name="T19" fmla="*/ 14 h 28"/>
                <a:gd name="T20" fmla="*/ 6 w 86"/>
                <a:gd name="T21" fmla="*/ 10 h 28"/>
                <a:gd name="T22" fmla="*/ 6 w 86"/>
                <a:gd name="T23" fmla="*/ 10 h 28"/>
                <a:gd name="T24" fmla="*/ 0 w 86"/>
                <a:gd name="T25" fmla="*/ 16 h 28"/>
                <a:gd name="T26" fmla="*/ 0 w 86"/>
                <a:gd name="T27" fmla="*/ 16 h 28"/>
                <a:gd name="T28" fmla="*/ 8 w 86"/>
                <a:gd name="T29" fmla="*/ 20 h 28"/>
                <a:gd name="T30" fmla="*/ 16 w 86"/>
                <a:gd name="T31" fmla="*/ 24 h 28"/>
                <a:gd name="T32" fmla="*/ 26 w 86"/>
                <a:gd name="T33" fmla="*/ 26 h 28"/>
                <a:gd name="T34" fmla="*/ 36 w 86"/>
                <a:gd name="T35" fmla="*/ 28 h 28"/>
                <a:gd name="T36" fmla="*/ 36 w 86"/>
                <a:gd name="T37" fmla="*/ 28 h 28"/>
                <a:gd name="T38" fmla="*/ 52 w 86"/>
                <a:gd name="T39" fmla="*/ 26 h 28"/>
                <a:gd name="T40" fmla="*/ 64 w 86"/>
                <a:gd name="T41" fmla="*/ 22 h 28"/>
                <a:gd name="T42" fmla="*/ 76 w 86"/>
                <a:gd name="T43" fmla="*/ 14 h 28"/>
                <a:gd name="T44" fmla="*/ 86 w 86"/>
                <a:gd name="T45" fmla="*/ 6 h 28"/>
                <a:gd name="T46" fmla="*/ 80 w 86"/>
                <a:gd name="T4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8">
                  <a:moveTo>
                    <a:pt x="80" y="0"/>
                  </a:moveTo>
                  <a:lnTo>
                    <a:pt x="80" y="0"/>
                  </a:lnTo>
                  <a:lnTo>
                    <a:pt x="70" y="8"/>
                  </a:lnTo>
                  <a:lnTo>
                    <a:pt x="60" y="14"/>
                  </a:lnTo>
                  <a:lnTo>
                    <a:pt x="48" y="18"/>
                  </a:lnTo>
                  <a:lnTo>
                    <a:pt x="36" y="20"/>
                  </a:lnTo>
                  <a:lnTo>
                    <a:pt x="36" y="20"/>
                  </a:lnTo>
                  <a:lnTo>
                    <a:pt x="28" y="18"/>
                  </a:lnTo>
                  <a:lnTo>
                    <a:pt x="20" y="16"/>
                  </a:lnTo>
                  <a:lnTo>
                    <a:pt x="12" y="14"/>
                  </a:lnTo>
                  <a:lnTo>
                    <a:pt x="6" y="10"/>
                  </a:lnTo>
                  <a:lnTo>
                    <a:pt x="6" y="10"/>
                  </a:lnTo>
                  <a:lnTo>
                    <a:pt x="0" y="16"/>
                  </a:lnTo>
                  <a:lnTo>
                    <a:pt x="0" y="16"/>
                  </a:lnTo>
                  <a:lnTo>
                    <a:pt x="8" y="20"/>
                  </a:lnTo>
                  <a:lnTo>
                    <a:pt x="16" y="24"/>
                  </a:lnTo>
                  <a:lnTo>
                    <a:pt x="26" y="26"/>
                  </a:lnTo>
                  <a:lnTo>
                    <a:pt x="36" y="28"/>
                  </a:lnTo>
                  <a:lnTo>
                    <a:pt x="36" y="28"/>
                  </a:lnTo>
                  <a:lnTo>
                    <a:pt x="52" y="26"/>
                  </a:lnTo>
                  <a:lnTo>
                    <a:pt x="64" y="22"/>
                  </a:lnTo>
                  <a:lnTo>
                    <a:pt x="76" y="14"/>
                  </a:lnTo>
                  <a:lnTo>
                    <a:pt x="86" y="6"/>
                  </a:lnTo>
                  <a:lnTo>
                    <a:pt x="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Freeform 129"/>
            <p:cNvSpPr>
              <a:spLocks/>
            </p:cNvSpPr>
            <p:nvPr userDrawn="1"/>
          </p:nvSpPr>
          <p:spPr bwMode="auto">
            <a:xfrm>
              <a:off x="5295" y="3960"/>
              <a:ext cx="124" cy="142"/>
            </a:xfrm>
            <a:custGeom>
              <a:avLst/>
              <a:gdLst>
                <a:gd name="T0" fmla="*/ 124 w 124"/>
                <a:gd name="T1" fmla="*/ 64 h 142"/>
                <a:gd name="T2" fmla="*/ 116 w 124"/>
                <a:gd name="T3" fmla="*/ 30 h 142"/>
                <a:gd name="T4" fmla="*/ 110 w 124"/>
                <a:gd name="T5" fmla="*/ 40 h 142"/>
                <a:gd name="T6" fmla="*/ 114 w 124"/>
                <a:gd name="T7" fmla="*/ 52 h 142"/>
                <a:gd name="T8" fmla="*/ 114 w 124"/>
                <a:gd name="T9" fmla="*/ 64 h 142"/>
                <a:gd name="T10" fmla="*/ 114 w 124"/>
                <a:gd name="T11" fmla="*/ 76 h 142"/>
                <a:gd name="T12" fmla="*/ 106 w 124"/>
                <a:gd name="T13" fmla="*/ 94 h 142"/>
                <a:gd name="T14" fmla="*/ 92 w 124"/>
                <a:gd name="T15" fmla="*/ 110 h 142"/>
                <a:gd name="T16" fmla="*/ 74 w 124"/>
                <a:gd name="T17" fmla="*/ 118 h 142"/>
                <a:gd name="T18" fmla="*/ 62 w 124"/>
                <a:gd name="T19" fmla="*/ 120 h 142"/>
                <a:gd name="T20" fmla="*/ 40 w 124"/>
                <a:gd name="T21" fmla="*/ 116 h 142"/>
                <a:gd name="T22" fmla="*/ 24 w 124"/>
                <a:gd name="T23" fmla="*/ 104 h 142"/>
                <a:gd name="T24" fmla="*/ 12 w 124"/>
                <a:gd name="T25" fmla="*/ 86 h 142"/>
                <a:gd name="T26" fmla="*/ 8 w 124"/>
                <a:gd name="T27" fmla="*/ 64 h 142"/>
                <a:gd name="T28" fmla="*/ 8 w 124"/>
                <a:gd name="T29" fmla="*/ 64 h 142"/>
                <a:gd name="T30" fmla="*/ 12 w 124"/>
                <a:gd name="T31" fmla="*/ 42 h 142"/>
                <a:gd name="T32" fmla="*/ 24 w 124"/>
                <a:gd name="T33" fmla="*/ 24 h 142"/>
                <a:gd name="T34" fmla="*/ 40 w 124"/>
                <a:gd name="T35" fmla="*/ 12 h 142"/>
                <a:gd name="T36" fmla="*/ 62 w 124"/>
                <a:gd name="T37" fmla="*/ 8 h 142"/>
                <a:gd name="T38" fmla="*/ 70 w 124"/>
                <a:gd name="T39" fmla="*/ 8 h 142"/>
                <a:gd name="T40" fmla="*/ 86 w 124"/>
                <a:gd name="T41" fmla="*/ 14 h 142"/>
                <a:gd name="T42" fmla="*/ 92 w 124"/>
                <a:gd name="T43" fmla="*/ 18 h 142"/>
                <a:gd name="T44" fmla="*/ 98 w 124"/>
                <a:gd name="T45" fmla="*/ 12 h 142"/>
                <a:gd name="T46" fmla="*/ 82 w 124"/>
                <a:gd name="T47" fmla="*/ 2 h 142"/>
                <a:gd name="T48" fmla="*/ 62 w 124"/>
                <a:gd name="T49" fmla="*/ 0 h 142"/>
                <a:gd name="T50" fmla="*/ 48 w 124"/>
                <a:gd name="T51" fmla="*/ 0 h 142"/>
                <a:gd name="T52" fmla="*/ 26 w 124"/>
                <a:gd name="T53" fmla="*/ 10 h 142"/>
                <a:gd name="T54" fmla="*/ 10 w 124"/>
                <a:gd name="T55" fmla="*/ 28 h 142"/>
                <a:gd name="T56" fmla="*/ 0 w 124"/>
                <a:gd name="T57" fmla="*/ 52 h 142"/>
                <a:gd name="T58" fmla="*/ 0 w 124"/>
                <a:gd name="T59" fmla="*/ 64 h 142"/>
                <a:gd name="T60" fmla="*/ 0 w 124"/>
                <a:gd name="T61" fmla="*/ 74 h 142"/>
                <a:gd name="T62" fmla="*/ 4 w 124"/>
                <a:gd name="T63" fmla="*/ 90 h 142"/>
                <a:gd name="T64" fmla="*/ 14 w 124"/>
                <a:gd name="T65" fmla="*/ 106 h 142"/>
                <a:gd name="T66" fmla="*/ 26 w 124"/>
                <a:gd name="T67" fmla="*/ 118 h 142"/>
                <a:gd name="T68" fmla="*/ 34 w 124"/>
                <a:gd name="T69" fmla="*/ 122 h 142"/>
                <a:gd name="T70" fmla="*/ 28 w 124"/>
                <a:gd name="T71" fmla="*/ 130 h 142"/>
                <a:gd name="T72" fmla="*/ 40 w 124"/>
                <a:gd name="T73" fmla="*/ 130 h 142"/>
                <a:gd name="T74" fmla="*/ 66 w 124"/>
                <a:gd name="T75" fmla="*/ 136 h 142"/>
                <a:gd name="T76" fmla="*/ 94 w 124"/>
                <a:gd name="T77" fmla="*/ 142 h 142"/>
                <a:gd name="T78" fmla="*/ 104 w 124"/>
                <a:gd name="T79" fmla="*/ 132 h 142"/>
                <a:gd name="T80" fmla="*/ 90 w 124"/>
                <a:gd name="T81" fmla="*/ 132 h 142"/>
                <a:gd name="T82" fmla="*/ 66 w 124"/>
                <a:gd name="T83" fmla="*/ 126 h 142"/>
                <a:gd name="T84" fmla="*/ 56 w 124"/>
                <a:gd name="T85" fmla="*/ 124 h 142"/>
                <a:gd name="T86" fmla="*/ 72 w 124"/>
                <a:gd name="T87" fmla="*/ 126 h 142"/>
                <a:gd name="T88" fmla="*/ 94 w 124"/>
                <a:gd name="T89" fmla="*/ 120 h 142"/>
                <a:gd name="T90" fmla="*/ 110 w 124"/>
                <a:gd name="T91" fmla="*/ 104 h 142"/>
                <a:gd name="T92" fmla="*/ 120 w 124"/>
                <a:gd name="T93" fmla="*/ 86 h 142"/>
                <a:gd name="T94" fmla="*/ 124 w 124"/>
                <a:gd name="T95" fmla="*/ 64 h 142"/>
                <a:gd name="T96" fmla="*/ 124 w 124"/>
                <a:gd name="T97"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42">
                  <a:moveTo>
                    <a:pt x="124" y="64"/>
                  </a:moveTo>
                  <a:lnTo>
                    <a:pt x="124" y="64"/>
                  </a:lnTo>
                  <a:lnTo>
                    <a:pt x="122" y="46"/>
                  </a:lnTo>
                  <a:lnTo>
                    <a:pt x="116" y="30"/>
                  </a:lnTo>
                  <a:lnTo>
                    <a:pt x="116" y="30"/>
                  </a:lnTo>
                  <a:lnTo>
                    <a:pt x="110" y="40"/>
                  </a:lnTo>
                  <a:lnTo>
                    <a:pt x="110" y="40"/>
                  </a:lnTo>
                  <a:lnTo>
                    <a:pt x="114" y="52"/>
                  </a:lnTo>
                  <a:lnTo>
                    <a:pt x="114" y="64"/>
                  </a:lnTo>
                  <a:lnTo>
                    <a:pt x="114" y="64"/>
                  </a:lnTo>
                  <a:lnTo>
                    <a:pt x="114" y="64"/>
                  </a:lnTo>
                  <a:lnTo>
                    <a:pt x="114" y="76"/>
                  </a:lnTo>
                  <a:lnTo>
                    <a:pt x="110" y="86"/>
                  </a:lnTo>
                  <a:lnTo>
                    <a:pt x="106" y="94"/>
                  </a:lnTo>
                  <a:lnTo>
                    <a:pt x="100" y="104"/>
                  </a:lnTo>
                  <a:lnTo>
                    <a:pt x="92" y="110"/>
                  </a:lnTo>
                  <a:lnTo>
                    <a:pt x="84" y="116"/>
                  </a:lnTo>
                  <a:lnTo>
                    <a:pt x="74" y="118"/>
                  </a:lnTo>
                  <a:lnTo>
                    <a:pt x="62" y="120"/>
                  </a:lnTo>
                  <a:lnTo>
                    <a:pt x="62" y="120"/>
                  </a:lnTo>
                  <a:lnTo>
                    <a:pt x="50" y="118"/>
                  </a:lnTo>
                  <a:lnTo>
                    <a:pt x="40" y="116"/>
                  </a:lnTo>
                  <a:lnTo>
                    <a:pt x="32" y="110"/>
                  </a:lnTo>
                  <a:lnTo>
                    <a:pt x="24" y="104"/>
                  </a:lnTo>
                  <a:lnTo>
                    <a:pt x="18" y="94"/>
                  </a:lnTo>
                  <a:lnTo>
                    <a:pt x="12" y="86"/>
                  </a:lnTo>
                  <a:lnTo>
                    <a:pt x="10" y="74"/>
                  </a:lnTo>
                  <a:lnTo>
                    <a:pt x="8" y="64"/>
                  </a:lnTo>
                  <a:lnTo>
                    <a:pt x="8" y="64"/>
                  </a:lnTo>
                  <a:lnTo>
                    <a:pt x="8" y="64"/>
                  </a:lnTo>
                  <a:lnTo>
                    <a:pt x="10" y="52"/>
                  </a:lnTo>
                  <a:lnTo>
                    <a:pt x="12" y="42"/>
                  </a:lnTo>
                  <a:lnTo>
                    <a:pt x="18" y="32"/>
                  </a:lnTo>
                  <a:lnTo>
                    <a:pt x="24" y="24"/>
                  </a:lnTo>
                  <a:lnTo>
                    <a:pt x="32" y="18"/>
                  </a:lnTo>
                  <a:lnTo>
                    <a:pt x="40" y="12"/>
                  </a:lnTo>
                  <a:lnTo>
                    <a:pt x="50" y="8"/>
                  </a:lnTo>
                  <a:lnTo>
                    <a:pt x="62" y="8"/>
                  </a:lnTo>
                  <a:lnTo>
                    <a:pt x="62" y="8"/>
                  </a:lnTo>
                  <a:lnTo>
                    <a:pt x="70" y="8"/>
                  </a:lnTo>
                  <a:lnTo>
                    <a:pt x="78" y="10"/>
                  </a:lnTo>
                  <a:lnTo>
                    <a:pt x="86" y="14"/>
                  </a:lnTo>
                  <a:lnTo>
                    <a:pt x="92" y="18"/>
                  </a:lnTo>
                  <a:lnTo>
                    <a:pt x="92" y="18"/>
                  </a:lnTo>
                  <a:lnTo>
                    <a:pt x="98" y="12"/>
                  </a:lnTo>
                  <a:lnTo>
                    <a:pt x="98" y="12"/>
                  </a:lnTo>
                  <a:lnTo>
                    <a:pt x="90" y="6"/>
                  </a:lnTo>
                  <a:lnTo>
                    <a:pt x="82" y="2"/>
                  </a:lnTo>
                  <a:lnTo>
                    <a:pt x="72" y="0"/>
                  </a:lnTo>
                  <a:lnTo>
                    <a:pt x="62" y="0"/>
                  </a:lnTo>
                  <a:lnTo>
                    <a:pt x="62" y="0"/>
                  </a:lnTo>
                  <a:lnTo>
                    <a:pt x="48" y="0"/>
                  </a:lnTo>
                  <a:lnTo>
                    <a:pt x="36" y="4"/>
                  </a:lnTo>
                  <a:lnTo>
                    <a:pt x="26" y="10"/>
                  </a:lnTo>
                  <a:lnTo>
                    <a:pt x="16" y="18"/>
                  </a:lnTo>
                  <a:lnTo>
                    <a:pt x="10" y="28"/>
                  </a:lnTo>
                  <a:lnTo>
                    <a:pt x="4" y="40"/>
                  </a:lnTo>
                  <a:lnTo>
                    <a:pt x="0" y="52"/>
                  </a:lnTo>
                  <a:lnTo>
                    <a:pt x="0" y="64"/>
                  </a:lnTo>
                  <a:lnTo>
                    <a:pt x="0" y="64"/>
                  </a:lnTo>
                  <a:lnTo>
                    <a:pt x="0" y="64"/>
                  </a:lnTo>
                  <a:lnTo>
                    <a:pt x="0" y="74"/>
                  </a:lnTo>
                  <a:lnTo>
                    <a:pt x="2" y="82"/>
                  </a:lnTo>
                  <a:lnTo>
                    <a:pt x="4" y="90"/>
                  </a:lnTo>
                  <a:lnTo>
                    <a:pt x="8" y="98"/>
                  </a:lnTo>
                  <a:lnTo>
                    <a:pt x="14" y="106"/>
                  </a:lnTo>
                  <a:lnTo>
                    <a:pt x="20" y="112"/>
                  </a:lnTo>
                  <a:lnTo>
                    <a:pt x="26" y="118"/>
                  </a:lnTo>
                  <a:lnTo>
                    <a:pt x="34" y="122"/>
                  </a:lnTo>
                  <a:lnTo>
                    <a:pt x="34" y="122"/>
                  </a:lnTo>
                  <a:lnTo>
                    <a:pt x="28" y="122"/>
                  </a:lnTo>
                  <a:lnTo>
                    <a:pt x="28" y="130"/>
                  </a:lnTo>
                  <a:lnTo>
                    <a:pt x="28" y="130"/>
                  </a:lnTo>
                  <a:lnTo>
                    <a:pt x="40" y="130"/>
                  </a:lnTo>
                  <a:lnTo>
                    <a:pt x="50" y="132"/>
                  </a:lnTo>
                  <a:lnTo>
                    <a:pt x="66" y="136"/>
                  </a:lnTo>
                  <a:lnTo>
                    <a:pt x="84" y="140"/>
                  </a:lnTo>
                  <a:lnTo>
                    <a:pt x="94" y="142"/>
                  </a:lnTo>
                  <a:lnTo>
                    <a:pt x="104" y="140"/>
                  </a:lnTo>
                  <a:lnTo>
                    <a:pt x="104" y="132"/>
                  </a:lnTo>
                  <a:lnTo>
                    <a:pt x="104" y="132"/>
                  </a:lnTo>
                  <a:lnTo>
                    <a:pt x="90" y="132"/>
                  </a:lnTo>
                  <a:lnTo>
                    <a:pt x="78" y="130"/>
                  </a:lnTo>
                  <a:lnTo>
                    <a:pt x="66" y="126"/>
                  </a:lnTo>
                  <a:lnTo>
                    <a:pt x="56" y="124"/>
                  </a:lnTo>
                  <a:lnTo>
                    <a:pt x="56" y="124"/>
                  </a:lnTo>
                  <a:lnTo>
                    <a:pt x="72" y="126"/>
                  </a:lnTo>
                  <a:lnTo>
                    <a:pt x="72" y="126"/>
                  </a:lnTo>
                  <a:lnTo>
                    <a:pt x="84" y="124"/>
                  </a:lnTo>
                  <a:lnTo>
                    <a:pt x="94" y="120"/>
                  </a:lnTo>
                  <a:lnTo>
                    <a:pt x="102" y="112"/>
                  </a:lnTo>
                  <a:lnTo>
                    <a:pt x="110" y="104"/>
                  </a:lnTo>
                  <a:lnTo>
                    <a:pt x="116" y="96"/>
                  </a:lnTo>
                  <a:lnTo>
                    <a:pt x="120" y="86"/>
                  </a:lnTo>
                  <a:lnTo>
                    <a:pt x="124" y="74"/>
                  </a:lnTo>
                  <a:lnTo>
                    <a:pt x="124" y="64"/>
                  </a:lnTo>
                  <a:lnTo>
                    <a:pt x="124" y="64"/>
                  </a:lnTo>
                  <a:lnTo>
                    <a:pt x="12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Freeform 130"/>
            <p:cNvSpPr>
              <a:spLocks/>
            </p:cNvSpPr>
            <p:nvPr userDrawn="1"/>
          </p:nvSpPr>
          <p:spPr bwMode="auto">
            <a:xfrm>
              <a:off x="5295" y="3960"/>
              <a:ext cx="124" cy="142"/>
            </a:xfrm>
            <a:custGeom>
              <a:avLst/>
              <a:gdLst>
                <a:gd name="T0" fmla="*/ 124 w 124"/>
                <a:gd name="T1" fmla="*/ 64 h 142"/>
                <a:gd name="T2" fmla="*/ 116 w 124"/>
                <a:gd name="T3" fmla="*/ 30 h 142"/>
                <a:gd name="T4" fmla="*/ 110 w 124"/>
                <a:gd name="T5" fmla="*/ 40 h 142"/>
                <a:gd name="T6" fmla="*/ 114 w 124"/>
                <a:gd name="T7" fmla="*/ 52 h 142"/>
                <a:gd name="T8" fmla="*/ 114 w 124"/>
                <a:gd name="T9" fmla="*/ 64 h 142"/>
                <a:gd name="T10" fmla="*/ 114 w 124"/>
                <a:gd name="T11" fmla="*/ 76 h 142"/>
                <a:gd name="T12" fmla="*/ 106 w 124"/>
                <a:gd name="T13" fmla="*/ 94 h 142"/>
                <a:gd name="T14" fmla="*/ 92 w 124"/>
                <a:gd name="T15" fmla="*/ 110 h 142"/>
                <a:gd name="T16" fmla="*/ 74 w 124"/>
                <a:gd name="T17" fmla="*/ 118 h 142"/>
                <a:gd name="T18" fmla="*/ 62 w 124"/>
                <a:gd name="T19" fmla="*/ 120 h 142"/>
                <a:gd name="T20" fmla="*/ 40 w 124"/>
                <a:gd name="T21" fmla="*/ 116 h 142"/>
                <a:gd name="T22" fmla="*/ 24 w 124"/>
                <a:gd name="T23" fmla="*/ 104 h 142"/>
                <a:gd name="T24" fmla="*/ 12 w 124"/>
                <a:gd name="T25" fmla="*/ 86 h 142"/>
                <a:gd name="T26" fmla="*/ 8 w 124"/>
                <a:gd name="T27" fmla="*/ 64 h 142"/>
                <a:gd name="T28" fmla="*/ 8 w 124"/>
                <a:gd name="T29" fmla="*/ 64 h 142"/>
                <a:gd name="T30" fmla="*/ 12 w 124"/>
                <a:gd name="T31" fmla="*/ 42 h 142"/>
                <a:gd name="T32" fmla="*/ 24 w 124"/>
                <a:gd name="T33" fmla="*/ 24 h 142"/>
                <a:gd name="T34" fmla="*/ 40 w 124"/>
                <a:gd name="T35" fmla="*/ 12 h 142"/>
                <a:gd name="T36" fmla="*/ 62 w 124"/>
                <a:gd name="T37" fmla="*/ 8 h 142"/>
                <a:gd name="T38" fmla="*/ 70 w 124"/>
                <a:gd name="T39" fmla="*/ 8 h 142"/>
                <a:gd name="T40" fmla="*/ 86 w 124"/>
                <a:gd name="T41" fmla="*/ 14 h 142"/>
                <a:gd name="T42" fmla="*/ 92 w 124"/>
                <a:gd name="T43" fmla="*/ 18 h 142"/>
                <a:gd name="T44" fmla="*/ 98 w 124"/>
                <a:gd name="T45" fmla="*/ 12 h 142"/>
                <a:gd name="T46" fmla="*/ 82 w 124"/>
                <a:gd name="T47" fmla="*/ 2 h 142"/>
                <a:gd name="T48" fmla="*/ 62 w 124"/>
                <a:gd name="T49" fmla="*/ 0 h 142"/>
                <a:gd name="T50" fmla="*/ 48 w 124"/>
                <a:gd name="T51" fmla="*/ 0 h 142"/>
                <a:gd name="T52" fmla="*/ 26 w 124"/>
                <a:gd name="T53" fmla="*/ 10 h 142"/>
                <a:gd name="T54" fmla="*/ 10 w 124"/>
                <a:gd name="T55" fmla="*/ 28 h 142"/>
                <a:gd name="T56" fmla="*/ 0 w 124"/>
                <a:gd name="T57" fmla="*/ 52 h 142"/>
                <a:gd name="T58" fmla="*/ 0 w 124"/>
                <a:gd name="T59" fmla="*/ 64 h 142"/>
                <a:gd name="T60" fmla="*/ 0 w 124"/>
                <a:gd name="T61" fmla="*/ 74 h 142"/>
                <a:gd name="T62" fmla="*/ 4 w 124"/>
                <a:gd name="T63" fmla="*/ 90 h 142"/>
                <a:gd name="T64" fmla="*/ 14 w 124"/>
                <a:gd name="T65" fmla="*/ 106 h 142"/>
                <a:gd name="T66" fmla="*/ 26 w 124"/>
                <a:gd name="T67" fmla="*/ 118 h 142"/>
                <a:gd name="T68" fmla="*/ 34 w 124"/>
                <a:gd name="T69" fmla="*/ 122 h 142"/>
                <a:gd name="T70" fmla="*/ 28 w 124"/>
                <a:gd name="T71" fmla="*/ 130 h 142"/>
                <a:gd name="T72" fmla="*/ 40 w 124"/>
                <a:gd name="T73" fmla="*/ 130 h 142"/>
                <a:gd name="T74" fmla="*/ 66 w 124"/>
                <a:gd name="T75" fmla="*/ 136 h 142"/>
                <a:gd name="T76" fmla="*/ 94 w 124"/>
                <a:gd name="T77" fmla="*/ 142 h 142"/>
                <a:gd name="T78" fmla="*/ 104 w 124"/>
                <a:gd name="T79" fmla="*/ 132 h 142"/>
                <a:gd name="T80" fmla="*/ 90 w 124"/>
                <a:gd name="T81" fmla="*/ 132 h 142"/>
                <a:gd name="T82" fmla="*/ 66 w 124"/>
                <a:gd name="T83" fmla="*/ 126 h 142"/>
                <a:gd name="T84" fmla="*/ 56 w 124"/>
                <a:gd name="T85" fmla="*/ 124 h 142"/>
                <a:gd name="T86" fmla="*/ 72 w 124"/>
                <a:gd name="T87" fmla="*/ 126 h 142"/>
                <a:gd name="T88" fmla="*/ 94 w 124"/>
                <a:gd name="T89" fmla="*/ 120 h 142"/>
                <a:gd name="T90" fmla="*/ 110 w 124"/>
                <a:gd name="T91" fmla="*/ 104 h 142"/>
                <a:gd name="T92" fmla="*/ 120 w 124"/>
                <a:gd name="T93" fmla="*/ 86 h 142"/>
                <a:gd name="T94" fmla="*/ 124 w 124"/>
                <a:gd name="T95" fmla="*/ 64 h 142"/>
                <a:gd name="T96" fmla="*/ 124 w 124"/>
                <a:gd name="T97"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42">
                  <a:moveTo>
                    <a:pt x="124" y="64"/>
                  </a:moveTo>
                  <a:lnTo>
                    <a:pt x="124" y="64"/>
                  </a:lnTo>
                  <a:lnTo>
                    <a:pt x="122" y="46"/>
                  </a:lnTo>
                  <a:lnTo>
                    <a:pt x="116" y="30"/>
                  </a:lnTo>
                  <a:lnTo>
                    <a:pt x="116" y="30"/>
                  </a:lnTo>
                  <a:lnTo>
                    <a:pt x="110" y="40"/>
                  </a:lnTo>
                  <a:lnTo>
                    <a:pt x="110" y="40"/>
                  </a:lnTo>
                  <a:lnTo>
                    <a:pt x="114" y="52"/>
                  </a:lnTo>
                  <a:lnTo>
                    <a:pt x="114" y="64"/>
                  </a:lnTo>
                  <a:lnTo>
                    <a:pt x="114" y="64"/>
                  </a:lnTo>
                  <a:lnTo>
                    <a:pt x="114" y="64"/>
                  </a:lnTo>
                  <a:lnTo>
                    <a:pt x="114" y="76"/>
                  </a:lnTo>
                  <a:lnTo>
                    <a:pt x="110" y="86"/>
                  </a:lnTo>
                  <a:lnTo>
                    <a:pt x="106" y="94"/>
                  </a:lnTo>
                  <a:lnTo>
                    <a:pt x="100" y="104"/>
                  </a:lnTo>
                  <a:lnTo>
                    <a:pt x="92" y="110"/>
                  </a:lnTo>
                  <a:lnTo>
                    <a:pt x="84" y="116"/>
                  </a:lnTo>
                  <a:lnTo>
                    <a:pt x="74" y="118"/>
                  </a:lnTo>
                  <a:lnTo>
                    <a:pt x="62" y="120"/>
                  </a:lnTo>
                  <a:lnTo>
                    <a:pt x="62" y="120"/>
                  </a:lnTo>
                  <a:lnTo>
                    <a:pt x="50" y="118"/>
                  </a:lnTo>
                  <a:lnTo>
                    <a:pt x="40" y="116"/>
                  </a:lnTo>
                  <a:lnTo>
                    <a:pt x="32" y="110"/>
                  </a:lnTo>
                  <a:lnTo>
                    <a:pt x="24" y="104"/>
                  </a:lnTo>
                  <a:lnTo>
                    <a:pt x="18" y="94"/>
                  </a:lnTo>
                  <a:lnTo>
                    <a:pt x="12" y="86"/>
                  </a:lnTo>
                  <a:lnTo>
                    <a:pt x="10" y="74"/>
                  </a:lnTo>
                  <a:lnTo>
                    <a:pt x="8" y="64"/>
                  </a:lnTo>
                  <a:lnTo>
                    <a:pt x="8" y="64"/>
                  </a:lnTo>
                  <a:lnTo>
                    <a:pt x="8" y="64"/>
                  </a:lnTo>
                  <a:lnTo>
                    <a:pt x="10" y="52"/>
                  </a:lnTo>
                  <a:lnTo>
                    <a:pt x="12" y="42"/>
                  </a:lnTo>
                  <a:lnTo>
                    <a:pt x="18" y="32"/>
                  </a:lnTo>
                  <a:lnTo>
                    <a:pt x="24" y="24"/>
                  </a:lnTo>
                  <a:lnTo>
                    <a:pt x="32" y="18"/>
                  </a:lnTo>
                  <a:lnTo>
                    <a:pt x="40" y="12"/>
                  </a:lnTo>
                  <a:lnTo>
                    <a:pt x="50" y="8"/>
                  </a:lnTo>
                  <a:lnTo>
                    <a:pt x="62" y="8"/>
                  </a:lnTo>
                  <a:lnTo>
                    <a:pt x="62" y="8"/>
                  </a:lnTo>
                  <a:lnTo>
                    <a:pt x="70" y="8"/>
                  </a:lnTo>
                  <a:lnTo>
                    <a:pt x="78" y="10"/>
                  </a:lnTo>
                  <a:lnTo>
                    <a:pt x="86" y="14"/>
                  </a:lnTo>
                  <a:lnTo>
                    <a:pt x="92" y="18"/>
                  </a:lnTo>
                  <a:lnTo>
                    <a:pt x="92" y="18"/>
                  </a:lnTo>
                  <a:lnTo>
                    <a:pt x="98" y="12"/>
                  </a:lnTo>
                  <a:lnTo>
                    <a:pt x="98" y="12"/>
                  </a:lnTo>
                  <a:lnTo>
                    <a:pt x="90" y="6"/>
                  </a:lnTo>
                  <a:lnTo>
                    <a:pt x="82" y="2"/>
                  </a:lnTo>
                  <a:lnTo>
                    <a:pt x="72" y="0"/>
                  </a:lnTo>
                  <a:lnTo>
                    <a:pt x="62" y="0"/>
                  </a:lnTo>
                  <a:lnTo>
                    <a:pt x="62" y="0"/>
                  </a:lnTo>
                  <a:lnTo>
                    <a:pt x="48" y="0"/>
                  </a:lnTo>
                  <a:lnTo>
                    <a:pt x="36" y="4"/>
                  </a:lnTo>
                  <a:lnTo>
                    <a:pt x="26" y="10"/>
                  </a:lnTo>
                  <a:lnTo>
                    <a:pt x="16" y="18"/>
                  </a:lnTo>
                  <a:lnTo>
                    <a:pt x="10" y="28"/>
                  </a:lnTo>
                  <a:lnTo>
                    <a:pt x="4" y="40"/>
                  </a:lnTo>
                  <a:lnTo>
                    <a:pt x="0" y="52"/>
                  </a:lnTo>
                  <a:lnTo>
                    <a:pt x="0" y="64"/>
                  </a:lnTo>
                  <a:lnTo>
                    <a:pt x="0" y="64"/>
                  </a:lnTo>
                  <a:lnTo>
                    <a:pt x="0" y="64"/>
                  </a:lnTo>
                  <a:lnTo>
                    <a:pt x="0" y="74"/>
                  </a:lnTo>
                  <a:lnTo>
                    <a:pt x="2" y="82"/>
                  </a:lnTo>
                  <a:lnTo>
                    <a:pt x="4" y="90"/>
                  </a:lnTo>
                  <a:lnTo>
                    <a:pt x="8" y="98"/>
                  </a:lnTo>
                  <a:lnTo>
                    <a:pt x="14" y="106"/>
                  </a:lnTo>
                  <a:lnTo>
                    <a:pt x="20" y="112"/>
                  </a:lnTo>
                  <a:lnTo>
                    <a:pt x="26" y="118"/>
                  </a:lnTo>
                  <a:lnTo>
                    <a:pt x="34" y="122"/>
                  </a:lnTo>
                  <a:lnTo>
                    <a:pt x="34" y="122"/>
                  </a:lnTo>
                  <a:lnTo>
                    <a:pt x="28" y="122"/>
                  </a:lnTo>
                  <a:lnTo>
                    <a:pt x="28" y="130"/>
                  </a:lnTo>
                  <a:lnTo>
                    <a:pt x="28" y="130"/>
                  </a:lnTo>
                  <a:lnTo>
                    <a:pt x="40" y="130"/>
                  </a:lnTo>
                  <a:lnTo>
                    <a:pt x="50" y="132"/>
                  </a:lnTo>
                  <a:lnTo>
                    <a:pt x="66" y="136"/>
                  </a:lnTo>
                  <a:lnTo>
                    <a:pt x="84" y="140"/>
                  </a:lnTo>
                  <a:lnTo>
                    <a:pt x="94" y="142"/>
                  </a:lnTo>
                  <a:lnTo>
                    <a:pt x="104" y="140"/>
                  </a:lnTo>
                  <a:lnTo>
                    <a:pt x="104" y="132"/>
                  </a:lnTo>
                  <a:lnTo>
                    <a:pt x="104" y="132"/>
                  </a:lnTo>
                  <a:lnTo>
                    <a:pt x="90" y="132"/>
                  </a:lnTo>
                  <a:lnTo>
                    <a:pt x="78" y="130"/>
                  </a:lnTo>
                  <a:lnTo>
                    <a:pt x="66" y="126"/>
                  </a:lnTo>
                  <a:lnTo>
                    <a:pt x="56" y="124"/>
                  </a:lnTo>
                  <a:lnTo>
                    <a:pt x="56" y="124"/>
                  </a:lnTo>
                  <a:lnTo>
                    <a:pt x="72" y="126"/>
                  </a:lnTo>
                  <a:lnTo>
                    <a:pt x="72" y="126"/>
                  </a:lnTo>
                  <a:lnTo>
                    <a:pt x="84" y="124"/>
                  </a:lnTo>
                  <a:lnTo>
                    <a:pt x="94" y="120"/>
                  </a:lnTo>
                  <a:lnTo>
                    <a:pt x="102" y="112"/>
                  </a:lnTo>
                  <a:lnTo>
                    <a:pt x="110" y="104"/>
                  </a:lnTo>
                  <a:lnTo>
                    <a:pt x="116" y="96"/>
                  </a:lnTo>
                  <a:lnTo>
                    <a:pt x="120" y="86"/>
                  </a:lnTo>
                  <a:lnTo>
                    <a:pt x="124" y="74"/>
                  </a:lnTo>
                  <a:lnTo>
                    <a:pt x="124" y="64"/>
                  </a:lnTo>
                  <a:lnTo>
                    <a:pt x="124" y="64"/>
                  </a:lnTo>
                  <a:lnTo>
                    <a:pt x="124"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5" name="Content Placeholder 214"/>
          <p:cNvSpPr>
            <a:spLocks noGrp="1"/>
          </p:cNvSpPr>
          <p:nvPr>
            <p:ph sz="quarter" idx="10"/>
          </p:nvPr>
        </p:nvSpPr>
        <p:spPr>
          <a:xfrm>
            <a:off x="2990849" y="3748355"/>
            <a:ext cx="7161213" cy="2341219"/>
          </a:xfrm>
        </p:spPr>
        <p:txBody>
          <a:bodyPr anchor="t" anchorCtr="0">
            <a:noAutofit/>
          </a:bodyPr>
          <a:lstStyle>
            <a:lvl1pPr>
              <a:spcAft>
                <a:spcPts val="0"/>
              </a:spcAft>
              <a:defRPr sz="2970" cap="all" baseline="0">
                <a:solidFill>
                  <a:schemeClr val="bg1"/>
                </a:solidFill>
              </a:defRPr>
            </a:lvl1pPr>
            <a:lvl2pPr>
              <a:spcAft>
                <a:spcPts val="0"/>
              </a:spcAft>
              <a:defRPr sz="2970" cap="all" baseline="0">
                <a:solidFill>
                  <a:schemeClr val="bg1"/>
                </a:solidFill>
              </a:defRPr>
            </a:lvl2pPr>
            <a:lvl3pPr marL="0" indent="0">
              <a:spcBef>
                <a:spcPts val="1114"/>
              </a:spcBef>
              <a:spcAft>
                <a:spcPts val="0"/>
              </a:spcAft>
              <a:buNone/>
              <a:defRPr sz="1856" i="1">
                <a:solidFill>
                  <a:schemeClr val="tx2"/>
                </a:solidFill>
                <a:latin typeface="Times New Roman" panose="02020603050405020304" pitchFamily="18" charset="0"/>
                <a:cs typeface="Times New Roman" panose="02020603050405020304" pitchFamily="18" charset="0"/>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Subtitle</a:t>
            </a:r>
          </a:p>
        </p:txBody>
      </p:sp>
    </p:spTree>
    <p:extLst>
      <p:ext uri="{BB962C8B-B14F-4D97-AF65-F5344CB8AC3E}">
        <p14:creationId xmlns:p14="http://schemas.microsoft.com/office/powerpoint/2010/main" val="158622638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out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810E0D1-A517-4A12-9518-5376CE4B9155}" type="slidenum">
              <a:rPr lang="en-GB" smtClean="0"/>
              <a:pPr/>
              <a:t>‹#›</a:t>
            </a:fld>
            <a:endParaRPr lang="en-GB" dirty="0"/>
          </a:p>
        </p:txBody>
      </p:sp>
      <p:sp>
        <p:nvSpPr>
          <p:cNvPr id="10" name="Text Placeholder 6"/>
          <p:cNvSpPr>
            <a:spLocks noGrp="1"/>
          </p:cNvSpPr>
          <p:nvPr>
            <p:ph type="body" sz="quarter" idx="12"/>
          </p:nvPr>
        </p:nvSpPr>
        <p:spPr>
          <a:xfrm>
            <a:off x="2268898" y="1666759"/>
            <a:ext cx="6335234" cy="4703962"/>
          </a:xfrm>
        </p:spPr>
        <p:txBody>
          <a:bodyPr anchor="ctr" anchorCtr="0">
            <a:normAutofit/>
          </a:bodyPr>
          <a:lstStyle>
            <a:lvl1pPr>
              <a:spcAft>
                <a:spcPts val="1671"/>
              </a:spcAft>
              <a:defRPr sz="4084" b="0" i="1">
                <a:solidFill>
                  <a:srgbClr val="6A7D84"/>
                </a:solidFill>
                <a:latin typeface="Times New Roman" panose="02020603050405020304" pitchFamily="18" charset="0"/>
                <a:cs typeface="Times New Roman" panose="02020603050405020304" pitchFamily="18" charset="0"/>
              </a:defRPr>
            </a:lvl1pPr>
            <a:lvl2pPr>
              <a:spcAft>
                <a:spcPts val="1671"/>
              </a:spcAft>
              <a:defRPr sz="4084" b="0" i="1">
                <a:solidFill>
                  <a:schemeClr val="accent1"/>
                </a:solidFill>
                <a:latin typeface="Times New Roman" panose="02020603050405020304" pitchFamily="18" charset="0"/>
                <a:cs typeface="Times New Roman" panose="020206030504050203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563800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0810E0D1-A517-4A12-9518-5376CE4B9155}" type="slidenum">
              <a:rPr lang="en-GB" smtClean="0"/>
              <a:pPr/>
              <a:t>‹#›</a:t>
            </a:fld>
            <a:endParaRPr lang="en-GB" dirty="0"/>
          </a:p>
        </p:txBody>
      </p:sp>
      <p:sp>
        <p:nvSpPr>
          <p:cNvPr id="4" name="Text Placeholder 6"/>
          <p:cNvSpPr>
            <a:spLocks noGrp="1"/>
          </p:cNvSpPr>
          <p:nvPr>
            <p:ph type="body" sz="quarter" idx="12"/>
          </p:nvPr>
        </p:nvSpPr>
        <p:spPr>
          <a:xfrm>
            <a:off x="539750" y="5220000"/>
            <a:ext cx="9612313" cy="720000"/>
          </a:xfrm>
        </p:spPr>
        <p:txBody>
          <a:bodyPr anchor="b" anchorCtr="0">
            <a:norm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570080712"/>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latin typeface="+mj-lt"/>
              </a:defRPr>
            </a:lvl1pPr>
          </a:lstStyle>
          <a:p>
            <a:r>
              <a:rPr lang="en-US" dirty="0" err="1"/>
              <a:t>Colour</a:t>
            </a:r>
            <a:r>
              <a:rPr lang="en-US" dirty="0"/>
              <a:t> Breakdown</a:t>
            </a:r>
            <a:endParaRPr lang="en-GB" dirty="0"/>
          </a:p>
        </p:txBody>
      </p:sp>
      <p:sp>
        <p:nvSpPr>
          <p:cNvPr id="4" name="Slide Number Placeholder 3"/>
          <p:cNvSpPr>
            <a:spLocks noGrp="1"/>
          </p:cNvSpPr>
          <p:nvPr>
            <p:ph type="sldNum" sz="quarter" idx="10"/>
          </p:nvPr>
        </p:nvSpPr>
        <p:spPr/>
        <p:txBody>
          <a:bodyPr/>
          <a:lstStyle/>
          <a:p>
            <a:fld id="{0810E0D1-A517-4A12-9518-5376CE4B9155}" type="slidenum">
              <a:rPr lang="en-GB" smtClean="0"/>
              <a:pPr/>
              <a:t>‹#›</a:t>
            </a:fld>
            <a:endParaRPr lang="en-GB" dirty="0"/>
          </a:p>
        </p:txBody>
      </p:sp>
      <p:sp>
        <p:nvSpPr>
          <p:cNvPr id="5" name="Rectangle 4"/>
          <p:cNvSpPr/>
          <p:nvPr/>
        </p:nvSpPr>
        <p:spPr>
          <a:xfrm>
            <a:off x="501158" y="1721879"/>
            <a:ext cx="1002315" cy="1091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Pantone</a:t>
            </a:r>
            <a:r>
              <a:rPr lang="en-GB" sz="975" baseline="0" dirty="0"/>
              <a:t> 548C</a:t>
            </a:r>
          </a:p>
          <a:p>
            <a:pPr algn="l"/>
            <a:endParaRPr lang="en-GB" sz="975" baseline="0" dirty="0"/>
          </a:p>
          <a:p>
            <a:pPr algn="l"/>
            <a:r>
              <a:rPr lang="en-GB" sz="975" baseline="0" dirty="0"/>
              <a:t>R 0</a:t>
            </a:r>
          </a:p>
          <a:p>
            <a:pPr algn="l"/>
            <a:r>
              <a:rPr lang="en-GB" sz="975" baseline="0" dirty="0"/>
              <a:t>G 54</a:t>
            </a:r>
          </a:p>
          <a:p>
            <a:pPr algn="l"/>
            <a:r>
              <a:rPr lang="en-GB" sz="975" baseline="0" dirty="0"/>
              <a:t>B 67</a:t>
            </a:r>
            <a:endParaRPr lang="en-GB" sz="975" dirty="0"/>
          </a:p>
        </p:txBody>
      </p:sp>
      <p:sp>
        <p:nvSpPr>
          <p:cNvPr id="6" name="Rectangle 5"/>
          <p:cNvSpPr/>
          <p:nvPr/>
        </p:nvSpPr>
        <p:spPr>
          <a:xfrm>
            <a:off x="2238504" y="1721879"/>
            <a:ext cx="1002315" cy="1091924"/>
          </a:xfrm>
          <a:prstGeom prst="rect">
            <a:avLst/>
          </a:prstGeom>
          <a:solidFill>
            <a:srgbClr val="6A7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Oxford Blue</a:t>
            </a:r>
            <a:endParaRPr lang="en-GB" sz="975" baseline="0" dirty="0"/>
          </a:p>
          <a:p>
            <a:pPr algn="l"/>
            <a:endParaRPr lang="en-GB" sz="975" baseline="0" dirty="0"/>
          </a:p>
          <a:p>
            <a:pPr algn="l"/>
            <a:r>
              <a:rPr lang="en-GB" sz="975" baseline="0" dirty="0"/>
              <a:t>R 106</a:t>
            </a:r>
          </a:p>
          <a:p>
            <a:pPr algn="l"/>
            <a:r>
              <a:rPr lang="en-GB" sz="975" baseline="0" dirty="0"/>
              <a:t>G 125</a:t>
            </a:r>
          </a:p>
          <a:p>
            <a:pPr algn="l"/>
            <a:r>
              <a:rPr lang="en-GB" sz="975" baseline="0" dirty="0"/>
              <a:t>B 132</a:t>
            </a:r>
            <a:endParaRPr lang="en-GB" sz="975" dirty="0"/>
          </a:p>
        </p:txBody>
      </p:sp>
      <p:sp>
        <p:nvSpPr>
          <p:cNvPr id="7" name="Rectangle 6"/>
          <p:cNvSpPr/>
          <p:nvPr/>
        </p:nvSpPr>
        <p:spPr>
          <a:xfrm>
            <a:off x="3975850" y="1721879"/>
            <a:ext cx="1002315" cy="1091924"/>
          </a:xfrm>
          <a:prstGeom prst="rect">
            <a:avLst/>
          </a:prstGeom>
          <a:solidFill>
            <a:srgbClr val="A2B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Sea Grey</a:t>
            </a:r>
            <a:endParaRPr lang="en-GB" sz="975" baseline="0" dirty="0"/>
          </a:p>
          <a:p>
            <a:pPr algn="l"/>
            <a:endParaRPr lang="en-GB" sz="975" baseline="0" dirty="0"/>
          </a:p>
          <a:p>
            <a:pPr algn="l"/>
            <a:r>
              <a:rPr lang="en-GB" sz="975" baseline="0" dirty="0"/>
              <a:t>R 162</a:t>
            </a:r>
          </a:p>
          <a:p>
            <a:pPr algn="l"/>
            <a:r>
              <a:rPr lang="en-GB" sz="975" baseline="0" dirty="0"/>
              <a:t>G 183</a:t>
            </a:r>
          </a:p>
          <a:p>
            <a:pPr algn="l"/>
            <a:r>
              <a:rPr lang="en-GB" sz="975" baseline="0" dirty="0"/>
              <a:t>B 195</a:t>
            </a:r>
            <a:endParaRPr lang="en-GB" sz="975" dirty="0"/>
          </a:p>
        </p:txBody>
      </p:sp>
      <p:sp>
        <p:nvSpPr>
          <p:cNvPr id="8" name="Rectangle 7"/>
          <p:cNvSpPr/>
          <p:nvPr/>
        </p:nvSpPr>
        <p:spPr>
          <a:xfrm>
            <a:off x="5713196" y="1721879"/>
            <a:ext cx="1002315" cy="1091924"/>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Stone</a:t>
            </a:r>
          </a:p>
          <a:p>
            <a:pPr algn="l"/>
            <a:endParaRPr lang="en-GB" sz="975" baseline="0" dirty="0"/>
          </a:p>
          <a:p>
            <a:pPr algn="l"/>
            <a:r>
              <a:rPr lang="en-GB" sz="975" baseline="0" dirty="0"/>
              <a:t>R 223</a:t>
            </a:r>
          </a:p>
          <a:p>
            <a:pPr algn="l"/>
            <a:r>
              <a:rPr lang="en-GB" sz="975" baseline="0" dirty="0"/>
              <a:t>G 220</a:t>
            </a:r>
          </a:p>
          <a:p>
            <a:pPr algn="l"/>
            <a:r>
              <a:rPr lang="en-GB" sz="975" baseline="0" dirty="0"/>
              <a:t>B 213</a:t>
            </a:r>
            <a:endParaRPr lang="en-GB" sz="975" dirty="0"/>
          </a:p>
        </p:txBody>
      </p:sp>
      <p:sp>
        <p:nvSpPr>
          <p:cNvPr id="9" name="Rectangle 8"/>
          <p:cNvSpPr/>
          <p:nvPr/>
        </p:nvSpPr>
        <p:spPr>
          <a:xfrm>
            <a:off x="7450542" y="1721879"/>
            <a:ext cx="1002315" cy="1091924"/>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Cyan</a:t>
            </a:r>
          </a:p>
          <a:p>
            <a:pPr algn="l"/>
            <a:endParaRPr lang="en-GB" sz="975" baseline="0" dirty="0"/>
          </a:p>
          <a:p>
            <a:pPr algn="l"/>
            <a:r>
              <a:rPr lang="en-GB" sz="975" baseline="0" dirty="0"/>
              <a:t>R 0</a:t>
            </a:r>
          </a:p>
          <a:p>
            <a:pPr algn="l"/>
            <a:r>
              <a:rPr lang="en-GB" sz="975" baseline="0" dirty="0"/>
              <a:t>G 163</a:t>
            </a:r>
          </a:p>
          <a:p>
            <a:pPr algn="l"/>
            <a:r>
              <a:rPr lang="en-GB" sz="975" baseline="0" dirty="0"/>
              <a:t>B 226</a:t>
            </a:r>
            <a:endParaRPr lang="en-GB" sz="975" dirty="0"/>
          </a:p>
        </p:txBody>
      </p:sp>
      <p:sp>
        <p:nvSpPr>
          <p:cNvPr id="10" name="Rectangle 9"/>
          <p:cNvSpPr/>
          <p:nvPr/>
        </p:nvSpPr>
        <p:spPr>
          <a:xfrm>
            <a:off x="9187888" y="1721879"/>
            <a:ext cx="1002315" cy="1091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Apple Green</a:t>
            </a:r>
            <a:endParaRPr lang="en-GB" sz="975" baseline="0" dirty="0"/>
          </a:p>
          <a:p>
            <a:pPr algn="l"/>
            <a:endParaRPr lang="en-GB" sz="975" baseline="0" dirty="0"/>
          </a:p>
          <a:p>
            <a:pPr algn="l"/>
            <a:r>
              <a:rPr lang="en-GB" sz="975" baseline="0" dirty="0"/>
              <a:t>R 0</a:t>
            </a:r>
          </a:p>
          <a:p>
            <a:pPr algn="l"/>
            <a:r>
              <a:rPr lang="en-GB" sz="975" baseline="0" dirty="0"/>
              <a:t>G 54</a:t>
            </a:r>
          </a:p>
          <a:p>
            <a:pPr algn="l"/>
            <a:r>
              <a:rPr lang="en-GB" sz="975" baseline="0" dirty="0"/>
              <a:t>B 67</a:t>
            </a:r>
            <a:endParaRPr lang="en-GB" sz="975" dirty="0"/>
          </a:p>
        </p:txBody>
      </p:sp>
      <p:sp>
        <p:nvSpPr>
          <p:cNvPr id="11" name="Rectangle 10"/>
          <p:cNvSpPr/>
          <p:nvPr/>
        </p:nvSpPr>
        <p:spPr>
          <a:xfrm>
            <a:off x="501158" y="3191776"/>
            <a:ext cx="1002315" cy="1091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err="1"/>
              <a:t>Lavendar</a:t>
            </a:r>
            <a:endParaRPr lang="en-GB" sz="975" baseline="0" dirty="0"/>
          </a:p>
          <a:p>
            <a:pPr algn="l"/>
            <a:endParaRPr lang="en-GB" sz="975" baseline="0" dirty="0"/>
          </a:p>
          <a:p>
            <a:pPr algn="l"/>
            <a:r>
              <a:rPr lang="en-GB" sz="975" baseline="0" dirty="0"/>
              <a:t>R 126</a:t>
            </a:r>
          </a:p>
          <a:p>
            <a:pPr algn="l"/>
            <a:r>
              <a:rPr lang="en-GB" sz="975" baseline="0" dirty="0"/>
              <a:t>G 114</a:t>
            </a:r>
          </a:p>
          <a:p>
            <a:pPr algn="l"/>
            <a:r>
              <a:rPr lang="en-GB" sz="975" baseline="0" dirty="0"/>
              <a:t>B 179</a:t>
            </a:r>
            <a:endParaRPr lang="en-GB" sz="975" dirty="0"/>
          </a:p>
        </p:txBody>
      </p:sp>
      <p:sp>
        <p:nvSpPr>
          <p:cNvPr id="12" name="Rectangle 11"/>
          <p:cNvSpPr/>
          <p:nvPr/>
        </p:nvSpPr>
        <p:spPr>
          <a:xfrm>
            <a:off x="2238504" y="3191776"/>
            <a:ext cx="1002315" cy="1091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Emerald</a:t>
            </a:r>
            <a:endParaRPr lang="en-GB" sz="975" baseline="0" dirty="0"/>
          </a:p>
          <a:p>
            <a:pPr algn="l"/>
            <a:endParaRPr lang="en-GB" sz="975" baseline="0" dirty="0"/>
          </a:p>
          <a:p>
            <a:pPr algn="l"/>
            <a:r>
              <a:rPr lang="en-GB" sz="975" baseline="0" dirty="0"/>
              <a:t>R 58</a:t>
            </a:r>
          </a:p>
          <a:p>
            <a:pPr algn="l"/>
            <a:r>
              <a:rPr lang="en-GB" sz="975" baseline="0" dirty="0"/>
              <a:t>G 161</a:t>
            </a:r>
          </a:p>
          <a:p>
            <a:pPr algn="l"/>
            <a:r>
              <a:rPr lang="en-GB" sz="975" baseline="0" dirty="0"/>
              <a:t>B 158</a:t>
            </a:r>
            <a:endParaRPr lang="en-GB" sz="975" dirty="0"/>
          </a:p>
        </p:txBody>
      </p:sp>
      <p:sp>
        <p:nvSpPr>
          <p:cNvPr id="13" name="Rectangle 12"/>
          <p:cNvSpPr/>
          <p:nvPr/>
        </p:nvSpPr>
        <p:spPr>
          <a:xfrm>
            <a:off x="3975850" y="3191776"/>
            <a:ext cx="1002315" cy="10919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Corn</a:t>
            </a:r>
            <a:endParaRPr lang="en-GB" sz="975" baseline="0" dirty="0"/>
          </a:p>
          <a:p>
            <a:pPr algn="l"/>
            <a:endParaRPr lang="en-GB" sz="975" baseline="0" dirty="0"/>
          </a:p>
          <a:p>
            <a:pPr algn="l"/>
            <a:r>
              <a:rPr lang="en-GB" sz="975" baseline="0" dirty="0"/>
              <a:t>R 231</a:t>
            </a:r>
          </a:p>
          <a:p>
            <a:pPr algn="l"/>
            <a:r>
              <a:rPr lang="en-GB" sz="975" baseline="0" dirty="0"/>
              <a:t>G 190</a:t>
            </a:r>
          </a:p>
          <a:p>
            <a:pPr algn="l"/>
            <a:r>
              <a:rPr lang="en-GB" sz="975" baseline="0" dirty="0"/>
              <a:t>B 0</a:t>
            </a:r>
            <a:endParaRPr lang="en-GB" sz="975" dirty="0"/>
          </a:p>
        </p:txBody>
      </p:sp>
      <p:sp>
        <p:nvSpPr>
          <p:cNvPr id="14" name="Rectangle 13"/>
          <p:cNvSpPr/>
          <p:nvPr/>
        </p:nvSpPr>
        <p:spPr>
          <a:xfrm>
            <a:off x="5713196" y="3191776"/>
            <a:ext cx="1002315" cy="1091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Melon</a:t>
            </a:r>
          </a:p>
          <a:p>
            <a:pPr algn="l"/>
            <a:endParaRPr lang="en-GB" sz="975" baseline="0" dirty="0"/>
          </a:p>
          <a:p>
            <a:pPr algn="l"/>
            <a:r>
              <a:rPr lang="en-GB" sz="975" baseline="0" dirty="0"/>
              <a:t>R 226</a:t>
            </a:r>
          </a:p>
          <a:p>
            <a:pPr algn="l"/>
            <a:r>
              <a:rPr lang="en-GB" sz="975" baseline="0" dirty="0"/>
              <a:t>G 139</a:t>
            </a:r>
          </a:p>
          <a:p>
            <a:pPr algn="l"/>
            <a:r>
              <a:rPr lang="en-GB" sz="975" baseline="0" dirty="0"/>
              <a:t>B 80</a:t>
            </a:r>
            <a:endParaRPr lang="en-GB" sz="975" dirty="0"/>
          </a:p>
        </p:txBody>
      </p:sp>
      <p:sp>
        <p:nvSpPr>
          <p:cNvPr id="15" name="Rectangle 14"/>
          <p:cNvSpPr/>
          <p:nvPr/>
        </p:nvSpPr>
        <p:spPr>
          <a:xfrm>
            <a:off x="7450542" y="3191776"/>
            <a:ext cx="1002315" cy="1091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Brick Red</a:t>
            </a:r>
          </a:p>
          <a:p>
            <a:pPr algn="l"/>
            <a:endParaRPr lang="en-GB" sz="975" baseline="0" dirty="0"/>
          </a:p>
          <a:p>
            <a:pPr algn="l"/>
            <a:r>
              <a:rPr lang="en-GB" sz="975" baseline="0" dirty="0"/>
              <a:t>R 170</a:t>
            </a:r>
          </a:p>
          <a:p>
            <a:pPr algn="l"/>
            <a:r>
              <a:rPr lang="en-GB" sz="975" baseline="0" dirty="0"/>
              <a:t>G 87</a:t>
            </a:r>
          </a:p>
          <a:p>
            <a:pPr algn="l"/>
            <a:r>
              <a:rPr lang="en-GB" sz="975" baseline="0" dirty="0"/>
              <a:t>B 71</a:t>
            </a:r>
            <a:endParaRPr lang="en-GB" sz="975" dirty="0"/>
          </a:p>
        </p:txBody>
      </p:sp>
      <p:sp>
        <p:nvSpPr>
          <p:cNvPr id="16" name="Rectangle 15"/>
          <p:cNvSpPr/>
          <p:nvPr/>
        </p:nvSpPr>
        <p:spPr>
          <a:xfrm>
            <a:off x="9187888" y="3191776"/>
            <a:ext cx="1002315" cy="10919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Latte</a:t>
            </a:r>
            <a:endParaRPr lang="en-GB" sz="975" baseline="0" dirty="0"/>
          </a:p>
          <a:p>
            <a:pPr algn="l"/>
            <a:endParaRPr lang="en-GB" sz="975" baseline="0" dirty="0"/>
          </a:p>
          <a:p>
            <a:pPr algn="l"/>
            <a:r>
              <a:rPr lang="en-GB" sz="975" baseline="0" dirty="0"/>
              <a:t>R 199</a:t>
            </a:r>
          </a:p>
          <a:p>
            <a:pPr algn="l"/>
            <a:r>
              <a:rPr lang="en-GB" sz="975" baseline="0" dirty="0"/>
              <a:t>G 165</a:t>
            </a:r>
          </a:p>
          <a:p>
            <a:pPr algn="l"/>
            <a:r>
              <a:rPr lang="en-GB" sz="975" baseline="0" dirty="0"/>
              <a:t>B 133</a:t>
            </a:r>
            <a:endParaRPr lang="en-GB" sz="975" dirty="0"/>
          </a:p>
        </p:txBody>
      </p:sp>
      <p:sp>
        <p:nvSpPr>
          <p:cNvPr id="19" name="Rectangle 18"/>
          <p:cNvSpPr/>
          <p:nvPr userDrawn="1"/>
        </p:nvSpPr>
        <p:spPr>
          <a:xfrm>
            <a:off x="501158" y="1721879"/>
            <a:ext cx="1002315" cy="10919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Hero Brand</a:t>
            </a:r>
            <a:endParaRPr lang="en-GB" sz="975" baseline="0" dirty="0"/>
          </a:p>
          <a:p>
            <a:pPr algn="l"/>
            <a:endParaRPr lang="en-GB" sz="975" baseline="0" dirty="0"/>
          </a:p>
          <a:p>
            <a:pPr algn="l"/>
            <a:r>
              <a:rPr lang="en-GB" sz="975" baseline="0" dirty="0"/>
              <a:t>R 0</a:t>
            </a:r>
          </a:p>
          <a:p>
            <a:pPr algn="l"/>
            <a:r>
              <a:rPr lang="en-GB" sz="975" baseline="0" dirty="0"/>
              <a:t>G 54</a:t>
            </a:r>
          </a:p>
          <a:p>
            <a:pPr algn="l"/>
            <a:r>
              <a:rPr lang="en-GB" sz="975" baseline="0" dirty="0"/>
              <a:t>B 67</a:t>
            </a:r>
            <a:endParaRPr lang="en-GB" sz="975" dirty="0"/>
          </a:p>
        </p:txBody>
      </p:sp>
      <p:sp>
        <p:nvSpPr>
          <p:cNvPr id="20" name="Rectangle 19"/>
          <p:cNvSpPr/>
          <p:nvPr userDrawn="1"/>
        </p:nvSpPr>
        <p:spPr>
          <a:xfrm>
            <a:off x="2238504" y="1721879"/>
            <a:ext cx="1002315" cy="1091924"/>
          </a:xfrm>
          <a:prstGeom prst="rect">
            <a:avLst/>
          </a:prstGeom>
          <a:solidFill>
            <a:srgbClr val="6A7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Secondary</a:t>
            </a:r>
            <a:endParaRPr lang="en-GB" sz="975" baseline="0" dirty="0"/>
          </a:p>
          <a:p>
            <a:pPr algn="l"/>
            <a:endParaRPr lang="en-GB" sz="975" baseline="0" dirty="0"/>
          </a:p>
          <a:p>
            <a:pPr algn="l"/>
            <a:r>
              <a:rPr lang="en-GB" sz="975" baseline="0" dirty="0"/>
              <a:t>R 106</a:t>
            </a:r>
          </a:p>
          <a:p>
            <a:pPr algn="l"/>
            <a:r>
              <a:rPr lang="en-GB" sz="975" baseline="0" dirty="0"/>
              <a:t>G 125</a:t>
            </a:r>
          </a:p>
          <a:p>
            <a:pPr algn="l"/>
            <a:r>
              <a:rPr lang="en-GB" sz="975" baseline="0" dirty="0"/>
              <a:t>B 132</a:t>
            </a:r>
            <a:endParaRPr lang="en-GB" sz="975" dirty="0"/>
          </a:p>
        </p:txBody>
      </p:sp>
      <p:sp>
        <p:nvSpPr>
          <p:cNvPr id="21" name="Rectangle 20"/>
          <p:cNvSpPr/>
          <p:nvPr userDrawn="1"/>
        </p:nvSpPr>
        <p:spPr>
          <a:xfrm>
            <a:off x="3975850" y="1721879"/>
            <a:ext cx="1002315" cy="1091924"/>
          </a:xfrm>
          <a:prstGeom prst="rect">
            <a:avLst/>
          </a:prstGeom>
          <a:solidFill>
            <a:srgbClr val="97A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Secondary</a:t>
            </a:r>
            <a:endParaRPr lang="en-GB" sz="975" baseline="0" dirty="0"/>
          </a:p>
          <a:p>
            <a:pPr algn="l"/>
            <a:endParaRPr lang="en-GB" sz="975" baseline="0" dirty="0"/>
          </a:p>
          <a:p>
            <a:pPr algn="l"/>
            <a:r>
              <a:rPr lang="en-GB" sz="975" baseline="0" dirty="0"/>
              <a:t>R 151</a:t>
            </a:r>
          </a:p>
          <a:p>
            <a:pPr algn="l"/>
            <a:r>
              <a:rPr lang="en-GB" sz="975" baseline="0" dirty="0"/>
              <a:t>G 170</a:t>
            </a:r>
          </a:p>
          <a:p>
            <a:pPr algn="l"/>
            <a:r>
              <a:rPr lang="en-GB" sz="975" baseline="0" dirty="0"/>
              <a:t>B 181</a:t>
            </a:r>
            <a:endParaRPr lang="en-GB" sz="975" dirty="0"/>
          </a:p>
        </p:txBody>
      </p:sp>
      <p:sp>
        <p:nvSpPr>
          <p:cNvPr id="22" name="Rectangle 21"/>
          <p:cNvSpPr/>
          <p:nvPr userDrawn="1"/>
        </p:nvSpPr>
        <p:spPr>
          <a:xfrm>
            <a:off x="5713196" y="1721879"/>
            <a:ext cx="1002315" cy="1091924"/>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Secondary</a:t>
            </a:r>
          </a:p>
          <a:p>
            <a:pPr algn="l"/>
            <a:endParaRPr lang="en-GB" sz="975" baseline="0" dirty="0"/>
          </a:p>
          <a:p>
            <a:pPr algn="l"/>
            <a:r>
              <a:rPr lang="en-GB" sz="975" baseline="0" dirty="0"/>
              <a:t>R 223</a:t>
            </a:r>
          </a:p>
          <a:p>
            <a:pPr algn="l"/>
            <a:r>
              <a:rPr lang="en-GB" sz="975" baseline="0" dirty="0"/>
              <a:t>G 220</a:t>
            </a:r>
          </a:p>
          <a:p>
            <a:pPr algn="l"/>
            <a:r>
              <a:rPr lang="en-GB" sz="975" baseline="0" dirty="0"/>
              <a:t>B 213</a:t>
            </a:r>
            <a:endParaRPr lang="en-GB" sz="975" dirty="0"/>
          </a:p>
        </p:txBody>
      </p:sp>
      <p:sp>
        <p:nvSpPr>
          <p:cNvPr id="23" name="Rectangle 22"/>
          <p:cNvSpPr/>
          <p:nvPr userDrawn="1"/>
        </p:nvSpPr>
        <p:spPr>
          <a:xfrm>
            <a:off x="7450542" y="1721879"/>
            <a:ext cx="1002315" cy="1091924"/>
          </a:xfrm>
          <a:prstGeom prst="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Advisor</a:t>
            </a:r>
          </a:p>
          <a:p>
            <a:pPr algn="l"/>
            <a:endParaRPr lang="en-GB" sz="975" baseline="0" dirty="0"/>
          </a:p>
          <a:p>
            <a:pPr algn="l"/>
            <a:r>
              <a:rPr lang="en-GB" sz="975" baseline="0" dirty="0"/>
              <a:t>R 0</a:t>
            </a:r>
          </a:p>
          <a:p>
            <a:pPr algn="l"/>
            <a:r>
              <a:rPr lang="en-GB" sz="975" baseline="0" dirty="0"/>
              <a:t>G 163</a:t>
            </a:r>
          </a:p>
          <a:p>
            <a:pPr algn="l"/>
            <a:r>
              <a:rPr lang="en-GB" sz="975" baseline="0" dirty="0"/>
              <a:t>B 226</a:t>
            </a:r>
            <a:endParaRPr lang="en-GB" sz="975" dirty="0"/>
          </a:p>
        </p:txBody>
      </p:sp>
      <p:sp>
        <p:nvSpPr>
          <p:cNvPr id="24" name="Rectangle 23"/>
          <p:cNvSpPr/>
          <p:nvPr userDrawn="1"/>
        </p:nvSpPr>
        <p:spPr>
          <a:xfrm>
            <a:off x="9187888" y="1721879"/>
            <a:ext cx="1002315" cy="1091924"/>
          </a:xfrm>
          <a:prstGeom prst="rect">
            <a:avLst/>
          </a:prstGeom>
          <a:solidFill>
            <a:srgbClr val="AAC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Charity</a:t>
            </a:r>
            <a:endParaRPr lang="en-GB" sz="975" baseline="0" dirty="0"/>
          </a:p>
          <a:p>
            <a:pPr algn="l"/>
            <a:endParaRPr lang="en-GB" sz="975" baseline="0" dirty="0"/>
          </a:p>
          <a:p>
            <a:pPr algn="l"/>
            <a:r>
              <a:rPr lang="en-GB" sz="975" baseline="0" dirty="0"/>
              <a:t>R 170</a:t>
            </a:r>
          </a:p>
          <a:p>
            <a:pPr algn="l"/>
            <a:r>
              <a:rPr lang="en-GB" sz="975" baseline="0" dirty="0"/>
              <a:t>G 202</a:t>
            </a:r>
          </a:p>
          <a:p>
            <a:pPr algn="l"/>
            <a:r>
              <a:rPr lang="en-GB" sz="975" baseline="0" dirty="0"/>
              <a:t>B 68</a:t>
            </a:r>
            <a:endParaRPr lang="en-GB" sz="975" dirty="0"/>
          </a:p>
        </p:txBody>
      </p:sp>
      <p:sp>
        <p:nvSpPr>
          <p:cNvPr id="25" name="Rectangle 24"/>
          <p:cNvSpPr/>
          <p:nvPr userDrawn="1"/>
        </p:nvSpPr>
        <p:spPr>
          <a:xfrm>
            <a:off x="501158" y="3191776"/>
            <a:ext cx="1002315" cy="1091924"/>
          </a:xfrm>
          <a:prstGeom prst="rect">
            <a:avLst/>
          </a:prstGeom>
          <a:solidFill>
            <a:srgbClr val="5734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Private Client</a:t>
            </a:r>
            <a:endParaRPr lang="en-GB" sz="975" baseline="0" dirty="0"/>
          </a:p>
          <a:p>
            <a:pPr algn="l"/>
            <a:endParaRPr lang="en-GB" sz="975" baseline="0" dirty="0"/>
          </a:p>
          <a:p>
            <a:pPr algn="l"/>
            <a:r>
              <a:rPr lang="en-GB" sz="975" baseline="0" dirty="0"/>
              <a:t>R 87</a:t>
            </a:r>
          </a:p>
          <a:p>
            <a:pPr algn="l"/>
            <a:r>
              <a:rPr lang="en-GB" sz="975" baseline="0" dirty="0"/>
              <a:t>G 52</a:t>
            </a:r>
          </a:p>
          <a:p>
            <a:pPr algn="l"/>
            <a:r>
              <a:rPr lang="en-GB" sz="975" baseline="0" dirty="0"/>
              <a:t>B 139</a:t>
            </a:r>
            <a:endParaRPr lang="en-GB" sz="975" dirty="0"/>
          </a:p>
        </p:txBody>
      </p:sp>
      <p:sp>
        <p:nvSpPr>
          <p:cNvPr id="26" name="Rectangle 25"/>
          <p:cNvSpPr/>
          <p:nvPr userDrawn="1"/>
        </p:nvSpPr>
        <p:spPr>
          <a:xfrm>
            <a:off x="2238504" y="3191776"/>
            <a:ext cx="1002315" cy="1091924"/>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Tertiary</a:t>
            </a:r>
            <a:endParaRPr lang="en-GB" sz="975" baseline="0" dirty="0"/>
          </a:p>
          <a:p>
            <a:pPr algn="l"/>
            <a:endParaRPr lang="en-GB" sz="975" baseline="0" dirty="0"/>
          </a:p>
          <a:p>
            <a:pPr algn="l"/>
            <a:r>
              <a:rPr lang="en-GB" sz="975" baseline="0" dirty="0"/>
              <a:t>R 243</a:t>
            </a:r>
          </a:p>
          <a:p>
            <a:pPr algn="l"/>
            <a:r>
              <a:rPr lang="en-GB" sz="975" baseline="0" dirty="0"/>
              <a:t>G 146</a:t>
            </a:r>
          </a:p>
          <a:p>
            <a:pPr algn="l"/>
            <a:r>
              <a:rPr lang="en-GB" sz="975" baseline="0" dirty="0"/>
              <a:t>B 0</a:t>
            </a:r>
            <a:endParaRPr lang="en-GB" sz="975" dirty="0"/>
          </a:p>
        </p:txBody>
      </p:sp>
      <p:sp>
        <p:nvSpPr>
          <p:cNvPr id="27" name="Rectangle 26"/>
          <p:cNvSpPr/>
          <p:nvPr userDrawn="1"/>
        </p:nvSpPr>
        <p:spPr>
          <a:xfrm>
            <a:off x="3975850" y="3191776"/>
            <a:ext cx="1002315" cy="1091924"/>
          </a:xfrm>
          <a:prstGeom prst="rect">
            <a:avLst/>
          </a:prstGeom>
          <a:solidFill>
            <a:srgbClr val="24B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Tertiary</a:t>
            </a:r>
            <a:endParaRPr lang="en-GB" sz="975" baseline="0" dirty="0"/>
          </a:p>
          <a:p>
            <a:pPr algn="l"/>
            <a:endParaRPr lang="en-GB" sz="975" baseline="0" dirty="0"/>
          </a:p>
          <a:p>
            <a:pPr algn="l"/>
            <a:r>
              <a:rPr lang="en-GB" sz="975" baseline="0" dirty="0"/>
              <a:t>R 36</a:t>
            </a:r>
          </a:p>
          <a:p>
            <a:pPr algn="l"/>
            <a:r>
              <a:rPr lang="en-GB" sz="975" baseline="0" dirty="0"/>
              <a:t>G 177</a:t>
            </a:r>
          </a:p>
          <a:p>
            <a:pPr algn="l"/>
            <a:r>
              <a:rPr lang="en-GB" sz="975" baseline="0" dirty="0"/>
              <a:t>B 169</a:t>
            </a:r>
            <a:endParaRPr lang="en-GB" sz="975" dirty="0"/>
          </a:p>
        </p:txBody>
      </p:sp>
      <p:sp>
        <p:nvSpPr>
          <p:cNvPr id="28" name="Rectangle 27"/>
          <p:cNvSpPr/>
          <p:nvPr userDrawn="1"/>
        </p:nvSpPr>
        <p:spPr>
          <a:xfrm>
            <a:off x="5713196" y="3191776"/>
            <a:ext cx="1002315" cy="1091924"/>
          </a:xfrm>
          <a:prstGeom prst="rect">
            <a:avLst/>
          </a:prstGeom>
          <a:solidFill>
            <a:srgbClr val="E7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Tertiary</a:t>
            </a:r>
          </a:p>
          <a:p>
            <a:pPr algn="l"/>
            <a:endParaRPr lang="en-GB" sz="975" baseline="0" dirty="0"/>
          </a:p>
          <a:p>
            <a:pPr algn="l"/>
            <a:r>
              <a:rPr lang="en-GB" sz="975" baseline="0" dirty="0"/>
              <a:t>R 231</a:t>
            </a:r>
          </a:p>
          <a:p>
            <a:pPr algn="l"/>
            <a:r>
              <a:rPr lang="en-GB" sz="975" baseline="0" dirty="0"/>
              <a:t>G 190</a:t>
            </a:r>
          </a:p>
          <a:p>
            <a:pPr algn="l"/>
            <a:r>
              <a:rPr lang="en-GB" sz="975" baseline="0" dirty="0"/>
              <a:t>B 0</a:t>
            </a:r>
            <a:endParaRPr lang="en-GB" sz="975" dirty="0"/>
          </a:p>
        </p:txBody>
      </p:sp>
      <p:sp>
        <p:nvSpPr>
          <p:cNvPr id="29" name="Rectangle 28"/>
          <p:cNvSpPr/>
          <p:nvPr userDrawn="1"/>
        </p:nvSpPr>
        <p:spPr>
          <a:xfrm>
            <a:off x="7450542" y="3191776"/>
            <a:ext cx="1002315" cy="10919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baseline="0" dirty="0"/>
              <a:t>Tertiary</a:t>
            </a:r>
          </a:p>
          <a:p>
            <a:pPr algn="l"/>
            <a:endParaRPr lang="en-GB" sz="975" baseline="0" dirty="0"/>
          </a:p>
          <a:p>
            <a:pPr algn="l"/>
            <a:r>
              <a:rPr lang="en-GB" sz="975" baseline="0" dirty="0"/>
              <a:t>R 170</a:t>
            </a:r>
          </a:p>
          <a:p>
            <a:pPr algn="l"/>
            <a:r>
              <a:rPr lang="en-GB" sz="975" baseline="0" dirty="0"/>
              <a:t>G 87</a:t>
            </a:r>
          </a:p>
          <a:p>
            <a:pPr algn="l"/>
            <a:r>
              <a:rPr lang="en-GB" sz="975" baseline="0" dirty="0"/>
              <a:t>B 71</a:t>
            </a:r>
            <a:endParaRPr lang="en-GB" sz="975" dirty="0"/>
          </a:p>
        </p:txBody>
      </p:sp>
      <p:sp>
        <p:nvSpPr>
          <p:cNvPr id="30" name="Rectangle 29"/>
          <p:cNvSpPr/>
          <p:nvPr userDrawn="1"/>
        </p:nvSpPr>
        <p:spPr>
          <a:xfrm>
            <a:off x="9187888" y="3191776"/>
            <a:ext cx="1002315" cy="1091924"/>
          </a:xfrm>
          <a:prstGeom prst="rect">
            <a:avLst/>
          </a:prstGeom>
          <a:solidFill>
            <a:srgbClr val="9F1D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GB" sz="975" dirty="0"/>
              <a:t>Tertiary</a:t>
            </a:r>
            <a:endParaRPr lang="en-GB" sz="975" baseline="0" dirty="0"/>
          </a:p>
          <a:p>
            <a:pPr algn="l"/>
            <a:endParaRPr lang="en-GB" sz="975" baseline="0" dirty="0"/>
          </a:p>
          <a:p>
            <a:pPr algn="l"/>
            <a:r>
              <a:rPr lang="en-GB" sz="975" baseline="0" dirty="0"/>
              <a:t>R 159</a:t>
            </a:r>
          </a:p>
          <a:p>
            <a:pPr algn="l"/>
            <a:r>
              <a:rPr lang="en-GB" sz="975" baseline="0" dirty="0"/>
              <a:t>G 29</a:t>
            </a:r>
          </a:p>
          <a:p>
            <a:pPr algn="l"/>
            <a:r>
              <a:rPr lang="en-GB" sz="975" baseline="0" dirty="0"/>
              <a:t>B 22</a:t>
            </a:r>
            <a:endParaRPr lang="en-GB" sz="975" dirty="0"/>
          </a:p>
        </p:txBody>
      </p:sp>
      <p:sp>
        <p:nvSpPr>
          <p:cNvPr id="31" name="Text Placeholder 6"/>
          <p:cNvSpPr>
            <a:spLocks noGrp="1"/>
          </p:cNvSpPr>
          <p:nvPr>
            <p:ph type="body" sz="quarter" idx="12"/>
          </p:nvPr>
        </p:nvSpPr>
        <p:spPr>
          <a:xfrm>
            <a:off x="539750" y="5220000"/>
            <a:ext cx="9612313" cy="720000"/>
          </a:xfrm>
        </p:spPr>
        <p:txBody>
          <a:bodyPr anchor="b" anchorCtr="0">
            <a:norm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121908037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a:t>DISCLAIMER PAGE</a:t>
            </a:r>
            <a:endParaRPr lang="en-GB" dirty="0"/>
          </a:p>
        </p:txBody>
      </p:sp>
      <p:sp>
        <p:nvSpPr>
          <p:cNvPr id="3" name="Content Placeholder 2"/>
          <p:cNvSpPr>
            <a:spLocks noGrp="1"/>
          </p:cNvSpPr>
          <p:nvPr>
            <p:ph idx="1"/>
          </p:nvPr>
        </p:nvSpPr>
        <p:spPr>
          <a:xfrm>
            <a:off x="540000" y="1440000"/>
            <a:ext cx="9612000" cy="4829662"/>
          </a:xfrm>
        </p:spPr>
        <p:txBody>
          <a:bodyPr>
            <a:noAutofit/>
          </a:bodyPr>
          <a:lstStyle>
            <a:lvl1pPr>
              <a:defRPr sz="1000"/>
            </a:lvl1pPr>
            <a:lvl2pPr>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4" name="Slide Number Placeholder 3"/>
          <p:cNvSpPr>
            <a:spLocks noGrp="1"/>
          </p:cNvSpPr>
          <p:nvPr>
            <p:ph type="sldNum" sz="quarter" idx="10"/>
          </p:nvPr>
        </p:nvSpPr>
        <p:spPr/>
        <p:txBody>
          <a:bodyPr/>
          <a:lstStyle/>
          <a:p>
            <a:fld id="{0810E0D1-A517-4A12-9518-5376CE4B9155}" type="slidenum">
              <a:rPr lang="en-GB" smtClean="0"/>
              <a:pPr/>
              <a:t>‹#›</a:t>
            </a:fld>
            <a:endParaRPr lang="en-GB" dirty="0"/>
          </a:p>
        </p:txBody>
      </p:sp>
    </p:spTree>
    <p:extLst>
      <p:ext uri="{BB962C8B-B14F-4D97-AF65-F5344CB8AC3E}">
        <p14:creationId xmlns:p14="http://schemas.microsoft.com/office/powerpoint/2010/main" val="387604223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Charts</a:t>
            </a:r>
            <a:endParaRPr lang="en-GB" dirty="0"/>
          </a:p>
        </p:txBody>
      </p:sp>
      <p:sp>
        <p:nvSpPr>
          <p:cNvPr id="3" name="Slide Number Placeholder 2"/>
          <p:cNvSpPr>
            <a:spLocks noGrp="1"/>
          </p:cNvSpPr>
          <p:nvPr>
            <p:ph type="sldNum" sz="quarter" idx="10"/>
          </p:nvPr>
        </p:nvSpPr>
        <p:spPr/>
        <p:txBody>
          <a:bodyPr/>
          <a:lstStyle/>
          <a:p>
            <a:fld id="{0810E0D1-A517-4A12-9518-5376CE4B9155}" type="slidenum">
              <a:rPr lang="en-GB" smtClean="0"/>
              <a:pPr/>
              <a:t>‹#›</a:t>
            </a:fld>
            <a:endParaRPr lang="en-GB" dirty="0"/>
          </a:p>
        </p:txBody>
      </p:sp>
      <p:graphicFrame>
        <p:nvGraphicFramePr>
          <p:cNvPr id="4" name="Content Placeholder 9"/>
          <p:cNvGraphicFramePr>
            <a:graphicFrameLocks/>
          </p:cNvGraphicFramePr>
          <p:nvPr userDrawn="1">
            <p:extLst>
              <p:ext uri="{D42A27DB-BD31-4B8C-83A1-F6EECF244321}">
                <p14:modId xmlns:p14="http://schemas.microsoft.com/office/powerpoint/2010/main" val="2307686096"/>
              </p:ext>
            </p:extLst>
          </p:nvPr>
        </p:nvGraphicFramePr>
        <p:xfrm>
          <a:off x="1756186" y="2700148"/>
          <a:ext cx="6348495" cy="2288088"/>
        </p:xfrm>
        <a:graphic>
          <a:graphicData uri="http://schemas.openxmlformats.org/drawingml/2006/table">
            <a:tbl>
              <a:tblPr firstRow="1"/>
              <a:tblGrid>
                <a:gridCol w="1269699">
                  <a:extLst>
                    <a:ext uri="{9D8B030D-6E8A-4147-A177-3AD203B41FA5}">
                      <a16:colId xmlns="" xmlns:a16="http://schemas.microsoft.com/office/drawing/2014/main" val="20000"/>
                    </a:ext>
                  </a:extLst>
                </a:gridCol>
                <a:gridCol w="1269699">
                  <a:extLst>
                    <a:ext uri="{9D8B030D-6E8A-4147-A177-3AD203B41FA5}">
                      <a16:colId xmlns="" xmlns:a16="http://schemas.microsoft.com/office/drawing/2014/main" val="20001"/>
                    </a:ext>
                  </a:extLst>
                </a:gridCol>
                <a:gridCol w="1269699">
                  <a:extLst>
                    <a:ext uri="{9D8B030D-6E8A-4147-A177-3AD203B41FA5}">
                      <a16:colId xmlns="" xmlns:a16="http://schemas.microsoft.com/office/drawing/2014/main" val="20002"/>
                    </a:ext>
                  </a:extLst>
                </a:gridCol>
                <a:gridCol w="1269699">
                  <a:extLst>
                    <a:ext uri="{9D8B030D-6E8A-4147-A177-3AD203B41FA5}">
                      <a16:colId xmlns="" xmlns:a16="http://schemas.microsoft.com/office/drawing/2014/main" val="20003"/>
                    </a:ext>
                  </a:extLst>
                </a:gridCol>
                <a:gridCol w="1269699">
                  <a:extLst>
                    <a:ext uri="{9D8B030D-6E8A-4147-A177-3AD203B41FA5}">
                      <a16:colId xmlns="" xmlns:a16="http://schemas.microsoft.com/office/drawing/2014/main" val="20004"/>
                    </a:ext>
                  </a:extLst>
                </a:gridCol>
              </a:tblGrid>
              <a:tr h="381333">
                <a:tc>
                  <a:txBody>
                    <a:bodyPr/>
                    <a:lstStyle/>
                    <a:p>
                      <a:r>
                        <a:rPr lang="en-GB" sz="1400" b="1" dirty="0">
                          <a:solidFill>
                            <a:schemeClr val="bg1"/>
                          </a:solidFill>
                          <a:latin typeface="+mj-lt"/>
                        </a:rPr>
                        <a:t>Table</a:t>
                      </a:r>
                      <a:r>
                        <a:rPr lang="en-GB" sz="1400" b="1" baseline="0" dirty="0">
                          <a:solidFill>
                            <a:schemeClr val="bg1"/>
                          </a:solidFill>
                          <a:latin typeface="+mj-lt"/>
                        </a:rPr>
                        <a:t> list</a:t>
                      </a:r>
                      <a:endParaRPr lang="en-GB" sz="1400" b="1" dirty="0">
                        <a:solidFill>
                          <a:schemeClr val="bg1"/>
                        </a:solidFill>
                        <a:latin typeface="+mj-lt"/>
                      </a:endParaRPr>
                    </a:p>
                  </a:txBody>
                  <a:tcPr marL="66821" marR="66821" marT="83994" marB="83994">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r>
                        <a:rPr lang="en-GB" sz="1400" b="1" dirty="0">
                          <a:solidFill>
                            <a:schemeClr val="bg1"/>
                          </a:solidFill>
                          <a:latin typeface="+mj-lt"/>
                        </a:rPr>
                        <a:t>Column</a:t>
                      </a:r>
                      <a:r>
                        <a:rPr lang="en-GB" sz="1400" b="1" baseline="0" dirty="0">
                          <a:solidFill>
                            <a:schemeClr val="bg1"/>
                          </a:solidFill>
                          <a:latin typeface="+mj-lt"/>
                        </a:rPr>
                        <a:t> head</a:t>
                      </a:r>
                      <a:endParaRPr lang="en-GB" sz="1400" b="1" dirty="0">
                        <a:solidFill>
                          <a:schemeClr val="bg1"/>
                        </a:solidFill>
                        <a:latin typeface="+mj-lt"/>
                      </a:endParaRPr>
                    </a:p>
                  </a:txBody>
                  <a:tcPr marL="66821" marR="66821" marT="83994" marB="83994">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r>
                        <a:rPr lang="en-GB" sz="1400" b="1" kern="1200" dirty="0">
                          <a:solidFill>
                            <a:schemeClr val="bg1"/>
                          </a:solidFill>
                          <a:latin typeface="+mn-lt"/>
                          <a:ea typeface="+mn-ea"/>
                          <a:cs typeface="+mn-cs"/>
                        </a:rPr>
                        <a:t>Column</a:t>
                      </a:r>
                      <a:r>
                        <a:rPr lang="en-GB" sz="1400" b="1" kern="1200" baseline="0" dirty="0">
                          <a:solidFill>
                            <a:schemeClr val="bg1"/>
                          </a:solidFill>
                          <a:latin typeface="+mn-lt"/>
                          <a:ea typeface="+mn-ea"/>
                          <a:cs typeface="+mn-cs"/>
                        </a:rPr>
                        <a:t> head</a:t>
                      </a:r>
                      <a:endParaRPr lang="en-GB" sz="1400" b="1" dirty="0">
                        <a:solidFill>
                          <a:schemeClr val="bg1"/>
                        </a:solidFill>
                        <a:latin typeface="+mj-lt"/>
                      </a:endParaRPr>
                    </a:p>
                  </a:txBody>
                  <a:tcPr marL="66821" marR="66821" marT="83994" marB="83994">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r>
                        <a:rPr lang="en-GB" sz="1400" b="1" kern="1200" dirty="0">
                          <a:solidFill>
                            <a:schemeClr val="bg1"/>
                          </a:solidFill>
                          <a:latin typeface="+mn-lt"/>
                          <a:ea typeface="+mn-ea"/>
                          <a:cs typeface="+mn-cs"/>
                        </a:rPr>
                        <a:t>Column</a:t>
                      </a:r>
                      <a:r>
                        <a:rPr lang="en-GB" sz="1400" b="1" kern="1200" baseline="0" dirty="0">
                          <a:solidFill>
                            <a:schemeClr val="bg1"/>
                          </a:solidFill>
                          <a:latin typeface="+mn-lt"/>
                          <a:ea typeface="+mn-ea"/>
                          <a:cs typeface="+mn-cs"/>
                        </a:rPr>
                        <a:t> head</a:t>
                      </a:r>
                      <a:endParaRPr lang="en-GB" sz="1400" b="1" dirty="0">
                        <a:solidFill>
                          <a:schemeClr val="bg1"/>
                        </a:solidFill>
                        <a:latin typeface="+mj-lt"/>
                      </a:endParaRPr>
                    </a:p>
                  </a:txBody>
                  <a:tcPr marL="66821" marR="66821" marT="83994" marB="83994">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r>
                        <a:rPr lang="en-GB" sz="1400" b="1" kern="1200" dirty="0">
                          <a:solidFill>
                            <a:schemeClr val="bg1"/>
                          </a:solidFill>
                          <a:latin typeface="+mn-lt"/>
                          <a:ea typeface="+mn-ea"/>
                          <a:cs typeface="+mn-cs"/>
                        </a:rPr>
                        <a:t>Column</a:t>
                      </a:r>
                      <a:r>
                        <a:rPr lang="en-GB" sz="1400" b="1" kern="1200" baseline="0" dirty="0">
                          <a:solidFill>
                            <a:schemeClr val="bg1"/>
                          </a:solidFill>
                          <a:latin typeface="+mn-lt"/>
                          <a:ea typeface="+mn-ea"/>
                          <a:cs typeface="+mn-cs"/>
                        </a:rPr>
                        <a:t> head</a:t>
                      </a:r>
                      <a:endParaRPr lang="en-GB" sz="1400" b="1" dirty="0">
                        <a:solidFill>
                          <a:schemeClr val="bg1"/>
                        </a:solidFill>
                        <a:latin typeface="+mj-lt"/>
                      </a:endParaRPr>
                    </a:p>
                  </a:txBody>
                  <a:tcPr marL="66821" marR="66821" marT="83994" marB="83994">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 xmlns:a16="http://schemas.microsoft.com/office/drawing/2014/main" val="10000"/>
                  </a:ext>
                </a:extLst>
              </a:tr>
              <a:tr h="381333">
                <a:tc>
                  <a:txBody>
                    <a:bodyPr/>
                    <a:lstStyle/>
                    <a:p>
                      <a:r>
                        <a:rPr lang="en-GB" sz="1400" dirty="0"/>
                        <a:t>List 1 </a:t>
                      </a:r>
                      <a:r>
                        <a:rPr lang="en-GB" sz="1400" baseline="0" dirty="0"/>
                        <a:t>of 4</a:t>
                      </a:r>
                      <a:endParaRPr lang="en-GB" sz="1400" dirty="0"/>
                    </a:p>
                  </a:txBody>
                  <a:tcPr marL="66821" marR="66821" marT="83994" marB="8399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10</a:t>
                      </a:r>
                    </a:p>
                  </a:txBody>
                  <a:tcPr marL="66821" marR="66821" marT="83994" marB="8399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1"/>
                  </a:ext>
                </a:extLst>
              </a:tr>
              <a:tr h="381333">
                <a:tc>
                  <a:txBody>
                    <a:bodyPr/>
                    <a:lstStyle/>
                    <a:p>
                      <a:pPr marL="0" marR="0" indent="0" algn="l" defTabSz="1152029" rtl="0" eaLnBrk="1" fontAlgn="auto" latinLnBrk="0" hangingPunct="1">
                        <a:lnSpc>
                          <a:spcPct val="100000"/>
                        </a:lnSpc>
                        <a:spcBef>
                          <a:spcPts val="0"/>
                        </a:spcBef>
                        <a:spcAft>
                          <a:spcPts val="0"/>
                        </a:spcAft>
                        <a:buClrTx/>
                        <a:buSzTx/>
                        <a:buFontTx/>
                        <a:buNone/>
                        <a:tabLst/>
                        <a:defRPr/>
                      </a:pPr>
                      <a:r>
                        <a:rPr lang="en-GB" sz="1400" dirty="0"/>
                        <a:t>List 2 </a:t>
                      </a:r>
                      <a:r>
                        <a:rPr lang="en-GB" sz="1400" baseline="0" dirty="0"/>
                        <a:t>of 4</a:t>
                      </a:r>
                      <a:endParaRPr lang="en-GB" sz="1400" dirty="0"/>
                    </a:p>
                  </a:txBody>
                  <a:tcPr marL="66821" marR="66821" marT="83994" marB="8399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12</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12</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12</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12</a:t>
                      </a:r>
                    </a:p>
                  </a:txBody>
                  <a:tcPr marL="66821" marR="66821" marT="83994" marB="8399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2"/>
                  </a:ext>
                </a:extLst>
              </a:tr>
              <a:tr h="381333">
                <a:tc>
                  <a:txBody>
                    <a:bodyPr/>
                    <a:lstStyle/>
                    <a:p>
                      <a:pPr marL="0" marR="0" indent="0" algn="l" defTabSz="1152029" rtl="0" eaLnBrk="1" fontAlgn="auto" latinLnBrk="0" hangingPunct="1">
                        <a:lnSpc>
                          <a:spcPct val="100000"/>
                        </a:lnSpc>
                        <a:spcBef>
                          <a:spcPts val="0"/>
                        </a:spcBef>
                        <a:spcAft>
                          <a:spcPts val="0"/>
                        </a:spcAft>
                        <a:buClrTx/>
                        <a:buSzTx/>
                        <a:buFontTx/>
                        <a:buNone/>
                        <a:tabLst/>
                        <a:defRPr/>
                      </a:pPr>
                      <a:r>
                        <a:rPr lang="en-GB" sz="1400" dirty="0"/>
                        <a:t>List 3 </a:t>
                      </a:r>
                      <a:r>
                        <a:rPr lang="en-GB" sz="1400" baseline="0" dirty="0"/>
                        <a:t>of 4</a:t>
                      </a:r>
                      <a:endParaRPr lang="en-GB" sz="1400" dirty="0"/>
                    </a:p>
                  </a:txBody>
                  <a:tcPr marL="66821" marR="66821" marT="83994" marB="8399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15</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15</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15</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15</a:t>
                      </a:r>
                    </a:p>
                  </a:txBody>
                  <a:tcPr marL="66821" marR="66821" marT="83994" marB="8399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3"/>
                  </a:ext>
                </a:extLst>
              </a:tr>
              <a:tr h="381333">
                <a:tc>
                  <a:txBody>
                    <a:bodyPr/>
                    <a:lstStyle/>
                    <a:p>
                      <a:pPr marL="0" marR="0" indent="0" algn="l" defTabSz="1152029" rtl="0" eaLnBrk="1" fontAlgn="auto" latinLnBrk="0" hangingPunct="1">
                        <a:lnSpc>
                          <a:spcPct val="100000"/>
                        </a:lnSpc>
                        <a:spcBef>
                          <a:spcPts val="0"/>
                        </a:spcBef>
                        <a:spcAft>
                          <a:spcPts val="0"/>
                        </a:spcAft>
                        <a:buClrTx/>
                        <a:buSzTx/>
                        <a:buFontTx/>
                        <a:buNone/>
                        <a:tabLst/>
                        <a:defRPr/>
                      </a:pPr>
                      <a:r>
                        <a:rPr lang="en-GB" sz="1400" dirty="0"/>
                        <a:t>List 4 </a:t>
                      </a:r>
                      <a:r>
                        <a:rPr lang="en-GB" sz="1400" baseline="0" dirty="0"/>
                        <a:t>of 4</a:t>
                      </a:r>
                      <a:endParaRPr lang="en-GB" sz="1400" dirty="0"/>
                    </a:p>
                  </a:txBody>
                  <a:tcPr marL="66821" marR="66821" marT="83994" marB="8399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13</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13</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13</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1400" dirty="0"/>
                        <a:t>13</a:t>
                      </a:r>
                    </a:p>
                  </a:txBody>
                  <a:tcPr marL="66821" marR="66821" marT="83994" marB="8399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4"/>
                  </a:ext>
                </a:extLst>
              </a:tr>
              <a:tr h="381333">
                <a:tc>
                  <a:txBody>
                    <a:bodyPr/>
                    <a:lstStyle/>
                    <a:p>
                      <a:pPr marL="0" marR="0" indent="0" algn="l" defTabSz="1152029"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Total column</a:t>
                      </a:r>
                    </a:p>
                  </a:txBody>
                  <a:tcPr marL="66821" marR="66821" marT="83994" marB="8399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400" b="1" dirty="0">
                          <a:solidFill>
                            <a:schemeClr val="tx1"/>
                          </a:solidFill>
                        </a:rPr>
                        <a:t>50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400" b="1" dirty="0">
                          <a:solidFill>
                            <a:schemeClr val="tx1"/>
                          </a:solidFill>
                        </a:rPr>
                        <a:t>50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400" b="1" dirty="0">
                          <a:solidFill>
                            <a:schemeClr val="tx1"/>
                          </a:solidFill>
                        </a:rPr>
                        <a:t>50</a:t>
                      </a:r>
                    </a:p>
                  </a:txBody>
                  <a:tcPr marL="66821" marR="66821" marT="83994" marB="8399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1400" b="1" dirty="0">
                          <a:solidFill>
                            <a:schemeClr val="tx1"/>
                          </a:solidFill>
                        </a:rPr>
                        <a:t>50</a:t>
                      </a:r>
                    </a:p>
                  </a:txBody>
                  <a:tcPr marL="66821" marR="66821" marT="83994" marB="8399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70288429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34591" y="7006699"/>
            <a:ext cx="2494756" cy="402483"/>
          </a:xfrm>
          <a:prstGeom prst="rect">
            <a:avLst/>
          </a:prstGeom>
        </p:spPr>
        <p:txBody>
          <a:bodyPr lIns="104287" tIns="52144" rIns="104287" bIns="52144"/>
          <a:lstStyle/>
          <a:p>
            <a:endParaRPr lang="en-GB"/>
          </a:p>
        </p:txBody>
      </p:sp>
      <p:sp>
        <p:nvSpPr>
          <p:cNvPr id="5" name="Footer Placeholder 4"/>
          <p:cNvSpPr>
            <a:spLocks noGrp="1"/>
          </p:cNvSpPr>
          <p:nvPr>
            <p:ph type="ftr" sz="quarter" idx="11"/>
          </p:nvPr>
        </p:nvSpPr>
        <p:spPr>
          <a:xfrm>
            <a:off x="3653036" y="7006699"/>
            <a:ext cx="3385741" cy="402483"/>
          </a:xfrm>
          <a:prstGeom prst="rect">
            <a:avLst/>
          </a:prstGeom>
        </p:spPr>
        <p:txBody>
          <a:bodyPr lIns="104287" tIns="52144" rIns="104287" bIns="52144"/>
          <a:lstStyle/>
          <a:p>
            <a:endParaRPr lang="en-GB"/>
          </a:p>
        </p:txBody>
      </p:sp>
      <p:sp>
        <p:nvSpPr>
          <p:cNvPr id="6" name="Slide Number Placeholder 5"/>
          <p:cNvSpPr>
            <a:spLocks noGrp="1"/>
          </p:cNvSpPr>
          <p:nvPr>
            <p:ph type="sldNum" sz="quarter" idx="12"/>
          </p:nvPr>
        </p:nvSpPr>
        <p:spPr/>
        <p:txBody>
          <a:bodyPr/>
          <a:lstStyle/>
          <a:p>
            <a:fld id="{017B8712-43A9-46E2-9679-058523AFA422}" type="slidenum">
              <a:rPr lang="en-GB" smtClean="0"/>
              <a:t>‹#›</a:t>
            </a:fld>
            <a:endParaRPr lang="en-GB"/>
          </a:p>
        </p:txBody>
      </p:sp>
    </p:spTree>
    <p:extLst>
      <p:ext uri="{BB962C8B-B14F-4D97-AF65-F5344CB8AC3E}">
        <p14:creationId xmlns:p14="http://schemas.microsoft.com/office/powerpoint/2010/main" val="264560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Front_Cover_Blu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688973" cy="7559675"/>
          </a:xfrm>
          <a:prstGeom prst="rect">
            <a:avLst/>
          </a:prstGeom>
        </p:spPr>
      </p:pic>
      <p:sp>
        <p:nvSpPr>
          <p:cNvPr id="59" name="Text Placeholder 247"/>
          <p:cNvSpPr>
            <a:spLocks noGrp="1"/>
          </p:cNvSpPr>
          <p:nvPr>
            <p:ph type="body" sz="quarter" idx="13"/>
          </p:nvPr>
        </p:nvSpPr>
        <p:spPr>
          <a:xfrm>
            <a:off x="540000" y="540000"/>
            <a:ext cx="2338735" cy="338193"/>
          </a:xfrm>
        </p:spPr>
        <p:txBody>
          <a:bodyPr>
            <a:normAutofit/>
          </a:bodyPr>
          <a:lstStyle>
            <a:lvl1pPr algn="l">
              <a:defRPr sz="1021" b="0">
                <a:solidFill>
                  <a:schemeClr val="tx1"/>
                </a:solidFill>
              </a:defRPr>
            </a:lvl1pPr>
          </a:lstStyle>
          <a:p>
            <a:pPr lvl="0"/>
            <a:r>
              <a:rPr lang="en-US" dirty="0"/>
              <a:t>Click to edit Master text styles</a:t>
            </a:r>
          </a:p>
        </p:txBody>
      </p:sp>
      <p:sp>
        <p:nvSpPr>
          <p:cNvPr id="135" name="Text Placeholder 236"/>
          <p:cNvSpPr>
            <a:spLocks noGrp="1"/>
          </p:cNvSpPr>
          <p:nvPr>
            <p:ph type="body" sz="quarter" idx="11" hasCustomPrompt="1"/>
          </p:nvPr>
        </p:nvSpPr>
        <p:spPr>
          <a:xfrm>
            <a:off x="5832000" y="2988000"/>
            <a:ext cx="2068017" cy="307745"/>
          </a:xfrm>
        </p:spPr>
        <p:txBody>
          <a:bodyPr>
            <a:noAutofit/>
          </a:bodyPr>
          <a:lstStyle>
            <a:lvl1pPr>
              <a:defRPr sz="1200" b="1" cap="none" baseline="0">
                <a:solidFill>
                  <a:schemeClr val="tx1"/>
                </a:solidFill>
              </a:defRPr>
            </a:lvl1pPr>
            <a:lvl2pPr>
              <a:defRPr sz="1114">
                <a:solidFill>
                  <a:schemeClr val="bg1"/>
                </a:solidFill>
              </a:defRPr>
            </a:lvl2pPr>
            <a:lvl3pPr>
              <a:defRPr sz="1114">
                <a:solidFill>
                  <a:schemeClr val="bg1"/>
                </a:solidFill>
              </a:defRPr>
            </a:lvl3pPr>
            <a:lvl4pPr>
              <a:defRPr sz="1114">
                <a:solidFill>
                  <a:schemeClr val="bg1"/>
                </a:solidFill>
              </a:defRPr>
            </a:lvl4pPr>
            <a:lvl5pPr>
              <a:defRPr sz="1114">
                <a:solidFill>
                  <a:schemeClr val="bg1"/>
                </a:solidFill>
              </a:defRPr>
            </a:lvl5pPr>
          </a:lstStyle>
          <a:p>
            <a:pPr lvl="0"/>
            <a:r>
              <a:rPr lang="en-US" dirty="0"/>
              <a:t>Date</a:t>
            </a:r>
          </a:p>
        </p:txBody>
      </p:sp>
      <p:sp>
        <p:nvSpPr>
          <p:cNvPr id="137" name="Content Placeholder 214"/>
          <p:cNvSpPr>
            <a:spLocks noGrp="1"/>
          </p:cNvSpPr>
          <p:nvPr>
            <p:ph sz="quarter" idx="10" hasCustomPrompt="1"/>
          </p:nvPr>
        </p:nvSpPr>
        <p:spPr>
          <a:xfrm>
            <a:off x="6555901" y="3422108"/>
            <a:ext cx="3535838" cy="725007"/>
          </a:xfrm>
        </p:spPr>
        <p:txBody>
          <a:bodyPr anchor="t" anchorCtr="0">
            <a:noAutofit/>
          </a:bodyPr>
          <a:lstStyle>
            <a:lvl1pPr>
              <a:spcAft>
                <a:spcPts val="0"/>
              </a:spcAft>
              <a:defRPr sz="2970" cap="all" baseline="0">
                <a:solidFill>
                  <a:schemeClr val="tx1"/>
                </a:solidFill>
              </a:defRPr>
            </a:lvl1pPr>
            <a:lvl2pPr>
              <a:spcBef>
                <a:spcPts val="1114"/>
              </a:spcBef>
              <a:spcAft>
                <a:spcPts val="0"/>
              </a:spcAft>
              <a:defRPr sz="2227" i="1" cap="none" baseline="0">
                <a:solidFill>
                  <a:schemeClr val="bg1"/>
                </a:solidFill>
                <a:latin typeface="Times New Roman" panose="02020603050405020304" pitchFamily="18" charset="0"/>
                <a:cs typeface="Times New Roman" panose="02020603050405020304" pitchFamily="18" charset="0"/>
              </a:defRPr>
            </a:lvl2pPr>
            <a:lvl3pPr marL="0" indent="0">
              <a:spcBef>
                <a:spcPts val="0"/>
              </a:spcBef>
              <a:spcAft>
                <a:spcPts val="0"/>
              </a:spcAft>
              <a:buNone/>
              <a:defRPr sz="1856" i="1">
                <a:solidFill>
                  <a:schemeClr val="tx2"/>
                </a:solidFill>
                <a:latin typeface="Times New Roman" panose="02020603050405020304" pitchFamily="18" charset="0"/>
                <a:cs typeface="Times New Roman" panose="02020603050405020304" pitchFamily="18" charset="0"/>
              </a:defRPr>
            </a:lvl3pPr>
            <a:lvl4pPr>
              <a:defRPr>
                <a:solidFill>
                  <a:schemeClr val="bg1"/>
                </a:solidFill>
              </a:defRPr>
            </a:lvl4pPr>
            <a:lvl5pPr>
              <a:defRPr>
                <a:solidFill>
                  <a:schemeClr val="bg1"/>
                </a:solidFill>
              </a:defRPr>
            </a:lvl5pPr>
          </a:lstStyle>
          <a:p>
            <a:pPr lvl="0"/>
            <a:r>
              <a:rPr lang="en-US" dirty="0" err="1"/>
              <a:t>Powerpoint</a:t>
            </a:r>
            <a:r>
              <a:rPr lang="en-US" dirty="0"/>
              <a:t> heading</a:t>
            </a:r>
          </a:p>
        </p:txBody>
      </p:sp>
      <p:sp>
        <p:nvSpPr>
          <p:cNvPr id="138" name="Content Placeholder 214"/>
          <p:cNvSpPr>
            <a:spLocks noGrp="1"/>
          </p:cNvSpPr>
          <p:nvPr>
            <p:ph sz="quarter" idx="15" hasCustomPrompt="1"/>
          </p:nvPr>
        </p:nvSpPr>
        <p:spPr>
          <a:xfrm>
            <a:off x="5831999" y="4285437"/>
            <a:ext cx="4259739" cy="1309433"/>
          </a:xfrm>
        </p:spPr>
        <p:txBody>
          <a:bodyPr anchor="t" anchorCtr="0">
            <a:noAutofit/>
          </a:bodyPr>
          <a:lstStyle>
            <a:lvl1pPr>
              <a:spcAft>
                <a:spcPts val="0"/>
              </a:spcAft>
              <a:defRPr sz="2700" b="0" i="1" cap="none" baseline="0">
                <a:solidFill>
                  <a:schemeClr val="tx1"/>
                </a:solidFill>
                <a:latin typeface="Times New Roman" panose="02020603050405020304" pitchFamily="18" charset="0"/>
                <a:cs typeface="Times New Roman" panose="02020603050405020304" pitchFamily="18" charset="0"/>
              </a:defRPr>
            </a:lvl1pPr>
            <a:lvl2pPr>
              <a:spcBef>
                <a:spcPts val="1114"/>
              </a:spcBef>
              <a:spcAft>
                <a:spcPts val="0"/>
              </a:spcAft>
              <a:defRPr sz="2227" i="1" cap="none" baseline="0">
                <a:solidFill>
                  <a:schemeClr val="tx1"/>
                </a:solidFill>
                <a:latin typeface="Times New Roman" panose="02020603050405020304" pitchFamily="18" charset="0"/>
                <a:cs typeface="Times New Roman" panose="02020603050405020304" pitchFamily="18" charset="0"/>
              </a:defRPr>
            </a:lvl2pPr>
            <a:lvl3pPr marL="0" indent="0">
              <a:spcBef>
                <a:spcPts val="0"/>
              </a:spcBef>
              <a:spcAft>
                <a:spcPts val="0"/>
              </a:spcAft>
              <a:buNone/>
              <a:defRPr sz="1856" i="1">
                <a:solidFill>
                  <a:schemeClr val="tx1"/>
                </a:solidFill>
                <a:latin typeface="Times New Roman" panose="02020603050405020304" pitchFamily="18" charset="0"/>
                <a:cs typeface="Times New Roman" panose="02020603050405020304" pitchFamily="18" charset="0"/>
              </a:defRPr>
            </a:lvl3pPr>
            <a:lvl4pPr>
              <a:defRPr>
                <a:solidFill>
                  <a:schemeClr val="bg1"/>
                </a:solidFill>
              </a:defRPr>
            </a:lvl4pPr>
            <a:lvl5pPr>
              <a:defRPr>
                <a:solidFill>
                  <a:schemeClr val="bg1"/>
                </a:solidFill>
              </a:defRPr>
            </a:lvl5pPr>
          </a:lstStyle>
          <a:p>
            <a:pPr lvl="0"/>
            <a:r>
              <a:rPr lang="en-US" dirty="0"/>
              <a:t>Secondary header</a:t>
            </a:r>
          </a:p>
          <a:p>
            <a:pPr lvl="1"/>
            <a:r>
              <a:rPr lang="en-US" dirty="0"/>
              <a:t>Second level</a:t>
            </a:r>
          </a:p>
          <a:p>
            <a:pPr lvl="2"/>
            <a:r>
              <a:rPr lang="en-US" dirty="0"/>
              <a:t>Subtitle</a:t>
            </a:r>
          </a:p>
        </p:txBody>
      </p:sp>
      <p:sp>
        <p:nvSpPr>
          <p:cNvPr id="139" name="Line 6"/>
          <p:cNvSpPr>
            <a:spLocks noChangeShapeType="1"/>
          </p:cNvSpPr>
          <p:nvPr userDrawn="1"/>
        </p:nvSpPr>
        <p:spPr bwMode="auto">
          <a:xfrm flipH="1">
            <a:off x="3347999" y="6848475"/>
            <a:ext cx="6804000"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40" name="Line 7"/>
          <p:cNvSpPr>
            <a:spLocks noChangeShapeType="1"/>
          </p:cNvSpPr>
          <p:nvPr userDrawn="1"/>
        </p:nvSpPr>
        <p:spPr bwMode="auto">
          <a:xfrm flipH="1">
            <a:off x="540000" y="6848475"/>
            <a:ext cx="612000" cy="0"/>
          </a:xfrm>
          <a:prstGeom prst="line">
            <a:avLst/>
          </a:prstGeom>
          <a:noFill/>
          <a:ln w="9525">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324" name="TextBox 323"/>
          <p:cNvSpPr txBox="1"/>
          <p:nvPr userDrawn="1"/>
        </p:nvSpPr>
        <p:spPr>
          <a:xfrm>
            <a:off x="7992000" y="6561443"/>
            <a:ext cx="2160000" cy="252000"/>
          </a:xfrm>
          <a:prstGeom prst="rect">
            <a:avLst/>
          </a:prstGeom>
          <a:noFill/>
        </p:spPr>
        <p:txBody>
          <a:bodyPr wrap="square" lIns="0" tIns="0" rIns="0" bIns="0" rtlCol="0">
            <a:noAutofit/>
          </a:bodyPr>
          <a:lstStyle/>
          <a:p>
            <a:pPr algn="r"/>
            <a:r>
              <a:rPr lang="en-GB" sz="1100" dirty="0">
                <a:solidFill>
                  <a:schemeClr val="tx1"/>
                </a:solidFill>
              </a:rPr>
              <a:t>The experience of lifetimes</a:t>
            </a:r>
          </a:p>
        </p:txBody>
      </p:sp>
      <p:grpSp>
        <p:nvGrpSpPr>
          <p:cNvPr id="426" name="Group 4"/>
          <p:cNvGrpSpPr>
            <a:grpSpLocks noChangeAspect="1"/>
          </p:cNvGrpSpPr>
          <p:nvPr userDrawn="1"/>
        </p:nvGrpSpPr>
        <p:grpSpPr bwMode="auto">
          <a:xfrm>
            <a:off x="1382568" y="6180057"/>
            <a:ext cx="1710236" cy="927983"/>
            <a:chOff x="4885" y="3846"/>
            <a:chExt cx="1021" cy="554"/>
          </a:xfrm>
        </p:grpSpPr>
        <p:sp>
          <p:nvSpPr>
            <p:cNvPr id="427" name="Freeform 5"/>
            <p:cNvSpPr>
              <a:spLocks noEditPoints="1"/>
            </p:cNvSpPr>
            <p:nvPr userDrawn="1"/>
          </p:nvSpPr>
          <p:spPr bwMode="auto">
            <a:xfrm>
              <a:off x="4885" y="4245"/>
              <a:ext cx="66" cy="65"/>
            </a:xfrm>
            <a:custGeom>
              <a:avLst/>
              <a:gdLst>
                <a:gd name="T0" fmla="*/ 50 w 66"/>
                <a:gd name="T1" fmla="*/ 59 h 65"/>
                <a:gd name="T2" fmla="*/ 42 w 66"/>
                <a:gd name="T3" fmla="*/ 63 h 65"/>
                <a:gd name="T4" fmla="*/ 32 w 66"/>
                <a:gd name="T5" fmla="*/ 65 h 65"/>
                <a:gd name="T6" fmla="*/ 20 w 66"/>
                <a:gd name="T7" fmla="*/ 63 h 65"/>
                <a:gd name="T8" fmla="*/ 8 w 66"/>
                <a:gd name="T9" fmla="*/ 55 h 65"/>
                <a:gd name="T10" fmla="*/ 2 w 66"/>
                <a:gd name="T11" fmla="*/ 45 h 65"/>
                <a:gd name="T12" fmla="*/ 0 w 66"/>
                <a:gd name="T13" fmla="*/ 33 h 65"/>
                <a:gd name="T14" fmla="*/ 0 w 66"/>
                <a:gd name="T15" fmla="*/ 33 h 65"/>
                <a:gd name="T16" fmla="*/ 2 w 66"/>
                <a:gd name="T17" fmla="*/ 21 h 65"/>
                <a:gd name="T18" fmla="*/ 8 w 66"/>
                <a:gd name="T19" fmla="*/ 10 h 65"/>
                <a:gd name="T20" fmla="*/ 20 w 66"/>
                <a:gd name="T21" fmla="*/ 2 h 65"/>
                <a:gd name="T22" fmla="*/ 32 w 66"/>
                <a:gd name="T23" fmla="*/ 0 h 65"/>
                <a:gd name="T24" fmla="*/ 40 w 66"/>
                <a:gd name="T25" fmla="*/ 0 h 65"/>
                <a:gd name="T26" fmla="*/ 52 w 66"/>
                <a:gd name="T27" fmla="*/ 6 h 65"/>
                <a:gd name="T28" fmla="*/ 60 w 66"/>
                <a:gd name="T29" fmla="*/ 14 h 65"/>
                <a:gd name="T30" fmla="*/ 64 w 66"/>
                <a:gd name="T31" fmla="*/ 27 h 65"/>
                <a:gd name="T32" fmla="*/ 66 w 66"/>
                <a:gd name="T33" fmla="*/ 33 h 65"/>
                <a:gd name="T34" fmla="*/ 64 w 66"/>
                <a:gd name="T35" fmla="*/ 43 h 65"/>
                <a:gd name="T36" fmla="*/ 66 w 66"/>
                <a:gd name="T37" fmla="*/ 57 h 65"/>
                <a:gd name="T38" fmla="*/ 40 w 66"/>
                <a:gd name="T39" fmla="*/ 51 h 65"/>
                <a:gd name="T40" fmla="*/ 40 w 66"/>
                <a:gd name="T41" fmla="*/ 33 h 65"/>
                <a:gd name="T42" fmla="*/ 50 w 66"/>
                <a:gd name="T43" fmla="*/ 41 h 65"/>
                <a:gd name="T44" fmla="*/ 52 w 66"/>
                <a:gd name="T45" fmla="*/ 33 h 65"/>
                <a:gd name="T46" fmla="*/ 50 w 66"/>
                <a:gd name="T47" fmla="*/ 25 h 65"/>
                <a:gd name="T48" fmla="*/ 40 w 66"/>
                <a:gd name="T49" fmla="*/ 14 h 65"/>
                <a:gd name="T50" fmla="*/ 32 w 66"/>
                <a:gd name="T51" fmla="*/ 12 h 65"/>
                <a:gd name="T52" fmla="*/ 18 w 66"/>
                <a:gd name="T53" fmla="*/ 19 h 65"/>
                <a:gd name="T54" fmla="*/ 14 w 66"/>
                <a:gd name="T55" fmla="*/ 33 h 65"/>
                <a:gd name="T56" fmla="*/ 14 w 66"/>
                <a:gd name="T57" fmla="*/ 33 h 65"/>
                <a:gd name="T58" fmla="*/ 20 w 66"/>
                <a:gd name="T59" fmla="*/ 47 h 65"/>
                <a:gd name="T60" fmla="*/ 32 w 66"/>
                <a:gd name="T61" fmla="*/ 53 h 65"/>
                <a:gd name="T62" fmla="*/ 40 w 66"/>
                <a:gd name="T63" fmla="*/ 5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 h="65">
                  <a:moveTo>
                    <a:pt x="58" y="65"/>
                  </a:moveTo>
                  <a:lnTo>
                    <a:pt x="50" y="59"/>
                  </a:lnTo>
                  <a:lnTo>
                    <a:pt x="50" y="59"/>
                  </a:lnTo>
                  <a:lnTo>
                    <a:pt x="42" y="63"/>
                  </a:lnTo>
                  <a:lnTo>
                    <a:pt x="32" y="65"/>
                  </a:lnTo>
                  <a:lnTo>
                    <a:pt x="32" y="65"/>
                  </a:lnTo>
                  <a:lnTo>
                    <a:pt x="26" y="65"/>
                  </a:lnTo>
                  <a:lnTo>
                    <a:pt x="20" y="63"/>
                  </a:lnTo>
                  <a:lnTo>
                    <a:pt x="14" y="59"/>
                  </a:lnTo>
                  <a:lnTo>
                    <a:pt x="8" y="55"/>
                  </a:lnTo>
                  <a:lnTo>
                    <a:pt x="4" y="51"/>
                  </a:lnTo>
                  <a:lnTo>
                    <a:pt x="2" y="45"/>
                  </a:lnTo>
                  <a:lnTo>
                    <a:pt x="0" y="39"/>
                  </a:lnTo>
                  <a:lnTo>
                    <a:pt x="0" y="33"/>
                  </a:lnTo>
                  <a:lnTo>
                    <a:pt x="0" y="33"/>
                  </a:lnTo>
                  <a:lnTo>
                    <a:pt x="0" y="33"/>
                  </a:lnTo>
                  <a:lnTo>
                    <a:pt x="0" y="27"/>
                  </a:lnTo>
                  <a:lnTo>
                    <a:pt x="2" y="21"/>
                  </a:lnTo>
                  <a:lnTo>
                    <a:pt x="4" y="14"/>
                  </a:lnTo>
                  <a:lnTo>
                    <a:pt x="8" y="10"/>
                  </a:lnTo>
                  <a:lnTo>
                    <a:pt x="14" y="6"/>
                  </a:lnTo>
                  <a:lnTo>
                    <a:pt x="20" y="2"/>
                  </a:lnTo>
                  <a:lnTo>
                    <a:pt x="26" y="0"/>
                  </a:lnTo>
                  <a:lnTo>
                    <a:pt x="32" y="0"/>
                  </a:lnTo>
                  <a:lnTo>
                    <a:pt x="32" y="0"/>
                  </a:lnTo>
                  <a:lnTo>
                    <a:pt x="40" y="0"/>
                  </a:lnTo>
                  <a:lnTo>
                    <a:pt x="46" y="2"/>
                  </a:lnTo>
                  <a:lnTo>
                    <a:pt x="52" y="6"/>
                  </a:lnTo>
                  <a:lnTo>
                    <a:pt x="56" y="10"/>
                  </a:lnTo>
                  <a:lnTo>
                    <a:pt x="60" y="14"/>
                  </a:lnTo>
                  <a:lnTo>
                    <a:pt x="62" y="21"/>
                  </a:lnTo>
                  <a:lnTo>
                    <a:pt x="64" y="27"/>
                  </a:lnTo>
                  <a:lnTo>
                    <a:pt x="66" y="33"/>
                  </a:lnTo>
                  <a:lnTo>
                    <a:pt x="66" y="33"/>
                  </a:lnTo>
                  <a:lnTo>
                    <a:pt x="66" y="33"/>
                  </a:lnTo>
                  <a:lnTo>
                    <a:pt x="64" y="43"/>
                  </a:lnTo>
                  <a:lnTo>
                    <a:pt x="60" y="51"/>
                  </a:lnTo>
                  <a:lnTo>
                    <a:pt x="66" y="57"/>
                  </a:lnTo>
                  <a:lnTo>
                    <a:pt x="58" y="65"/>
                  </a:lnTo>
                  <a:close/>
                  <a:moveTo>
                    <a:pt x="40" y="51"/>
                  </a:moveTo>
                  <a:lnTo>
                    <a:pt x="30" y="43"/>
                  </a:lnTo>
                  <a:lnTo>
                    <a:pt x="40" y="33"/>
                  </a:lnTo>
                  <a:lnTo>
                    <a:pt x="50" y="41"/>
                  </a:lnTo>
                  <a:lnTo>
                    <a:pt x="50" y="41"/>
                  </a:lnTo>
                  <a:lnTo>
                    <a:pt x="52" y="33"/>
                  </a:lnTo>
                  <a:lnTo>
                    <a:pt x="52" y="33"/>
                  </a:lnTo>
                  <a:lnTo>
                    <a:pt x="52" y="33"/>
                  </a:lnTo>
                  <a:lnTo>
                    <a:pt x="50" y="25"/>
                  </a:lnTo>
                  <a:lnTo>
                    <a:pt x="46" y="19"/>
                  </a:lnTo>
                  <a:lnTo>
                    <a:pt x="40" y="14"/>
                  </a:lnTo>
                  <a:lnTo>
                    <a:pt x="32" y="12"/>
                  </a:lnTo>
                  <a:lnTo>
                    <a:pt x="32" y="12"/>
                  </a:lnTo>
                  <a:lnTo>
                    <a:pt x="24" y="14"/>
                  </a:lnTo>
                  <a:lnTo>
                    <a:pt x="18" y="19"/>
                  </a:lnTo>
                  <a:lnTo>
                    <a:pt x="16" y="25"/>
                  </a:lnTo>
                  <a:lnTo>
                    <a:pt x="14" y="33"/>
                  </a:lnTo>
                  <a:lnTo>
                    <a:pt x="14" y="33"/>
                  </a:lnTo>
                  <a:lnTo>
                    <a:pt x="14" y="33"/>
                  </a:lnTo>
                  <a:lnTo>
                    <a:pt x="16" y="41"/>
                  </a:lnTo>
                  <a:lnTo>
                    <a:pt x="20" y="47"/>
                  </a:lnTo>
                  <a:lnTo>
                    <a:pt x="24" y="51"/>
                  </a:lnTo>
                  <a:lnTo>
                    <a:pt x="32" y="53"/>
                  </a:lnTo>
                  <a:lnTo>
                    <a:pt x="32" y="53"/>
                  </a:lnTo>
                  <a:lnTo>
                    <a:pt x="40" y="51"/>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Freeform 6"/>
            <p:cNvSpPr>
              <a:spLocks/>
            </p:cNvSpPr>
            <p:nvPr userDrawn="1"/>
          </p:nvSpPr>
          <p:spPr bwMode="auto">
            <a:xfrm>
              <a:off x="4885" y="4245"/>
              <a:ext cx="66" cy="65"/>
            </a:xfrm>
            <a:custGeom>
              <a:avLst/>
              <a:gdLst>
                <a:gd name="T0" fmla="*/ 58 w 66"/>
                <a:gd name="T1" fmla="*/ 65 h 65"/>
                <a:gd name="T2" fmla="*/ 50 w 66"/>
                <a:gd name="T3" fmla="*/ 59 h 65"/>
                <a:gd name="T4" fmla="*/ 50 w 66"/>
                <a:gd name="T5" fmla="*/ 59 h 65"/>
                <a:gd name="T6" fmla="*/ 42 w 66"/>
                <a:gd name="T7" fmla="*/ 63 h 65"/>
                <a:gd name="T8" fmla="*/ 32 w 66"/>
                <a:gd name="T9" fmla="*/ 65 h 65"/>
                <a:gd name="T10" fmla="*/ 32 w 66"/>
                <a:gd name="T11" fmla="*/ 65 h 65"/>
                <a:gd name="T12" fmla="*/ 26 w 66"/>
                <a:gd name="T13" fmla="*/ 65 h 65"/>
                <a:gd name="T14" fmla="*/ 20 w 66"/>
                <a:gd name="T15" fmla="*/ 63 h 65"/>
                <a:gd name="T16" fmla="*/ 14 w 66"/>
                <a:gd name="T17" fmla="*/ 59 h 65"/>
                <a:gd name="T18" fmla="*/ 8 w 66"/>
                <a:gd name="T19" fmla="*/ 55 h 65"/>
                <a:gd name="T20" fmla="*/ 4 w 66"/>
                <a:gd name="T21" fmla="*/ 51 h 65"/>
                <a:gd name="T22" fmla="*/ 2 w 66"/>
                <a:gd name="T23" fmla="*/ 45 h 65"/>
                <a:gd name="T24" fmla="*/ 0 w 66"/>
                <a:gd name="T25" fmla="*/ 39 h 65"/>
                <a:gd name="T26" fmla="*/ 0 w 66"/>
                <a:gd name="T27" fmla="*/ 33 h 65"/>
                <a:gd name="T28" fmla="*/ 0 w 66"/>
                <a:gd name="T29" fmla="*/ 33 h 65"/>
                <a:gd name="T30" fmla="*/ 0 w 66"/>
                <a:gd name="T31" fmla="*/ 33 h 65"/>
                <a:gd name="T32" fmla="*/ 0 w 66"/>
                <a:gd name="T33" fmla="*/ 27 h 65"/>
                <a:gd name="T34" fmla="*/ 2 w 66"/>
                <a:gd name="T35" fmla="*/ 21 h 65"/>
                <a:gd name="T36" fmla="*/ 4 w 66"/>
                <a:gd name="T37" fmla="*/ 14 h 65"/>
                <a:gd name="T38" fmla="*/ 8 w 66"/>
                <a:gd name="T39" fmla="*/ 10 h 65"/>
                <a:gd name="T40" fmla="*/ 14 w 66"/>
                <a:gd name="T41" fmla="*/ 6 h 65"/>
                <a:gd name="T42" fmla="*/ 20 w 66"/>
                <a:gd name="T43" fmla="*/ 2 h 65"/>
                <a:gd name="T44" fmla="*/ 26 w 66"/>
                <a:gd name="T45" fmla="*/ 0 h 65"/>
                <a:gd name="T46" fmla="*/ 32 w 66"/>
                <a:gd name="T47" fmla="*/ 0 h 65"/>
                <a:gd name="T48" fmla="*/ 32 w 66"/>
                <a:gd name="T49" fmla="*/ 0 h 65"/>
                <a:gd name="T50" fmla="*/ 40 w 66"/>
                <a:gd name="T51" fmla="*/ 0 h 65"/>
                <a:gd name="T52" fmla="*/ 46 w 66"/>
                <a:gd name="T53" fmla="*/ 2 h 65"/>
                <a:gd name="T54" fmla="*/ 52 w 66"/>
                <a:gd name="T55" fmla="*/ 6 h 65"/>
                <a:gd name="T56" fmla="*/ 56 w 66"/>
                <a:gd name="T57" fmla="*/ 10 h 65"/>
                <a:gd name="T58" fmla="*/ 60 w 66"/>
                <a:gd name="T59" fmla="*/ 14 h 65"/>
                <a:gd name="T60" fmla="*/ 62 w 66"/>
                <a:gd name="T61" fmla="*/ 21 h 65"/>
                <a:gd name="T62" fmla="*/ 64 w 66"/>
                <a:gd name="T63" fmla="*/ 27 h 65"/>
                <a:gd name="T64" fmla="*/ 66 w 66"/>
                <a:gd name="T65" fmla="*/ 33 h 65"/>
                <a:gd name="T66" fmla="*/ 66 w 66"/>
                <a:gd name="T67" fmla="*/ 33 h 65"/>
                <a:gd name="T68" fmla="*/ 66 w 66"/>
                <a:gd name="T69" fmla="*/ 33 h 65"/>
                <a:gd name="T70" fmla="*/ 64 w 66"/>
                <a:gd name="T71" fmla="*/ 43 h 65"/>
                <a:gd name="T72" fmla="*/ 60 w 66"/>
                <a:gd name="T73" fmla="*/ 51 h 65"/>
                <a:gd name="T74" fmla="*/ 66 w 66"/>
                <a:gd name="T75" fmla="*/ 57 h 65"/>
                <a:gd name="T76" fmla="*/ 58 w 66"/>
                <a:gd name="T7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5">
                  <a:moveTo>
                    <a:pt x="58" y="65"/>
                  </a:moveTo>
                  <a:lnTo>
                    <a:pt x="50" y="59"/>
                  </a:lnTo>
                  <a:lnTo>
                    <a:pt x="50" y="59"/>
                  </a:lnTo>
                  <a:lnTo>
                    <a:pt x="42" y="63"/>
                  </a:lnTo>
                  <a:lnTo>
                    <a:pt x="32" y="65"/>
                  </a:lnTo>
                  <a:lnTo>
                    <a:pt x="32" y="65"/>
                  </a:lnTo>
                  <a:lnTo>
                    <a:pt x="26" y="65"/>
                  </a:lnTo>
                  <a:lnTo>
                    <a:pt x="20" y="63"/>
                  </a:lnTo>
                  <a:lnTo>
                    <a:pt x="14" y="59"/>
                  </a:lnTo>
                  <a:lnTo>
                    <a:pt x="8" y="55"/>
                  </a:lnTo>
                  <a:lnTo>
                    <a:pt x="4" y="51"/>
                  </a:lnTo>
                  <a:lnTo>
                    <a:pt x="2" y="45"/>
                  </a:lnTo>
                  <a:lnTo>
                    <a:pt x="0" y="39"/>
                  </a:lnTo>
                  <a:lnTo>
                    <a:pt x="0" y="33"/>
                  </a:lnTo>
                  <a:lnTo>
                    <a:pt x="0" y="33"/>
                  </a:lnTo>
                  <a:lnTo>
                    <a:pt x="0" y="33"/>
                  </a:lnTo>
                  <a:lnTo>
                    <a:pt x="0" y="27"/>
                  </a:lnTo>
                  <a:lnTo>
                    <a:pt x="2" y="21"/>
                  </a:lnTo>
                  <a:lnTo>
                    <a:pt x="4" y="14"/>
                  </a:lnTo>
                  <a:lnTo>
                    <a:pt x="8" y="10"/>
                  </a:lnTo>
                  <a:lnTo>
                    <a:pt x="14" y="6"/>
                  </a:lnTo>
                  <a:lnTo>
                    <a:pt x="20" y="2"/>
                  </a:lnTo>
                  <a:lnTo>
                    <a:pt x="26" y="0"/>
                  </a:lnTo>
                  <a:lnTo>
                    <a:pt x="32" y="0"/>
                  </a:lnTo>
                  <a:lnTo>
                    <a:pt x="32" y="0"/>
                  </a:lnTo>
                  <a:lnTo>
                    <a:pt x="40" y="0"/>
                  </a:lnTo>
                  <a:lnTo>
                    <a:pt x="46" y="2"/>
                  </a:lnTo>
                  <a:lnTo>
                    <a:pt x="52" y="6"/>
                  </a:lnTo>
                  <a:lnTo>
                    <a:pt x="56" y="10"/>
                  </a:lnTo>
                  <a:lnTo>
                    <a:pt x="60" y="14"/>
                  </a:lnTo>
                  <a:lnTo>
                    <a:pt x="62" y="21"/>
                  </a:lnTo>
                  <a:lnTo>
                    <a:pt x="64" y="27"/>
                  </a:lnTo>
                  <a:lnTo>
                    <a:pt x="66" y="33"/>
                  </a:lnTo>
                  <a:lnTo>
                    <a:pt x="66" y="33"/>
                  </a:lnTo>
                  <a:lnTo>
                    <a:pt x="66" y="33"/>
                  </a:lnTo>
                  <a:lnTo>
                    <a:pt x="64" y="43"/>
                  </a:lnTo>
                  <a:lnTo>
                    <a:pt x="60" y="51"/>
                  </a:lnTo>
                  <a:lnTo>
                    <a:pt x="66" y="57"/>
                  </a:lnTo>
                  <a:lnTo>
                    <a:pt x="58"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Freeform 7"/>
            <p:cNvSpPr>
              <a:spLocks/>
            </p:cNvSpPr>
            <p:nvPr userDrawn="1"/>
          </p:nvSpPr>
          <p:spPr bwMode="auto">
            <a:xfrm>
              <a:off x="4899" y="4257"/>
              <a:ext cx="38" cy="41"/>
            </a:xfrm>
            <a:custGeom>
              <a:avLst/>
              <a:gdLst>
                <a:gd name="T0" fmla="*/ 26 w 38"/>
                <a:gd name="T1" fmla="*/ 39 h 41"/>
                <a:gd name="T2" fmla="*/ 16 w 38"/>
                <a:gd name="T3" fmla="*/ 31 h 41"/>
                <a:gd name="T4" fmla="*/ 26 w 38"/>
                <a:gd name="T5" fmla="*/ 21 h 41"/>
                <a:gd name="T6" fmla="*/ 36 w 38"/>
                <a:gd name="T7" fmla="*/ 29 h 41"/>
                <a:gd name="T8" fmla="*/ 36 w 38"/>
                <a:gd name="T9" fmla="*/ 29 h 41"/>
                <a:gd name="T10" fmla="*/ 38 w 38"/>
                <a:gd name="T11" fmla="*/ 21 h 41"/>
                <a:gd name="T12" fmla="*/ 38 w 38"/>
                <a:gd name="T13" fmla="*/ 21 h 41"/>
                <a:gd name="T14" fmla="*/ 38 w 38"/>
                <a:gd name="T15" fmla="*/ 21 h 41"/>
                <a:gd name="T16" fmla="*/ 36 w 38"/>
                <a:gd name="T17" fmla="*/ 13 h 41"/>
                <a:gd name="T18" fmla="*/ 32 w 38"/>
                <a:gd name="T19" fmla="*/ 7 h 41"/>
                <a:gd name="T20" fmla="*/ 26 w 38"/>
                <a:gd name="T21" fmla="*/ 2 h 41"/>
                <a:gd name="T22" fmla="*/ 18 w 38"/>
                <a:gd name="T23" fmla="*/ 0 h 41"/>
                <a:gd name="T24" fmla="*/ 18 w 38"/>
                <a:gd name="T25" fmla="*/ 0 h 41"/>
                <a:gd name="T26" fmla="*/ 10 w 38"/>
                <a:gd name="T27" fmla="*/ 2 h 41"/>
                <a:gd name="T28" fmla="*/ 4 w 38"/>
                <a:gd name="T29" fmla="*/ 7 h 41"/>
                <a:gd name="T30" fmla="*/ 2 w 38"/>
                <a:gd name="T31" fmla="*/ 13 h 41"/>
                <a:gd name="T32" fmla="*/ 0 w 38"/>
                <a:gd name="T33" fmla="*/ 21 h 41"/>
                <a:gd name="T34" fmla="*/ 0 w 38"/>
                <a:gd name="T35" fmla="*/ 21 h 41"/>
                <a:gd name="T36" fmla="*/ 0 w 38"/>
                <a:gd name="T37" fmla="*/ 21 h 41"/>
                <a:gd name="T38" fmla="*/ 2 w 38"/>
                <a:gd name="T39" fmla="*/ 29 h 41"/>
                <a:gd name="T40" fmla="*/ 6 w 38"/>
                <a:gd name="T41" fmla="*/ 35 h 41"/>
                <a:gd name="T42" fmla="*/ 10 w 38"/>
                <a:gd name="T43" fmla="*/ 39 h 41"/>
                <a:gd name="T44" fmla="*/ 18 w 38"/>
                <a:gd name="T45" fmla="*/ 41 h 41"/>
                <a:gd name="T46" fmla="*/ 18 w 38"/>
                <a:gd name="T47" fmla="*/ 41 h 41"/>
                <a:gd name="T48" fmla="*/ 26 w 38"/>
                <a:gd name="T4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6" y="39"/>
                  </a:moveTo>
                  <a:lnTo>
                    <a:pt x="16" y="31"/>
                  </a:lnTo>
                  <a:lnTo>
                    <a:pt x="26" y="21"/>
                  </a:lnTo>
                  <a:lnTo>
                    <a:pt x="36" y="29"/>
                  </a:lnTo>
                  <a:lnTo>
                    <a:pt x="36" y="29"/>
                  </a:lnTo>
                  <a:lnTo>
                    <a:pt x="38" y="21"/>
                  </a:lnTo>
                  <a:lnTo>
                    <a:pt x="38" y="21"/>
                  </a:lnTo>
                  <a:lnTo>
                    <a:pt x="38" y="21"/>
                  </a:lnTo>
                  <a:lnTo>
                    <a:pt x="36" y="13"/>
                  </a:lnTo>
                  <a:lnTo>
                    <a:pt x="32" y="7"/>
                  </a:lnTo>
                  <a:lnTo>
                    <a:pt x="26" y="2"/>
                  </a:lnTo>
                  <a:lnTo>
                    <a:pt x="18" y="0"/>
                  </a:lnTo>
                  <a:lnTo>
                    <a:pt x="18" y="0"/>
                  </a:lnTo>
                  <a:lnTo>
                    <a:pt x="10" y="2"/>
                  </a:lnTo>
                  <a:lnTo>
                    <a:pt x="4" y="7"/>
                  </a:lnTo>
                  <a:lnTo>
                    <a:pt x="2" y="13"/>
                  </a:lnTo>
                  <a:lnTo>
                    <a:pt x="0" y="21"/>
                  </a:lnTo>
                  <a:lnTo>
                    <a:pt x="0" y="21"/>
                  </a:lnTo>
                  <a:lnTo>
                    <a:pt x="0" y="21"/>
                  </a:lnTo>
                  <a:lnTo>
                    <a:pt x="2" y="29"/>
                  </a:lnTo>
                  <a:lnTo>
                    <a:pt x="6" y="35"/>
                  </a:lnTo>
                  <a:lnTo>
                    <a:pt x="10" y="39"/>
                  </a:lnTo>
                  <a:lnTo>
                    <a:pt x="18" y="41"/>
                  </a:lnTo>
                  <a:lnTo>
                    <a:pt x="18" y="41"/>
                  </a:lnTo>
                  <a:lnTo>
                    <a:pt x="26" y="3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Freeform 8"/>
            <p:cNvSpPr>
              <a:spLocks/>
            </p:cNvSpPr>
            <p:nvPr userDrawn="1"/>
          </p:nvSpPr>
          <p:spPr bwMode="auto">
            <a:xfrm>
              <a:off x="4975" y="4247"/>
              <a:ext cx="54" cy="63"/>
            </a:xfrm>
            <a:custGeom>
              <a:avLst/>
              <a:gdLst>
                <a:gd name="T0" fmla="*/ 0 w 54"/>
                <a:gd name="T1" fmla="*/ 35 h 63"/>
                <a:gd name="T2" fmla="*/ 0 w 54"/>
                <a:gd name="T3" fmla="*/ 0 h 63"/>
                <a:gd name="T4" fmla="*/ 14 w 54"/>
                <a:gd name="T5" fmla="*/ 0 h 63"/>
                <a:gd name="T6" fmla="*/ 14 w 54"/>
                <a:gd name="T7" fmla="*/ 35 h 63"/>
                <a:gd name="T8" fmla="*/ 14 w 54"/>
                <a:gd name="T9" fmla="*/ 35 h 63"/>
                <a:gd name="T10" fmla="*/ 14 w 54"/>
                <a:gd name="T11" fmla="*/ 41 h 63"/>
                <a:gd name="T12" fmla="*/ 16 w 54"/>
                <a:gd name="T13" fmla="*/ 47 h 63"/>
                <a:gd name="T14" fmla="*/ 22 w 54"/>
                <a:gd name="T15" fmla="*/ 49 h 63"/>
                <a:gd name="T16" fmla="*/ 26 w 54"/>
                <a:gd name="T17" fmla="*/ 51 h 63"/>
                <a:gd name="T18" fmla="*/ 26 w 54"/>
                <a:gd name="T19" fmla="*/ 51 h 63"/>
                <a:gd name="T20" fmla="*/ 32 w 54"/>
                <a:gd name="T21" fmla="*/ 49 h 63"/>
                <a:gd name="T22" fmla="*/ 36 w 54"/>
                <a:gd name="T23" fmla="*/ 47 h 63"/>
                <a:gd name="T24" fmla="*/ 40 w 54"/>
                <a:gd name="T25" fmla="*/ 43 h 63"/>
                <a:gd name="T26" fmla="*/ 40 w 54"/>
                <a:gd name="T27" fmla="*/ 35 h 63"/>
                <a:gd name="T28" fmla="*/ 40 w 54"/>
                <a:gd name="T29" fmla="*/ 0 h 63"/>
                <a:gd name="T30" fmla="*/ 54 w 54"/>
                <a:gd name="T31" fmla="*/ 0 h 63"/>
                <a:gd name="T32" fmla="*/ 54 w 54"/>
                <a:gd name="T33" fmla="*/ 35 h 63"/>
                <a:gd name="T34" fmla="*/ 54 w 54"/>
                <a:gd name="T35" fmla="*/ 35 h 63"/>
                <a:gd name="T36" fmla="*/ 52 w 54"/>
                <a:gd name="T37" fmla="*/ 47 h 63"/>
                <a:gd name="T38" fmla="*/ 46 w 54"/>
                <a:gd name="T39" fmla="*/ 57 h 63"/>
                <a:gd name="T40" fmla="*/ 38 w 54"/>
                <a:gd name="T41" fmla="*/ 61 h 63"/>
                <a:gd name="T42" fmla="*/ 26 w 54"/>
                <a:gd name="T43" fmla="*/ 63 h 63"/>
                <a:gd name="T44" fmla="*/ 26 w 54"/>
                <a:gd name="T45" fmla="*/ 63 h 63"/>
                <a:gd name="T46" fmla="*/ 16 w 54"/>
                <a:gd name="T47" fmla="*/ 61 h 63"/>
                <a:gd name="T48" fmla="*/ 6 w 54"/>
                <a:gd name="T49" fmla="*/ 57 h 63"/>
                <a:gd name="T50" fmla="*/ 2 w 54"/>
                <a:gd name="T51" fmla="*/ 47 h 63"/>
                <a:gd name="T52" fmla="*/ 0 w 54"/>
                <a:gd name="T53"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3">
                  <a:moveTo>
                    <a:pt x="0" y="35"/>
                  </a:moveTo>
                  <a:lnTo>
                    <a:pt x="0" y="0"/>
                  </a:lnTo>
                  <a:lnTo>
                    <a:pt x="14" y="0"/>
                  </a:lnTo>
                  <a:lnTo>
                    <a:pt x="14" y="35"/>
                  </a:lnTo>
                  <a:lnTo>
                    <a:pt x="14" y="35"/>
                  </a:lnTo>
                  <a:lnTo>
                    <a:pt x="14" y="41"/>
                  </a:lnTo>
                  <a:lnTo>
                    <a:pt x="16" y="47"/>
                  </a:lnTo>
                  <a:lnTo>
                    <a:pt x="22" y="49"/>
                  </a:lnTo>
                  <a:lnTo>
                    <a:pt x="26" y="51"/>
                  </a:lnTo>
                  <a:lnTo>
                    <a:pt x="26" y="51"/>
                  </a:lnTo>
                  <a:lnTo>
                    <a:pt x="32" y="49"/>
                  </a:lnTo>
                  <a:lnTo>
                    <a:pt x="36" y="47"/>
                  </a:lnTo>
                  <a:lnTo>
                    <a:pt x="40" y="43"/>
                  </a:lnTo>
                  <a:lnTo>
                    <a:pt x="40" y="35"/>
                  </a:lnTo>
                  <a:lnTo>
                    <a:pt x="40" y="0"/>
                  </a:lnTo>
                  <a:lnTo>
                    <a:pt x="54" y="0"/>
                  </a:lnTo>
                  <a:lnTo>
                    <a:pt x="54" y="35"/>
                  </a:lnTo>
                  <a:lnTo>
                    <a:pt x="54" y="35"/>
                  </a:lnTo>
                  <a:lnTo>
                    <a:pt x="52" y="47"/>
                  </a:lnTo>
                  <a:lnTo>
                    <a:pt x="46" y="57"/>
                  </a:lnTo>
                  <a:lnTo>
                    <a:pt x="38" y="61"/>
                  </a:lnTo>
                  <a:lnTo>
                    <a:pt x="26" y="63"/>
                  </a:lnTo>
                  <a:lnTo>
                    <a:pt x="26" y="63"/>
                  </a:lnTo>
                  <a:lnTo>
                    <a:pt x="16" y="61"/>
                  </a:lnTo>
                  <a:lnTo>
                    <a:pt x="6" y="57"/>
                  </a:lnTo>
                  <a:lnTo>
                    <a:pt x="2" y="47"/>
                  </a:lnTo>
                  <a:lnTo>
                    <a:pt x="0" y="35"/>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Freeform 9"/>
            <p:cNvSpPr>
              <a:spLocks/>
            </p:cNvSpPr>
            <p:nvPr userDrawn="1"/>
          </p:nvSpPr>
          <p:spPr bwMode="auto">
            <a:xfrm>
              <a:off x="4975" y="4247"/>
              <a:ext cx="54" cy="63"/>
            </a:xfrm>
            <a:custGeom>
              <a:avLst/>
              <a:gdLst>
                <a:gd name="T0" fmla="*/ 0 w 54"/>
                <a:gd name="T1" fmla="*/ 35 h 63"/>
                <a:gd name="T2" fmla="*/ 0 w 54"/>
                <a:gd name="T3" fmla="*/ 0 h 63"/>
                <a:gd name="T4" fmla="*/ 14 w 54"/>
                <a:gd name="T5" fmla="*/ 0 h 63"/>
                <a:gd name="T6" fmla="*/ 14 w 54"/>
                <a:gd name="T7" fmla="*/ 35 h 63"/>
                <a:gd name="T8" fmla="*/ 14 w 54"/>
                <a:gd name="T9" fmla="*/ 35 h 63"/>
                <a:gd name="T10" fmla="*/ 14 w 54"/>
                <a:gd name="T11" fmla="*/ 41 h 63"/>
                <a:gd name="T12" fmla="*/ 16 w 54"/>
                <a:gd name="T13" fmla="*/ 47 h 63"/>
                <a:gd name="T14" fmla="*/ 22 w 54"/>
                <a:gd name="T15" fmla="*/ 49 h 63"/>
                <a:gd name="T16" fmla="*/ 26 w 54"/>
                <a:gd name="T17" fmla="*/ 51 h 63"/>
                <a:gd name="T18" fmla="*/ 26 w 54"/>
                <a:gd name="T19" fmla="*/ 51 h 63"/>
                <a:gd name="T20" fmla="*/ 32 w 54"/>
                <a:gd name="T21" fmla="*/ 49 h 63"/>
                <a:gd name="T22" fmla="*/ 36 w 54"/>
                <a:gd name="T23" fmla="*/ 47 h 63"/>
                <a:gd name="T24" fmla="*/ 40 w 54"/>
                <a:gd name="T25" fmla="*/ 43 h 63"/>
                <a:gd name="T26" fmla="*/ 40 w 54"/>
                <a:gd name="T27" fmla="*/ 35 h 63"/>
                <a:gd name="T28" fmla="*/ 40 w 54"/>
                <a:gd name="T29" fmla="*/ 0 h 63"/>
                <a:gd name="T30" fmla="*/ 54 w 54"/>
                <a:gd name="T31" fmla="*/ 0 h 63"/>
                <a:gd name="T32" fmla="*/ 54 w 54"/>
                <a:gd name="T33" fmla="*/ 35 h 63"/>
                <a:gd name="T34" fmla="*/ 54 w 54"/>
                <a:gd name="T35" fmla="*/ 35 h 63"/>
                <a:gd name="T36" fmla="*/ 52 w 54"/>
                <a:gd name="T37" fmla="*/ 47 h 63"/>
                <a:gd name="T38" fmla="*/ 46 w 54"/>
                <a:gd name="T39" fmla="*/ 57 h 63"/>
                <a:gd name="T40" fmla="*/ 38 w 54"/>
                <a:gd name="T41" fmla="*/ 61 h 63"/>
                <a:gd name="T42" fmla="*/ 26 w 54"/>
                <a:gd name="T43" fmla="*/ 63 h 63"/>
                <a:gd name="T44" fmla="*/ 26 w 54"/>
                <a:gd name="T45" fmla="*/ 63 h 63"/>
                <a:gd name="T46" fmla="*/ 16 w 54"/>
                <a:gd name="T47" fmla="*/ 61 h 63"/>
                <a:gd name="T48" fmla="*/ 6 w 54"/>
                <a:gd name="T49" fmla="*/ 57 h 63"/>
                <a:gd name="T50" fmla="*/ 2 w 54"/>
                <a:gd name="T51" fmla="*/ 47 h 63"/>
                <a:gd name="T52" fmla="*/ 0 w 54"/>
                <a:gd name="T53"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3">
                  <a:moveTo>
                    <a:pt x="0" y="35"/>
                  </a:moveTo>
                  <a:lnTo>
                    <a:pt x="0" y="0"/>
                  </a:lnTo>
                  <a:lnTo>
                    <a:pt x="14" y="0"/>
                  </a:lnTo>
                  <a:lnTo>
                    <a:pt x="14" y="35"/>
                  </a:lnTo>
                  <a:lnTo>
                    <a:pt x="14" y="35"/>
                  </a:lnTo>
                  <a:lnTo>
                    <a:pt x="14" y="41"/>
                  </a:lnTo>
                  <a:lnTo>
                    <a:pt x="16" y="47"/>
                  </a:lnTo>
                  <a:lnTo>
                    <a:pt x="22" y="49"/>
                  </a:lnTo>
                  <a:lnTo>
                    <a:pt x="26" y="51"/>
                  </a:lnTo>
                  <a:lnTo>
                    <a:pt x="26" y="51"/>
                  </a:lnTo>
                  <a:lnTo>
                    <a:pt x="32" y="49"/>
                  </a:lnTo>
                  <a:lnTo>
                    <a:pt x="36" y="47"/>
                  </a:lnTo>
                  <a:lnTo>
                    <a:pt x="40" y="43"/>
                  </a:lnTo>
                  <a:lnTo>
                    <a:pt x="40" y="35"/>
                  </a:lnTo>
                  <a:lnTo>
                    <a:pt x="40" y="0"/>
                  </a:lnTo>
                  <a:lnTo>
                    <a:pt x="54" y="0"/>
                  </a:lnTo>
                  <a:lnTo>
                    <a:pt x="54" y="35"/>
                  </a:lnTo>
                  <a:lnTo>
                    <a:pt x="54" y="35"/>
                  </a:lnTo>
                  <a:lnTo>
                    <a:pt x="52" y="47"/>
                  </a:lnTo>
                  <a:lnTo>
                    <a:pt x="46" y="57"/>
                  </a:lnTo>
                  <a:lnTo>
                    <a:pt x="38" y="61"/>
                  </a:lnTo>
                  <a:lnTo>
                    <a:pt x="26" y="63"/>
                  </a:lnTo>
                  <a:lnTo>
                    <a:pt x="26" y="63"/>
                  </a:lnTo>
                  <a:lnTo>
                    <a:pt x="16" y="61"/>
                  </a:lnTo>
                  <a:lnTo>
                    <a:pt x="6" y="57"/>
                  </a:lnTo>
                  <a:lnTo>
                    <a:pt x="2" y="47"/>
                  </a:lnTo>
                  <a:lnTo>
                    <a:pt x="0"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Rectangle 10"/>
            <p:cNvSpPr>
              <a:spLocks noChangeArrowheads="1"/>
            </p:cNvSpPr>
            <p:nvPr userDrawn="1"/>
          </p:nvSpPr>
          <p:spPr bwMode="auto">
            <a:xfrm>
              <a:off x="5057" y="4247"/>
              <a:ext cx="14" cy="63"/>
            </a:xfrm>
            <a:prstGeom prst="rect">
              <a:avLst/>
            </a:prstGeom>
            <a:solidFill>
              <a:srgbClr val="0036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Freeform 11"/>
            <p:cNvSpPr>
              <a:spLocks/>
            </p:cNvSpPr>
            <p:nvPr userDrawn="1"/>
          </p:nvSpPr>
          <p:spPr bwMode="auto">
            <a:xfrm>
              <a:off x="5099" y="4247"/>
              <a:ext cx="44" cy="63"/>
            </a:xfrm>
            <a:custGeom>
              <a:avLst/>
              <a:gdLst>
                <a:gd name="T0" fmla="*/ 0 w 44"/>
                <a:gd name="T1" fmla="*/ 0 h 63"/>
                <a:gd name="T2" fmla="*/ 14 w 44"/>
                <a:gd name="T3" fmla="*/ 0 h 63"/>
                <a:gd name="T4" fmla="*/ 14 w 44"/>
                <a:gd name="T5" fmla="*/ 49 h 63"/>
                <a:gd name="T6" fmla="*/ 44 w 44"/>
                <a:gd name="T7" fmla="*/ 49 h 63"/>
                <a:gd name="T8" fmla="*/ 44 w 44"/>
                <a:gd name="T9" fmla="*/ 63 h 63"/>
                <a:gd name="T10" fmla="*/ 0 w 44"/>
                <a:gd name="T11" fmla="*/ 63 h 63"/>
                <a:gd name="T12" fmla="*/ 0 w 44"/>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44" h="63">
                  <a:moveTo>
                    <a:pt x="0" y="0"/>
                  </a:moveTo>
                  <a:lnTo>
                    <a:pt x="14" y="0"/>
                  </a:lnTo>
                  <a:lnTo>
                    <a:pt x="14" y="49"/>
                  </a:lnTo>
                  <a:lnTo>
                    <a:pt x="44" y="49"/>
                  </a:lnTo>
                  <a:lnTo>
                    <a:pt x="44" y="63"/>
                  </a:lnTo>
                  <a:lnTo>
                    <a:pt x="0" y="63"/>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Freeform 12"/>
            <p:cNvSpPr>
              <a:spLocks/>
            </p:cNvSpPr>
            <p:nvPr userDrawn="1"/>
          </p:nvSpPr>
          <p:spPr bwMode="auto">
            <a:xfrm>
              <a:off x="5153" y="4247"/>
              <a:ext cx="52" cy="63"/>
            </a:xfrm>
            <a:custGeom>
              <a:avLst/>
              <a:gdLst>
                <a:gd name="T0" fmla="*/ 20 w 52"/>
                <a:gd name="T1" fmla="*/ 12 h 63"/>
                <a:gd name="T2" fmla="*/ 0 w 52"/>
                <a:gd name="T3" fmla="*/ 12 h 63"/>
                <a:gd name="T4" fmla="*/ 0 w 52"/>
                <a:gd name="T5" fmla="*/ 0 h 63"/>
                <a:gd name="T6" fmla="*/ 52 w 52"/>
                <a:gd name="T7" fmla="*/ 0 h 63"/>
                <a:gd name="T8" fmla="*/ 52 w 52"/>
                <a:gd name="T9" fmla="*/ 12 h 63"/>
                <a:gd name="T10" fmla="*/ 34 w 52"/>
                <a:gd name="T11" fmla="*/ 12 h 63"/>
                <a:gd name="T12" fmla="*/ 34 w 52"/>
                <a:gd name="T13" fmla="*/ 63 h 63"/>
                <a:gd name="T14" fmla="*/ 20 w 52"/>
                <a:gd name="T15" fmla="*/ 63 h 63"/>
                <a:gd name="T16" fmla="*/ 20 w 52"/>
                <a:gd name="T17"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3">
                  <a:moveTo>
                    <a:pt x="20" y="12"/>
                  </a:moveTo>
                  <a:lnTo>
                    <a:pt x="0" y="12"/>
                  </a:lnTo>
                  <a:lnTo>
                    <a:pt x="0" y="0"/>
                  </a:lnTo>
                  <a:lnTo>
                    <a:pt x="52" y="0"/>
                  </a:lnTo>
                  <a:lnTo>
                    <a:pt x="52" y="12"/>
                  </a:lnTo>
                  <a:lnTo>
                    <a:pt x="34" y="12"/>
                  </a:lnTo>
                  <a:lnTo>
                    <a:pt x="34" y="63"/>
                  </a:lnTo>
                  <a:lnTo>
                    <a:pt x="20" y="63"/>
                  </a:lnTo>
                  <a:lnTo>
                    <a:pt x="20" y="12"/>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Freeform 13"/>
            <p:cNvSpPr>
              <a:spLocks/>
            </p:cNvSpPr>
            <p:nvPr userDrawn="1"/>
          </p:nvSpPr>
          <p:spPr bwMode="auto">
            <a:xfrm>
              <a:off x="5229" y="4247"/>
              <a:ext cx="46" cy="63"/>
            </a:xfrm>
            <a:custGeom>
              <a:avLst/>
              <a:gdLst>
                <a:gd name="T0" fmla="*/ 0 w 46"/>
                <a:gd name="T1" fmla="*/ 0 h 63"/>
                <a:gd name="T2" fmla="*/ 46 w 46"/>
                <a:gd name="T3" fmla="*/ 0 h 63"/>
                <a:gd name="T4" fmla="*/ 46 w 46"/>
                <a:gd name="T5" fmla="*/ 12 h 63"/>
                <a:gd name="T6" fmla="*/ 14 w 46"/>
                <a:gd name="T7" fmla="*/ 12 h 63"/>
                <a:gd name="T8" fmla="*/ 14 w 46"/>
                <a:gd name="T9" fmla="*/ 25 h 63"/>
                <a:gd name="T10" fmla="*/ 42 w 46"/>
                <a:gd name="T11" fmla="*/ 25 h 63"/>
                <a:gd name="T12" fmla="*/ 42 w 46"/>
                <a:gd name="T13" fmla="*/ 37 h 63"/>
                <a:gd name="T14" fmla="*/ 14 w 46"/>
                <a:gd name="T15" fmla="*/ 37 h 63"/>
                <a:gd name="T16" fmla="*/ 14 w 46"/>
                <a:gd name="T17" fmla="*/ 49 h 63"/>
                <a:gd name="T18" fmla="*/ 46 w 46"/>
                <a:gd name="T19" fmla="*/ 49 h 63"/>
                <a:gd name="T20" fmla="*/ 46 w 46"/>
                <a:gd name="T21" fmla="*/ 63 h 63"/>
                <a:gd name="T22" fmla="*/ 0 w 46"/>
                <a:gd name="T23" fmla="*/ 63 h 63"/>
                <a:gd name="T24" fmla="*/ 0 w 46"/>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63">
                  <a:moveTo>
                    <a:pt x="0" y="0"/>
                  </a:moveTo>
                  <a:lnTo>
                    <a:pt x="46" y="0"/>
                  </a:lnTo>
                  <a:lnTo>
                    <a:pt x="46" y="12"/>
                  </a:lnTo>
                  <a:lnTo>
                    <a:pt x="14" y="12"/>
                  </a:lnTo>
                  <a:lnTo>
                    <a:pt x="14" y="25"/>
                  </a:lnTo>
                  <a:lnTo>
                    <a:pt x="42" y="25"/>
                  </a:lnTo>
                  <a:lnTo>
                    <a:pt x="42" y="37"/>
                  </a:lnTo>
                  <a:lnTo>
                    <a:pt x="14" y="37"/>
                  </a:lnTo>
                  <a:lnTo>
                    <a:pt x="14" y="49"/>
                  </a:lnTo>
                  <a:lnTo>
                    <a:pt x="46" y="49"/>
                  </a:lnTo>
                  <a:lnTo>
                    <a:pt x="46" y="63"/>
                  </a:lnTo>
                  <a:lnTo>
                    <a:pt x="0" y="63"/>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Freeform 14"/>
            <p:cNvSpPr>
              <a:spLocks noEditPoints="1"/>
            </p:cNvSpPr>
            <p:nvPr userDrawn="1"/>
          </p:nvSpPr>
          <p:spPr bwMode="auto">
            <a:xfrm>
              <a:off x="5301" y="4247"/>
              <a:ext cx="54" cy="63"/>
            </a:xfrm>
            <a:custGeom>
              <a:avLst/>
              <a:gdLst>
                <a:gd name="T0" fmla="*/ 0 w 54"/>
                <a:gd name="T1" fmla="*/ 0 h 63"/>
                <a:gd name="T2" fmla="*/ 28 w 54"/>
                <a:gd name="T3" fmla="*/ 0 h 63"/>
                <a:gd name="T4" fmla="*/ 28 w 54"/>
                <a:gd name="T5" fmla="*/ 0 h 63"/>
                <a:gd name="T6" fmla="*/ 40 w 54"/>
                <a:gd name="T7" fmla="*/ 0 h 63"/>
                <a:gd name="T8" fmla="*/ 46 w 54"/>
                <a:gd name="T9" fmla="*/ 6 h 63"/>
                <a:gd name="T10" fmla="*/ 46 w 54"/>
                <a:gd name="T11" fmla="*/ 6 h 63"/>
                <a:gd name="T12" fmla="*/ 50 w 54"/>
                <a:gd name="T13" fmla="*/ 12 h 63"/>
                <a:gd name="T14" fmla="*/ 52 w 54"/>
                <a:gd name="T15" fmla="*/ 21 h 63"/>
                <a:gd name="T16" fmla="*/ 52 w 54"/>
                <a:gd name="T17" fmla="*/ 21 h 63"/>
                <a:gd name="T18" fmla="*/ 52 w 54"/>
                <a:gd name="T19" fmla="*/ 21 h 63"/>
                <a:gd name="T20" fmla="*/ 52 w 54"/>
                <a:gd name="T21" fmla="*/ 27 h 63"/>
                <a:gd name="T22" fmla="*/ 48 w 54"/>
                <a:gd name="T23" fmla="*/ 33 h 63"/>
                <a:gd name="T24" fmla="*/ 44 w 54"/>
                <a:gd name="T25" fmla="*/ 37 h 63"/>
                <a:gd name="T26" fmla="*/ 38 w 54"/>
                <a:gd name="T27" fmla="*/ 39 h 63"/>
                <a:gd name="T28" fmla="*/ 54 w 54"/>
                <a:gd name="T29" fmla="*/ 63 h 63"/>
                <a:gd name="T30" fmla="*/ 38 w 54"/>
                <a:gd name="T31" fmla="*/ 63 h 63"/>
                <a:gd name="T32" fmla="*/ 24 w 54"/>
                <a:gd name="T33" fmla="*/ 43 h 63"/>
                <a:gd name="T34" fmla="*/ 14 w 54"/>
                <a:gd name="T35" fmla="*/ 43 h 63"/>
                <a:gd name="T36" fmla="*/ 14 w 54"/>
                <a:gd name="T37" fmla="*/ 63 h 63"/>
                <a:gd name="T38" fmla="*/ 0 w 54"/>
                <a:gd name="T39" fmla="*/ 63 h 63"/>
                <a:gd name="T40" fmla="*/ 0 w 54"/>
                <a:gd name="T41" fmla="*/ 0 h 63"/>
                <a:gd name="T42" fmla="*/ 28 w 54"/>
                <a:gd name="T43" fmla="*/ 31 h 63"/>
                <a:gd name="T44" fmla="*/ 28 w 54"/>
                <a:gd name="T45" fmla="*/ 31 h 63"/>
                <a:gd name="T46" fmla="*/ 32 w 54"/>
                <a:gd name="T47" fmla="*/ 29 h 63"/>
                <a:gd name="T48" fmla="*/ 36 w 54"/>
                <a:gd name="T49" fmla="*/ 27 h 63"/>
                <a:gd name="T50" fmla="*/ 38 w 54"/>
                <a:gd name="T51" fmla="*/ 25 h 63"/>
                <a:gd name="T52" fmla="*/ 38 w 54"/>
                <a:gd name="T53" fmla="*/ 21 h 63"/>
                <a:gd name="T54" fmla="*/ 38 w 54"/>
                <a:gd name="T55" fmla="*/ 21 h 63"/>
                <a:gd name="T56" fmla="*/ 38 w 54"/>
                <a:gd name="T57" fmla="*/ 21 h 63"/>
                <a:gd name="T58" fmla="*/ 38 w 54"/>
                <a:gd name="T59" fmla="*/ 17 h 63"/>
                <a:gd name="T60" fmla="*/ 36 w 54"/>
                <a:gd name="T61" fmla="*/ 15 h 63"/>
                <a:gd name="T62" fmla="*/ 32 w 54"/>
                <a:gd name="T63" fmla="*/ 12 h 63"/>
                <a:gd name="T64" fmla="*/ 28 w 54"/>
                <a:gd name="T65" fmla="*/ 12 h 63"/>
                <a:gd name="T66" fmla="*/ 14 w 54"/>
                <a:gd name="T67" fmla="*/ 12 h 63"/>
                <a:gd name="T68" fmla="*/ 14 w 54"/>
                <a:gd name="T69" fmla="*/ 31 h 63"/>
                <a:gd name="T70" fmla="*/ 28 w 54"/>
                <a:gd name="T71" fmla="*/ 3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63">
                  <a:moveTo>
                    <a:pt x="0" y="0"/>
                  </a:moveTo>
                  <a:lnTo>
                    <a:pt x="28" y="0"/>
                  </a:lnTo>
                  <a:lnTo>
                    <a:pt x="28" y="0"/>
                  </a:lnTo>
                  <a:lnTo>
                    <a:pt x="40" y="0"/>
                  </a:lnTo>
                  <a:lnTo>
                    <a:pt x="46" y="6"/>
                  </a:lnTo>
                  <a:lnTo>
                    <a:pt x="46" y="6"/>
                  </a:lnTo>
                  <a:lnTo>
                    <a:pt x="50" y="12"/>
                  </a:lnTo>
                  <a:lnTo>
                    <a:pt x="52" y="21"/>
                  </a:lnTo>
                  <a:lnTo>
                    <a:pt x="52" y="21"/>
                  </a:lnTo>
                  <a:lnTo>
                    <a:pt x="52" y="21"/>
                  </a:lnTo>
                  <a:lnTo>
                    <a:pt x="52" y="27"/>
                  </a:lnTo>
                  <a:lnTo>
                    <a:pt x="48" y="33"/>
                  </a:lnTo>
                  <a:lnTo>
                    <a:pt x="44" y="37"/>
                  </a:lnTo>
                  <a:lnTo>
                    <a:pt x="38" y="39"/>
                  </a:lnTo>
                  <a:lnTo>
                    <a:pt x="54" y="63"/>
                  </a:lnTo>
                  <a:lnTo>
                    <a:pt x="38" y="63"/>
                  </a:lnTo>
                  <a:lnTo>
                    <a:pt x="24" y="43"/>
                  </a:lnTo>
                  <a:lnTo>
                    <a:pt x="14" y="43"/>
                  </a:lnTo>
                  <a:lnTo>
                    <a:pt x="14" y="63"/>
                  </a:lnTo>
                  <a:lnTo>
                    <a:pt x="0" y="63"/>
                  </a:lnTo>
                  <a:lnTo>
                    <a:pt x="0" y="0"/>
                  </a:lnTo>
                  <a:close/>
                  <a:moveTo>
                    <a:pt x="28" y="31"/>
                  </a:moveTo>
                  <a:lnTo>
                    <a:pt x="28" y="31"/>
                  </a:lnTo>
                  <a:lnTo>
                    <a:pt x="32" y="29"/>
                  </a:lnTo>
                  <a:lnTo>
                    <a:pt x="36" y="27"/>
                  </a:lnTo>
                  <a:lnTo>
                    <a:pt x="38" y="25"/>
                  </a:lnTo>
                  <a:lnTo>
                    <a:pt x="38" y="21"/>
                  </a:lnTo>
                  <a:lnTo>
                    <a:pt x="38" y="21"/>
                  </a:lnTo>
                  <a:lnTo>
                    <a:pt x="38" y="21"/>
                  </a:lnTo>
                  <a:lnTo>
                    <a:pt x="38" y="17"/>
                  </a:lnTo>
                  <a:lnTo>
                    <a:pt x="36" y="15"/>
                  </a:lnTo>
                  <a:lnTo>
                    <a:pt x="32" y="12"/>
                  </a:lnTo>
                  <a:lnTo>
                    <a:pt x="28" y="12"/>
                  </a:lnTo>
                  <a:lnTo>
                    <a:pt x="14" y="12"/>
                  </a:lnTo>
                  <a:lnTo>
                    <a:pt x="14" y="31"/>
                  </a:lnTo>
                  <a:lnTo>
                    <a:pt x="28" y="31"/>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Freeform 15"/>
            <p:cNvSpPr>
              <a:spLocks/>
            </p:cNvSpPr>
            <p:nvPr userDrawn="1"/>
          </p:nvSpPr>
          <p:spPr bwMode="auto">
            <a:xfrm>
              <a:off x="5416" y="4245"/>
              <a:ext cx="58" cy="65"/>
            </a:xfrm>
            <a:custGeom>
              <a:avLst/>
              <a:gdLst>
                <a:gd name="T0" fmla="*/ 0 w 58"/>
                <a:gd name="T1" fmla="*/ 33 h 65"/>
                <a:gd name="T2" fmla="*/ 0 w 58"/>
                <a:gd name="T3" fmla="*/ 33 h 65"/>
                <a:gd name="T4" fmla="*/ 0 w 58"/>
                <a:gd name="T5" fmla="*/ 33 h 65"/>
                <a:gd name="T6" fmla="*/ 2 w 58"/>
                <a:gd name="T7" fmla="*/ 27 h 65"/>
                <a:gd name="T8" fmla="*/ 4 w 58"/>
                <a:gd name="T9" fmla="*/ 21 h 65"/>
                <a:gd name="T10" fmla="*/ 6 w 58"/>
                <a:gd name="T11" fmla="*/ 14 h 65"/>
                <a:gd name="T12" fmla="*/ 10 w 58"/>
                <a:gd name="T13" fmla="*/ 10 h 65"/>
                <a:gd name="T14" fmla="*/ 14 w 58"/>
                <a:gd name="T15" fmla="*/ 6 h 65"/>
                <a:gd name="T16" fmla="*/ 20 w 58"/>
                <a:gd name="T17" fmla="*/ 2 h 65"/>
                <a:gd name="T18" fmla="*/ 26 w 58"/>
                <a:gd name="T19" fmla="*/ 0 h 65"/>
                <a:gd name="T20" fmla="*/ 32 w 58"/>
                <a:gd name="T21" fmla="*/ 0 h 65"/>
                <a:gd name="T22" fmla="*/ 32 w 58"/>
                <a:gd name="T23" fmla="*/ 0 h 65"/>
                <a:gd name="T24" fmla="*/ 40 w 58"/>
                <a:gd name="T25" fmla="*/ 0 h 65"/>
                <a:gd name="T26" fmla="*/ 48 w 58"/>
                <a:gd name="T27" fmla="*/ 2 h 65"/>
                <a:gd name="T28" fmla="*/ 52 w 58"/>
                <a:gd name="T29" fmla="*/ 6 h 65"/>
                <a:gd name="T30" fmla="*/ 58 w 58"/>
                <a:gd name="T31" fmla="*/ 10 h 65"/>
                <a:gd name="T32" fmla="*/ 48 w 58"/>
                <a:gd name="T33" fmla="*/ 21 h 65"/>
                <a:gd name="T34" fmla="*/ 48 w 58"/>
                <a:gd name="T35" fmla="*/ 21 h 65"/>
                <a:gd name="T36" fmla="*/ 42 w 58"/>
                <a:gd name="T37" fmla="*/ 14 h 65"/>
                <a:gd name="T38" fmla="*/ 32 w 58"/>
                <a:gd name="T39" fmla="*/ 12 h 65"/>
                <a:gd name="T40" fmla="*/ 32 w 58"/>
                <a:gd name="T41" fmla="*/ 12 h 65"/>
                <a:gd name="T42" fmla="*/ 26 w 58"/>
                <a:gd name="T43" fmla="*/ 14 h 65"/>
                <a:gd name="T44" fmla="*/ 20 w 58"/>
                <a:gd name="T45" fmla="*/ 19 h 65"/>
                <a:gd name="T46" fmla="*/ 16 w 58"/>
                <a:gd name="T47" fmla="*/ 25 h 65"/>
                <a:gd name="T48" fmla="*/ 14 w 58"/>
                <a:gd name="T49" fmla="*/ 33 h 65"/>
                <a:gd name="T50" fmla="*/ 14 w 58"/>
                <a:gd name="T51" fmla="*/ 33 h 65"/>
                <a:gd name="T52" fmla="*/ 14 w 58"/>
                <a:gd name="T53" fmla="*/ 33 h 65"/>
                <a:gd name="T54" fmla="*/ 16 w 58"/>
                <a:gd name="T55" fmla="*/ 41 h 65"/>
                <a:gd name="T56" fmla="*/ 20 w 58"/>
                <a:gd name="T57" fmla="*/ 47 h 65"/>
                <a:gd name="T58" fmla="*/ 26 w 58"/>
                <a:gd name="T59" fmla="*/ 51 h 65"/>
                <a:gd name="T60" fmla="*/ 32 w 58"/>
                <a:gd name="T61" fmla="*/ 53 h 65"/>
                <a:gd name="T62" fmla="*/ 32 w 58"/>
                <a:gd name="T63" fmla="*/ 53 h 65"/>
                <a:gd name="T64" fmla="*/ 42 w 58"/>
                <a:gd name="T65" fmla="*/ 51 h 65"/>
                <a:gd name="T66" fmla="*/ 50 w 58"/>
                <a:gd name="T67" fmla="*/ 45 h 65"/>
                <a:gd name="T68" fmla="*/ 58 w 58"/>
                <a:gd name="T69" fmla="*/ 55 h 65"/>
                <a:gd name="T70" fmla="*/ 58 w 58"/>
                <a:gd name="T71" fmla="*/ 55 h 65"/>
                <a:gd name="T72" fmla="*/ 52 w 58"/>
                <a:gd name="T73" fmla="*/ 59 h 65"/>
                <a:gd name="T74" fmla="*/ 48 w 58"/>
                <a:gd name="T75" fmla="*/ 63 h 65"/>
                <a:gd name="T76" fmla="*/ 40 w 58"/>
                <a:gd name="T77" fmla="*/ 65 h 65"/>
                <a:gd name="T78" fmla="*/ 32 w 58"/>
                <a:gd name="T79" fmla="*/ 65 h 65"/>
                <a:gd name="T80" fmla="*/ 32 w 58"/>
                <a:gd name="T81" fmla="*/ 65 h 65"/>
                <a:gd name="T82" fmla="*/ 26 w 58"/>
                <a:gd name="T83" fmla="*/ 65 h 65"/>
                <a:gd name="T84" fmla="*/ 20 w 58"/>
                <a:gd name="T85" fmla="*/ 63 h 65"/>
                <a:gd name="T86" fmla="*/ 14 w 58"/>
                <a:gd name="T87" fmla="*/ 59 h 65"/>
                <a:gd name="T88" fmla="*/ 10 w 58"/>
                <a:gd name="T89" fmla="*/ 55 h 65"/>
                <a:gd name="T90" fmla="*/ 4 w 58"/>
                <a:gd name="T91" fmla="*/ 45 h 65"/>
                <a:gd name="T92" fmla="*/ 2 w 58"/>
                <a:gd name="T93" fmla="*/ 39 h 65"/>
                <a:gd name="T94" fmla="*/ 0 w 58"/>
                <a:gd name="T9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65">
                  <a:moveTo>
                    <a:pt x="0" y="33"/>
                  </a:moveTo>
                  <a:lnTo>
                    <a:pt x="0" y="33"/>
                  </a:lnTo>
                  <a:lnTo>
                    <a:pt x="0" y="33"/>
                  </a:lnTo>
                  <a:lnTo>
                    <a:pt x="2" y="27"/>
                  </a:lnTo>
                  <a:lnTo>
                    <a:pt x="4" y="21"/>
                  </a:lnTo>
                  <a:lnTo>
                    <a:pt x="6" y="14"/>
                  </a:lnTo>
                  <a:lnTo>
                    <a:pt x="10" y="10"/>
                  </a:lnTo>
                  <a:lnTo>
                    <a:pt x="14" y="6"/>
                  </a:lnTo>
                  <a:lnTo>
                    <a:pt x="20" y="2"/>
                  </a:lnTo>
                  <a:lnTo>
                    <a:pt x="26" y="0"/>
                  </a:lnTo>
                  <a:lnTo>
                    <a:pt x="32" y="0"/>
                  </a:lnTo>
                  <a:lnTo>
                    <a:pt x="32" y="0"/>
                  </a:lnTo>
                  <a:lnTo>
                    <a:pt x="40" y="0"/>
                  </a:lnTo>
                  <a:lnTo>
                    <a:pt x="48" y="2"/>
                  </a:lnTo>
                  <a:lnTo>
                    <a:pt x="52" y="6"/>
                  </a:lnTo>
                  <a:lnTo>
                    <a:pt x="58" y="10"/>
                  </a:lnTo>
                  <a:lnTo>
                    <a:pt x="48" y="21"/>
                  </a:lnTo>
                  <a:lnTo>
                    <a:pt x="48" y="21"/>
                  </a:lnTo>
                  <a:lnTo>
                    <a:pt x="42" y="14"/>
                  </a:lnTo>
                  <a:lnTo>
                    <a:pt x="32" y="12"/>
                  </a:lnTo>
                  <a:lnTo>
                    <a:pt x="32" y="12"/>
                  </a:lnTo>
                  <a:lnTo>
                    <a:pt x="26" y="14"/>
                  </a:lnTo>
                  <a:lnTo>
                    <a:pt x="20" y="19"/>
                  </a:lnTo>
                  <a:lnTo>
                    <a:pt x="16" y="25"/>
                  </a:lnTo>
                  <a:lnTo>
                    <a:pt x="14" y="33"/>
                  </a:lnTo>
                  <a:lnTo>
                    <a:pt x="14" y="33"/>
                  </a:lnTo>
                  <a:lnTo>
                    <a:pt x="14" y="33"/>
                  </a:lnTo>
                  <a:lnTo>
                    <a:pt x="16" y="41"/>
                  </a:lnTo>
                  <a:lnTo>
                    <a:pt x="20" y="47"/>
                  </a:lnTo>
                  <a:lnTo>
                    <a:pt x="26" y="51"/>
                  </a:lnTo>
                  <a:lnTo>
                    <a:pt x="32" y="53"/>
                  </a:lnTo>
                  <a:lnTo>
                    <a:pt x="32" y="53"/>
                  </a:lnTo>
                  <a:lnTo>
                    <a:pt x="42" y="51"/>
                  </a:lnTo>
                  <a:lnTo>
                    <a:pt x="50" y="45"/>
                  </a:lnTo>
                  <a:lnTo>
                    <a:pt x="58" y="55"/>
                  </a:lnTo>
                  <a:lnTo>
                    <a:pt x="58" y="55"/>
                  </a:lnTo>
                  <a:lnTo>
                    <a:pt x="52" y="59"/>
                  </a:lnTo>
                  <a:lnTo>
                    <a:pt x="48" y="63"/>
                  </a:lnTo>
                  <a:lnTo>
                    <a:pt x="40" y="65"/>
                  </a:lnTo>
                  <a:lnTo>
                    <a:pt x="32" y="65"/>
                  </a:lnTo>
                  <a:lnTo>
                    <a:pt x="32" y="65"/>
                  </a:lnTo>
                  <a:lnTo>
                    <a:pt x="26" y="65"/>
                  </a:lnTo>
                  <a:lnTo>
                    <a:pt x="20" y="63"/>
                  </a:lnTo>
                  <a:lnTo>
                    <a:pt x="14" y="59"/>
                  </a:lnTo>
                  <a:lnTo>
                    <a:pt x="10" y="55"/>
                  </a:lnTo>
                  <a:lnTo>
                    <a:pt x="4" y="45"/>
                  </a:lnTo>
                  <a:lnTo>
                    <a:pt x="2" y="39"/>
                  </a:lnTo>
                  <a:lnTo>
                    <a:pt x="0" y="33"/>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Freeform 16"/>
            <p:cNvSpPr>
              <a:spLocks/>
            </p:cNvSpPr>
            <p:nvPr userDrawn="1"/>
          </p:nvSpPr>
          <p:spPr bwMode="auto">
            <a:xfrm>
              <a:off x="5416" y="4245"/>
              <a:ext cx="58" cy="65"/>
            </a:xfrm>
            <a:custGeom>
              <a:avLst/>
              <a:gdLst>
                <a:gd name="T0" fmla="*/ 0 w 58"/>
                <a:gd name="T1" fmla="*/ 33 h 65"/>
                <a:gd name="T2" fmla="*/ 0 w 58"/>
                <a:gd name="T3" fmla="*/ 33 h 65"/>
                <a:gd name="T4" fmla="*/ 0 w 58"/>
                <a:gd name="T5" fmla="*/ 33 h 65"/>
                <a:gd name="T6" fmla="*/ 2 w 58"/>
                <a:gd name="T7" fmla="*/ 27 h 65"/>
                <a:gd name="T8" fmla="*/ 4 w 58"/>
                <a:gd name="T9" fmla="*/ 21 h 65"/>
                <a:gd name="T10" fmla="*/ 6 w 58"/>
                <a:gd name="T11" fmla="*/ 14 h 65"/>
                <a:gd name="T12" fmla="*/ 10 w 58"/>
                <a:gd name="T13" fmla="*/ 10 h 65"/>
                <a:gd name="T14" fmla="*/ 14 w 58"/>
                <a:gd name="T15" fmla="*/ 6 h 65"/>
                <a:gd name="T16" fmla="*/ 20 w 58"/>
                <a:gd name="T17" fmla="*/ 2 h 65"/>
                <a:gd name="T18" fmla="*/ 26 w 58"/>
                <a:gd name="T19" fmla="*/ 0 h 65"/>
                <a:gd name="T20" fmla="*/ 32 w 58"/>
                <a:gd name="T21" fmla="*/ 0 h 65"/>
                <a:gd name="T22" fmla="*/ 32 w 58"/>
                <a:gd name="T23" fmla="*/ 0 h 65"/>
                <a:gd name="T24" fmla="*/ 40 w 58"/>
                <a:gd name="T25" fmla="*/ 0 h 65"/>
                <a:gd name="T26" fmla="*/ 48 w 58"/>
                <a:gd name="T27" fmla="*/ 2 h 65"/>
                <a:gd name="T28" fmla="*/ 52 w 58"/>
                <a:gd name="T29" fmla="*/ 6 h 65"/>
                <a:gd name="T30" fmla="*/ 58 w 58"/>
                <a:gd name="T31" fmla="*/ 10 h 65"/>
                <a:gd name="T32" fmla="*/ 48 w 58"/>
                <a:gd name="T33" fmla="*/ 21 h 65"/>
                <a:gd name="T34" fmla="*/ 48 w 58"/>
                <a:gd name="T35" fmla="*/ 21 h 65"/>
                <a:gd name="T36" fmla="*/ 42 w 58"/>
                <a:gd name="T37" fmla="*/ 14 h 65"/>
                <a:gd name="T38" fmla="*/ 32 w 58"/>
                <a:gd name="T39" fmla="*/ 12 h 65"/>
                <a:gd name="T40" fmla="*/ 32 w 58"/>
                <a:gd name="T41" fmla="*/ 12 h 65"/>
                <a:gd name="T42" fmla="*/ 26 w 58"/>
                <a:gd name="T43" fmla="*/ 14 h 65"/>
                <a:gd name="T44" fmla="*/ 20 w 58"/>
                <a:gd name="T45" fmla="*/ 19 h 65"/>
                <a:gd name="T46" fmla="*/ 16 w 58"/>
                <a:gd name="T47" fmla="*/ 25 h 65"/>
                <a:gd name="T48" fmla="*/ 14 w 58"/>
                <a:gd name="T49" fmla="*/ 33 h 65"/>
                <a:gd name="T50" fmla="*/ 14 w 58"/>
                <a:gd name="T51" fmla="*/ 33 h 65"/>
                <a:gd name="T52" fmla="*/ 14 w 58"/>
                <a:gd name="T53" fmla="*/ 33 h 65"/>
                <a:gd name="T54" fmla="*/ 16 w 58"/>
                <a:gd name="T55" fmla="*/ 41 h 65"/>
                <a:gd name="T56" fmla="*/ 20 w 58"/>
                <a:gd name="T57" fmla="*/ 47 h 65"/>
                <a:gd name="T58" fmla="*/ 26 w 58"/>
                <a:gd name="T59" fmla="*/ 51 h 65"/>
                <a:gd name="T60" fmla="*/ 32 w 58"/>
                <a:gd name="T61" fmla="*/ 53 h 65"/>
                <a:gd name="T62" fmla="*/ 32 w 58"/>
                <a:gd name="T63" fmla="*/ 53 h 65"/>
                <a:gd name="T64" fmla="*/ 42 w 58"/>
                <a:gd name="T65" fmla="*/ 51 h 65"/>
                <a:gd name="T66" fmla="*/ 50 w 58"/>
                <a:gd name="T67" fmla="*/ 45 h 65"/>
                <a:gd name="T68" fmla="*/ 58 w 58"/>
                <a:gd name="T69" fmla="*/ 55 h 65"/>
                <a:gd name="T70" fmla="*/ 58 w 58"/>
                <a:gd name="T71" fmla="*/ 55 h 65"/>
                <a:gd name="T72" fmla="*/ 52 w 58"/>
                <a:gd name="T73" fmla="*/ 59 h 65"/>
                <a:gd name="T74" fmla="*/ 48 w 58"/>
                <a:gd name="T75" fmla="*/ 63 h 65"/>
                <a:gd name="T76" fmla="*/ 40 w 58"/>
                <a:gd name="T77" fmla="*/ 65 h 65"/>
                <a:gd name="T78" fmla="*/ 32 w 58"/>
                <a:gd name="T79" fmla="*/ 65 h 65"/>
                <a:gd name="T80" fmla="*/ 32 w 58"/>
                <a:gd name="T81" fmla="*/ 65 h 65"/>
                <a:gd name="T82" fmla="*/ 26 w 58"/>
                <a:gd name="T83" fmla="*/ 65 h 65"/>
                <a:gd name="T84" fmla="*/ 20 w 58"/>
                <a:gd name="T85" fmla="*/ 63 h 65"/>
                <a:gd name="T86" fmla="*/ 14 w 58"/>
                <a:gd name="T87" fmla="*/ 59 h 65"/>
                <a:gd name="T88" fmla="*/ 10 w 58"/>
                <a:gd name="T89" fmla="*/ 55 h 65"/>
                <a:gd name="T90" fmla="*/ 4 w 58"/>
                <a:gd name="T91" fmla="*/ 45 h 65"/>
                <a:gd name="T92" fmla="*/ 2 w 58"/>
                <a:gd name="T93" fmla="*/ 39 h 65"/>
                <a:gd name="T94" fmla="*/ 0 w 58"/>
                <a:gd name="T95"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65">
                  <a:moveTo>
                    <a:pt x="0" y="33"/>
                  </a:moveTo>
                  <a:lnTo>
                    <a:pt x="0" y="33"/>
                  </a:lnTo>
                  <a:lnTo>
                    <a:pt x="0" y="33"/>
                  </a:lnTo>
                  <a:lnTo>
                    <a:pt x="2" y="27"/>
                  </a:lnTo>
                  <a:lnTo>
                    <a:pt x="4" y="21"/>
                  </a:lnTo>
                  <a:lnTo>
                    <a:pt x="6" y="14"/>
                  </a:lnTo>
                  <a:lnTo>
                    <a:pt x="10" y="10"/>
                  </a:lnTo>
                  <a:lnTo>
                    <a:pt x="14" y="6"/>
                  </a:lnTo>
                  <a:lnTo>
                    <a:pt x="20" y="2"/>
                  </a:lnTo>
                  <a:lnTo>
                    <a:pt x="26" y="0"/>
                  </a:lnTo>
                  <a:lnTo>
                    <a:pt x="32" y="0"/>
                  </a:lnTo>
                  <a:lnTo>
                    <a:pt x="32" y="0"/>
                  </a:lnTo>
                  <a:lnTo>
                    <a:pt x="40" y="0"/>
                  </a:lnTo>
                  <a:lnTo>
                    <a:pt x="48" y="2"/>
                  </a:lnTo>
                  <a:lnTo>
                    <a:pt x="52" y="6"/>
                  </a:lnTo>
                  <a:lnTo>
                    <a:pt x="58" y="10"/>
                  </a:lnTo>
                  <a:lnTo>
                    <a:pt x="48" y="21"/>
                  </a:lnTo>
                  <a:lnTo>
                    <a:pt x="48" y="21"/>
                  </a:lnTo>
                  <a:lnTo>
                    <a:pt x="42" y="14"/>
                  </a:lnTo>
                  <a:lnTo>
                    <a:pt x="32" y="12"/>
                  </a:lnTo>
                  <a:lnTo>
                    <a:pt x="32" y="12"/>
                  </a:lnTo>
                  <a:lnTo>
                    <a:pt x="26" y="14"/>
                  </a:lnTo>
                  <a:lnTo>
                    <a:pt x="20" y="19"/>
                  </a:lnTo>
                  <a:lnTo>
                    <a:pt x="16" y="25"/>
                  </a:lnTo>
                  <a:lnTo>
                    <a:pt x="14" y="33"/>
                  </a:lnTo>
                  <a:lnTo>
                    <a:pt x="14" y="33"/>
                  </a:lnTo>
                  <a:lnTo>
                    <a:pt x="14" y="33"/>
                  </a:lnTo>
                  <a:lnTo>
                    <a:pt x="16" y="41"/>
                  </a:lnTo>
                  <a:lnTo>
                    <a:pt x="20" y="47"/>
                  </a:lnTo>
                  <a:lnTo>
                    <a:pt x="26" y="51"/>
                  </a:lnTo>
                  <a:lnTo>
                    <a:pt x="32" y="53"/>
                  </a:lnTo>
                  <a:lnTo>
                    <a:pt x="32" y="53"/>
                  </a:lnTo>
                  <a:lnTo>
                    <a:pt x="42" y="51"/>
                  </a:lnTo>
                  <a:lnTo>
                    <a:pt x="50" y="45"/>
                  </a:lnTo>
                  <a:lnTo>
                    <a:pt x="58" y="55"/>
                  </a:lnTo>
                  <a:lnTo>
                    <a:pt x="58" y="55"/>
                  </a:lnTo>
                  <a:lnTo>
                    <a:pt x="52" y="59"/>
                  </a:lnTo>
                  <a:lnTo>
                    <a:pt x="48" y="63"/>
                  </a:lnTo>
                  <a:lnTo>
                    <a:pt x="40" y="65"/>
                  </a:lnTo>
                  <a:lnTo>
                    <a:pt x="32" y="65"/>
                  </a:lnTo>
                  <a:lnTo>
                    <a:pt x="32" y="65"/>
                  </a:lnTo>
                  <a:lnTo>
                    <a:pt x="26" y="65"/>
                  </a:lnTo>
                  <a:lnTo>
                    <a:pt x="20" y="63"/>
                  </a:lnTo>
                  <a:lnTo>
                    <a:pt x="14" y="59"/>
                  </a:lnTo>
                  <a:lnTo>
                    <a:pt x="10" y="55"/>
                  </a:lnTo>
                  <a:lnTo>
                    <a:pt x="4" y="45"/>
                  </a:lnTo>
                  <a:lnTo>
                    <a:pt x="2" y="39"/>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Freeform 17"/>
            <p:cNvSpPr>
              <a:spLocks/>
            </p:cNvSpPr>
            <p:nvPr userDrawn="1"/>
          </p:nvSpPr>
          <p:spPr bwMode="auto">
            <a:xfrm>
              <a:off x="5498" y="4247"/>
              <a:ext cx="52" cy="63"/>
            </a:xfrm>
            <a:custGeom>
              <a:avLst/>
              <a:gdLst>
                <a:gd name="T0" fmla="*/ 0 w 52"/>
                <a:gd name="T1" fmla="*/ 0 h 63"/>
                <a:gd name="T2" fmla="*/ 14 w 52"/>
                <a:gd name="T3" fmla="*/ 0 h 63"/>
                <a:gd name="T4" fmla="*/ 14 w 52"/>
                <a:gd name="T5" fmla="*/ 25 h 63"/>
                <a:gd name="T6" fmla="*/ 38 w 52"/>
                <a:gd name="T7" fmla="*/ 25 h 63"/>
                <a:gd name="T8" fmla="*/ 38 w 52"/>
                <a:gd name="T9" fmla="*/ 0 h 63"/>
                <a:gd name="T10" fmla="*/ 52 w 52"/>
                <a:gd name="T11" fmla="*/ 0 h 63"/>
                <a:gd name="T12" fmla="*/ 52 w 52"/>
                <a:gd name="T13" fmla="*/ 63 h 63"/>
                <a:gd name="T14" fmla="*/ 38 w 52"/>
                <a:gd name="T15" fmla="*/ 63 h 63"/>
                <a:gd name="T16" fmla="*/ 38 w 52"/>
                <a:gd name="T17" fmla="*/ 37 h 63"/>
                <a:gd name="T18" fmla="*/ 14 w 52"/>
                <a:gd name="T19" fmla="*/ 37 h 63"/>
                <a:gd name="T20" fmla="*/ 14 w 52"/>
                <a:gd name="T21" fmla="*/ 63 h 63"/>
                <a:gd name="T22" fmla="*/ 0 w 52"/>
                <a:gd name="T23" fmla="*/ 63 h 63"/>
                <a:gd name="T24" fmla="*/ 0 w 52"/>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63">
                  <a:moveTo>
                    <a:pt x="0" y="0"/>
                  </a:moveTo>
                  <a:lnTo>
                    <a:pt x="14" y="0"/>
                  </a:lnTo>
                  <a:lnTo>
                    <a:pt x="14" y="25"/>
                  </a:lnTo>
                  <a:lnTo>
                    <a:pt x="38" y="25"/>
                  </a:lnTo>
                  <a:lnTo>
                    <a:pt x="38" y="0"/>
                  </a:lnTo>
                  <a:lnTo>
                    <a:pt x="52" y="0"/>
                  </a:lnTo>
                  <a:lnTo>
                    <a:pt x="52" y="63"/>
                  </a:lnTo>
                  <a:lnTo>
                    <a:pt x="38" y="63"/>
                  </a:lnTo>
                  <a:lnTo>
                    <a:pt x="38" y="37"/>
                  </a:lnTo>
                  <a:lnTo>
                    <a:pt x="14" y="37"/>
                  </a:lnTo>
                  <a:lnTo>
                    <a:pt x="14" y="63"/>
                  </a:lnTo>
                  <a:lnTo>
                    <a:pt x="0" y="63"/>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Freeform 18"/>
            <p:cNvSpPr>
              <a:spLocks/>
            </p:cNvSpPr>
            <p:nvPr userDrawn="1"/>
          </p:nvSpPr>
          <p:spPr bwMode="auto">
            <a:xfrm>
              <a:off x="5578" y="4247"/>
              <a:ext cx="48" cy="63"/>
            </a:xfrm>
            <a:custGeom>
              <a:avLst/>
              <a:gdLst>
                <a:gd name="T0" fmla="*/ 0 w 48"/>
                <a:gd name="T1" fmla="*/ 0 h 63"/>
                <a:gd name="T2" fmla="*/ 48 w 48"/>
                <a:gd name="T3" fmla="*/ 0 h 63"/>
                <a:gd name="T4" fmla="*/ 48 w 48"/>
                <a:gd name="T5" fmla="*/ 12 h 63"/>
                <a:gd name="T6" fmla="*/ 14 w 48"/>
                <a:gd name="T7" fmla="*/ 12 h 63"/>
                <a:gd name="T8" fmla="*/ 14 w 48"/>
                <a:gd name="T9" fmla="*/ 25 h 63"/>
                <a:gd name="T10" fmla="*/ 44 w 48"/>
                <a:gd name="T11" fmla="*/ 25 h 63"/>
                <a:gd name="T12" fmla="*/ 44 w 48"/>
                <a:gd name="T13" fmla="*/ 37 h 63"/>
                <a:gd name="T14" fmla="*/ 14 w 48"/>
                <a:gd name="T15" fmla="*/ 37 h 63"/>
                <a:gd name="T16" fmla="*/ 14 w 48"/>
                <a:gd name="T17" fmla="*/ 49 h 63"/>
                <a:gd name="T18" fmla="*/ 48 w 48"/>
                <a:gd name="T19" fmla="*/ 49 h 63"/>
                <a:gd name="T20" fmla="*/ 48 w 48"/>
                <a:gd name="T21" fmla="*/ 63 h 63"/>
                <a:gd name="T22" fmla="*/ 0 w 48"/>
                <a:gd name="T23" fmla="*/ 63 h 63"/>
                <a:gd name="T24" fmla="*/ 0 w 48"/>
                <a:gd name="T2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63">
                  <a:moveTo>
                    <a:pt x="0" y="0"/>
                  </a:moveTo>
                  <a:lnTo>
                    <a:pt x="48" y="0"/>
                  </a:lnTo>
                  <a:lnTo>
                    <a:pt x="48" y="12"/>
                  </a:lnTo>
                  <a:lnTo>
                    <a:pt x="14" y="12"/>
                  </a:lnTo>
                  <a:lnTo>
                    <a:pt x="14" y="25"/>
                  </a:lnTo>
                  <a:lnTo>
                    <a:pt x="44" y="25"/>
                  </a:lnTo>
                  <a:lnTo>
                    <a:pt x="44" y="37"/>
                  </a:lnTo>
                  <a:lnTo>
                    <a:pt x="14" y="37"/>
                  </a:lnTo>
                  <a:lnTo>
                    <a:pt x="14" y="49"/>
                  </a:lnTo>
                  <a:lnTo>
                    <a:pt x="48" y="49"/>
                  </a:lnTo>
                  <a:lnTo>
                    <a:pt x="48" y="63"/>
                  </a:lnTo>
                  <a:lnTo>
                    <a:pt x="0" y="63"/>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Freeform 19"/>
            <p:cNvSpPr>
              <a:spLocks/>
            </p:cNvSpPr>
            <p:nvPr userDrawn="1"/>
          </p:nvSpPr>
          <p:spPr bwMode="auto">
            <a:xfrm>
              <a:off x="5646" y="4247"/>
              <a:ext cx="62" cy="63"/>
            </a:xfrm>
            <a:custGeom>
              <a:avLst/>
              <a:gdLst>
                <a:gd name="T0" fmla="*/ 0 w 62"/>
                <a:gd name="T1" fmla="*/ 0 h 63"/>
                <a:gd name="T2" fmla="*/ 14 w 62"/>
                <a:gd name="T3" fmla="*/ 0 h 63"/>
                <a:gd name="T4" fmla="*/ 30 w 62"/>
                <a:gd name="T5" fmla="*/ 43 h 63"/>
                <a:gd name="T6" fmla="*/ 48 w 62"/>
                <a:gd name="T7" fmla="*/ 0 h 63"/>
                <a:gd name="T8" fmla="*/ 62 w 62"/>
                <a:gd name="T9" fmla="*/ 0 h 63"/>
                <a:gd name="T10" fmla="*/ 36 w 62"/>
                <a:gd name="T11" fmla="*/ 63 h 63"/>
                <a:gd name="T12" fmla="*/ 24 w 62"/>
                <a:gd name="T13" fmla="*/ 63 h 63"/>
                <a:gd name="T14" fmla="*/ 0 w 62"/>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3">
                  <a:moveTo>
                    <a:pt x="0" y="0"/>
                  </a:moveTo>
                  <a:lnTo>
                    <a:pt x="14" y="0"/>
                  </a:lnTo>
                  <a:lnTo>
                    <a:pt x="30" y="43"/>
                  </a:lnTo>
                  <a:lnTo>
                    <a:pt x="48" y="0"/>
                  </a:lnTo>
                  <a:lnTo>
                    <a:pt x="62" y="0"/>
                  </a:lnTo>
                  <a:lnTo>
                    <a:pt x="36" y="63"/>
                  </a:lnTo>
                  <a:lnTo>
                    <a:pt x="24" y="63"/>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Rectangle 20"/>
            <p:cNvSpPr>
              <a:spLocks noChangeArrowheads="1"/>
            </p:cNvSpPr>
            <p:nvPr userDrawn="1"/>
          </p:nvSpPr>
          <p:spPr bwMode="auto">
            <a:xfrm>
              <a:off x="5732" y="4247"/>
              <a:ext cx="12" cy="63"/>
            </a:xfrm>
            <a:prstGeom prst="rect">
              <a:avLst/>
            </a:prstGeom>
            <a:solidFill>
              <a:srgbClr val="0036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Freeform 21"/>
            <p:cNvSpPr>
              <a:spLocks noEditPoints="1"/>
            </p:cNvSpPr>
            <p:nvPr userDrawn="1"/>
          </p:nvSpPr>
          <p:spPr bwMode="auto">
            <a:xfrm>
              <a:off x="5770" y="4245"/>
              <a:ext cx="66" cy="65"/>
            </a:xfrm>
            <a:custGeom>
              <a:avLst/>
              <a:gdLst>
                <a:gd name="T0" fmla="*/ 0 w 66"/>
                <a:gd name="T1" fmla="*/ 33 h 65"/>
                <a:gd name="T2" fmla="*/ 0 w 66"/>
                <a:gd name="T3" fmla="*/ 33 h 65"/>
                <a:gd name="T4" fmla="*/ 0 w 66"/>
                <a:gd name="T5" fmla="*/ 33 h 65"/>
                <a:gd name="T6" fmla="*/ 2 w 66"/>
                <a:gd name="T7" fmla="*/ 27 h 65"/>
                <a:gd name="T8" fmla="*/ 4 w 66"/>
                <a:gd name="T9" fmla="*/ 21 h 65"/>
                <a:gd name="T10" fmla="*/ 6 w 66"/>
                <a:gd name="T11" fmla="*/ 14 h 65"/>
                <a:gd name="T12" fmla="*/ 10 w 66"/>
                <a:gd name="T13" fmla="*/ 10 h 65"/>
                <a:gd name="T14" fmla="*/ 16 w 66"/>
                <a:gd name="T15" fmla="*/ 6 h 65"/>
                <a:gd name="T16" fmla="*/ 20 w 66"/>
                <a:gd name="T17" fmla="*/ 2 h 65"/>
                <a:gd name="T18" fmla="*/ 28 w 66"/>
                <a:gd name="T19" fmla="*/ 0 h 65"/>
                <a:gd name="T20" fmla="*/ 34 w 66"/>
                <a:gd name="T21" fmla="*/ 0 h 65"/>
                <a:gd name="T22" fmla="*/ 34 w 66"/>
                <a:gd name="T23" fmla="*/ 0 h 65"/>
                <a:gd name="T24" fmla="*/ 40 w 66"/>
                <a:gd name="T25" fmla="*/ 0 h 65"/>
                <a:gd name="T26" fmla="*/ 48 w 66"/>
                <a:gd name="T27" fmla="*/ 2 h 65"/>
                <a:gd name="T28" fmla="*/ 52 w 66"/>
                <a:gd name="T29" fmla="*/ 6 h 65"/>
                <a:gd name="T30" fmla="*/ 58 w 66"/>
                <a:gd name="T31" fmla="*/ 10 h 65"/>
                <a:gd name="T32" fmla="*/ 62 w 66"/>
                <a:gd name="T33" fmla="*/ 14 h 65"/>
                <a:gd name="T34" fmla="*/ 64 w 66"/>
                <a:gd name="T35" fmla="*/ 21 h 65"/>
                <a:gd name="T36" fmla="*/ 66 w 66"/>
                <a:gd name="T37" fmla="*/ 27 h 65"/>
                <a:gd name="T38" fmla="*/ 66 w 66"/>
                <a:gd name="T39" fmla="*/ 33 h 65"/>
                <a:gd name="T40" fmla="*/ 66 w 66"/>
                <a:gd name="T41" fmla="*/ 33 h 65"/>
                <a:gd name="T42" fmla="*/ 66 w 66"/>
                <a:gd name="T43" fmla="*/ 33 h 65"/>
                <a:gd name="T44" fmla="*/ 66 w 66"/>
                <a:gd name="T45" fmla="*/ 39 h 65"/>
                <a:gd name="T46" fmla="*/ 64 w 66"/>
                <a:gd name="T47" fmla="*/ 45 h 65"/>
                <a:gd name="T48" fmla="*/ 62 w 66"/>
                <a:gd name="T49" fmla="*/ 51 h 65"/>
                <a:gd name="T50" fmla="*/ 58 w 66"/>
                <a:gd name="T51" fmla="*/ 55 h 65"/>
                <a:gd name="T52" fmla="*/ 52 w 66"/>
                <a:gd name="T53" fmla="*/ 59 h 65"/>
                <a:gd name="T54" fmla="*/ 48 w 66"/>
                <a:gd name="T55" fmla="*/ 63 h 65"/>
                <a:gd name="T56" fmla="*/ 40 w 66"/>
                <a:gd name="T57" fmla="*/ 65 h 65"/>
                <a:gd name="T58" fmla="*/ 34 w 66"/>
                <a:gd name="T59" fmla="*/ 65 h 65"/>
                <a:gd name="T60" fmla="*/ 34 w 66"/>
                <a:gd name="T61" fmla="*/ 65 h 65"/>
                <a:gd name="T62" fmla="*/ 26 w 66"/>
                <a:gd name="T63" fmla="*/ 65 h 65"/>
                <a:gd name="T64" fmla="*/ 20 w 66"/>
                <a:gd name="T65" fmla="*/ 63 h 65"/>
                <a:gd name="T66" fmla="*/ 16 w 66"/>
                <a:gd name="T67" fmla="*/ 59 h 65"/>
                <a:gd name="T68" fmla="*/ 10 w 66"/>
                <a:gd name="T69" fmla="*/ 55 h 65"/>
                <a:gd name="T70" fmla="*/ 6 w 66"/>
                <a:gd name="T71" fmla="*/ 51 h 65"/>
                <a:gd name="T72" fmla="*/ 4 w 66"/>
                <a:gd name="T73" fmla="*/ 45 h 65"/>
                <a:gd name="T74" fmla="*/ 2 w 66"/>
                <a:gd name="T75" fmla="*/ 39 h 65"/>
                <a:gd name="T76" fmla="*/ 0 w 66"/>
                <a:gd name="T77" fmla="*/ 33 h 65"/>
                <a:gd name="T78" fmla="*/ 52 w 66"/>
                <a:gd name="T79" fmla="*/ 33 h 65"/>
                <a:gd name="T80" fmla="*/ 52 w 66"/>
                <a:gd name="T81" fmla="*/ 33 h 65"/>
                <a:gd name="T82" fmla="*/ 52 w 66"/>
                <a:gd name="T83" fmla="*/ 33 h 65"/>
                <a:gd name="T84" fmla="*/ 52 w 66"/>
                <a:gd name="T85" fmla="*/ 25 h 65"/>
                <a:gd name="T86" fmla="*/ 48 w 66"/>
                <a:gd name="T87" fmla="*/ 19 h 65"/>
                <a:gd name="T88" fmla="*/ 42 w 66"/>
                <a:gd name="T89" fmla="*/ 14 h 65"/>
                <a:gd name="T90" fmla="*/ 34 w 66"/>
                <a:gd name="T91" fmla="*/ 12 h 65"/>
                <a:gd name="T92" fmla="*/ 34 w 66"/>
                <a:gd name="T93" fmla="*/ 12 h 65"/>
                <a:gd name="T94" fmla="*/ 26 w 66"/>
                <a:gd name="T95" fmla="*/ 14 h 65"/>
                <a:gd name="T96" fmla="*/ 20 w 66"/>
                <a:gd name="T97" fmla="*/ 19 h 65"/>
                <a:gd name="T98" fmla="*/ 16 w 66"/>
                <a:gd name="T99" fmla="*/ 25 h 65"/>
                <a:gd name="T100" fmla="*/ 16 w 66"/>
                <a:gd name="T101" fmla="*/ 33 h 65"/>
                <a:gd name="T102" fmla="*/ 16 w 66"/>
                <a:gd name="T103" fmla="*/ 33 h 65"/>
                <a:gd name="T104" fmla="*/ 16 w 66"/>
                <a:gd name="T105" fmla="*/ 33 h 65"/>
                <a:gd name="T106" fmla="*/ 16 w 66"/>
                <a:gd name="T107" fmla="*/ 41 h 65"/>
                <a:gd name="T108" fmla="*/ 20 w 66"/>
                <a:gd name="T109" fmla="*/ 47 h 65"/>
                <a:gd name="T110" fmla="*/ 26 w 66"/>
                <a:gd name="T111" fmla="*/ 51 h 65"/>
                <a:gd name="T112" fmla="*/ 34 w 66"/>
                <a:gd name="T113" fmla="*/ 53 h 65"/>
                <a:gd name="T114" fmla="*/ 34 w 66"/>
                <a:gd name="T115" fmla="*/ 53 h 65"/>
                <a:gd name="T116" fmla="*/ 42 w 66"/>
                <a:gd name="T117" fmla="*/ 51 h 65"/>
                <a:gd name="T118" fmla="*/ 48 w 66"/>
                <a:gd name="T119" fmla="*/ 47 h 65"/>
                <a:gd name="T120" fmla="*/ 52 w 66"/>
                <a:gd name="T121" fmla="*/ 41 h 65"/>
                <a:gd name="T122" fmla="*/ 52 w 66"/>
                <a:gd name="T12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 h="65">
                  <a:moveTo>
                    <a:pt x="0" y="33"/>
                  </a:moveTo>
                  <a:lnTo>
                    <a:pt x="0" y="33"/>
                  </a:lnTo>
                  <a:lnTo>
                    <a:pt x="0" y="33"/>
                  </a:lnTo>
                  <a:lnTo>
                    <a:pt x="2" y="27"/>
                  </a:lnTo>
                  <a:lnTo>
                    <a:pt x="4" y="21"/>
                  </a:lnTo>
                  <a:lnTo>
                    <a:pt x="6" y="14"/>
                  </a:lnTo>
                  <a:lnTo>
                    <a:pt x="10" y="10"/>
                  </a:lnTo>
                  <a:lnTo>
                    <a:pt x="16" y="6"/>
                  </a:lnTo>
                  <a:lnTo>
                    <a:pt x="20" y="2"/>
                  </a:lnTo>
                  <a:lnTo>
                    <a:pt x="28" y="0"/>
                  </a:lnTo>
                  <a:lnTo>
                    <a:pt x="34" y="0"/>
                  </a:lnTo>
                  <a:lnTo>
                    <a:pt x="34" y="0"/>
                  </a:lnTo>
                  <a:lnTo>
                    <a:pt x="40" y="0"/>
                  </a:lnTo>
                  <a:lnTo>
                    <a:pt x="48" y="2"/>
                  </a:lnTo>
                  <a:lnTo>
                    <a:pt x="52" y="6"/>
                  </a:lnTo>
                  <a:lnTo>
                    <a:pt x="58" y="10"/>
                  </a:lnTo>
                  <a:lnTo>
                    <a:pt x="62" y="14"/>
                  </a:lnTo>
                  <a:lnTo>
                    <a:pt x="64" y="21"/>
                  </a:lnTo>
                  <a:lnTo>
                    <a:pt x="66" y="27"/>
                  </a:lnTo>
                  <a:lnTo>
                    <a:pt x="66" y="33"/>
                  </a:lnTo>
                  <a:lnTo>
                    <a:pt x="66" y="33"/>
                  </a:lnTo>
                  <a:lnTo>
                    <a:pt x="66" y="33"/>
                  </a:lnTo>
                  <a:lnTo>
                    <a:pt x="66" y="39"/>
                  </a:lnTo>
                  <a:lnTo>
                    <a:pt x="64" y="45"/>
                  </a:lnTo>
                  <a:lnTo>
                    <a:pt x="62" y="51"/>
                  </a:lnTo>
                  <a:lnTo>
                    <a:pt x="58" y="55"/>
                  </a:lnTo>
                  <a:lnTo>
                    <a:pt x="52" y="59"/>
                  </a:lnTo>
                  <a:lnTo>
                    <a:pt x="48" y="63"/>
                  </a:lnTo>
                  <a:lnTo>
                    <a:pt x="40" y="65"/>
                  </a:lnTo>
                  <a:lnTo>
                    <a:pt x="34" y="65"/>
                  </a:lnTo>
                  <a:lnTo>
                    <a:pt x="34" y="65"/>
                  </a:lnTo>
                  <a:lnTo>
                    <a:pt x="26" y="65"/>
                  </a:lnTo>
                  <a:lnTo>
                    <a:pt x="20" y="63"/>
                  </a:lnTo>
                  <a:lnTo>
                    <a:pt x="16" y="59"/>
                  </a:lnTo>
                  <a:lnTo>
                    <a:pt x="10" y="55"/>
                  </a:lnTo>
                  <a:lnTo>
                    <a:pt x="6" y="51"/>
                  </a:lnTo>
                  <a:lnTo>
                    <a:pt x="4" y="45"/>
                  </a:lnTo>
                  <a:lnTo>
                    <a:pt x="2" y="39"/>
                  </a:lnTo>
                  <a:lnTo>
                    <a:pt x="0" y="33"/>
                  </a:lnTo>
                  <a:close/>
                  <a:moveTo>
                    <a:pt x="52" y="33"/>
                  </a:moveTo>
                  <a:lnTo>
                    <a:pt x="52" y="33"/>
                  </a:lnTo>
                  <a:lnTo>
                    <a:pt x="52" y="33"/>
                  </a:lnTo>
                  <a:lnTo>
                    <a:pt x="52" y="25"/>
                  </a:lnTo>
                  <a:lnTo>
                    <a:pt x="48" y="19"/>
                  </a:lnTo>
                  <a:lnTo>
                    <a:pt x="42" y="14"/>
                  </a:lnTo>
                  <a:lnTo>
                    <a:pt x="34" y="12"/>
                  </a:lnTo>
                  <a:lnTo>
                    <a:pt x="34" y="12"/>
                  </a:lnTo>
                  <a:lnTo>
                    <a:pt x="26" y="14"/>
                  </a:lnTo>
                  <a:lnTo>
                    <a:pt x="20" y="19"/>
                  </a:lnTo>
                  <a:lnTo>
                    <a:pt x="16" y="25"/>
                  </a:lnTo>
                  <a:lnTo>
                    <a:pt x="16" y="33"/>
                  </a:lnTo>
                  <a:lnTo>
                    <a:pt x="16" y="33"/>
                  </a:lnTo>
                  <a:lnTo>
                    <a:pt x="16" y="33"/>
                  </a:lnTo>
                  <a:lnTo>
                    <a:pt x="16" y="41"/>
                  </a:lnTo>
                  <a:lnTo>
                    <a:pt x="20" y="47"/>
                  </a:lnTo>
                  <a:lnTo>
                    <a:pt x="26" y="51"/>
                  </a:lnTo>
                  <a:lnTo>
                    <a:pt x="34" y="53"/>
                  </a:lnTo>
                  <a:lnTo>
                    <a:pt x="34" y="53"/>
                  </a:lnTo>
                  <a:lnTo>
                    <a:pt x="42" y="51"/>
                  </a:lnTo>
                  <a:lnTo>
                    <a:pt x="48" y="47"/>
                  </a:lnTo>
                  <a:lnTo>
                    <a:pt x="52" y="41"/>
                  </a:lnTo>
                  <a:lnTo>
                    <a:pt x="52" y="33"/>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Freeform 22"/>
            <p:cNvSpPr>
              <a:spLocks/>
            </p:cNvSpPr>
            <p:nvPr userDrawn="1"/>
          </p:nvSpPr>
          <p:spPr bwMode="auto">
            <a:xfrm>
              <a:off x="5770" y="4245"/>
              <a:ext cx="66" cy="65"/>
            </a:xfrm>
            <a:custGeom>
              <a:avLst/>
              <a:gdLst>
                <a:gd name="T0" fmla="*/ 0 w 66"/>
                <a:gd name="T1" fmla="*/ 33 h 65"/>
                <a:gd name="T2" fmla="*/ 0 w 66"/>
                <a:gd name="T3" fmla="*/ 33 h 65"/>
                <a:gd name="T4" fmla="*/ 0 w 66"/>
                <a:gd name="T5" fmla="*/ 33 h 65"/>
                <a:gd name="T6" fmla="*/ 2 w 66"/>
                <a:gd name="T7" fmla="*/ 27 h 65"/>
                <a:gd name="T8" fmla="*/ 4 w 66"/>
                <a:gd name="T9" fmla="*/ 21 h 65"/>
                <a:gd name="T10" fmla="*/ 6 w 66"/>
                <a:gd name="T11" fmla="*/ 14 h 65"/>
                <a:gd name="T12" fmla="*/ 10 w 66"/>
                <a:gd name="T13" fmla="*/ 10 h 65"/>
                <a:gd name="T14" fmla="*/ 16 w 66"/>
                <a:gd name="T15" fmla="*/ 6 h 65"/>
                <a:gd name="T16" fmla="*/ 20 w 66"/>
                <a:gd name="T17" fmla="*/ 2 h 65"/>
                <a:gd name="T18" fmla="*/ 28 w 66"/>
                <a:gd name="T19" fmla="*/ 0 h 65"/>
                <a:gd name="T20" fmla="*/ 34 w 66"/>
                <a:gd name="T21" fmla="*/ 0 h 65"/>
                <a:gd name="T22" fmla="*/ 34 w 66"/>
                <a:gd name="T23" fmla="*/ 0 h 65"/>
                <a:gd name="T24" fmla="*/ 40 w 66"/>
                <a:gd name="T25" fmla="*/ 0 h 65"/>
                <a:gd name="T26" fmla="*/ 48 w 66"/>
                <a:gd name="T27" fmla="*/ 2 h 65"/>
                <a:gd name="T28" fmla="*/ 52 w 66"/>
                <a:gd name="T29" fmla="*/ 6 h 65"/>
                <a:gd name="T30" fmla="*/ 58 w 66"/>
                <a:gd name="T31" fmla="*/ 10 h 65"/>
                <a:gd name="T32" fmla="*/ 62 w 66"/>
                <a:gd name="T33" fmla="*/ 14 h 65"/>
                <a:gd name="T34" fmla="*/ 64 w 66"/>
                <a:gd name="T35" fmla="*/ 21 h 65"/>
                <a:gd name="T36" fmla="*/ 66 w 66"/>
                <a:gd name="T37" fmla="*/ 27 h 65"/>
                <a:gd name="T38" fmla="*/ 66 w 66"/>
                <a:gd name="T39" fmla="*/ 33 h 65"/>
                <a:gd name="T40" fmla="*/ 66 w 66"/>
                <a:gd name="T41" fmla="*/ 33 h 65"/>
                <a:gd name="T42" fmla="*/ 66 w 66"/>
                <a:gd name="T43" fmla="*/ 33 h 65"/>
                <a:gd name="T44" fmla="*/ 66 w 66"/>
                <a:gd name="T45" fmla="*/ 39 h 65"/>
                <a:gd name="T46" fmla="*/ 64 w 66"/>
                <a:gd name="T47" fmla="*/ 45 h 65"/>
                <a:gd name="T48" fmla="*/ 62 w 66"/>
                <a:gd name="T49" fmla="*/ 51 h 65"/>
                <a:gd name="T50" fmla="*/ 58 w 66"/>
                <a:gd name="T51" fmla="*/ 55 h 65"/>
                <a:gd name="T52" fmla="*/ 52 w 66"/>
                <a:gd name="T53" fmla="*/ 59 h 65"/>
                <a:gd name="T54" fmla="*/ 48 w 66"/>
                <a:gd name="T55" fmla="*/ 63 h 65"/>
                <a:gd name="T56" fmla="*/ 40 w 66"/>
                <a:gd name="T57" fmla="*/ 65 h 65"/>
                <a:gd name="T58" fmla="*/ 34 w 66"/>
                <a:gd name="T59" fmla="*/ 65 h 65"/>
                <a:gd name="T60" fmla="*/ 34 w 66"/>
                <a:gd name="T61" fmla="*/ 65 h 65"/>
                <a:gd name="T62" fmla="*/ 26 w 66"/>
                <a:gd name="T63" fmla="*/ 65 h 65"/>
                <a:gd name="T64" fmla="*/ 20 w 66"/>
                <a:gd name="T65" fmla="*/ 63 h 65"/>
                <a:gd name="T66" fmla="*/ 16 w 66"/>
                <a:gd name="T67" fmla="*/ 59 h 65"/>
                <a:gd name="T68" fmla="*/ 10 w 66"/>
                <a:gd name="T69" fmla="*/ 55 h 65"/>
                <a:gd name="T70" fmla="*/ 6 w 66"/>
                <a:gd name="T71" fmla="*/ 51 h 65"/>
                <a:gd name="T72" fmla="*/ 4 w 66"/>
                <a:gd name="T73" fmla="*/ 45 h 65"/>
                <a:gd name="T74" fmla="*/ 2 w 66"/>
                <a:gd name="T75" fmla="*/ 39 h 65"/>
                <a:gd name="T76" fmla="*/ 0 w 66"/>
                <a:gd name="T7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 h="65">
                  <a:moveTo>
                    <a:pt x="0" y="33"/>
                  </a:moveTo>
                  <a:lnTo>
                    <a:pt x="0" y="33"/>
                  </a:lnTo>
                  <a:lnTo>
                    <a:pt x="0" y="33"/>
                  </a:lnTo>
                  <a:lnTo>
                    <a:pt x="2" y="27"/>
                  </a:lnTo>
                  <a:lnTo>
                    <a:pt x="4" y="21"/>
                  </a:lnTo>
                  <a:lnTo>
                    <a:pt x="6" y="14"/>
                  </a:lnTo>
                  <a:lnTo>
                    <a:pt x="10" y="10"/>
                  </a:lnTo>
                  <a:lnTo>
                    <a:pt x="16" y="6"/>
                  </a:lnTo>
                  <a:lnTo>
                    <a:pt x="20" y="2"/>
                  </a:lnTo>
                  <a:lnTo>
                    <a:pt x="28" y="0"/>
                  </a:lnTo>
                  <a:lnTo>
                    <a:pt x="34" y="0"/>
                  </a:lnTo>
                  <a:lnTo>
                    <a:pt x="34" y="0"/>
                  </a:lnTo>
                  <a:lnTo>
                    <a:pt x="40" y="0"/>
                  </a:lnTo>
                  <a:lnTo>
                    <a:pt x="48" y="2"/>
                  </a:lnTo>
                  <a:lnTo>
                    <a:pt x="52" y="6"/>
                  </a:lnTo>
                  <a:lnTo>
                    <a:pt x="58" y="10"/>
                  </a:lnTo>
                  <a:lnTo>
                    <a:pt x="62" y="14"/>
                  </a:lnTo>
                  <a:lnTo>
                    <a:pt x="64" y="21"/>
                  </a:lnTo>
                  <a:lnTo>
                    <a:pt x="66" y="27"/>
                  </a:lnTo>
                  <a:lnTo>
                    <a:pt x="66" y="33"/>
                  </a:lnTo>
                  <a:lnTo>
                    <a:pt x="66" y="33"/>
                  </a:lnTo>
                  <a:lnTo>
                    <a:pt x="66" y="33"/>
                  </a:lnTo>
                  <a:lnTo>
                    <a:pt x="66" y="39"/>
                  </a:lnTo>
                  <a:lnTo>
                    <a:pt x="64" y="45"/>
                  </a:lnTo>
                  <a:lnTo>
                    <a:pt x="62" y="51"/>
                  </a:lnTo>
                  <a:lnTo>
                    <a:pt x="58" y="55"/>
                  </a:lnTo>
                  <a:lnTo>
                    <a:pt x="52" y="59"/>
                  </a:lnTo>
                  <a:lnTo>
                    <a:pt x="48" y="63"/>
                  </a:lnTo>
                  <a:lnTo>
                    <a:pt x="40" y="65"/>
                  </a:lnTo>
                  <a:lnTo>
                    <a:pt x="34" y="65"/>
                  </a:lnTo>
                  <a:lnTo>
                    <a:pt x="34" y="65"/>
                  </a:lnTo>
                  <a:lnTo>
                    <a:pt x="26" y="65"/>
                  </a:lnTo>
                  <a:lnTo>
                    <a:pt x="20" y="63"/>
                  </a:lnTo>
                  <a:lnTo>
                    <a:pt x="16" y="59"/>
                  </a:lnTo>
                  <a:lnTo>
                    <a:pt x="10" y="55"/>
                  </a:lnTo>
                  <a:lnTo>
                    <a:pt x="6" y="51"/>
                  </a:lnTo>
                  <a:lnTo>
                    <a:pt x="4" y="45"/>
                  </a:lnTo>
                  <a:lnTo>
                    <a:pt x="2" y="39"/>
                  </a:lnTo>
                  <a:lnTo>
                    <a:pt x="0" y="3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Freeform 23"/>
            <p:cNvSpPr>
              <a:spLocks/>
            </p:cNvSpPr>
            <p:nvPr userDrawn="1"/>
          </p:nvSpPr>
          <p:spPr bwMode="auto">
            <a:xfrm>
              <a:off x="5786" y="4257"/>
              <a:ext cx="36" cy="41"/>
            </a:xfrm>
            <a:custGeom>
              <a:avLst/>
              <a:gdLst>
                <a:gd name="T0" fmla="*/ 36 w 36"/>
                <a:gd name="T1" fmla="*/ 21 h 41"/>
                <a:gd name="T2" fmla="*/ 36 w 36"/>
                <a:gd name="T3" fmla="*/ 21 h 41"/>
                <a:gd name="T4" fmla="*/ 36 w 36"/>
                <a:gd name="T5" fmla="*/ 21 h 41"/>
                <a:gd name="T6" fmla="*/ 36 w 36"/>
                <a:gd name="T7" fmla="*/ 13 h 41"/>
                <a:gd name="T8" fmla="*/ 32 w 36"/>
                <a:gd name="T9" fmla="*/ 7 h 41"/>
                <a:gd name="T10" fmla="*/ 26 w 36"/>
                <a:gd name="T11" fmla="*/ 2 h 41"/>
                <a:gd name="T12" fmla="*/ 18 w 36"/>
                <a:gd name="T13" fmla="*/ 0 h 41"/>
                <a:gd name="T14" fmla="*/ 18 w 36"/>
                <a:gd name="T15" fmla="*/ 0 h 41"/>
                <a:gd name="T16" fmla="*/ 10 w 36"/>
                <a:gd name="T17" fmla="*/ 2 h 41"/>
                <a:gd name="T18" fmla="*/ 4 w 36"/>
                <a:gd name="T19" fmla="*/ 7 h 41"/>
                <a:gd name="T20" fmla="*/ 0 w 36"/>
                <a:gd name="T21" fmla="*/ 13 h 41"/>
                <a:gd name="T22" fmla="*/ 0 w 36"/>
                <a:gd name="T23" fmla="*/ 21 h 41"/>
                <a:gd name="T24" fmla="*/ 0 w 36"/>
                <a:gd name="T25" fmla="*/ 21 h 41"/>
                <a:gd name="T26" fmla="*/ 0 w 36"/>
                <a:gd name="T27" fmla="*/ 21 h 41"/>
                <a:gd name="T28" fmla="*/ 0 w 36"/>
                <a:gd name="T29" fmla="*/ 29 h 41"/>
                <a:gd name="T30" fmla="*/ 4 w 36"/>
                <a:gd name="T31" fmla="*/ 35 h 41"/>
                <a:gd name="T32" fmla="*/ 10 w 36"/>
                <a:gd name="T33" fmla="*/ 39 h 41"/>
                <a:gd name="T34" fmla="*/ 18 w 36"/>
                <a:gd name="T35" fmla="*/ 41 h 41"/>
                <a:gd name="T36" fmla="*/ 18 w 36"/>
                <a:gd name="T37" fmla="*/ 41 h 41"/>
                <a:gd name="T38" fmla="*/ 26 w 36"/>
                <a:gd name="T39" fmla="*/ 39 h 41"/>
                <a:gd name="T40" fmla="*/ 32 w 36"/>
                <a:gd name="T41" fmla="*/ 35 h 41"/>
                <a:gd name="T42" fmla="*/ 36 w 36"/>
                <a:gd name="T43" fmla="*/ 29 h 41"/>
                <a:gd name="T44" fmla="*/ 36 w 36"/>
                <a:gd name="T45" fmla="*/ 2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41">
                  <a:moveTo>
                    <a:pt x="36" y="21"/>
                  </a:moveTo>
                  <a:lnTo>
                    <a:pt x="36" y="21"/>
                  </a:lnTo>
                  <a:lnTo>
                    <a:pt x="36" y="21"/>
                  </a:lnTo>
                  <a:lnTo>
                    <a:pt x="36" y="13"/>
                  </a:lnTo>
                  <a:lnTo>
                    <a:pt x="32" y="7"/>
                  </a:lnTo>
                  <a:lnTo>
                    <a:pt x="26" y="2"/>
                  </a:lnTo>
                  <a:lnTo>
                    <a:pt x="18" y="0"/>
                  </a:lnTo>
                  <a:lnTo>
                    <a:pt x="18" y="0"/>
                  </a:lnTo>
                  <a:lnTo>
                    <a:pt x="10" y="2"/>
                  </a:lnTo>
                  <a:lnTo>
                    <a:pt x="4" y="7"/>
                  </a:lnTo>
                  <a:lnTo>
                    <a:pt x="0" y="13"/>
                  </a:lnTo>
                  <a:lnTo>
                    <a:pt x="0" y="21"/>
                  </a:lnTo>
                  <a:lnTo>
                    <a:pt x="0" y="21"/>
                  </a:lnTo>
                  <a:lnTo>
                    <a:pt x="0" y="21"/>
                  </a:lnTo>
                  <a:lnTo>
                    <a:pt x="0" y="29"/>
                  </a:lnTo>
                  <a:lnTo>
                    <a:pt x="4" y="35"/>
                  </a:lnTo>
                  <a:lnTo>
                    <a:pt x="10" y="39"/>
                  </a:lnTo>
                  <a:lnTo>
                    <a:pt x="18" y="41"/>
                  </a:lnTo>
                  <a:lnTo>
                    <a:pt x="18" y="41"/>
                  </a:lnTo>
                  <a:lnTo>
                    <a:pt x="26" y="39"/>
                  </a:lnTo>
                  <a:lnTo>
                    <a:pt x="32" y="35"/>
                  </a:lnTo>
                  <a:lnTo>
                    <a:pt x="36" y="29"/>
                  </a:lnTo>
                  <a:lnTo>
                    <a:pt x="36"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Freeform 24"/>
            <p:cNvSpPr>
              <a:spLocks/>
            </p:cNvSpPr>
            <p:nvPr userDrawn="1"/>
          </p:nvSpPr>
          <p:spPr bwMode="auto">
            <a:xfrm>
              <a:off x="5856" y="4247"/>
              <a:ext cx="50" cy="63"/>
            </a:xfrm>
            <a:custGeom>
              <a:avLst/>
              <a:gdLst>
                <a:gd name="T0" fmla="*/ 18 w 50"/>
                <a:gd name="T1" fmla="*/ 12 h 63"/>
                <a:gd name="T2" fmla="*/ 0 w 50"/>
                <a:gd name="T3" fmla="*/ 12 h 63"/>
                <a:gd name="T4" fmla="*/ 0 w 50"/>
                <a:gd name="T5" fmla="*/ 0 h 63"/>
                <a:gd name="T6" fmla="*/ 50 w 50"/>
                <a:gd name="T7" fmla="*/ 0 h 63"/>
                <a:gd name="T8" fmla="*/ 50 w 50"/>
                <a:gd name="T9" fmla="*/ 12 h 63"/>
                <a:gd name="T10" fmla="*/ 32 w 50"/>
                <a:gd name="T11" fmla="*/ 12 h 63"/>
                <a:gd name="T12" fmla="*/ 32 w 50"/>
                <a:gd name="T13" fmla="*/ 63 h 63"/>
                <a:gd name="T14" fmla="*/ 18 w 50"/>
                <a:gd name="T15" fmla="*/ 63 h 63"/>
                <a:gd name="T16" fmla="*/ 18 w 50"/>
                <a:gd name="T17" fmla="*/ 1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3">
                  <a:moveTo>
                    <a:pt x="18" y="12"/>
                  </a:moveTo>
                  <a:lnTo>
                    <a:pt x="0" y="12"/>
                  </a:lnTo>
                  <a:lnTo>
                    <a:pt x="0" y="0"/>
                  </a:lnTo>
                  <a:lnTo>
                    <a:pt x="50" y="0"/>
                  </a:lnTo>
                  <a:lnTo>
                    <a:pt x="50" y="12"/>
                  </a:lnTo>
                  <a:lnTo>
                    <a:pt x="32" y="12"/>
                  </a:lnTo>
                  <a:lnTo>
                    <a:pt x="32" y="63"/>
                  </a:lnTo>
                  <a:lnTo>
                    <a:pt x="18" y="63"/>
                  </a:lnTo>
                  <a:lnTo>
                    <a:pt x="18" y="12"/>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Rectangle 25"/>
            <p:cNvSpPr>
              <a:spLocks noChangeArrowheads="1"/>
            </p:cNvSpPr>
            <p:nvPr userDrawn="1"/>
          </p:nvSpPr>
          <p:spPr bwMode="auto">
            <a:xfrm>
              <a:off x="4961" y="4362"/>
              <a:ext cx="4" cy="38"/>
            </a:xfrm>
            <a:prstGeom prst="rect">
              <a:avLst/>
            </a:prstGeom>
            <a:solidFill>
              <a:srgbClr val="0036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Freeform 26"/>
            <p:cNvSpPr>
              <a:spLocks/>
            </p:cNvSpPr>
            <p:nvPr userDrawn="1"/>
          </p:nvSpPr>
          <p:spPr bwMode="auto">
            <a:xfrm>
              <a:off x="4979" y="4362"/>
              <a:ext cx="34" cy="38"/>
            </a:xfrm>
            <a:custGeom>
              <a:avLst/>
              <a:gdLst>
                <a:gd name="T0" fmla="*/ 0 w 34"/>
                <a:gd name="T1" fmla="*/ 0 h 38"/>
                <a:gd name="T2" fmla="*/ 4 w 34"/>
                <a:gd name="T3" fmla="*/ 0 h 38"/>
                <a:gd name="T4" fmla="*/ 30 w 34"/>
                <a:gd name="T5" fmla="*/ 30 h 38"/>
                <a:gd name="T6" fmla="*/ 30 w 34"/>
                <a:gd name="T7" fmla="*/ 0 h 38"/>
                <a:gd name="T8" fmla="*/ 34 w 34"/>
                <a:gd name="T9" fmla="*/ 0 h 38"/>
                <a:gd name="T10" fmla="*/ 34 w 34"/>
                <a:gd name="T11" fmla="*/ 38 h 38"/>
                <a:gd name="T12" fmla="*/ 30 w 34"/>
                <a:gd name="T13" fmla="*/ 38 h 38"/>
                <a:gd name="T14" fmla="*/ 4 w 34"/>
                <a:gd name="T15" fmla="*/ 6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30" y="30"/>
                  </a:lnTo>
                  <a:lnTo>
                    <a:pt x="30" y="0"/>
                  </a:lnTo>
                  <a:lnTo>
                    <a:pt x="34" y="0"/>
                  </a:lnTo>
                  <a:lnTo>
                    <a:pt x="34" y="38"/>
                  </a:lnTo>
                  <a:lnTo>
                    <a:pt x="30" y="3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Freeform 27"/>
            <p:cNvSpPr>
              <a:spLocks/>
            </p:cNvSpPr>
            <p:nvPr userDrawn="1"/>
          </p:nvSpPr>
          <p:spPr bwMode="auto">
            <a:xfrm>
              <a:off x="5023" y="4362"/>
              <a:ext cx="38" cy="38"/>
            </a:xfrm>
            <a:custGeom>
              <a:avLst/>
              <a:gdLst>
                <a:gd name="T0" fmla="*/ 0 w 38"/>
                <a:gd name="T1" fmla="*/ 0 h 38"/>
                <a:gd name="T2" fmla="*/ 6 w 38"/>
                <a:gd name="T3" fmla="*/ 0 h 38"/>
                <a:gd name="T4" fmla="*/ 18 w 38"/>
                <a:gd name="T5" fmla="*/ 32 h 38"/>
                <a:gd name="T6" fmla="*/ 32 w 38"/>
                <a:gd name="T7" fmla="*/ 0 h 38"/>
                <a:gd name="T8" fmla="*/ 38 w 38"/>
                <a:gd name="T9" fmla="*/ 0 h 38"/>
                <a:gd name="T10" fmla="*/ 20 w 38"/>
                <a:gd name="T11" fmla="*/ 38 h 38"/>
                <a:gd name="T12" fmla="*/ 16 w 38"/>
                <a:gd name="T13" fmla="*/ 38 h 38"/>
                <a:gd name="T14" fmla="*/ 0 w 38"/>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8">
                  <a:moveTo>
                    <a:pt x="0" y="0"/>
                  </a:moveTo>
                  <a:lnTo>
                    <a:pt x="6" y="0"/>
                  </a:lnTo>
                  <a:lnTo>
                    <a:pt x="18" y="32"/>
                  </a:lnTo>
                  <a:lnTo>
                    <a:pt x="32" y="0"/>
                  </a:lnTo>
                  <a:lnTo>
                    <a:pt x="38" y="0"/>
                  </a:lnTo>
                  <a:lnTo>
                    <a:pt x="20" y="38"/>
                  </a:lnTo>
                  <a:lnTo>
                    <a:pt x="16"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Freeform 28"/>
            <p:cNvSpPr>
              <a:spLocks/>
            </p:cNvSpPr>
            <p:nvPr userDrawn="1"/>
          </p:nvSpPr>
          <p:spPr bwMode="auto">
            <a:xfrm>
              <a:off x="5071" y="4362"/>
              <a:ext cx="28" cy="38"/>
            </a:xfrm>
            <a:custGeom>
              <a:avLst/>
              <a:gdLst>
                <a:gd name="T0" fmla="*/ 0 w 28"/>
                <a:gd name="T1" fmla="*/ 0 h 38"/>
                <a:gd name="T2" fmla="*/ 28 w 28"/>
                <a:gd name="T3" fmla="*/ 0 h 38"/>
                <a:gd name="T4" fmla="*/ 28 w 28"/>
                <a:gd name="T5" fmla="*/ 4 h 38"/>
                <a:gd name="T6" fmla="*/ 4 w 28"/>
                <a:gd name="T7" fmla="*/ 4 h 38"/>
                <a:gd name="T8" fmla="*/ 4 w 28"/>
                <a:gd name="T9" fmla="*/ 16 h 38"/>
                <a:gd name="T10" fmla="*/ 26 w 28"/>
                <a:gd name="T11" fmla="*/ 16 h 38"/>
                <a:gd name="T12" fmla="*/ 26 w 28"/>
                <a:gd name="T13" fmla="*/ 20 h 38"/>
                <a:gd name="T14" fmla="*/ 4 w 28"/>
                <a:gd name="T15" fmla="*/ 20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6"/>
                  </a:lnTo>
                  <a:lnTo>
                    <a:pt x="26" y="16"/>
                  </a:lnTo>
                  <a:lnTo>
                    <a:pt x="26" y="20"/>
                  </a:lnTo>
                  <a:lnTo>
                    <a:pt x="4" y="20"/>
                  </a:lnTo>
                  <a:lnTo>
                    <a:pt x="4" y="34"/>
                  </a:lnTo>
                  <a:lnTo>
                    <a:pt x="28" y="34"/>
                  </a:lnTo>
                  <a:lnTo>
                    <a:pt x="28"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Freeform 29"/>
            <p:cNvSpPr>
              <a:spLocks/>
            </p:cNvSpPr>
            <p:nvPr userDrawn="1"/>
          </p:nvSpPr>
          <p:spPr bwMode="auto">
            <a:xfrm>
              <a:off x="5109" y="4360"/>
              <a:ext cx="30" cy="40"/>
            </a:xfrm>
            <a:custGeom>
              <a:avLst/>
              <a:gdLst>
                <a:gd name="T0" fmla="*/ 0 w 30"/>
                <a:gd name="T1" fmla="*/ 34 h 40"/>
                <a:gd name="T2" fmla="*/ 2 w 30"/>
                <a:gd name="T3" fmla="*/ 32 h 40"/>
                <a:gd name="T4" fmla="*/ 2 w 30"/>
                <a:gd name="T5" fmla="*/ 32 h 40"/>
                <a:gd name="T6" fmla="*/ 10 w 30"/>
                <a:gd name="T7" fmla="*/ 36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30 h 40"/>
                <a:gd name="T20" fmla="*/ 24 w 30"/>
                <a:gd name="T21" fmla="*/ 30 h 40"/>
                <a:gd name="T22" fmla="*/ 24 w 30"/>
                <a:gd name="T23" fmla="*/ 28 h 40"/>
                <a:gd name="T24" fmla="*/ 22 w 30"/>
                <a:gd name="T25" fmla="*/ 26 h 40"/>
                <a:gd name="T26" fmla="*/ 14 w 30"/>
                <a:gd name="T27" fmla="*/ 22 h 40"/>
                <a:gd name="T28" fmla="*/ 14 w 30"/>
                <a:gd name="T29" fmla="*/ 22 h 40"/>
                <a:gd name="T30" fmla="*/ 8 w 30"/>
                <a:gd name="T31" fmla="*/ 20 h 40"/>
                <a:gd name="T32" fmla="*/ 4 w 30"/>
                <a:gd name="T33" fmla="*/ 18 h 40"/>
                <a:gd name="T34" fmla="*/ 2 w 30"/>
                <a:gd name="T35" fmla="*/ 16 h 40"/>
                <a:gd name="T36" fmla="*/ 2 w 30"/>
                <a:gd name="T37" fmla="*/ 12 h 40"/>
                <a:gd name="T38" fmla="*/ 2 w 30"/>
                <a:gd name="T39" fmla="*/ 12 h 40"/>
                <a:gd name="T40" fmla="*/ 2 w 30"/>
                <a:gd name="T41" fmla="*/ 12 h 40"/>
                <a:gd name="T42" fmla="*/ 2 w 30"/>
                <a:gd name="T43" fmla="*/ 6 h 40"/>
                <a:gd name="T44" fmla="*/ 6 w 30"/>
                <a:gd name="T45" fmla="*/ 4 h 40"/>
                <a:gd name="T46" fmla="*/ 10 w 30"/>
                <a:gd name="T47" fmla="*/ 2 h 40"/>
                <a:gd name="T48" fmla="*/ 14 w 30"/>
                <a:gd name="T49" fmla="*/ 0 h 40"/>
                <a:gd name="T50" fmla="*/ 14 w 30"/>
                <a:gd name="T51" fmla="*/ 0 h 40"/>
                <a:gd name="T52" fmla="*/ 22 w 30"/>
                <a:gd name="T53" fmla="*/ 2 h 40"/>
                <a:gd name="T54" fmla="*/ 28 w 30"/>
                <a:gd name="T55" fmla="*/ 6 h 40"/>
                <a:gd name="T56" fmla="*/ 26 w 30"/>
                <a:gd name="T57" fmla="*/ 8 h 40"/>
                <a:gd name="T58" fmla="*/ 26 w 30"/>
                <a:gd name="T59" fmla="*/ 8 h 40"/>
                <a:gd name="T60" fmla="*/ 20 w 30"/>
                <a:gd name="T61" fmla="*/ 6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4 h 40"/>
                <a:gd name="T76" fmla="*/ 8 w 30"/>
                <a:gd name="T77" fmla="*/ 16 h 40"/>
                <a:gd name="T78" fmla="*/ 16 w 30"/>
                <a:gd name="T79" fmla="*/ 18 h 40"/>
                <a:gd name="T80" fmla="*/ 16 w 30"/>
                <a:gd name="T81" fmla="*/ 18 h 40"/>
                <a:gd name="T82" fmla="*/ 22 w 30"/>
                <a:gd name="T83" fmla="*/ 20 h 40"/>
                <a:gd name="T84" fmla="*/ 26 w 30"/>
                <a:gd name="T85" fmla="*/ 22 h 40"/>
                <a:gd name="T86" fmla="*/ 28 w 30"/>
                <a:gd name="T87" fmla="*/ 26 h 40"/>
                <a:gd name="T88" fmla="*/ 30 w 30"/>
                <a:gd name="T89" fmla="*/ 30 h 40"/>
                <a:gd name="T90" fmla="*/ 30 w 30"/>
                <a:gd name="T91" fmla="*/ 30 h 40"/>
                <a:gd name="T92" fmla="*/ 30 w 30"/>
                <a:gd name="T93" fmla="*/ 30 h 40"/>
                <a:gd name="T94" fmla="*/ 28 w 30"/>
                <a:gd name="T95" fmla="*/ 34 h 40"/>
                <a:gd name="T96" fmla="*/ 26 w 30"/>
                <a:gd name="T97" fmla="*/ 38 h 40"/>
                <a:gd name="T98" fmla="*/ 22 w 30"/>
                <a:gd name="T99" fmla="*/ 40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2"/>
                  </a:lnTo>
                  <a:lnTo>
                    <a:pt x="2" y="32"/>
                  </a:lnTo>
                  <a:lnTo>
                    <a:pt x="10" y="36"/>
                  </a:lnTo>
                  <a:lnTo>
                    <a:pt x="16" y="36"/>
                  </a:lnTo>
                  <a:lnTo>
                    <a:pt x="16" y="36"/>
                  </a:lnTo>
                  <a:lnTo>
                    <a:pt x="22" y="34"/>
                  </a:lnTo>
                  <a:lnTo>
                    <a:pt x="24" y="32"/>
                  </a:lnTo>
                  <a:lnTo>
                    <a:pt x="24" y="30"/>
                  </a:lnTo>
                  <a:lnTo>
                    <a:pt x="24" y="30"/>
                  </a:lnTo>
                  <a:lnTo>
                    <a:pt x="24" y="30"/>
                  </a:lnTo>
                  <a:lnTo>
                    <a:pt x="24" y="28"/>
                  </a:lnTo>
                  <a:lnTo>
                    <a:pt x="22" y="26"/>
                  </a:lnTo>
                  <a:lnTo>
                    <a:pt x="14" y="22"/>
                  </a:lnTo>
                  <a:lnTo>
                    <a:pt x="14" y="22"/>
                  </a:lnTo>
                  <a:lnTo>
                    <a:pt x="8" y="20"/>
                  </a:lnTo>
                  <a:lnTo>
                    <a:pt x="4" y="18"/>
                  </a:lnTo>
                  <a:lnTo>
                    <a:pt x="2" y="16"/>
                  </a:lnTo>
                  <a:lnTo>
                    <a:pt x="2" y="12"/>
                  </a:lnTo>
                  <a:lnTo>
                    <a:pt x="2" y="12"/>
                  </a:lnTo>
                  <a:lnTo>
                    <a:pt x="2" y="12"/>
                  </a:lnTo>
                  <a:lnTo>
                    <a:pt x="2" y="6"/>
                  </a:lnTo>
                  <a:lnTo>
                    <a:pt x="6" y="4"/>
                  </a:lnTo>
                  <a:lnTo>
                    <a:pt x="10" y="2"/>
                  </a:lnTo>
                  <a:lnTo>
                    <a:pt x="14" y="0"/>
                  </a:lnTo>
                  <a:lnTo>
                    <a:pt x="14" y="0"/>
                  </a:lnTo>
                  <a:lnTo>
                    <a:pt x="22" y="2"/>
                  </a:lnTo>
                  <a:lnTo>
                    <a:pt x="28" y="6"/>
                  </a:lnTo>
                  <a:lnTo>
                    <a:pt x="26" y="8"/>
                  </a:lnTo>
                  <a:lnTo>
                    <a:pt x="26" y="8"/>
                  </a:lnTo>
                  <a:lnTo>
                    <a:pt x="20" y="6"/>
                  </a:lnTo>
                  <a:lnTo>
                    <a:pt x="14" y="4"/>
                  </a:lnTo>
                  <a:lnTo>
                    <a:pt x="14" y="4"/>
                  </a:lnTo>
                  <a:lnTo>
                    <a:pt x="8" y="6"/>
                  </a:lnTo>
                  <a:lnTo>
                    <a:pt x="6" y="10"/>
                  </a:lnTo>
                  <a:lnTo>
                    <a:pt x="6" y="10"/>
                  </a:lnTo>
                  <a:lnTo>
                    <a:pt x="6" y="10"/>
                  </a:lnTo>
                  <a:lnTo>
                    <a:pt x="6" y="14"/>
                  </a:lnTo>
                  <a:lnTo>
                    <a:pt x="8" y="16"/>
                  </a:lnTo>
                  <a:lnTo>
                    <a:pt x="16" y="18"/>
                  </a:lnTo>
                  <a:lnTo>
                    <a:pt x="16" y="18"/>
                  </a:lnTo>
                  <a:lnTo>
                    <a:pt x="22" y="20"/>
                  </a:lnTo>
                  <a:lnTo>
                    <a:pt x="26" y="22"/>
                  </a:lnTo>
                  <a:lnTo>
                    <a:pt x="28" y="26"/>
                  </a:lnTo>
                  <a:lnTo>
                    <a:pt x="30" y="30"/>
                  </a:lnTo>
                  <a:lnTo>
                    <a:pt x="30" y="30"/>
                  </a:lnTo>
                  <a:lnTo>
                    <a:pt x="30" y="30"/>
                  </a:lnTo>
                  <a:lnTo>
                    <a:pt x="28" y="34"/>
                  </a:lnTo>
                  <a:lnTo>
                    <a:pt x="26" y="38"/>
                  </a:lnTo>
                  <a:lnTo>
                    <a:pt x="22" y="40"/>
                  </a:lnTo>
                  <a:lnTo>
                    <a:pt x="16" y="40"/>
                  </a:lnTo>
                  <a:lnTo>
                    <a:pt x="16" y="40"/>
                  </a:lnTo>
                  <a:lnTo>
                    <a:pt x="8" y="38"/>
                  </a:lnTo>
                  <a:lnTo>
                    <a:pt x="0" y="34"/>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Freeform 30"/>
            <p:cNvSpPr>
              <a:spLocks/>
            </p:cNvSpPr>
            <p:nvPr userDrawn="1"/>
          </p:nvSpPr>
          <p:spPr bwMode="auto">
            <a:xfrm>
              <a:off x="5109" y="4360"/>
              <a:ext cx="30" cy="40"/>
            </a:xfrm>
            <a:custGeom>
              <a:avLst/>
              <a:gdLst>
                <a:gd name="T0" fmla="*/ 0 w 30"/>
                <a:gd name="T1" fmla="*/ 34 h 40"/>
                <a:gd name="T2" fmla="*/ 2 w 30"/>
                <a:gd name="T3" fmla="*/ 32 h 40"/>
                <a:gd name="T4" fmla="*/ 2 w 30"/>
                <a:gd name="T5" fmla="*/ 32 h 40"/>
                <a:gd name="T6" fmla="*/ 10 w 30"/>
                <a:gd name="T7" fmla="*/ 36 h 40"/>
                <a:gd name="T8" fmla="*/ 16 w 30"/>
                <a:gd name="T9" fmla="*/ 36 h 40"/>
                <a:gd name="T10" fmla="*/ 16 w 30"/>
                <a:gd name="T11" fmla="*/ 36 h 40"/>
                <a:gd name="T12" fmla="*/ 22 w 30"/>
                <a:gd name="T13" fmla="*/ 34 h 40"/>
                <a:gd name="T14" fmla="*/ 24 w 30"/>
                <a:gd name="T15" fmla="*/ 32 h 40"/>
                <a:gd name="T16" fmla="*/ 24 w 30"/>
                <a:gd name="T17" fmla="*/ 30 h 40"/>
                <a:gd name="T18" fmla="*/ 24 w 30"/>
                <a:gd name="T19" fmla="*/ 30 h 40"/>
                <a:gd name="T20" fmla="*/ 24 w 30"/>
                <a:gd name="T21" fmla="*/ 30 h 40"/>
                <a:gd name="T22" fmla="*/ 24 w 30"/>
                <a:gd name="T23" fmla="*/ 28 h 40"/>
                <a:gd name="T24" fmla="*/ 22 w 30"/>
                <a:gd name="T25" fmla="*/ 26 h 40"/>
                <a:gd name="T26" fmla="*/ 14 w 30"/>
                <a:gd name="T27" fmla="*/ 22 h 40"/>
                <a:gd name="T28" fmla="*/ 14 w 30"/>
                <a:gd name="T29" fmla="*/ 22 h 40"/>
                <a:gd name="T30" fmla="*/ 8 w 30"/>
                <a:gd name="T31" fmla="*/ 20 h 40"/>
                <a:gd name="T32" fmla="*/ 4 w 30"/>
                <a:gd name="T33" fmla="*/ 18 h 40"/>
                <a:gd name="T34" fmla="*/ 2 w 30"/>
                <a:gd name="T35" fmla="*/ 16 h 40"/>
                <a:gd name="T36" fmla="*/ 2 w 30"/>
                <a:gd name="T37" fmla="*/ 12 h 40"/>
                <a:gd name="T38" fmla="*/ 2 w 30"/>
                <a:gd name="T39" fmla="*/ 12 h 40"/>
                <a:gd name="T40" fmla="*/ 2 w 30"/>
                <a:gd name="T41" fmla="*/ 12 h 40"/>
                <a:gd name="T42" fmla="*/ 2 w 30"/>
                <a:gd name="T43" fmla="*/ 6 h 40"/>
                <a:gd name="T44" fmla="*/ 6 w 30"/>
                <a:gd name="T45" fmla="*/ 4 h 40"/>
                <a:gd name="T46" fmla="*/ 10 w 30"/>
                <a:gd name="T47" fmla="*/ 2 h 40"/>
                <a:gd name="T48" fmla="*/ 14 w 30"/>
                <a:gd name="T49" fmla="*/ 0 h 40"/>
                <a:gd name="T50" fmla="*/ 14 w 30"/>
                <a:gd name="T51" fmla="*/ 0 h 40"/>
                <a:gd name="T52" fmla="*/ 22 w 30"/>
                <a:gd name="T53" fmla="*/ 2 h 40"/>
                <a:gd name="T54" fmla="*/ 28 w 30"/>
                <a:gd name="T55" fmla="*/ 6 h 40"/>
                <a:gd name="T56" fmla="*/ 26 w 30"/>
                <a:gd name="T57" fmla="*/ 8 h 40"/>
                <a:gd name="T58" fmla="*/ 26 w 30"/>
                <a:gd name="T59" fmla="*/ 8 h 40"/>
                <a:gd name="T60" fmla="*/ 20 w 30"/>
                <a:gd name="T61" fmla="*/ 6 h 40"/>
                <a:gd name="T62" fmla="*/ 14 w 30"/>
                <a:gd name="T63" fmla="*/ 4 h 40"/>
                <a:gd name="T64" fmla="*/ 14 w 30"/>
                <a:gd name="T65" fmla="*/ 4 h 40"/>
                <a:gd name="T66" fmla="*/ 8 w 30"/>
                <a:gd name="T67" fmla="*/ 6 h 40"/>
                <a:gd name="T68" fmla="*/ 6 w 30"/>
                <a:gd name="T69" fmla="*/ 10 h 40"/>
                <a:gd name="T70" fmla="*/ 6 w 30"/>
                <a:gd name="T71" fmla="*/ 10 h 40"/>
                <a:gd name="T72" fmla="*/ 6 w 30"/>
                <a:gd name="T73" fmla="*/ 10 h 40"/>
                <a:gd name="T74" fmla="*/ 6 w 30"/>
                <a:gd name="T75" fmla="*/ 14 h 40"/>
                <a:gd name="T76" fmla="*/ 8 w 30"/>
                <a:gd name="T77" fmla="*/ 16 h 40"/>
                <a:gd name="T78" fmla="*/ 16 w 30"/>
                <a:gd name="T79" fmla="*/ 18 h 40"/>
                <a:gd name="T80" fmla="*/ 16 w 30"/>
                <a:gd name="T81" fmla="*/ 18 h 40"/>
                <a:gd name="T82" fmla="*/ 22 w 30"/>
                <a:gd name="T83" fmla="*/ 20 h 40"/>
                <a:gd name="T84" fmla="*/ 26 w 30"/>
                <a:gd name="T85" fmla="*/ 22 h 40"/>
                <a:gd name="T86" fmla="*/ 28 w 30"/>
                <a:gd name="T87" fmla="*/ 26 h 40"/>
                <a:gd name="T88" fmla="*/ 30 w 30"/>
                <a:gd name="T89" fmla="*/ 30 h 40"/>
                <a:gd name="T90" fmla="*/ 30 w 30"/>
                <a:gd name="T91" fmla="*/ 30 h 40"/>
                <a:gd name="T92" fmla="*/ 30 w 30"/>
                <a:gd name="T93" fmla="*/ 30 h 40"/>
                <a:gd name="T94" fmla="*/ 28 w 30"/>
                <a:gd name="T95" fmla="*/ 34 h 40"/>
                <a:gd name="T96" fmla="*/ 26 w 30"/>
                <a:gd name="T97" fmla="*/ 38 h 40"/>
                <a:gd name="T98" fmla="*/ 22 w 30"/>
                <a:gd name="T99" fmla="*/ 40 h 40"/>
                <a:gd name="T100" fmla="*/ 16 w 30"/>
                <a:gd name="T101" fmla="*/ 40 h 40"/>
                <a:gd name="T102" fmla="*/ 16 w 30"/>
                <a:gd name="T103" fmla="*/ 40 h 40"/>
                <a:gd name="T104" fmla="*/ 8 w 30"/>
                <a:gd name="T105" fmla="*/ 38 h 40"/>
                <a:gd name="T106" fmla="*/ 0 w 30"/>
                <a:gd name="T107"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 h="40">
                  <a:moveTo>
                    <a:pt x="0" y="34"/>
                  </a:moveTo>
                  <a:lnTo>
                    <a:pt x="2" y="32"/>
                  </a:lnTo>
                  <a:lnTo>
                    <a:pt x="2" y="32"/>
                  </a:lnTo>
                  <a:lnTo>
                    <a:pt x="10" y="36"/>
                  </a:lnTo>
                  <a:lnTo>
                    <a:pt x="16" y="36"/>
                  </a:lnTo>
                  <a:lnTo>
                    <a:pt x="16" y="36"/>
                  </a:lnTo>
                  <a:lnTo>
                    <a:pt x="22" y="34"/>
                  </a:lnTo>
                  <a:lnTo>
                    <a:pt x="24" y="32"/>
                  </a:lnTo>
                  <a:lnTo>
                    <a:pt x="24" y="30"/>
                  </a:lnTo>
                  <a:lnTo>
                    <a:pt x="24" y="30"/>
                  </a:lnTo>
                  <a:lnTo>
                    <a:pt x="24" y="30"/>
                  </a:lnTo>
                  <a:lnTo>
                    <a:pt x="24" y="28"/>
                  </a:lnTo>
                  <a:lnTo>
                    <a:pt x="22" y="26"/>
                  </a:lnTo>
                  <a:lnTo>
                    <a:pt x="14" y="22"/>
                  </a:lnTo>
                  <a:lnTo>
                    <a:pt x="14" y="22"/>
                  </a:lnTo>
                  <a:lnTo>
                    <a:pt x="8" y="20"/>
                  </a:lnTo>
                  <a:lnTo>
                    <a:pt x="4" y="18"/>
                  </a:lnTo>
                  <a:lnTo>
                    <a:pt x="2" y="16"/>
                  </a:lnTo>
                  <a:lnTo>
                    <a:pt x="2" y="12"/>
                  </a:lnTo>
                  <a:lnTo>
                    <a:pt x="2" y="12"/>
                  </a:lnTo>
                  <a:lnTo>
                    <a:pt x="2" y="12"/>
                  </a:lnTo>
                  <a:lnTo>
                    <a:pt x="2" y="6"/>
                  </a:lnTo>
                  <a:lnTo>
                    <a:pt x="6" y="4"/>
                  </a:lnTo>
                  <a:lnTo>
                    <a:pt x="10" y="2"/>
                  </a:lnTo>
                  <a:lnTo>
                    <a:pt x="14" y="0"/>
                  </a:lnTo>
                  <a:lnTo>
                    <a:pt x="14" y="0"/>
                  </a:lnTo>
                  <a:lnTo>
                    <a:pt x="22" y="2"/>
                  </a:lnTo>
                  <a:lnTo>
                    <a:pt x="28" y="6"/>
                  </a:lnTo>
                  <a:lnTo>
                    <a:pt x="26" y="8"/>
                  </a:lnTo>
                  <a:lnTo>
                    <a:pt x="26" y="8"/>
                  </a:lnTo>
                  <a:lnTo>
                    <a:pt x="20" y="6"/>
                  </a:lnTo>
                  <a:lnTo>
                    <a:pt x="14" y="4"/>
                  </a:lnTo>
                  <a:lnTo>
                    <a:pt x="14" y="4"/>
                  </a:lnTo>
                  <a:lnTo>
                    <a:pt x="8" y="6"/>
                  </a:lnTo>
                  <a:lnTo>
                    <a:pt x="6" y="10"/>
                  </a:lnTo>
                  <a:lnTo>
                    <a:pt x="6" y="10"/>
                  </a:lnTo>
                  <a:lnTo>
                    <a:pt x="6" y="10"/>
                  </a:lnTo>
                  <a:lnTo>
                    <a:pt x="6" y="14"/>
                  </a:lnTo>
                  <a:lnTo>
                    <a:pt x="8" y="16"/>
                  </a:lnTo>
                  <a:lnTo>
                    <a:pt x="16" y="18"/>
                  </a:lnTo>
                  <a:lnTo>
                    <a:pt x="16" y="18"/>
                  </a:lnTo>
                  <a:lnTo>
                    <a:pt x="22" y="20"/>
                  </a:lnTo>
                  <a:lnTo>
                    <a:pt x="26" y="22"/>
                  </a:lnTo>
                  <a:lnTo>
                    <a:pt x="28" y="26"/>
                  </a:lnTo>
                  <a:lnTo>
                    <a:pt x="30" y="30"/>
                  </a:lnTo>
                  <a:lnTo>
                    <a:pt x="30" y="30"/>
                  </a:lnTo>
                  <a:lnTo>
                    <a:pt x="30" y="30"/>
                  </a:lnTo>
                  <a:lnTo>
                    <a:pt x="28" y="34"/>
                  </a:lnTo>
                  <a:lnTo>
                    <a:pt x="26" y="38"/>
                  </a:lnTo>
                  <a:lnTo>
                    <a:pt x="22" y="40"/>
                  </a:lnTo>
                  <a:lnTo>
                    <a:pt x="16" y="40"/>
                  </a:lnTo>
                  <a:lnTo>
                    <a:pt x="16" y="40"/>
                  </a:lnTo>
                  <a:lnTo>
                    <a:pt x="8" y="38"/>
                  </a:lnTo>
                  <a:lnTo>
                    <a:pt x="0"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Freeform 31"/>
            <p:cNvSpPr>
              <a:spLocks/>
            </p:cNvSpPr>
            <p:nvPr userDrawn="1"/>
          </p:nvSpPr>
          <p:spPr bwMode="auto">
            <a:xfrm>
              <a:off x="5147" y="4362"/>
              <a:ext cx="30" cy="38"/>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Freeform 32"/>
            <p:cNvSpPr>
              <a:spLocks/>
            </p:cNvSpPr>
            <p:nvPr userDrawn="1"/>
          </p:nvSpPr>
          <p:spPr bwMode="auto">
            <a:xfrm>
              <a:off x="5189" y="4362"/>
              <a:ext cx="36" cy="38"/>
            </a:xfrm>
            <a:custGeom>
              <a:avLst/>
              <a:gdLst>
                <a:gd name="T0" fmla="*/ 0 w 36"/>
                <a:gd name="T1" fmla="*/ 0 h 38"/>
                <a:gd name="T2" fmla="*/ 4 w 36"/>
                <a:gd name="T3" fmla="*/ 0 h 38"/>
                <a:gd name="T4" fmla="*/ 18 w 36"/>
                <a:gd name="T5" fmla="*/ 20 h 38"/>
                <a:gd name="T6" fmla="*/ 32 w 36"/>
                <a:gd name="T7" fmla="*/ 0 h 38"/>
                <a:gd name="T8" fmla="*/ 36 w 36"/>
                <a:gd name="T9" fmla="*/ 0 h 38"/>
                <a:gd name="T10" fmla="*/ 36 w 36"/>
                <a:gd name="T11" fmla="*/ 38 h 38"/>
                <a:gd name="T12" fmla="*/ 32 w 36"/>
                <a:gd name="T13" fmla="*/ 38 h 38"/>
                <a:gd name="T14" fmla="*/ 32 w 36"/>
                <a:gd name="T15" fmla="*/ 6 h 38"/>
                <a:gd name="T16" fmla="*/ 18 w 36"/>
                <a:gd name="T17" fmla="*/ 28 h 38"/>
                <a:gd name="T18" fmla="*/ 18 w 36"/>
                <a:gd name="T19" fmla="*/ 28 h 38"/>
                <a:gd name="T20" fmla="*/ 4 w 36"/>
                <a:gd name="T21" fmla="*/ 6 h 38"/>
                <a:gd name="T22" fmla="*/ 4 w 36"/>
                <a:gd name="T23" fmla="*/ 38 h 38"/>
                <a:gd name="T24" fmla="*/ 0 w 36"/>
                <a:gd name="T25" fmla="*/ 38 h 38"/>
                <a:gd name="T26" fmla="*/ 0 w 36"/>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8">
                  <a:moveTo>
                    <a:pt x="0" y="0"/>
                  </a:moveTo>
                  <a:lnTo>
                    <a:pt x="4" y="0"/>
                  </a:lnTo>
                  <a:lnTo>
                    <a:pt x="18" y="20"/>
                  </a:lnTo>
                  <a:lnTo>
                    <a:pt x="32" y="0"/>
                  </a:lnTo>
                  <a:lnTo>
                    <a:pt x="36" y="0"/>
                  </a:lnTo>
                  <a:lnTo>
                    <a:pt x="36" y="38"/>
                  </a:lnTo>
                  <a:lnTo>
                    <a:pt x="32" y="38"/>
                  </a:lnTo>
                  <a:lnTo>
                    <a:pt x="32" y="6"/>
                  </a:lnTo>
                  <a:lnTo>
                    <a:pt x="18" y="28"/>
                  </a:lnTo>
                  <a:lnTo>
                    <a:pt x="18" y="2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Freeform 33"/>
            <p:cNvSpPr>
              <a:spLocks/>
            </p:cNvSpPr>
            <p:nvPr userDrawn="1"/>
          </p:nvSpPr>
          <p:spPr bwMode="auto">
            <a:xfrm>
              <a:off x="5241" y="4362"/>
              <a:ext cx="28" cy="38"/>
            </a:xfrm>
            <a:custGeom>
              <a:avLst/>
              <a:gdLst>
                <a:gd name="T0" fmla="*/ 0 w 28"/>
                <a:gd name="T1" fmla="*/ 0 h 38"/>
                <a:gd name="T2" fmla="*/ 28 w 28"/>
                <a:gd name="T3" fmla="*/ 0 h 38"/>
                <a:gd name="T4" fmla="*/ 28 w 28"/>
                <a:gd name="T5" fmla="*/ 4 h 38"/>
                <a:gd name="T6" fmla="*/ 4 w 28"/>
                <a:gd name="T7" fmla="*/ 4 h 38"/>
                <a:gd name="T8" fmla="*/ 4 w 28"/>
                <a:gd name="T9" fmla="*/ 16 h 38"/>
                <a:gd name="T10" fmla="*/ 24 w 28"/>
                <a:gd name="T11" fmla="*/ 16 h 38"/>
                <a:gd name="T12" fmla="*/ 24 w 28"/>
                <a:gd name="T13" fmla="*/ 20 h 38"/>
                <a:gd name="T14" fmla="*/ 4 w 28"/>
                <a:gd name="T15" fmla="*/ 20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6"/>
                  </a:lnTo>
                  <a:lnTo>
                    <a:pt x="24" y="16"/>
                  </a:lnTo>
                  <a:lnTo>
                    <a:pt x="24" y="20"/>
                  </a:lnTo>
                  <a:lnTo>
                    <a:pt x="4" y="20"/>
                  </a:lnTo>
                  <a:lnTo>
                    <a:pt x="4" y="34"/>
                  </a:lnTo>
                  <a:lnTo>
                    <a:pt x="28" y="34"/>
                  </a:lnTo>
                  <a:lnTo>
                    <a:pt x="28"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Freeform 34"/>
            <p:cNvSpPr>
              <a:spLocks/>
            </p:cNvSpPr>
            <p:nvPr userDrawn="1"/>
          </p:nvSpPr>
          <p:spPr bwMode="auto">
            <a:xfrm>
              <a:off x="5281" y="4362"/>
              <a:ext cx="32" cy="38"/>
            </a:xfrm>
            <a:custGeom>
              <a:avLst/>
              <a:gdLst>
                <a:gd name="T0" fmla="*/ 0 w 32"/>
                <a:gd name="T1" fmla="*/ 0 h 38"/>
                <a:gd name="T2" fmla="*/ 4 w 32"/>
                <a:gd name="T3" fmla="*/ 0 h 38"/>
                <a:gd name="T4" fmla="*/ 28 w 32"/>
                <a:gd name="T5" fmla="*/ 30 h 38"/>
                <a:gd name="T6" fmla="*/ 28 w 32"/>
                <a:gd name="T7" fmla="*/ 0 h 38"/>
                <a:gd name="T8" fmla="*/ 32 w 32"/>
                <a:gd name="T9" fmla="*/ 0 h 38"/>
                <a:gd name="T10" fmla="*/ 32 w 32"/>
                <a:gd name="T11" fmla="*/ 38 h 38"/>
                <a:gd name="T12" fmla="*/ 28 w 32"/>
                <a:gd name="T13" fmla="*/ 38 h 38"/>
                <a:gd name="T14" fmla="*/ 4 w 32"/>
                <a:gd name="T15" fmla="*/ 6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0"/>
                  </a:lnTo>
                  <a:lnTo>
                    <a:pt x="28" y="0"/>
                  </a:lnTo>
                  <a:lnTo>
                    <a:pt x="32" y="0"/>
                  </a:lnTo>
                  <a:lnTo>
                    <a:pt x="32" y="38"/>
                  </a:lnTo>
                  <a:lnTo>
                    <a:pt x="28" y="3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Freeform 35"/>
            <p:cNvSpPr>
              <a:spLocks/>
            </p:cNvSpPr>
            <p:nvPr userDrawn="1"/>
          </p:nvSpPr>
          <p:spPr bwMode="auto">
            <a:xfrm>
              <a:off x="5325" y="4362"/>
              <a:ext cx="30" cy="38"/>
            </a:xfrm>
            <a:custGeom>
              <a:avLst/>
              <a:gdLst>
                <a:gd name="T0" fmla="*/ 12 w 30"/>
                <a:gd name="T1" fmla="*/ 4 h 38"/>
                <a:gd name="T2" fmla="*/ 0 w 30"/>
                <a:gd name="T3" fmla="*/ 4 h 38"/>
                <a:gd name="T4" fmla="*/ 0 w 30"/>
                <a:gd name="T5" fmla="*/ 0 h 38"/>
                <a:gd name="T6" fmla="*/ 30 w 30"/>
                <a:gd name="T7" fmla="*/ 0 h 38"/>
                <a:gd name="T8" fmla="*/ 30 w 30"/>
                <a:gd name="T9" fmla="*/ 4 h 38"/>
                <a:gd name="T10" fmla="*/ 18 w 30"/>
                <a:gd name="T11" fmla="*/ 4 h 38"/>
                <a:gd name="T12" fmla="*/ 18 w 30"/>
                <a:gd name="T13" fmla="*/ 38 h 38"/>
                <a:gd name="T14" fmla="*/ 12 w 30"/>
                <a:gd name="T15" fmla="*/ 38 h 38"/>
                <a:gd name="T16" fmla="*/ 12 w 30"/>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8">
                  <a:moveTo>
                    <a:pt x="12" y="4"/>
                  </a:moveTo>
                  <a:lnTo>
                    <a:pt x="0" y="4"/>
                  </a:lnTo>
                  <a:lnTo>
                    <a:pt x="0" y="0"/>
                  </a:lnTo>
                  <a:lnTo>
                    <a:pt x="30" y="0"/>
                  </a:lnTo>
                  <a:lnTo>
                    <a:pt x="30" y="4"/>
                  </a:lnTo>
                  <a:lnTo>
                    <a:pt x="18" y="4"/>
                  </a:lnTo>
                  <a:lnTo>
                    <a:pt x="18" y="38"/>
                  </a:lnTo>
                  <a:lnTo>
                    <a:pt x="12" y="38"/>
                  </a:lnTo>
                  <a:lnTo>
                    <a:pt x="12" y="4"/>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Freeform 36"/>
            <p:cNvSpPr>
              <a:spLocks/>
            </p:cNvSpPr>
            <p:nvPr userDrawn="1"/>
          </p:nvSpPr>
          <p:spPr bwMode="auto">
            <a:xfrm>
              <a:off x="5387" y="4362"/>
              <a:ext cx="37" cy="38"/>
            </a:xfrm>
            <a:custGeom>
              <a:avLst/>
              <a:gdLst>
                <a:gd name="T0" fmla="*/ 0 w 37"/>
                <a:gd name="T1" fmla="*/ 0 h 38"/>
                <a:gd name="T2" fmla="*/ 4 w 37"/>
                <a:gd name="T3" fmla="*/ 0 h 38"/>
                <a:gd name="T4" fmla="*/ 19 w 37"/>
                <a:gd name="T5" fmla="*/ 20 h 38"/>
                <a:gd name="T6" fmla="*/ 33 w 37"/>
                <a:gd name="T7" fmla="*/ 0 h 38"/>
                <a:gd name="T8" fmla="*/ 37 w 37"/>
                <a:gd name="T9" fmla="*/ 0 h 38"/>
                <a:gd name="T10" fmla="*/ 37 w 37"/>
                <a:gd name="T11" fmla="*/ 38 h 38"/>
                <a:gd name="T12" fmla="*/ 33 w 37"/>
                <a:gd name="T13" fmla="*/ 38 h 38"/>
                <a:gd name="T14" fmla="*/ 33 w 37"/>
                <a:gd name="T15" fmla="*/ 6 h 38"/>
                <a:gd name="T16" fmla="*/ 19 w 37"/>
                <a:gd name="T17" fmla="*/ 28 h 38"/>
                <a:gd name="T18" fmla="*/ 19 w 37"/>
                <a:gd name="T19" fmla="*/ 28 h 38"/>
                <a:gd name="T20" fmla="*/ 4 w 37"/>
                <a:gd name="T21" fmla="*/ 6 h 38"/>
                <a:gd name="T22" fmla="*/ 4 w 37"/>
                <a:gd name="T23" fmla="*/ 38 h 38"/>
                <a:gd name="T24" fmla="*/ 0 w 37"/>
                <a:gd name="T25" fmla="*/ 38 h 38"/>
                <a:gd name="T26" fmla="*/ 0 w 37"/>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8">
                  <a:moveTo>
                    <a:pt x="0" y="0"/>
                  </a:moveTo>
                  <a:lnTo>
                    <a:pt x="4" y="0"/>
                  </a:lnTo>
                  <a:lnTo>
                    <a:pt x="19" y="20"/>
                  </a:lnTo>
                  <a:lnTo>
                    <a:pt x="33" y="0"/>
                  </a:lnTo>
                  <a:lnTo>
                    <a:pt x="37" y="0"/>
                  </a:lnTo>
                  <a:lnTo>
                    <a:pt x="37" y="38"/>
                  </a:lnTo>
                  <a:lnTo>
                    <a:pt x="33" y="38"/>
                  </a:lnTo>
                  <a:lnTo>
                    <a:pt x="33" y="6"/>
                  </a:lnTo>
                  <a:lnTo>
                    <a:pt x="19" y="28"/>
                  </a:lnTo>
                  <a:lnTo>
                    <a:pt x="19" y="2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Freeform 37"/>
            <p:cNvSpPr>
              <a:spLocks noEditPoints="1"/>
            </p:cNvSpPr>
            <p:nvPr userDrawn="1"/>
          </p:nvSpPr>
          <p:spPr bwMode="auto">
            <a:xfrm>
              <a:off x="5436" y="4360"/>
              <a:ext cx="38" cy="40"/>
            </a:xfrm>
            <a:custGeom>
              <a:avLst/>
              <a:gdLst>
                <a:gd name="T0" fmla="*/ 18 w 38"/>
                <a:gd name="T1" fmla="*/ 0 h 40"/>
                <a:gd name="T2" fmla="*/ 22 w 38"/>
                <a:gd name="T3" fmla="*/ 0 h 40"/>
                <a:gd name="T4" fmla="*/ 38 w 38"/>
                <a:gd name="T5" fmla="*/ 40 h 40"/>
                <a:gd name="T6" fmla="*/ 34 w 38"/>
                <a:gd name="T7" fmla="*/ 40 h 40"/>
                <a:gd name="T8" fmla="*/ 30 w 38"/>
                <a:gd name="T9" fmla="*/ 30 h 40"/>
                <a:gd name="T10" fmla="*/ 8 w 38"/>
                <a:gd name="T11" fmla="*/ 30 h 40"/>
                <a:gd name="T12" fmla="*/ 4 w 38"/>
                <a:gd name="T13" fmla="*/ 40 h 40"/>
                <a:gd name="T14" fmla="*/ 0 w 38"/>
                <a:gd name="T15" fmla="*/ 40 h 40"/>
                <a:gd name="T16" fmla="*/ 18 w 38"/>
                <a:gd name="T17" fmla="*/ 0 h 40"/>
                <a:gd name="T18" fmla="*/ 28 w 38"/>
                <a:gd name="T19" fmla="*/ 26 h 40"/>
                <a:gd name="T20" fmla="*/ 20 w 38"/>
                <a:gd name="T21" fmla="*/ 6 h 40"/>
                <a:gd name="T22" fmla="*/ 10 w 38"/>
                <a:gd name="T23" fmla="*/ 26 h 40"/>
                <a:gd name="T24" fmla="*/ 28 w 38"/>
                <a:gd name="T2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40">
                  <a:moveTo>
                    <a:pt x="18" y="0"/>
                  </a:moveTo>
                  <a:lnTo>
                    <a:pt x="22" y="0"/>
                  </a:lnTo>
                  <a:lnTo>
                    <a:pt x="38" y="40"/>
                  </a:lnTo>
                  <a:lnTo>
                    <a:pt x="34" y="40"/>
                  </a:lnTo>
                  <a:lnTo>
                    <a:pt x="30" y="30"/>
                  </a:lnTo>
                  <a:lnTo>
                    <a:pt x="8" y="30"/>
                  </a:lnTo>
                  <a:lnTo>
                    <a:pt x="4" y="40"/>
                  </a:lnTo>
                  <a:lnTo>
                    <a:pt x="0" y="40"/>
                  </a:lnTo>
                  <a:lnTo>
                    <a:pt x="18" y="0"/>
                  </a:lnTo>
                  <a:close/>
                  <a:moveTo>
                    <a:pt x="28" y="26"/>
                  </a:moveTo>
                  <a:lnTo>
                    <a:pt x="20" y="6"/>
                  </a:lnTo>
                  <a:lnTo>
                    <a:pt x="10" y="26"/>
                  </a:lnTo>
                  <a:lnTo>
                    <a:pt x="28" y="26"/>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Freeform 38"/>
            <p:cNvSpPr>
              <a:spLocks/>
            </p:cNvSpPr>
            <p:nvPr userDrawn="1"/>
          </p:nvSpPr>
          <p:spPr bwMode="auto">
            <a:xfrm>
              <a:off x="5486" y="4362"/>
              <a:ext cx="32" cy="38"/>
            </a:xfrm>
            <a:custGeom>
              <a:avLst/>
              <a:gdLst>
                <a:gd name="T0" fmla="*/ 0 w 32"/>
                <a:gd name="T1" fmla="*/ 0 h 38"/>
                <a:gd name="T2" fmla="*/ 4 w 32"/>
                <a:gd name="T3" fmla="*/ 0 h 38"/>
                <a:gd name="T4" fmla="*/ 28 w 32"/>
                <a:gd name="T5" fmla="*/ 30 h 38"/>
                <a:gd name="T6" fmla="*/ 28 w 32"/>
                <a:gd name="T7" fmla="*/ 0 h 38"/>
                <a:gd name="T8" fmla="*/ 32 w 32"/>
                <a:gd name="T9" fmla="*/ 0 h 38"/>
                <a:gd name="T10" fmla="*/ 32 w 32"/>
                <a:gd name="T11" fmla="*/ 38 h 38"/>
                <a:gd name="T12" fmla="*/ 30 w 32"/>
                <a:gd name="T13" fmla="*/ 38 h 38"/>
                <a:gd name="T14" fmla="*/ 4 w 32"/>
                <a:gd name="T15" fmla="*/ 6 h 38"/>
                <a:gd name="T16" fmla="*/ 4 w 32"/>
                <a:gd name="T17" fmla="*/ 38 h 38"/>
                <a:gd name="T18" fmla="*/ 0 w 32"/>
                <a:gd name="T19" fmla="*/ 38 h 38"/>
                <a:gd name="T20" fmla="*/ 0 w 32"/>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8">
                  <a:moveTo>
                    <a:pt x="0" y="0"/>
                  </a:moveTo>
                  <a:lnTo>
                    <a:pt x="4" y="0"/>
                  </a:lnTo>
                  <a:lnTo>
                    <a:pt x="28" y="30"/>
                  </a:lnTo>
                  <a:lnTo>
                    <a:pt x="28" y="0"/>
                  </a:lnTo>
                  <a:lnTo>
                    <a:pt x="32" y="0"/>
                  </a:lnTo>
                  <a:lnTo>
                    <a:pt x="32" y="38"/>
                  </a:lnTo>
                  <a:lnTo>
                    <a:pt x="30" y="3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Freeform 39"/>
            <p:cNvSpPr>
              <a:spLocks noEditPoints="1"/>
            </p:cNvSpPr>
            <p:nvPr userDrawn="1"/>
          </p:nvSpPr>
          <p:spPr bwMode="auto">
            <a:xfrm>
              <a:off x="5530" y="4360"/>
              <a:ext cx="40" cy="40"/>
            </a:xfrm>
            <a:custGeom>
              <a:avLst/>
              <a:gdLst>
                <a:gd name="T0" fmla="*/ 18 w 40"/>
                <a:gd name="T1" fmla="*/ 0 h 40"/>
                <a:gd name="T2" fmla="*/ 22 w 40"/>
                <a:gd name="T3" fmla="*/ 0 h 40"/>
                <a:gd name="T4" fmla="*/ 40 w 40"/>
                <a:gd name="T5" fmla="*/ 40 h 40"/>
                <a:gd name="T6" fmla="*/ 34 w 40"/>
                <a:gd name="T7" fmla="*/ 40 h 40"/>
                <a:gd name="T8" fmla="*/ 30 w 40"/>
                <a:gd name="T9" fmla="*/ 30 h 40"/>
                <a:gd name="T10" fmla="*/ 8 w 40"/>
                <a:gd name="T11" fmla="*/ 30 h 40"/>
                <a:gd name="T12" fmla="*/ 4 w 40"/>
                <a:gd name="T13" fmla="*/ 40 h 40"/>
                <a:gd name="T14" fmla="*/ 0 w 40"/>
                <a:gd name="T15" fmla="*/ 40 h 40"/>
                <a:gd name="T16" fmla="*/ 18 w 40"/>
                <a:gd name="T17" fmla="*/ 0 h 40"/>
                <a:gd name="T18" fmla="*/ 28 w 40"/>
                <a:gd name="T19" fmla="*/ 26 h 40"/>
                <a:gd name="T20" fmla="*/ 20 w 40"/>
                <a:gd name="T21" fmla="*/ 6 h 40"/>
                <a:gd name="T22" fmla="*/ 10 w 40"/>
                <a:gd name="T23" fmla="*/ 26 h 40"/>
                <a:gd name="T24" fmla="*/ 28 w 40"/>
                <a:gd name="T25"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0">
                  <a:moveTo>
                    <a:pt x="18" y="0"/>
                  </a:moveTo>
                  <a:lnTo>
                    <a:pt x="22" y="0"/>
                  </a:lnTo>
                  <a:lnTo>
                    <a:pt x="40" y="40"/>
                  </a:lnTo>
                  <a:lnTo>
                    <a:pt x="34" y="40"/>
                  </a:lnTo>
                  <a:lnTo>
                    <a:pt x="30" y="30"/>
                  </a:lnTo>
                  <a:lnTo>
                    <a:pt x="8" y="30"/>
                  </a:lnTo>
                  <a:lnTo>
                    <a:pt x="4" y="40"/>
                  </a:lnTo>
                  <a:lnTo>
                    <a:pt x="0" y="40"/>
                  </a:lnTo>
                  <a:lnTo>
                    <a:pt x="18" y="0"/>
                  </a:lnTo>
                  <a:close/>
                  <a:moveTo>
                    <a:pt x="28" y="26"/>
                  </a:moveTo>
                  <a:lnTo>
                    <a:pt x="20" y="6"/>
                  </a:lnTo>
                  <a:lnTo>
                    <a:pt x="10" y="26"/>
                  </a:lnTo>
                  <a:lnTo>
                    <a:pt x="28" y="26"/>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Freeform 40"/>
            <p:cNvSpPr>
              <a:spLocks/>
            </p:cNvSpPr>
            <p:nvPr userDrawn="1"/>
          </p:nvSpPr>
          <p:spPr bwMode="auto">
            <a:xfrm>
              <a:off x="5576" y="4360"/>
              <a:ext cx="36" cy="4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2 h 40"/>
                <a:gd name="T18" fmla="*/ 34 w 36"/>
                <a:gd name="T19" fmla="*/ 6 h 40"/>
                <a:gd name="T20" fmla="*/ 32 w 36"/>
                <a:gd name="T21" fmla="*/ 10 h 40"/>
                <a:gd name="T22" fmla="*/ 32 w 36"/>
                <a:gd name="T23" fmla="*/ 10 h 40"/>
                <a:gd name="T24" fmla="*/ 26 w 36"/>
                <a:gd name="T25" fmla="*/ 6 h 40"/>
                <a:gd name="T26" fmla="*/ 20 w 36"/>
                <a:gd name="T27" fmla="*/ 4 h 40"/>
                <a:gd name="T28" fmla="*/ 20 w 36"/>
                <a:gd name="T29" fmla="*/ 4 h 40"/>
                <a:gd name="T30" fmla="*/ 14 w 36"/>
                <a:gd name="T31" fmla="*/ 6 h 40"/>
                <a:gd name="T32" fmla="*/ 8 w 36"/>
                <a:gd name="T33" fmla="*/ 10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6 h 40"/>
                <a:gd name="T48" fmla="*/ 20 w 36"/>
                <a:gd name="T49" fmla="*/ 36 h 40"/>
                <a:gd name="T50" fmla="*/ 20 w 36"/>
                <a:gd name="T51" fmla="*/ 36 h 40"/>
                <a:gd name="T52" fmla="*/ 26 w 36"/>
                <a:gd name="T53" fmla="*/ 36 h 40"/>
                <a:gd name="T54" fmla="*/ 32 w 36"/>
                <a:gd name="T55" fmla="*/ 32 h 40"/>
                <a:gd name="T56" fmla="*/ 32 w 36"/>
                <a:gd name="T57" fmla="*/ 24 h 40"/>
                <a:gd name="T58" fmla="*/ 20 w 36"/>
                <a:gd name="T59" fmla="*/ 24 h 40"/>
                <a:gd name="T60" fmla="*/ 20 w 36"/>
                <a:gd name="T61" fmla="*/ 20 h 40"/>
                <a:gd name="T62" fmla="*/ 36 w 36"/>
                <a:gd name="T63" fmla="*/ 20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40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2"/>
                  </a:lnTo>
                  <a:lnTo>
                    <a:pt x="34" y="6"/>
                  </a:lnTo>
                  <a:lnTo>
                    <a:pt x="32" y="10"/>
                  </a:lnTo>
                  <a:lnTo>
                    <a:pt x="32" y="10"/>
                  </a:lnTo>
                  <a:lnTo>
                    <a:pt x="26" y="6"/>
                  </a:lnTo>
                  <a:lnTo>
                    <a:pt x="20" y="4"/>
                  </a:lnTo>
                  <a:lnTo>
                    <a:pt x="20" y="4"/>
                  </a:lnTo>
                  <a:lnTo>
                    <a:pt x="14" y="6"/>
                  </a:lnTo>
                  <a:lnTo>
                    <a:pt x="8" y="10"/>
                  </a:lnTo>
                  <a:lnTo>
                    <a:pt x="6" y="14"/>
                  </a:lnTo>
                  <a:lnTo>
                    <a:pt x="4" y="20"/>
                  </a:lnTo>
                  <a:lnTo>
                    <a:pt x="4" y="20"/>
                  </a:lnTo>
                  <a:lnTo>
                    <a:pt x="4" y="20"/>
                  </a:lnTo>
                  <a:lnTo>
                    <a:pt x="6" y="26"/>
                  </a:lnTo>
                  <a:lnTo>
                    <a:pt x="8" y="32"/>
                  </a:lnTo>
                  <a:lnTo>
                    <a:pt x="14" y="36"/>
                  </a:lnTo>
                  <a:lnTo>
                    <a:pt x="20" y="36"/>
                  </a:lnTo>
                  <a:lnTo>
                    <a:pt x="20" y="36"/>
                  </a:lnTo>
                  <a:lnTo>
                    <a:pt x="26" y="36"/>
                  </a:lnTo>
                  <a:lnTo>
                    <a:pt x="32" y="32"/>
                  </a:lnTo>
                  <a:lnTo>
                    <a:pt x="32" y="24"/>
                  </a:lnTo>
                  <a:lnTo>
                    <a:pt x="20" y="24"/>
                  </a:lnTo>
                  <a:lnTo>
                    <a:pt x="20" y="20"/>
                  </a:lnTo>
                  <a:lnTo>
                    <a:pt x="36" y="20"/>
                  </a:lnTo>
                  <a:lnTo>
                    <a:pt x="36" y="34"/>
                  </a:lnTo>
                  <a:lnTo>
                    <a:pt x="36" y="34"/>
                  </a:lnTo>
                  <a:lnTo>
                    <a:pt x="28" y="38"/>
                  </a:lnTo>
                  <a:lnTo>
                    <a:pt x="20" y="40"/>
                  </a:lnTo>
                  <a:lnTo>
                    <a:pt x="20" y="40"/>
                  </a:lnTo>
                  <a:lnTo>
                    <a:pt x="12" y="40"/>
                  </a:lnTo>
                  <a:lnTo>
                    <a:pt x="6" y="34"/>
                  </a:lnTo>
                  <a:lnTo>
                    <a:pt x="2" y="28"/>
                  </a:lnTo>
                  <a:lnTo>
                    <a:pt x="0" y="2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Freeform 41"/>
            <p:cNvSpPr>
              <a:spLocks/>
            </p:cNvSpPr>
            <p:nvPr userDrawn="1"/>
          </p:nvSpPr>
          <p:spPr bwMode="auto">
            <a:xfrm>
              <a:off x="5576" y="4360"/>
              <a:ext cx="36" cy="40"/>
            </a:xfrm>
            <a:custGeom>
              <a:avLst/>
              <a:gdLst>
                <a:gd name="T0" fmla="*/ 0 w 36"/>
                <a:gd name="T1" fmla="*/ 20 h 40"/>
                <a:gd name="T2" fmla="*/ 0 w 36"/>
                <a:gd name="T3" fmla="*/ 20 h 40"/>
                <a:gd name="T4" fmla="*/ 0 w 36"/>
                <a:gd name="T5" fmla="*/ 20 h 40"/>
                <a:gd name="T6" fmla="*/ 2 w 36"/>
                <a:gd name="T7" fmla="*/ 12 h 40"/>
                <a:gd name="T8" fmla="*/ 6 w 36"/>
                <a:gd name="T9" fmla="*/ 6 h 40"/>
                <a:gd name="T10" fmla="*/ 12 w 36"/>
                <a:gd name="T11" fmla="*/ 2 h 40"/>
                <a:gd name="T12" fmla="*/ 20 w 36"/>
                <a:gd name="T13" fmla="*/ 0 h 40"/>
                <a:gd name="T14" fmla="*/ 20 w 36"/>
                <a:gd name="T15" fmla="*/ 0 h 40"/>
                <a:gd name="T16" fmla="*/ 28 w 36"/>
                <a:gd name="T17" fmla="*/ 2 h 40"/>
                <a:gd name="T18" fmla="*/ 34 w 36"/>
                <a:gd name="T19" fmla="*/ 6 h 40"/>
                <a:gd name="T20" fmla="*/ 32 w 36"/>
                <a:gd name="T21" fmla="*/ 10 h 40"/>
                <a:gd name="T22" fmla="*/ 32 w 36"/>
                <a:gd name="T23" fmla="*/ 10 h 40"/>
                <a:gd name="T24" fmla="*/ 26 w 36"/>
                <a:gd name="T25" fmla="*/ 6 h 40"/>
                <a:gd name="T26" fmla="*/ 20 w 36"/>
                <a:gd name="T27" fmla="*/ 4 h 40"/>
                <a:gd name="T28" fmla="*/ 20 w 36"/>
                <a:gd name="T29" fmla="*/ 4 h 40"/>
                <a:gd name="T30" fmla="*/ 14 w 36"/>
                <a:gd name="T31" fmla="*/ 6 h 40"/>
                <a:gd name="T32" fmla="*/ 8 w 36"/>
                <a:gd name="T33" fmla="*/ 10 h 40"/>
                <a:gd name="T34" fmla="*/ 6 w 36"/>
                <a:gd name="T35" fmla="*/ 14 h 40"/>
                <a:gd name="T36" fmla="*/ 4 w 36"/>
                <a:gd name="T37" fmla="*/ 20 h 40"/>
                <a:gd name="T38" fmla="*/ 4 w 36"/>
                <a:gd name="T39" fmla="*/ 20 h 40"/>
                <a:gd name="T40" fmla="*/ 4 w 36"/>
                <a:gd name="T41" fmla="*/ 20 h 40"/>
                <a:gd name="T42" fmla="*/ 6 w 36"/>
                <a:gd name="T43" fmla="*/ 26 h 40"/>
                <a:gd name="T44" fmla="*/ 8 w 36"/>
                <a:gd name="T45" fmla="*/ 32 h 40"/>
                <a:gd name="T46" fmla="*/ 14 w 36"/>
                <a:gd name="T47" fmla="*/ 36 h 40"/>
                <a:gd name="T48" fmla="*/ 20 w 36"/>
                <a:gd name="T49" fmla="*/ 36 h 40"/>
                <a:gd name="T50" fmla="*/ 20 w 36"/>
                <a:gd name="T51" fmla="*/ 36 h 40"/>
                <a:gd name="T52" fmla="*/ 26 w 36"/>
                <a:gd name="T53" fmla="*/ 36 h 40"/>
                <a:gd name="T54" fmla="*/ 32 w 36"/>
                <a:gd name="T55" fmla="*/ 32 h 40"/>
                <a:gd name="T56" fmla="*/ 32 w 36"/>
                <a:gd name="T57" fmla="*/ 24 h 40"/>
                <a:gd name="T58" fmla="*/ 20 w 36"/>
                <a:gd name="T59" fmla="*/ 24 h 40"/>
                <a:gd name="T60" fmla="*/ 20 w 36"/>
                <a:gd name="T61" fmla="*/ 20 h 40"/>
                <a:gd name="T62" fmla="*/ 36 w 36"/>
                <a:gd name="T63" fmla="*/ 20 h 40"/>
                <a:gd name="T64" fmla="*/ 36 w 36"/>
                <a:gd name="T65" fmla="*/ 34 h 40"/>
                <a:gd name="T66" fmla="*/ 36 w 36"/>
                <a:gd name="T67" fmla="*/ 34 h 40"/>
                <a:gd name="T68" fmla="*/ 28 w 36"/>
                <a:gd name="T69" fmla="*/ 38 h 40"/>
                <a:gd name="T70" fmla="*/ 20 w 36"/>
                <a:gd name="T71" fmla="*/ 40 h 40"/>
                <a:gd name="T72" fmla="*/ 20 w 36"/>
                <a:gd name="T73" fmla="*/ 40 h 40"/>
                <a:gd name="T74" fmla="*/ 12 w 36"/>
                <a:gd name="T75" fmla="*/ 40 h 40"/>
                <a:gd name="T76" fmla="*/ 6 w 36"/>
                <a:gd name="T77" fmla="*/ 34 h 40"/>
                <a:gd name="T78" fmla="*/ 2 w 36"/>
                <a:gd name="T79" fmla="*/ 28 h 40"/>
                <a:gd name="T80" fmla="*/ 0 w 36"/>
                <a:gd name="T8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 h="40">
                  <a:moveTo>
                    <a:pt x="0" y="20"/>
                  </a:moveTo>
                  <a:lnTo>
                    <a:pt x="0" y="20"/>
                  </a:lnTo>
                  <a:lnTo>
                    <a:pt x="0" y="20"/>
                  </a:lnTo>
                  <a:lnTo>
                    <a:pt x="2" y="12"/>
                  </a:lnTo>
                  <a:lnTo>
                    <a:pt x="6" y="6"/>
                  </a:lnTo>
                  <a:lnTo>
                    <a:pt x="12" y="2"/>
                  </a:lnTo>
                  <a:lnTo>
                    <a:pt x="20" y="0"/>
                  </a:lnTo>
                  <a:lnTo>
                    <a:pt x="20" y="0"/>
                  </a:lnTo>
                  <a:lnTo>
                    <a:pt x="28" y="2"/>
                  </a:lnTo>
                  <a:lnTo>
                    <a:pt x="34" y="6"/>
                  </a:lnTo>
                  <a:lnTo>
                    <a:pt x="32" y="10"/>
                  </a:lnTo>
                  <a:lnTo>
                    <a:pt x="32" y="10"/>
                  </a:lnTo>
                  <a:lnTo>
                    <a:pt x="26" y="6"/>
                  </a:lnTo>
                  <a:lnTo>
                    <a:pt x="20" y="4"/>
                  </a:lnTo>
                  <a:lnTo>
                    <a:pt x="20" y="4"/>
                  </a:lnTo>
                  <a:lnTo>
                    <a:pt x="14" y="6"/>
                  </a:lnTo>
                  <a:lnTo>
                    <a:pt x="8" y="10"/>
                  </a:lnTo>
                  <a:lnTo>
                    <a:pt x="6" y="14"/>
                  </a:lnTo>
                  <a:lnTo>
                    <a:pt x="4" y="20"/>
                  </a:lnTo>
                  <a:lnTo>
                    <a:pt x="4" y="20"/>
                  </a:lnTo>
                  <a:lnTo>
                    <a:pt x="4" y="20"/>
                  </a:lnTo>
                  <a:lnTo>
                    <a:pt x="6" y="26"/>
                  </a:lnTo>
                  <a:lnTo>
                    <a:pt x="8" y="32"/>
                  </a:lnTo>
                  <a:lnTo>
                    <a:pt x="14" y="36"/>
                  </a:lnTo>
                  <a:lnTo>
                    <a:pt x="20" y="36"/>
                  </a:lnTo>
                  <a:lnTo>
                    <a:pt x="20" y="36"/>
                  </a:lnTo>
                  <a:lnTo>
                    <a:pt x="26" y="36"/>
                  </a:lnTo>
                  <a:lnTo>
                    <a:pt x="32" y="32"/>
                  </a:lnTo>
                  <a:lnTo>
                    <a:pt x="32" y="24"/>
                  </a:lnTo>
                  <a:lnTo>
                    <a:pt x="20" y="24"/>
                  </a:lnTo>
                  <a:lnTo>
                    <a:pt x="20" y="20"/>
                  </a:lnTo>
                  <a:lnTo>
                    <a:pt x="36" y="20"/>
                  </a:lnTo>
                  <a:lnTo>
                    <a:pt x="36" y="34"/>
                  </a:lnTo>
                  <a:lnTo>
                    <a:pt x="36" y="34"/>
                  </a:lnTo>
                  <a:lnTo>
                    <a:pt x="28" y="38"/>
                  </a:lnTo>
                  <a:lnTo>
                    <a:pt x="20" y="40"/>
                  </a:lnTo>
                  <a:lnTo>
                    <a:pt x="20" y="40"/>
                  </a:lnTo>
                  <a:lnTo>
                    <a:pt x="12" y="40"/>
                  </a:lnTo>
                  <a:lnTo>
                    <a:pt x="6" y="34"/>
                  </a:lnTo>
                  <a:lnTo>
                    <a:pt x="2" y="28"/>
                  </a:lnTo>
                  <a:lnTo>
                    <a:pt x="0"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Freeform 42"/>
            <p:cNvSpPr>
              <a:spLocks/>
            </p:cNvSpPr>
            <p:nvPr userDrawn="1"/>
          </p:nvSpPr>
          <p:spPr bwMode="auto">
            <a:xfrm>
              <a:off x="5624" y="4362"/>
              <a:ext cx="28" cy="38"/>
            </a:xfrm>
            <a:custGeom>
              <a:avLst/>
              <a:gdLst>
                <a:gd name="T0" fmla="*/ 0 w 28"/>
                <a:gd name="T1" fmla="*/ 0 h 38"/>
                <a:gd name="T2" fmla="*/ 28 w 28"/>
                <a:gd name="T3" fmla="*/ 0 h 38"/>
                <a:gd name="T4" fmla="*/ 28 w 28"/>
                <a:gd name="T5" fmla="*/ 4 h 38"/>
                <a:gd name="T6" fmla="*/ 4 w 28"/>
                <a:gd name="T7" fmla="*/ 4 h 38"/>
                <a:gd name="T8" fmla="*/ 4 w 28"/>
                <a:gd name="T9" fmla="*/ 16 h 38"/>
                <a:gd name="T10" fmla="*/ 26 w 28"/>
                <a:gd name="T11" fmla="*/ 16 h 38"/>
                <a:gd name="T12" fmla="*/ 26 w 28"/>
                <a:gd name="T13" fmla="*/ 20 h 38"/>
                <a:gd name="T14" fmla="*/ 4 w 28"/>
                <a:gd name="T15" fmla="*/ 20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6"/>
                  </a:lnTo>
                  <a:lnTo>
                    <a:pt x="26" y="16"/>
                  </a:lnTo>
                  <a:lnTo>
                    <a:pt x="26" y="20"/>
                  </a:lnTo>
                  <a:lnTo>
                    <a:pt x="4" y="20"/>
                  </a:lnTo>
                  <a:lnTo>
                    <a:pt x="4" y="34"/>
                  </a:lnTo>
                  <a:lnTo>
                    <a:pt x="28" y="34"/>
                  </a:lnTo>
                  <a:lnTo>
                    <a:pt x="28"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Freeform 43"/>
            <p:cNvSpPr>
              <a:spLocks/>
            </p:cNvSpPr>
            <p:nvPr userDrawn="1"/>
          </p:nvSpPr>
          <p:spPr bwMode="auto">
            <a:xfrm>
              <a:off x="5664" y="4362"/>
              <a:ext cx="38" cy="38"/>
            </a:xfrm>
            <a:custGeom>
              <a:avLst/>
              <a:gdLst>
                <a:gd name="T0" fmla="*/ 0 w 38"/>
                <a:gd name="T1" fmla="*/ 0 h 38"/>
                <a:gd name="T2" fmla="*/ 6 w 38"/>
                <a:gd name="T3" fmla="*/ 0 h 38"/>
                <a:gd name="T4" fmla="*/ 20 w 38"/>
                <a:gd name="T5" fmla="*/ 20 h 38"/>
                <a:gd name="T6" fmla="*/ 34 w 38"/>
                <a:gd name="T7" fmla="*/ 0 h 38"/>
                <a:gd name="T8" fmla="*/ 38 w 38"/>
                <a:gd name="T9" fmla="*/ 0 h 38"/>
                <a:gd name="T10" fmla="*/ 38 w 38"/>
                <a:gd name="T11" fmla="*/ 38 h 38"/>
                <a:gd name="T12" fmla="*/ 34 w 38"/>
                <a:gd name="T13" fmla="*/ 38 h 38"/>
                <a:gd name="T14" fmla="*/ 34 w 38"/>
                <a:gd name="T15" fmla="*/ 6 h 38"/>
                <a:gd name="T16" fmla="*/ 20 w 38"/>
                <a:gd name="T17" fmla="*/ 28 h 38"/>
                <a:gd name="T18" fmla="*/ 20 w 38"/>
                <a:gd name="T19" fmla="*/ 28 h 38"/>
                <a:gd name="T20" fmla="*/ 6 w 38"/>
                <a:gd name="T21" fmla="*/ 6 h 38"/>
                <a:gd name="T22" fmla="*/ 6 w 38"/>
                <a:gd name="T23" fmla="*/ 38 h 38"/>
                <a:gd name="T24" fmla="*/ 0 w 38"/>
                <a:gd name="T25" fmla="*/ 38 h 38"/>
                <a:gd name="T26" fmla="*/ 0 w 38"/>
                <a:gd name="T2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0" y="0"/>
                  </a:moveTo>
                  <a:lnTo>
                    <a:pt x="6" y="0"/>
                  </a:lnTo>
                  <a:lnTo>
                    <a:pt x="20" y="20"/>
                  </a:lnTo>
                  <a:lnTo>
                    <a:pt x="34" y="0"/>
                  </a:lnTo>
                  <a:lnTo>
                    <a:pt x="38" y="0"/>
                  </a:lnTo>
                  <a:lnTo>
                    <a:pt x="38" y="38"/>
                  </a:lnTo>
                  <a:lnTo>
                    <a:pt x="34" y="38"/>
                  </a:lnTo>
                  <a:lnTo>
                    <a:pt x="34" y="6"/>
                  </a:lnTo>
                  <a:lnTo>
                    <a:pt x="20" y="28"/>
                  </a:lnTo>
                  <a:lnTo>
                    <a:pt x="20" y="28"/>
                  </a:lnTo>
                  <a:lnTo>
                    <a:pt x="6" y="6"/>
                  </a:lnTo>
                  <a:lnTo>
                    <a:pt x="6"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Freeform 44"/>
            <p:cNvSpPr>
              <a:spLocks/>
            </p:cNvSpPr>
            <p:nvPr userDrawn="1"/>
          </p:nvSpPr>
          <p:spPr bwMode="auto">
            <a:xfrm>
              <a:off x="5716" y="4362"/>
              <a:ext cx="28" cy="38"/>
            </a:xfrm>
            <a:custGeom>
              <a:avLst/>
              <a:gdLst>
                <a:gd name="T0" fmla="*/ 0 w 28"/>
                <a:gd name="T1" fmla="*/ 0 h 38"/>
                <a:gd name="T2" fmla="*/ 28 w 28"/>
                <a:gd name="T3" fmla="*/ 0 h 38"/>
                <a:gd name="T4" fmla="*/ 28 w 28"/>
                <a:gd name="T5" fmla="*/ 4 h 38"/>
                <a:gd name="T6" fmla="*/ 4 w 28"/>
                <a:gd name="T7" fmla="*/ 4 h 38"/>
                <a:gd name="T8" fmla="*/ 4 w 28"/>
                <a:gd name="T9" fmla="*/ 16 h 38"/>
                <a:gd name="T10" fmla="*/ 26 w 28"/>
                <a:gd name="T11" fmla="*/ 16 h 38"/>
                <a:gd name="T12" fmla="*/ 26 w 28"/>
                <a:gd name="T13" fmla="*/ 20 h 38"/>
                <a:gd name="T14" fmla="*/ 4 w 28"/>
                <a:gd name="T15" fmla="*/ 20 h 38"/>
                <a:gd name="T16" fmla="*/ 4 w 28"/>
                <a:gd name="T17" fmla="*/ 34 h 38"/>
                <a:gd name="T18" fmla="*/ 28 w 28"/>
                <a:gd name="T19" fmla="*/ 34 h 38"/>
                <a:gd name="T20" fmla="*/ 28 w 28"/>
                <a:gd name="T21" fmla="*/ 38 h 38"/>
                <a:gd name="T22" fmla="*/ 0 w 28"/>
                <a:gd name="T23" fmla="*/ 38 h 38"/>
                <a:gd name="T24" fmla="*/ 0 w 2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8">
                  <a:moveTo>
                    <a:pt x="0" y="0"/>
                  </a:moveTo>
                  <a:lnTo>
                    <a:pt x="28" y="0"/>
                  </a:lnTo>
                  <a:lnTo>
                    <a:pt x="28" y="4"/>
                  </a:lnTo>
                  <a:lnTo>
                    <a:pt x="4" y="4"/>
                  </a:lnTo>
                  <a:lnTo>
                    <a:pt x="4" y="16"/>
                  </a:lnTo>
                  <a:lnTo>
                    <a:pt x="26" y="16"/>
                  </a:lnTo>
                  <a:lnTo>
                    <a:pt x="26" y="20"/>
                  </a:lnTo>
                  <a:lnTo>
                    <a:pt x="4" y="20"/>
                  </a:lnTo>
                  <a:lnTo>
                    <a:pt x="4" y="34"/>
                  </a:lnTo>
                  <a:lnTo>
                    <a:pt x="28" y="34"/>
                  </a:lnTo>
                  <a:lnTo>
                    <a:pt x="28"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Freeform 45"/>
            <p:cNvSpPr>
              <a:spLocks/>
            </p:cNvSpPr>
            <p:nvPr userDrawn="1"/>
          </p:nvSpPr>
          <p:spPr bwMode="auto">
            <a:xfrm>
              <a:off x="5756" y="4362"/>
              <a:ext cx="34" cy="38"/>
            </a:xfrm>
            <a:custGeom>
              <a:avLst/>
              <a:gdLst>
                <a:gd name="T0" fmla="*/ 0 w 34"/>
                <a:gd name="T1" fmla="*/ 0 h 38"/>
                <a:gd name="T2" fmla="*/ 4 w 34"/>
                <a:gd name="T3" fmla="*/ 0 h 38"/>
                <a:gd name="T4" fmla="*/ 28 w 34"/>
                <a:gd name="T5" fmla="*/ 30 h 38"/>
                <a:gd name="T6" fmla="*/ 28 w 34"/>
                <a:gd name="T7" fmla="*/ 0 h 38"/>
                <a:gd name="T8" fmla="*/ 34 w 34"/>
                <a:gd name="T9" fmla="*/ 0 h 38"/>
                <a:gd name="T10" fmla="*/ 34 w 34"/>
                <a:gd name="T11" fmla="*/ 38 h 38"/>
                <a:gd name="T12" fmla="*/ 30 w 34"/>
                <a:gd name="T13" fmla="*/ 38 h 38"/>
                <a:gd name="T14" fmla="*/ 4 w 34"/>
                <a:gd name="T15" fmla="*/ 6 h 38"/>
                <a:gd name="T16" fmla="*/ 4 w 34"/>
                <a:gd name="T17" fmla="*/ 38 h 38"/>
                <a:gd name="T18" fmla="*/ 0 w 34"/>
                <a:gd name="T19" fmla="*/ 38 h 38"/>
                <a:gd name="T20" fmla="*/ 0 w 34"/>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38">
                  <a:moveTo>
                    <a:pt x="0" y="0"/>
                  </a:moveTo>
                  <a:lnTo>
                    <a:pt x="4" y="0"/>
                  </a:lnTo>
                  <a:lnTo>
                    <a:pt x="28" y="30"/>
                  </a:lnTo>
                  <a:lnTo>
                    <a:pt x="28" y="0"/>
                  </a:lnTo>
                  <a:lnTo>
                    <a:pt x="34" y="0"/>
                  </a:lnTo>
                  <a:lnTo>
                    <a:pt x="34" y="38"/>
                  </a:lnTo>
                  <a:lnTo>
                    <a:pt x="30" y="38"/>
                  </a:lnTo>
                  <a:lnTo>
                    <a:pt x="4" y="6"/>
                  </a:lnTo>
                  <a:lnTo>
                    <a:pt x="4" y="38"/>
                  </a:lnTo>
                  <a:lnTo>
                    <a:pt x="0" y="38"/>
                  </a:lnTo>
                  <a:lnTo>
                    <a:pt x="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Freeform 46"/>
            <p:cNvSpPr>
              <a:spLocks/>
            </p:cNvSpPr>
            <p:nvPr userDrawn="1"/>
          </p:nvSpPr>
          <p:spPr bwMode="auto">
            <a:xfrm>
              <a:off x="5800" y="4362"/>
              <a:ext cx="32" cy="38"/>
            </a:xfrm>
            <a:custGeom>
              <a:avLst/>
              <a:gdLst>
                <a:gd name="T0" fmla="*/ 14 w 32"/>
                <a:gd name="T1" fmla="*/ 4 h 38"/>
                <a:gd name="T2" fmla="*/ 0 w 32"/>
                <a:gd name="T3" fmla="*/ 4 h 38"/>
                <a:gd name="T4" fmla="*/ 0 w 32"/>
                <a:gd name="T5" fmla="*/ 0 h 38"/>
                <a:gd name="T6" fmla="*/ 32 w 32"/>
                <a:gd name="T7" fmla="*/ 0 h 38"/>
                <a:gd name="T8" fmla="*/ 32 w 32"/>
                <a:gd name="T9" fmla="*/ 4 h 38"/>
                <a:gd name="T10" fmla="*/ 18 w 32"/>
                <a:gd name="T11" fmla="*/ 4 h 38"/>
                <a:gd name="T12" fmla="*/ 18 w 32"/>
                <a:gd name="T13" fmla="*/ 38 h 38"/>
                <a:gd name="T14" fmla="*/ 14 w 32"/>
                <a:gd name="T15" fmla="*/ 38 h 38"/>
                <a:gd name="T16" fmla="*/ 14 w 32"/>
                <a:gd name="T1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8">
                  <a:moveTo>
                    <a:pt x="14" y="4"/>
                  </a:moveTo>
                  <a:lnTo>
                    <a:pt x="0" y="4"/>
                  </a:lnTo>
                  <a:lnTo>
                    <a:pt x="0" y="0"/>
                  </a:lnTo>
                  <a:lnTo>
                    <a:pt x="32" y="0"/>
                  </a:lnTo>
                  <a:lnTo>
                    <a:pt x="32" y="4"/>
                  </a:lnTo>
                  <a:lnTo>
                    <a:pt x="18" y="4"/>
                  </a:lnTo>
                  <a:lnTo>
                    <a:pt x="18" y="38"/>
                  </a:lnTo>
                  <a:lnTo>
                    <a:pt x="14" y="38"/>
                  </a:lnTo>
                  <a:lnTo>
                    <a:pt x="14" y="4"/>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Freeform 47"/>
            <p:cNvSpPr>
              <a:spLocks noEditPoints="1"/>
            </p:cNvSpPr>
            <p:nvPr userDrawn="1"/>
          </p:nvSpPr>
          <p:spPr bwMode="auto">
            <a:xfrm>
              <a:off x="5223" y="3846"/>
              <a:ext cx="351" cy="349"/>
            </a:xfrm>
            <a:custGeom>
              <a:avLst/>
              <a:gdLst>
                <a:gd name="T0" fmla="*/ 166 w 351"/>
                <a:gd name="T1" fmla="*/ 345 h 349"/>
                <a:gd name="T2" fmla="*/ 173 w 351"/>
                <a:gd name="T3" fmla="*/ 345 h 349"/>
                <a:gd name="T4" fmla="*/ 62 w 351"/>
                <a:gd name="T5" fmla="*/ 303 h 349"/>
                <a:gd name="T6" fmla="*/ 179 w 351"/>
                <a:gd name="T7" fmla="*/ 4 h 349"/>
                <a:gd name="T8" fmla="*/ 295 w 351"/>
                <a:gd name="T9" fmla="*/ 54 h 349"/>
                <a:gd name="T10" fmla="*/ 343 w 351"/>
                <a:gd name="T11" fmla="*/ 211 h 349"/>
                <a:gd name="T12" fmla="*/ 321 w 351"/>
                <a:gd name="T13" fmla="*/ 225 h 349"/>
                <a:gd name="T14" fmla="*/ 303 w 351"/>
                <a:gd name="T15" fmla="*/ 261 h 349"/>
                <a:gd name="T16" fmla="*/ 313 w 351"/>
                <a:gd name="T17" fmla="*/ 273 h 349"/>
                <a:gd name="T18" fmla="*/ 297 w 351"/>
                <a:gd name="T19" fmla="*/ 80 h 349"/>
                <a:gd name="T20" fmla="*/ 323 w 351"/>
                <a:gd name="T21" fmla="*/ 88 h 349"/>
                <a:gd name="T22" fmla="*/ 333 w 351"/>
                <a:gd name="T23" fmla="*/ 108 h 349"/>
                <a:gd name="T24" fmla="*/ 343 w 351"/>
                <a:gd name="T25" fmla="*/ 145 h 349"/>
                <a:gd name="T26" fmla="*/ 327 w 351"/>
                <a:gd name="T27" fmla="*/ 153 h 349"/>
                <a:gd name="T28" fmla="*/ 231 w 351"/>
                <a:gd name="T29" fmla="*/ 30 h 349"/>
                <a:gd name="T30" fmla="*/ 249 w 351"/>
                <a:gd name="T31" fmla="*/ 40 h 349"/>
                <a:gd name="T32" fmla="*/ 253 w 351"/>
                <a:gd name="T33" fmla="*/ 42 h 349"/>
                <a:gd name="T34" fmla="*/ 293 w 351"/>
                <a:gd name="T35" fmla="*/ 50 h 349"/>
                <a:gd name="T36" fmla="*/ 48 w 351"/>
                <a:gd name="T37" fmla="*/ 287 h 349"/>
                <a:gd name="T38" fmla="*/ 26 w 351"/>
                <a:gd name="T39" fmla="*/ 255 h 349"/>
                <a:gd name="T40" fmla="*/ 32 w 351"/>
                <a:gd name="T41" fmla="*/ 229 h 349"/>
                <a:gd name="T42" fmla="*/ 22 w 351"/>
                <a:gd name="T43" fmla="*/ 191 h 349"/>
                <a:gd name="T44" fmla="*/ 22 w 351"/>
                <a:gd name="T45" fmla="*/ 173 h 349"/>
                <a:gd name="T46" fmla="*/ 22 w 351"/>
                <a:gd name="T47" fmla="*/ 167 h 349"/>
                <a:gd name="T48" fmla="*/ 8 w 351"/>
                <a:gd name="T49" fmla="*/ 145 h 349"/>
                <a:gd name="T50" fmla="*/ 12 w 351"/>
                <a:gd name="T51" fmla="*/ 122 h 349"/>
                <a:gd name="T52" fmla="*/ 28 w 351"/>
                <a:gd name="T53" fmla="*/ 88 h 349"/>
                <a:gd name="T54" fmla="*/ 54 w 351"/>
                <a:gd name="T55" fmla="*/ 80 h 349"/>
                <a:gd name="T56" fmla="*/ 82 w 351"/>
                <a:gd name="T57" fmla="*/ 52 h 349"/>
                <a:gd name="T58" fmla="*/ 98 w 351"/>
                <a:gd name="T59" fmla="*/ 42 h 349"/>
                <a:gd name="T60" fmla="*/ 102 w 351"/>
                <a:gd name="T61" fmla="*/ 40 h 349"/>
                <a:gd name="T62" fmla="*/ 114 w 351"/>
                <a:gd name="T63" fmla="*/ 16 h 349"/>
                <a:gd name="T64" fmla="*/ 134 w 351"/>
                <a:gd name="T65" fmla="*/ 8 h 349"/>
                <a:gd name="T66" fmla="*/ 173 w 351"/>
                <a:gd name="T67" fmla="*/ 20 h 349"/>
                <a:gd name="T68" fmla="*/ 148 w 351"/>
                <a:gd name="T69" fmla="*/ 325 h 349"/>
                <a:gd name="T70" fmla="*/ 110 w 351"/>
                <a:gd name="T71" fmla="*/ 313 h 349"/>
                <a:gd name="T72" fmla="*/ 94 w 351"/>
                <a:gd name="T73" fmla="*/ 305 h 349"/>
                <a:gd name="T74" fmla="*/ 80 w 351"/>
                <a:gd name="T75" fmla="*/ 315 h 349"/>
                <a:gd name="T76" fmla="*/ 144 w 351"/>
                <a:gd name="T77" fmla="*/ 317 h 349"/>
                <a:gd name="T78" fmla="*/ 54 w 351"/>
                <a:gd name="T79" fmla="*/ 253 h 349"/>
                <a:gd name="T80" fmla="*/ 30 w 351"/>
                <a:gd name="T81" fmla="*/ 157 h 349"/>
                <a:gd name="T82" fmla="*/ 84 w 351"/>
                <a:gd name="T83" fmla="*/ 60 h 349"/>
                <a:gd name="T84" fmla="*/ 179 w 351"/>
                <a:gd name="T85" fmla="*/ 28 h 349"/>
                <a:gd name="T86" fmla="*/ 281 w 351"/>
                <a:gd name="T87" fmla="*/ 74 h 349"/>
                <a:gd name="T88" fmla="*/ 321 w 351"/>
                <a:gd name="T89" fmla="*/ 177 h 349"/>
                <a:gd name="T90" fmla="*/ 287 w 351"/>
                <a:gd name="T91" fmla="*/ 269 h 349"/>
                <a:gd name="T92" fmla="*/ 189 w 351"/>
                <a:gd name="T93" fmla="*/ 319 h 349"/>
                <a:gd name="T94" fmla="*/ 261 w 351"/>
                <a:gd name="T95" fmla="*/ 301 h 349"/>
                <a:gd name="T96" fmla="*/ 227 w 351"/>
                <a:gd name="T97" fmla="*/ 319 h 349"/>
                <a:gd name="T98" fmla="*/ 207 w 351"/>
                <a:gd name="T99" fmla="*/ 325 h 349"/>
                <a:gd name="T100" fmla="*/ 205 w 351"/>
                <a:gd name="T101" fmla="*/ 341 h 349"/>
                <a:gd name="T102" fmla="*/ 329 w 351"/>
                <a:gd name="T103" fmla="*/ 187 h 349"/>
                <a:gd name="T104" fmla="*/ 179 w 351"/>
                <a:gd name="T105" fmla="*/ 0 h 349"/>
                <a:gd name="T106" fmla="*/ 66 w 351"/>
                <a:gd name="T107" fmla="*/ 36 h 349"/>
                <a:gd name="T108" fmla="*/ 2 w 351"/>
                <a:gd name="T109" fmla="*/ 153 h 349"/>
                <a:gd name="T110" fmla="*/ 28 w 351"/>
                <a:gd name="T111" fmla="*/ 269 h 349"/>
                <a:gd name="T112" fmla="*/ 136 w 351"/>
                <a:gd name="T113" fmla="*/ 345 h 349"/>
                <a:gd name="T114" fmla="*/ 257 w 351"/>
                <a:gd name="T115" fmla="*/ 329 h 349"/>
                <a:gd name="T116" fmla="*/ 341 w 351"/>
                <a:gd name="T117" fmla="*/ 229 h 349"/>
                <a:gd name="T118" fmla="*/ 339 w 351"/>
                <a:gd name="T119" fmla="*/ 108 h 349"/>
                <a:gd name="T120" fmla="*/ 247 w 351"/>
                <a:gd name="T121" fmla="*/ 1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1" h="349">
                  <a:moveTo>
                    <a:pt x="287" y="303"/>
                  </a:moveTo>
                  <a:lnTo>
                    <a:pt x="277" y="289"/>
                  </a:lnTo>
                  <a:lnTo>
                    <a:pt x="277" y="289"/>
                  </a:lnTo>
                  <a:lnTo>
                    <a:pt x="287" y="279"/>
                  </a:lnTo>
                  <a:lnTo>
                    <a:pt x="299" y="291"/>
                  </a:lnTo>
                  <a:lnTo>
                    <a:pt x="299" y="291"/>
                  </a:lnTo>
                  <a:lnTo>
                    <a:pt x="287" y="303"/>
                  </a:lnTo>
                  <a:close/>
                  <a:moveTo>
                    <a:pt x="166" y="345"/>
                  </a:moveTo>
                  <a:lnTo>
                    <a:pt x="168" y="327"/>
                  </a:lnTo>
                  <a:lnTo>
                    <a:pt x="168" y="327"/>
                  </a:lnTo>
                  <a:lnTo>
                    <a:pt x="173" y="327"/>
                  </a:lnTo>
                  <a:lnTo>
                    <a:pt x="173" y="327"/>
                  </a:lnTo>
                  <a:lnTo>
                    <a:pt x="183" y="327"/>
                  </a:lnTo>
                  <a:lnTo>
                    <a:pt x="185" y="345"/>
                  </a:lnTo>
                  <a:lnTo>
                    <a:pt x="185" y="345"/>
                  </a:lnTo>
                  <a:lnTo>
                    <a:pt x="173" y="345"/>
                  </a:lnTo>
                  <a:lnTo>
                    <a:pt x="173" y="345"/>
                  </a:lnTo>
                  <a:lnTo>
                    <a:pt x="166" y="345"/>
                  </a:lnTo>
                  <a:close/>
                  <a:moveTo>
                    <a:pt x="50" y="291"/>
                  </a:moveTo>
                  <a:lnTo>
                    <a:pt x="64" y="279"/>
                  </a:lnTo>
                  <a:lnTo>
                    <a:pt x="64" y="279"/>
                  </a:lnTo>
                  <a:lnTo>
                    <a:pt x="74" y="289"/>
                  </a:lnTo>
                  <a:lnTo>
                    <a:pt x="62" y="303"/>
                  </a:lnTo>
                  <a:lnTo>
                    <a:pt x="62" y="303"/>
                  </a:lnTo>
                  <a:lnTo>
                    <a:pt x="50" y="291"/>
                  </a:lnTo>
                  <a:close/>
                  <a:moveTo>
                    <a:pt x="195" y="4"/>
                  </a:moveTo>
                  <a:lnTo>
                    <a:pt x="193" y="22"/>
                  </a:lnTo>
                  <a:lnTo>
                    <a:pt x="193" y="22"/>
                  </a:lnTo>
                  <a:lnTo>
                    <a:pt x="179" y="20"/>
                  </a:lnTo>
                  <a:lnTo>
                    <a:pt x="179" y="20"/>
                  </a:lnTo>
                  <a:lnTo>
                    <a:pt x="179" y="4"/>
                  </a:lnTo>
                  <a:lnTo>
                    <a:pt x="179" y="4"/>
                  </a:lnTo>
                  <a:lnTo>
                    <a:pt x="179" y="4"/>
                  </a:lnTo>
                  <a:lnTo>
                    <a:pt x="179" y="4"/>
                  </a:lnTo>
                  <a:lnTo>
                    <a:pt x="195" y="4"/>
                  </a:lnTo>
                  <a:close/>
                  <a:moveTo>
                    <a:pt x="307" y="66"/>
                  </a:moveTo>
                  <a:lnTo>
                    <a:pt x="295" y="76"/>
                  </a:lnTo>
                  <a:lnTo>
                    <a:pt x="295" y="76"/>
                  </a:lnTo>
                  <a:lnTo>
                    <a:pt x="285" y="66"/>
                  </a:lnTo>
                  <a:lnTo>
                    <a:pt x="295" y="54"/>
                  </a:lnTo>
                  <a:lnTo>
                    <a:pt x="295" y="54"/>
                  </a:lnTo>
                  <a:lnTo>
                    <a:pt x="307" y="66"/>
                  </a:lnTo>
                  <a:close/>
                  <a:moveTo>
                    <a:pt x="325" y="207"/>
                  </a:moveTo>
                  <a:lnTo>
                    <a:pt x="325" y="207"/>
                  </a:lnTo>
                  <a:lnTo>
                    <a:pt x="329" y="191"/>
                  </a:lnTo>
                  <a:lnTo>
                    <a:pt x="345" y="193"/>
                  </a:lnTo>
                  <a:lnTo>
                    <a:pt x="345" y="193"/>
                  </a:lnTo>
                  <a:lnTo>
                    <a:pt x="343" y="211"/>
                  </a:lnTo>
                  <a:lnTo>
                    <a:pt x="325" y="207"/>
                  </a:lnTo>
                  <a:close/>
                  <a:moveTo>
                    <a:pt x="321" y="225"/>
                  </a:moveTo>
                  <a:lnTo>
                    <a:pt x="321" y="225"/>
                  </a:lnTo>
                  <a:lnTo>
                    <a:pt x="325" y="211"/>
                  </a:lnTo>
                  <a:lnTo>
                    <a:pt x="341" y="215"/>
                  </a:lnTo>
                  <a:lnTo>
                    <a:pt x="341" y="215"/>
                  </a:lnTo>
                  <a:lnTo>
                    <a:pt x="337" y="231"/>
                  </a:lnTo>
                  <a:lnTo>
                    <a:pt x="321" y="225"/>
                  </a:lnTo>
                  <a:close/>
                  <a:moveTo>
                    <a:pt x="313" y="243"/>
                  </a:moveTo>
                  <a:lnTo>
                    <a:pt x="313" y="243"/>
                  </a:lnTo>
                  <a:lnTo>
                    <a:pt x="319" y="229"/>
                  </a:lnTo>
                  <a:lnTo>
                    <a:pt x="335" y="235"/>
                  </a:lnTo>
                  <a:lnTo>
                    <a:pt x="335" y="235"/>
                  </a:lnTo>
                  <a:lnTo>
                    <a:pt x="327" y="251"/>
                  </a:lnTo>
                  <a:lnTo>
                    <a:pt x="313" y="243"/>
                  </a:lnTo>
                  <a:close/>
                  <a:moveTo>
                    <a:pt x="303" y="261"/>
                  </a:moveTo>
                  <a:lnTo>
                    <a:pt x="303" y="261"/>
                  </a:lnTo>
                  <a:lnTo>
                    <a:pt x="311" y="247"/>
                  </a:lnTo>
                  <a:lnTo>
                    <a:pt x="325" y="255"/>
                  </a:lnTo>
                  <a:lnTo>
                    <a:pt x="325" y="255"/>
                  </a:lnTo>
                  <a:lnTo>
                    <a:pt x="317" y="269"/>
                  </a:lnTo>
                  <a:lnTo>
                    <a:pt x="303" y="261"/>
                  </a:lnTo>
                  <a:close/>
                  <a:moveTo>
                    <a:pt x="301" y="265"/>
                  </a:moveTo>
                  <a:lnTo>
                    <a:pt x="313" y="273"/>
                  </a:lnTo>
                  <a:lnTo>
                    <a:pt x="313" y="273"/>
                  </a:lnTo>
                  <a:lnTo>
                    <a:pt x="303" y="287"/>
                  </a:lnTo>
                  <a:lnTo>
                    <a:pt x="291" y="275"/>
                  </a:lnTo>
                  <a:lnTo>
                    <a:pt x="291" y="275"/>
                  </a:lnTo>
                  <a:lnTo>
                    <a:pt x="301" y="265"/>
                  </a:lnTo>
                  <a:close/>
                  <a:moveTo>
                    <a:pt x="305" y="92"/>
                  </a:moveTo>
                  <a:lnTo>
                    <a:pt x="305" y="92"/>
                  </a:lnTo>
                  <a:lnTo>
                    <a:pt x="297" y="80"/>
                  </a:lnTo>
                  <a:lnTo>
                    <a:pt x="311" y="70"/>
                  </a:lnTo>
                  <a:lnTo>
                    <a:pt x="311" y="70"/>
                  </a:lnTo>
                  <a:lnTo>
                    <a:pt x="319" y="84"/>
                  </a:lnTo>
                  <a:lnTo>
                    <a:pt x="305" y="92"/>
                  </a:lnTo>
                  <a:close/>
                  <a:moveTo>
                    <a:pt x="315" y="110"/>
                  </a:moveTo>
                  <a:lnTo>
                    <a:pt x="315" y="110"/>
                  </a:lnTo>
                  <a:lnTo>
                    <a:pt x="309" y="96"/>
                  </a:lnTo>
                  <a:lnTo>
                    <a:pt x="323" y="88"/>
                  </a:lnTo>
                  <a:lnTo>
                    <a:pt x="323" y="88"/>
                  </a:lnTo>
                  <a:lnTo>
                    <a:pt x="331" y="102"/>
                  </a:lnTo>
                  <a:lnTo>
                    <a:pt x="315" y="110"/>
                  </a:lnTo>
                  <a:close/>
                  <a:moveTo>
                    <a:pt x="323" y="128"/>
                  </a:moveTo>
                  <a:lnTo>
                    <a:pt x="323" y="128"/>
                  </a:lnTo>
                  <a:lnTo>
                    <a:pt x="317" y="114"/>
                  </a:lnTo>
                  <a:lnTo>
                    <a:pt x="333" y="108"/>
                  </a:lnTo>
                  <a:lnTo>
                    <a:pt x="333" y="108"/>
                  </a:lnTo>
                  <a:lnTo>
                    <a:pt x="339" y="124"/>
                  </a:lnTo>
                  <a:lnTo>
                    <a:pt x="323" y="128"/>
                  </a:lnTo>
                  <a:close/>
                  <a:moveTo>
                    <a:pt x="327" y="149"/>
                  </a:moveTo>
                  <a:lnTo>
                    <a:pt x="327" y="149"/>
                  </a:lnTo>
                  <a:lnTo>
                    <a:pt x="323" y="132"/>
                  </a:lnTo>
                  <a:lnTo>
                    <a:pt x="339" y="128"/>
                  </a:lnTo>
                  <a:lnTo>
                    <a:pt x="339" y="128"/>
                  </a:lnTo>
                  <a:lnTo>
                    <a:pt x="343" y="145"/>
                  </a:lnTo>
                  <a:lnTo>
                    <a:pt x="327" y="149"/>
                  </a:lnTo>
                  <a:close/>
                  <a:moveTo>
                    <a:pt x="327" y="153"/>
                  </a:moveTo>
                  <a:lnTo>
                    <a:pt x="345" y="151"/>
                  </a:lnTo>
                  <a:lnTo>
                    <a:pt x="345" y="151"/>
                  </a:lnTo>
                  <a:lnTo>
                    <a:pt x="345" y="167"/>
                  </a:lnTo>
                  <a:lnTo>
                    <a:pt x="329" y="167"/>
                  </a:lnTo>
                  <a:lnTo>
                    <a:pt x="329" y="167"/>
                  </a:lnTo>
                  <a:lnTo>
                    <a:pt x="327" y="153"/>
                  </a:lnTo>
                  <a:close/>
                  <a:moveTo>
                    <a:pt x="213" y="26"/>
                  </a:moveTo>
                  <a:lnTo>
                    <a:pt x="213" y="26"/>
                  </a:lnTo>
                  <a:lnTo>
                    <a:pt x="197" y="22"/>
                  </a:lnTo>
                  <a:lnTo>
                    <a:pt x="201" y="6"/>
                  </a:lnTo>
                  <a:lnTo>
                    <a:pt x="201" y="6"/>
                  </a:lnTo>
                  <a:lnTo>
                    <a:pt x="217" y="8"/>
                  </a:lnTo>
                  <a:lnTo>
                    <a:pt x="213" y="26"/>
                  </a:lnTo>
                  <a:close/>
                  <a:moveTo>
                    <a:pt x="231" y="30"/>
                  </a:moveTo>
                  <a:lnTo>
                    <a:pt x="231" y="30"/>
                  </a:lnTo>
                  <a:lnTo>
                    <a:pt x="217" y="26"/>
                  </a:lnTo>
                  <a:lnTo>
                    <a:pt x="221" y="10"/>
                  </a:lnTo>
                  <a:lnTo>
                    <a:pt x="221" y="10"/>
                  </a:lnTo>
                  <a:lnTo>
                    <a:pt x="237" y="16"/>
                  </a:lnTo>
                  <a:lnTo>
                    <a:pt x="231" y="30"/>
                  </a:lnTo>
                  <a:close/>
                  <a:moveTo>
                    <a:pt x="249" y="40"/>
                  </a:moveTo>
                  <a:lnTo>
                    <a:pt x="249" y="40"/>
                  </a:lnTo>
                  <a:lnTo>
                    <a:pt x="235" y="32"/>
                  </a:lnTo>
                  <a:lnTo>
                    <a:pt x="243" y="18"/>
                  </a:lnTo>
                  <a:lnTo>
                    <a:pt x="243" y="18"/>
                  </a:lnTo>
                  <a:lnTo>
                    <a:pt x="257" y="24"/>
                  </a:lnTo>
                  <a:lnTo>
                    <a:pt x="249" y="40"/>
                  </a:lnTo>
                  <a:close/>
                  <a:moveTo>
                    <a:pt x="265" y="50"/>
                  </a:moveTo>
                  <a:lnTo>
                    <a:pt x="265" y="50"/>
                  </a:lnTo>
                  <a:lnTo>
                    <a:pt x="253" y="42"/>
                  </a:lnTo>
                  <a:lnTo>
                    <a:pt x="261" y="28"/>
                  </a:lnTo>
                  <a:lnTo>
                    <a:pt x="261" y="28"/>
                  </a:lnTo>
                  <a:lnTo>
                    <a:pt x="275" y="36"/>
                  </a:lnTo>
                  <a:lnTo>
                    <a:pt x="265" y="50"/>
                  </a:lnTo>
                  <a:close/>
                  <a:moveTo>
                    <a:pt x="269" y="52"/>
                  </a:moveTo>
                  <a:lnTo>
                    <a:pt x="279" y="40"/>
                  </a:lnTo>
                  <a:lnTo>
                    <a:pt x="279" y="40"/>
                  </a:lnTo>
                  <a:lnTo>
                    <a:pt x="293" y="50"/>
                  </a:lnTo>
                  <a:lnTo>
                    <a:pt x="281" y="62"/>
                  </a:lnTo>
                  <a:lnTo>
                    <a:pt x="281" y="62"/>
                  </a:lnTo>
                  <a:lnTo>
                    <a:pt x="269" y="52"/>
                  </a:lnTo>
                  <a:close/>
                  <a:moveTo>
                    <a:pt x="50" y="265"/>
                  </a:moveTo>
                  <a:lnTo>
                    <a:pt x="50" y="265"/>
                  </a:lnTo>
                  <a:lnTo>
                    <a:pt x="60" y="275"/>
                  </a:lnTo>
                  <a:lnTo>
                    <a:pt x="48" y="287"/>
                  </a:lnTo>
                  <a:lnTo>
                    <a:pt x="48" y="287"/>
                  </a:lnTo>
                  <a:lnTo>
                    <a:pt x="38" y="273"/>
                  </a:lnTo>
                  <a:lnTo>
                    <a:pt x="50" y="265"/>
                  </a:lnTo>
                  <a:close/>
                  <a:moveTo>
                    <a:pt x="40" y="247"/>
                  </a:moveTo>
                  <a:lnTo>
                    <a:pt x="40" y="247"/>
                  </a:lnTo>
                  <a:lnTo>
                    <a:pt x="48" y="261"/>
                  </a:lnTo>
                  <a:lnTo>
                    <a:pt x="34" y="269"/>
                  </a:lnTo>
                  <a:lnTo>
                    <a:pt x="34" y="269"/>
                  </a:lnTo>
                  <a:lnTo>
                    <a:pt x="26" y="255"/>
                  </a:lnTo>
                  <a:lnTo>
                    <a:pt x="40" y="247"/>
                  </a:lnTo>
                  <a:close/>
                  <a:moveTo>
                    <a:pt x="32" y="229"/>
                  </a:moveTo>
                  <a:lnTo>
                    <a:pt x="32" y="229"/>
                  </a:lnTo>
                  <a:lnTo>
                    <a:pt x="38" y="243"/>
                  </a:lnTo>
                  <a:lnTo>
                    <a:pt x="24" y="251"/>
                  </a:lnTo>
                  <a:lnTo>
                    <a:pt x="24" y="251"/>
                  </a:lnTo>
                  <a:lnTo>
                    <a:pt x="16" y="235"/>
                  </a:lnTo>
                  <a:lnTo>
                    <a:pt x="32" y="229"/>
                  </a:lnTo>
                  <a:close/>
                  <a:moveTo>
                    <a:pt x="26" y="211"/>
                  </a:moveTo>
                  <a:lnTo>
                    <a:pt x="26" y="211"/>
                  </a:lnTo>
                  <a:lnTo>
                    <a:pt x="30" y="225"/>
                  </a:lnTo>
                  <a:lnTo>
                    <a:pt x="14" y="231"/>
                  </a:lnTo>
                  <a:lnTo>
                    <a:pt x="14" y="231"/>
                  </a:lnTo>
                  <a:lnTo>
                    <a:pt x="10" y="215"/>
                  </a:lnTo>
                  <a:lnTo>
                    <a:pt x="26" y="211"/>
                  </a:lnTo>
                  <a:close/>
                  <a:moveTo>
                    <a:pt x="22" y="191"/>
                  </a:moveTo>
                  <a:lnTo>
                    <a:pt x="22" y="191"/>
                  </a:lnTo>
                  <a:lnTo>
                    <a:pt x="26" y="207"/>
                  </a:lnTo>
                  <a:lnTo>
                    <a:pt x="8" y="211"/>
                  </a:lnTo>
                  <a:lnTo>
                    <a:pt x="8" y="211"/>
                  </a:lnTo>
                  <a:lnTo>
                    <a:pt x="6" y="193"/>
                  </a:lnTo>
                  <a:lnTo>
                    <a:pt x="22" y="191"/>
                  </a:lnTo>
                  <a:close/>
                  <a:moveTo>
                    <a:pt x="22" y="173"/>
                  </a:moveTo>
                  <a:lnTo>
                    <a:pt x="22" y="173"/>
                  </a:lnTo>
                  <a:lnTo>
                    <a:pt x="22" y="187"/>
                  </a:lnTo>
                  <a:lnTo>
                    <a:pt x="6" y="189"/>
                  </a:lnTo>
                  <a:lnTo>
                    <a:pt x="6" y="189"/>
                  </a:lnTo>
                  <a:lnTo>
                    <a:pt x="6" y="171"/>
                  </a:lnTo>
                  <a:lnTo>
                    <a:pt x="22" y="173"/>
                  </a:lnTo>
                  <a:close/>
                  <a:moveTo>
                    <a:pt x="24" y="153"/>
                  </a:moveTo>
                  <a:lnTo>
                    <a:pt x="24" y="153"/>
                  </a:lnTo>
                  <a:lnTo>
                    <a:pt x="22" y="167"/>
                  </a:lnTo>
                  <a:lnTo>
                    <a:pt x="6" y="167"/>
                  </a:lnTo>
                  <a:lnTo>
                    <a:pt x="6" y="167"/>
                  </a:lnTo>
                  <a:lnTo>
                    <a:pt x="6" y="149"/>
                  </a:lnTo>
                  <a:lnTo>
                    <a:pt x="24" y="153"/>
                  </a:lnTo>
                  <a:close/>
                  <a:moveTo>
                    <a:pt x="28" y="132"/>
                  </a:moveTo>
                  <a:lnTo>
                    <a:pt x="28" y="132"/>
                  </a:lnTo>
                  <a:lnTo>
                    <a:pt x="24" y="147"/>
                  </a:lnTo>
                  <a:lnTo>
                    <a:pt x="8" y="145"/>
                  </a:lnTo>
                  <a:lnTo>
                    <a:pt x="8" y="145"/>
                  </a:lnTo>
                  <a:lnTo>
                    <a:pt x="12" y="128"/>
                  </a:lnTo>
                  <a:lnTo>
                    <a:pt x="28" y="132"/>
                  </a:lnTo>
                  <a:close/>
                  <a:moveTo>
                    <a:pt x="34" y="114"/>
                  </a:moveTo>
                  <a:lnTo>
                    <a:pt x="34" y="114"/>
                  </a:lnTo>
                  <a:lnTo>
                    <a:pt x="28" y="128"/>
                  </a:lnTo>
                  <a:lnTo>
                    <a:pt x="12" y="122"/>
                  </a:lnTo>
                  <a:lnTo>
                    <a:pt x="12" y="122"/>
                  </a:lnTo>
                  <a:lnTo>
                    <a:pt x="18" y="108"/>
                  </a:lnTo>
                  <a:lnTo>
                    <a:pt x="34" y="114"/>
                  </a:lnTo>
                  <a:close/>
                  <a:moveTo>
                    <a:pt x="42" y="96"/>
                  </a:moveTo>
                  <a:lnTo>
                    <a:pt x="42" y="96"/>
                  </a:lnTo>
                  <a:lnTo>
                    <a:pt x="36" y="110"/>
                  </a:lnTo>
                  <a:lnTo>
                    <a:pt x="20" y="102"/>
                  </a:lnTo>
                  <a:lnTo>
                    <a:pt x="20" y="102"/>
                  </a:lnTo>
                  <a:lnTo>
                    <a:pt x="28" y="88"/>
                  </a:lnTo>
                  <a:lnTo>
                    <a:pt x="42" y="96"/>
                  </a:lnTo>
                  <a:close/>
                  <a:moveTo>
                    <a:pt x="54" y="80"/>
                  </a:moveTo>
                  <a:lnTo>
                    <a:pt x="54" y="80"/>
                  </a:lnTo>
                  <a:lnTo>
                    <a:pt x="46" y="92"/>
                  </a:lnTo>
                  <a:lnTo>
                    <a:pt x="32" y="84"/>
                  </a:lnTo>
                  <a:lnTo>
                    <a:pt x="32" y="84"/>
                  </a:lnTo>
                  <a:lnTo>
                    <a:pt x="40" y="70"/>
                  </a:lnTo>
                  <a:lnTo>
                    <a:pt x="54" y="80"/>
                  </a:lnTo>
                  <a:close/>
                  <a:moveTo>
                    <a:pt x="68" y="66"/>
                  </a:moveTo>
                  <a:lnTo>
                    <a:pt x="68" y="66"/>
                  </a:lnTo>
                  <a:lnTo>
                    <a:pt x="56" y="76"/>
                  </a:lnTo>
                  <a:lnTo>
                    <a:pt x="44" y="66"/>
                  </a:lnTo>
                  <a:lnTo>
                    <a:pt x="44" y="66"/>
                  </a:lnTo>
                  <a:lnTo>
                    <a:pt x="56" y="54"/>
                  </a:lnTo>
                  <a:lnTo>
                    <a:pt x="68" y="66"/>
                  </a:lnTo>
                  <a:close/>
                  <a:moveTo>
                    <a:pt x="82" y="52"/>
                  </a:moveTo>
                  <a:lnTo>
                    <a:pt x="82" y="52"/>
                  </a:lnTo>
                  <a:lnTo>
                    <a:pt x="70" y="62"/>
                  </a:lnTo>
                  <a:lnTo>
                    <a:pt x="58" y="50"/>
                  </a:lnTo>
                  <a:lnTo>
                    <a:pt x="58" y="50"/>
                  </a:lnTo>
                  <a:lnTo>
                    <a:pt x="72" y="40"/>
                  </a:lnTo>
                  <a:lnTo>
                    <a:pt x="82" y="52"/>
                  </a:lnTo>
                  <a:close/>
                  <a:moveTo>
                    <a:pt x="98" y="42"/>
                  </a:moveTo>
                  <a:lnTo>
                    <a:pt x="98" y="42"/>
                  </a:lnTo>
                  <a:lnTo>
                    <a:pt x="86" y="50"/>
                  </a:lnTo>
                  <a:lnTo>
                    <a:pt x="76" y="36"/>
                  </a:lnTo>
                  <a:lnTo>
                    <a:pt x="76" y="36"/>
                  </a:lnTo>
                  <a:lnTo>
                    <a:pt x="90" y="26"/>
                  </a:lnTo>
                  <a:lnTo>
                    <a:pt x="98" y="42"/>
                  </a:lnTo>
                  <a:close/>
                  <a:moveTo>
                    <a:pt x="116" y="32"/>
                  </a:moveTo>
                  <a:lnTo>
                    <a:pt x="116" y="32"/>
                  </a:lnTo>
                  <a:lnTo>
                    <a:pt x="102" y="40"/>
                  </a:lnTo>
                  <a:lnTo>
                    <a:pt x="94" y="24"/>
                  </a:lnTo>
                  <a:lnTo>
                    <a:pt x="94" y="24"/>
                  </a:lnTo>
                  <a:lnTo>
                    <a:pt x="110" y="18"/>
                  </a:lnTo>
                  <a:lnTo>
                    <a:pt x="116" y="32"/>
                  </a:lnTo>
                  <a:close/>
                  <a:moveTo>
                    <a:pt x="134" y="26"/>
                  </a:moveTo>
                  <a:lnTo>
                    <a:pt x="134" y="26"/>
                  </a:lnTo>
                  <a:lnTo>
                    <a:pt x="120" y="30"/>
                  </a:lnTo>
                  <a:lnTo>
                    <a:pt x="114" y="16"/>
                  </a:lnTo>
                  <a:lnTo>
                    <a:pt x="114" y="16"/>
                  </a:lnTo>
                  <a:lnTo>
                    <a:pt x="130" y="10"/>
                  </a:lnTo>
                  <a:lnTo>
                    <a:pt x="134" y="26"/>
                  </a:lnTo>
                  <a:close/>
                  <a:moveTo>
                    <a:pt x="154" y="22"/>
                  </a:moveTo>
                  <a:lnTo>
                    <a:pt x="154" y="22"/>
                  </a:lnTo>
                  <a:lnTo>
                    <a:pt x="138" y="24"/>
                  </a:lnTo>
                  <a:lnTo>
                    <a:pt x="134" y="8"/>
                  </a:lnTo>
                  <a:lnTo>
                    <a:pt x="134" y="8"/>
                  </a:lnTo>
                  <a:lnTo>
                    <a:pt x="150" y="6"/>
                  </a:lnTo>
                  <a:lnTo>
                    <a:pt x="154" y="22"/>
                  </a:lnTo>
                  <a:close/>
                  <a:moveTo>
                    <a:pt x="158" y="22"/>
                  </a:moveTo>
                  <a:lnTo>
                    <a:pt x="156" y="4"/>
                  </a:lnTo>
                  <a:lnTo>
                    <a:pt x="156" y="4"/>
                  </a:lnTo>
                  <a:lnTo>
                    <a:pt x="173" y="4"/>
                  </a:lnTo>
                  <a:lnTo>
                    <a:pt x="173" y="20"/>
                  </a:lnTo>
                  <a:lnTo>
                    <a:pt x="173" y="20"/>
                  </a:lnTo>
                  <a:lnTo>
                    <a:pt x="158" y="22"/>
                  </a:lnTo>
                  <a:close/>
                  <a:moveTo>
                    <a:pt x="148" y="325"/>
                  </a:moveTo>
                  <a:lnTo>
                    <a:pt x="148" y="325"/>
                  </a:lnTo>
                  <a:lnTo>
                    <a:pt x="162" y="327"/>
                  </a:lnTo>
                  <a:lnTo>
                    <a:pt x="162" y="345"/>
                  </a:lnTo>
                  <a:lnTo>
                    <a:pt x="162" y="345"/>
                  </a:lnTo>
                  <a:lnTo>
                    <a:pt x="144" y="341"/>
                  </a:lnTo>
                  <a:lnTo>
                    <a:pt x="148" y="325"/>
                  </a:lnTo>
                  <a:close/>
                  <a:moveTo>
                    <a:pt x="128" y="321"/>
                  </a:moveTo>
                  <a:lnTo>
                    <a:pt x="128" y="321"/>
                  </a:lnTo>
                  <a:lnTo>
                    <a:pt x="144" y="325"/>
                  </a:lnTo>
                  <a:lnTo>
                    <a:pt x="140" y="341"/>
                  </a:lnTo>
                  <a:lnTo>
                    <a:pt x="140" y="341"/>
                  </a:lnTo>
                  <a:lnTo>
                    <a:pt x="124" y="337"/>
                  </a:lnTo>
                  <a:lnTo>
                    <a:pt x="128" y="321"/>
                  </a:lnTo>
                  <a:close/>
                  <a:moveTo>
                    <a:pt x="110" y="313"/>
                  </a:moveTo>
                  <a:lnTo>
                    <a:pt x="110" y="313"/>
                  </a:lnTo>
                  <a:lnTo>
                    <a:pt x="124" y="319"/>
                  </a:lnTo>
                  <a:lnTo>
                    <a:pt x="120" y="335"/>
                  </a:lnTo>
                  <a:lnTo>
                    <a:pt x="120" y="335"/>
                  </a:lnTo>
                  <a:lnTo>
                    <a:pt x="104" y="329"/>
                  </a:lnTo>
                  <a:lnTo>
                    <a:pt x="110" y="313"/>
                  </a:lnTo>
                  <a:close/>
                  <a:moveTo>
                    <a:pt x="94" y="305"/>
                  </a:moveTo>
                  <a:lnTo>
                    <a:pt x="94" y="305"/>
                  </a:lnTo>
                  <a:lnTo>
                    <a:pt x="106" y="311"/>
                  </a:lnTo>
                  <a:lnTo>
                    <a:pt x="100" y="327"/>
                  </a:lnTo>
                  <a:lnTo>
                    <a:pt x="100" y="327"/>
                  </a:lnTo>
                  <a:lnTo>
                    <a:pt x="84" y="319"/>
                  </a:lnTo>
                  <a:lnTo>
                    <a:pt x="94" y="305"/>
                  </a:lnTo>
                  <a:close/>
                  <a:moveTo>
                    <a:pt x="90" y="301"/>
                  </a:moveTo>
                  <a:lnTo>
                    <a:pt x="80" y="315"/>
                  </a:lnTo>
                  <a:lnTo>
                    <a:pt x="80" y="315"/>
                  </a:lnTo>
                  <a:lnTo>
                    <a:pt x="66" y="305"/>
                  </a:lnTo>
                  <a:lnTo>
                    <a:pt x="78" y="293"/>
                  </a:lnTo>
                  <a:lnTo>
                    <a:pt x="78" y="293"/>
                  </a:lnTo>
                  <a:lnTo>
                    <a:pt x="90" y="301"/>
                  </a:lnTo>
                  <a:close/>
                  <a:moveTo>
                    <a:pt x="173" y="319"/>
                  </a:moveTo>
                  <a:lnTo>
                    <a:pt x="173" y="319"/>
                  </a:lnTo>
                  <a:lnTo>
                    <a:pt x="158" y="319"/>
                  </a:lnTo>
                  <a:lnTo>
                    <a:pt x="144" y="317"/>
                  </a:lnTo>
                  <a:lnTo>
                    <a:pt x="130" y="313"/>
                  </a:lnTo>
                  <a:lnTo>
                    <a:pt x="116" y="307"/>
                  </a:lnTo>
                  <a:lnTo>
                    <a:pt x="104" y="301"/>
                  </a:lnTo>
                  <a:lnTo>
                    <a:pt x="92" y="293"/>
                  </a:lnTo>
                  <a:lnTo>
                    <a:pt x="80" y="285"/>
                  </a:lnTo>
                  <a:lnTo>
                    <a:pt x="70" y="275"/>
                  </a:lnTo>
                  <a:lnTo>
                    <a:pt x="62" y="265"/>
                  </a:lnTo>
                  <a:lnTo>
                    <a:pt x="54" y="253"/>
                  </a:lnTo>
                  <a:lnTo>
                    <a:pt x="46" y="241"/>
                  </a:lnTo>
                  <a:lnTo>
                    <a:pt x="40" y="229"/>
                  </a:lnTo>
                  <a:lnTo>
                    <a:pt x="36" y="215"/>
                  </a:lnTo>
                  <a:lnTo>
                    <a:pt x="32" y="201"/>
                  </a:lnTo>
                  <a:lnTo>
                    <a:pt x="30" y="187"/>
                  </a:lnTo>
                  <a:lnTo>
                    <a:pt x="30" y="171"/>
                  </a:lnTo>
                  <a:lnTo>
                    <a:pt x="30" y="171"/>
                  </a:lnTo>
                  <a:lnTo>
                    <a:pt x="30" y="157"/>
                  </a:lnTo>
                  <a:lnTo>
                    <a:pt x="34" y="143"/>
                  </a:lnTo>
                  <a:lnTo>
                    <a:pt x="38" y="128"/>
                  </a:lnTo>
                  <a:lnTo>
                    <a:pt x="42" y="114"/>
                  </a:lnTo>
                  <a:lnTo>
                    <a:pt x="48" y="102"/>
                  </a:lnTo>
                  <a:lnTo>
                    <a:pt x="56" y="90"/>
                  </a:lnTo>
                  <a:lnTo>
                    <a:pt x="64" y="80"/>
                  </a:lnTo>
                  <a:lnTo>
                    <a:pt x="74" y="70"/>
                  </a:lnTo>
                  <a:lnTo>
                    <a:pt x="84" y="60"/>
                  </a:lnTo>
                  <a:lnTo>
                    <a:pt x="96" y="52"/>
                  </a:lnTo>
                  <a:lnTo>
                    <a:pt x="108" y="44"/>
                  </a:lnTo>
                  <a:lnTo>
                    <a:pt x="120" y="38"/>
                  </a:lnTo>
                  <a:lnTo>
                    <a:pt x="134" y="34"/>
                  </a:lnTo>
                  <a:lnTo>
                    <a:pt x="148" y="30"/>
                  </a:lnTo>
                  <a:lnTo>
                    <a:pt x="162" y="30"/>
                  </a:lnTo>
                  <a:lnTo>
                    <a:pt x="179" y="28"/>
                  </a:lnTo>
                  <a:lnTo>
                    <a:pt x="179" y="28"/>
                  </a:lnTo>
                  <a:lnTo>
                    <a:pt x="193" y="30"/>
                  </a:lnTo>
                  <a:lnTo>
                    <a:pt x="207" y="32"/>
                  </a:lnTo>
                  <a:lnTo>
                    <a:pt x="221" y="36"/>
                  </a:lnTo>
                  <a:lnTo>
                    <a:pt x="235" y="42"/>
                  </a:lnTo>
                  <a:lnTo>
                    <a:pt x="247" y="48"/>
                  </a:lnTo>
                  <a:lnTo>
                    <a:pt x="259" y="54"/>
                  </a:lnTo>
                  <a:lnTo>
                    <a:pt x="271" y="64"/>
                  </a:lnTo>
                  <a:lnTo>
                    <a:pt x="281" y="74"/>
                  </a:lnTo>
                  <a:lnTo>
                    <a:pt x="289" y="84"/>
                  </a:lnTo>
                  <a:lnTo>
                    <a:pt x="297" y="94"/>
                  </a:lnTo>
                  <a:lnTo>
                    <a:pt x="305" y="106"/>
                  </a:lnTo>
                  <a:lnTo>
                    <a:pt x="311" y="120"/>
                  </a:lnTo>
                  <a:lnTo>
                    <a:pt x="315" y="134"/>
                  </a:lnTo>
                  <a:lnTo>
                    <a:pt x="319" y="149"/>
                  </a:lnTo>
                  <a:lnTo>
                    <a:pt x="321" y="163"/>
                  </a:lnTo>
                  <a:lnTo>
                    <a:pt x="321" y="177"/>
                  </a:lnTo>
                  <a:lnTo>
                    <a:pt x="321" y="177"/>
                  </a:lnTo>
                  <a:lnTo>
                    <a:pt x="321" y="193"/>
                  </a:lnTo>
                  <a:lnTo>
                    <a:pt x="317" y="207"/>
                  </a:lnTo>
                  <a:lnTo>
                    <a:pt x="313" y="221"/>
                  </a:lnTo>
                  <a:lnTo>
                    <a:pt x="309" y="233"/>
                  </a:lnTo>
                  <a:lnTo>
                    <a:pt x="303" y="247"/>
                  </a:lnTo>
                  <a:lnTo>
                    <a:pt x="295" y="259"/>
                  </a:lnTo>
                  <a:lnTo>
                    <a:pt x="287" y="269"/>
                  </a:lnTo>
                  <a:lnTo>
                    <a:pt x="277" y="279"/>
                  </a:lnTo>
                  <a:lnTo>
                    <a:pt x="267" y="289"/>
                  </a:lnTo>
                  <a:lnTo>
                    <a:pt x="255" y="297"/>
                  </a:lnTo>
                  <a:lnTo>
                    <a:pt x="243" y="303"/>
                  </a:lnTo>
                  <a:lnTo>
                    <a:pt x="229" y="309"/>
                  </a:lnTo>
                  <a:lnTo>
                    <a:pt x="217" y="315"/>
                  </a:lnTo>
                  <a:lnTo>
                    <a:pt x="203" y="317"/>
                  </a:lnTo>
                  <a:lnTo>
                    <a:pt x="189" y="319"/>
                  </a:lnTo>
                  <a:lnTo>
                    <a:pt x="173" y="319"/>
                  </a:lnTo>
                  <a:close/>
                  <a:moveTo>
                    <a:pt x="261" y="301"/>
                  </a:moveTo>
                  <a:lnTo>
                    <a:pt x="261" y="301"/>
                  </a:lnTo>
                  <a:lnTo>
                    <a:pt x="273" y="293"/>
                  </a:lnTo>
                  <a:lnTo>
                    <a:pt x="285" y="305"/>
                  </a:lnTo>
                  <a:lnTo>
                    <a:pt x="285" y="305"/>
                  </a:lnTo>
                  <a:lnTo>
                    <a:pt x="271" y="315"/>
                  </a:lnTo>
                  <a:lnTo>
                    <a:pt x="261" y="301"/>
                  </a:lnTo>
                  <a:close/>
                  <a:moveTo>
                    <a:pt x="245" y="311"/>
                  </a:moveTo>
                  <a:lnTo>
                    <a:pt x="245" y="311"/>
                  </a:lnTo>
                  <a:lnTo>
                    <a:pt x="257" y="305"/>
                  </a:lnTo>
                  <a:lnTo>
                    <a:pt x="267" y="319"/>
                  </a:lnTo>
                  <a:lnTo>
                    <a:pt x="267" y="319"/>
                  </a:lnTo>
                  <a:lnTo>
                    <a:pt x="251" y="327"/>
                  </a:lnTo>
                  <a:lnTo>
                    <a:pt x="245" y="311"/>
                  </a:lnTo>
                  <a:close/>
                  <a:moveTo>
                    <a:pt x="227" y="319"/>
                  </a:moveTo>
                  <a:lnTo>
                    <a:pt x="227" y="319"/>
                  </a:lnTo>
                  <a:lnTo>
                    <a:pt x="241" y="313"/>
                  </a:lnTo>
                  <a:lnTo>
                    <a:pt x="247" y="329"/>
                  </a:lnTo>
                  <a:lnTo>
                    <a:pt x="247" y="329"/>
                  </a:lnTo>
                  <a:lnTo>
                    <a:pt x="231" y="335"/>
                  </a:lnTo>
                  <a:lnTo>
                    <a:pt x="227" y="319"/>
                  </a:lnTo>
                  <a:close/>
                  <a:moveTo>
                    <a:pt x="207" y="325"/>
                  </a:moveTo>
                  <a:lnTo>
                    <a:pt x="207" y="325"/>
                  </a:lnTo>
                  <a:lnTo>
                    <a:pt x="223" y="321"/>
                  </a:lnTo>
                  <a:lnTo>
                    <a:pt x="227" y="337"/>
                  </a:lnTo>
                  <a:lnTo>
                    <a:pt x="227" y="337"/>
                  </a:lnTo>
                  <a:lnTo>
                    <a:pt x="211" y="341"/>
                  </a:lnTo>
                  <a:lnTo>
                    <a:pt x="207" y="325"/>
                  </a:lnTo>
                  <a:close/>
                  <a:moveTo>
                    <a:pt x="203" y="325"/>
                  </a:moveTo>
                  <a:lnTo>
                    <a:pt x="205" y="341"/>
                  </a:lnTo>
                  <a:lnTo>
                    <a:pt x="205" y="341"/>
                  </a:lnTo>
                  <a:lnTo>
                    <a:pt x="189" y="345"/>
                  </a:lnTo>
                  <a:lnTo>
                    <a:pt x="189" y="327"/>
                  </a:lnTo>
                  <a:lnTo>
                    <a:pt x="189" y="327"/>
                  </a:lnTo>
                  <a:lnTo>
                    <a:pt x="203" y="325"/>
                  </a:lnTo>
                  <a:close/>
                  <a:moveTo>
                    <a:pt x="345" y="177"/>
                  </a:moveTo>
                  <a:lnTo>
                    <a:pt x="345" y="177"/>
                  </a:lnTo>
                  <a:lnTo>
                    <a:pt x="345" y="189"/>
                  </a:lnTo>
                  <a:lnTo>
                    <a:pt x="329" y="187"/>
                  </a:lnTo>
                  <a:lnTo>
                    <a:pt x="329" y="187"/>
                  </a:lnTo>
                  <a:lnTo>
                    <a:pt x="329" y="177"/>
                  </a:lnTo>
                  <a:lnTo>
                    <a:pt x="329" y="177"/>
                  </a:lnTo>
                  <a:lnTo>
                    <a:pt x="329" y="173"/>
                  </a:lnTo>
                  <a:lnTo>
                    <a:pt x="345" y="171"/>
                  </a:lnTo>
                  <a:lnTo>
                    <a:pt x="345" y="171"/>
                  </a:lnTo>
                  <a:lnTo>
                    <a:pt x="345" y="177"/>
                  </a:lnTo>
                  <a:close/>
                  <a:moveTo>
                    <a:pt x="179" y="0"/>
                  </a:moveTo>
                  <a:lnTo>
                    <a:pt x="179" y="0"/>
                  </a:lnTo>
                  <a:lnTo>
                    <a:pt x="160" y="0"/>
                  </a:lnTo>
                  <a:lnTo>
                    <a:pt x="144" y="2"/>
                  </a:lnTo>
                  <a:lnTo>
                    <a:pt x="126" y="6"/>
                  </a:lnTo>
                  <a:lnTo>
                    <a:pt x="110" y="12"/>
                  </a:lnTo>
                  <a:lnTo>
                    <a:pt x="94" y="18"/>
                  </a:lnTo>
                  <a:lnTo>
                    <a:pt x="80" y="28"/>
                  </a:lnTo>
                  <a:lnTo>
                    <a:pt x="66" y="36"/>
                  </a:lnTo>
                  <a:lnTo>
                    <a:pt x="54" y="48"/>
                  </a:lnTo>
                  <a:lnTo>
                    <a:pt x="42" y="60"/>
                  </a:lnTo>
                  <a:lnTo>
                    <a:pt x="32" y="74"/>
                  </a:lnTo>
                  <a:lnTo>
                    <a:pt x="24" y="88"/>
                  </a:lnTo>
                  <a:lnTo>
                    <a:pt x="16" y="102"/>
                  </a:lnTo>
                  <a:lnTo>
                    <a:pt x="10" y="118"/>
                  </a:lnTo>
                  <a:lnTo>
                    <a:pt x="4" y="136"/>
                  </a:lnTo>
                  <a:lnTo>
                    <a:pt x="2" y="153"/>
                  </a:lnTo>
                  <a:lnTo>
                    <a:pt x="0" y="171"/>
                  </a:lnTo>
                  <a:lnTo>
                    <a:pt x="0" y="171"/>
                  </a:lnTo>
                  <a:lnTo>
                    <a:pt x="0" y="189"/>
                  </a:lnTo>
                  <a:lnTo>
                    <a:pt x="4" y="207"/>
                  </a:lnTo>
                  <a:lnTo>
                    <a:pt x="8" y="223"/>
                  </a:lnTo>
                  <a:lnTo>
                    <a:pt x="12" y="239"/>
                  </a:lnTo>
                  <a:lnTo>
                    <a:pt x="20" y="255"/>
                  </a:lnTo>
                  <a:lnTo>
                    <a:pt x="28" y="269"/>
                  </a:lnTo>
                  <a:lnTo>
                    <a:pt x="38" y="283"/>
                  </a:lnTo>
                  <a:lnTo>
                    <a:pt x="50" y="295"/>
                  </a:lnTo>
                  <a:lnTo>
                    <a:pt x="62" y="307"/>
                  </a:lnTo>
                  <a:lnTo>
                    <a:pt x="74" y="317"/>
                  </a:lnTo>
                  <a:lnTo>
                    <a:pt x="88" y="327"/>
                  </a:lnTo>
                  <a:lnTo>
                    <a:pt x="104" y="335"/>
                  </a:lnTo>
                  <a:lnTo>
                    <a:pt x="120" y="341"/>
                  </a:lnTo>
                  <a:lnTo>
                    <a:pt x="136" y="345"/>
                  </a:lnTo>
                  <a:lnTo>
                    <a:pt x="154" y="349"/>
                  </a:lnTo>
                  <a:lnTo>
                    <a:pt x="173" y="349"/>
                  </a:lnTo>
                  <a:lnTo>
                    <a:pt x="173" y="349"/>
                  </a:lnTo>
                  <a:lnTo>
                    <a:pt x="191" y="349"/>
                  </a:lnTo>
                  <a:lnTo>
                    <a:pt x="207" y="347"/>
                  </a:lnTo>
                  <a:lnTo>
                    <a:pt x="225" y="343"/>
                  </a:lnTo>
                  <a:lnTo>
                    <a:pt x="241" y="337"/>
                  </a:lnTo>
                  <a:lnTo>
                    <a:pt x="257" y="329"/>
                  </a:lnTo>
                  <a:lnTo>
                    <a:pt x="271" y="321"/>
                  </a:lnTo>
                  <a:lnTo>
                    <a:pt x="285" y="311"/>
                  </a:lnTo>
                  <a:lnTo>
                    <a:pt x="297" y="301"/>
                  </a:lnTo>
                  <a:lnTo>
                    <a:pt x="309" y="289"/>
                  </a:lnTo>
                  <a:lnTo>
                    <a:pt x="319" y="275"/>
                  </a:lnTo>
                  <a:lnTo>
                    <a:pt x="327" y="261"/>
                  </a:lnTo>
                  <a:lnTo>
                    <a:pt x="335" y="245"/>
                  </a:lnTo>
                  <a:lnTo>
                    <a:pt x="341" y="229"/>
                  </a:lnTo>
                  <a:lnTo>
                    <a:pt x="347" y="213"/>
                  </a:lnTo>
                  <a:lnTo>
                    <a:pt x="349" y="195"/>
                  </a:lnTo>
                  <a:lnTo>
                    <a:pt x="351" y="177"/>
                  </a:lnTo>
                  <a:lnTo>
                    <a:pt x="351" y="177"/>
                  </a:lnTo>
                  <a:lnTo>
                    <a:pt x="349" y="161"/>
                  </a:lnTo>
                  <a:lnTo>
                    <a:pt x="347" y="143"/>
                  </a:lnTo>
                  <a:lnTo>
                    <a:pt x="343" y="124"/>
                  </a:lnTo>
                  <a:lnTo>
                    <a:pt x="339" y="108"/>
                  </a:lnTo>
                  <a:lnTo>
                    <a:pt x="331" y="94"/>
                  </a:lnTo>
                  <a:lnTo>
                    <a:pt x="323" y="78"/>
                  </a:lnTo>
                  <a:lnTo>
                    <a:pt x="313" y="66"/>
                  </a:lnTo>
                  <a:lnTo>
                    <a:pt x="301" y="52"/>
                  </a:lnTo>
                  <a:lnTo>
                    <a:pt x="289" y="42"/>
                  </a:lnTo>
                  <a:lnTo>
                    <a:pt x="277" y="30"/>
                  </a:lnTo>
                  <a:lnTo>
                    <a:pt x="261" y="22"/>
                  </a:lnTo>
                  <a:lnTo>
                    <a:pt x="247" y="14"/>
                  </a:lnTo>
                  <a:lnTo>
                    <a:pt x="231" y="8"/>
                  </a:lnTo>
                  <a:lnTo>
                    <a:pt x="215" y="4"/>
                  </a:lnTo>
                  <a:lnTo>
                    <a:pt x="197" y="0"/>
                  </a:lnTo>
                  <a:lnTo>
                    <a:pt x="179"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Freeform 48"/>
            <p:cNvSpPr>
              <a:spLocks/>
            </p:cNvSpPr>
            <p:nvPr userDrawn="1"/>
          </p:nvSpPr>
          <p:spPr bwMode="auto">
            <a:xfrm>
              <a:off x="5500" y="4125"/>
              <a:ext cx="22" cy="24"/>
            </a:xfrm>
            <a:custGeom>
              <a:avLst/>
              <a:gdLst>
                <a:gd name="T0" fmla="*/ 10 w 22"/>
                <a:gd name="T1" fmla="*/ 24 h 24"/>
                <a:gd name="T2" fmla="*/ 0 w 22"/>
                <a:gd name="T3" fmla="*/ 10 h 24"/>
                <a:gd name="T4" fmla="*/ 0 w 22"/>
                <a:gd name="T5" fmla="*/ 10 h 24"/>
                <a:gd name="T6" fmla="*/ 10 w 22"/>
                <a:gd name="T7" fmla="*/ 0 h 24"/>
                <a:gd name="T8" fmla="*/ 22 w 22"/>
                <a:gd name="T9" fmla="*/ 12 h 24"/>
                <a:gd name="T10" fmla="*/ 22 w 22"/>
                <a:gd name="T11" fmla="*/ 12 h 24"/>
                <a:gd name="T12" fmla="*/ 10 w 2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10" y="24"/>
                  </a:moveTo>
                  <a:lnTo>
                    <a:pt x="0" y="10"/>
                  </a:lnTo>
                  <a:lnTo>
                    <a:pt x="0" y="10"/>
                  </a:lnTo>
                  <a:lnTo>
                    <a:pt x="10" y="0"/>
                  </a:lnTo>
                  <a:lnTo>
                    <a:pt x="22" y="12"/>
                  </a:lnTo>
                  <a:lnTo>
                    <a:pt x="22" y="12"/>
                  </a:lnTo>
                  <a:lnTo>
                    <a:pt x="1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Freeform 49"/>
            <p:cNvSpPr>
              <a:spLocks/>
            </p:cNvSpPr>
            <p:nvPr userDrawn="1"/>
          </p:nvSpPr>
          <p:spPr bwMode="auto">
            <a:xfrm>
              <a:off x="5389" y="4173"/>
              <a:ext cx="19" cy="18"/>
            </a:xfrm>
            <a:custGeom>
              <a:avLst/>
              <a:gdLst>
                <a:gd name="T0" fmla="*/ 0 w 19"/>
                <a:gd name="T1" fmla="*/ 18 h 18"/>
                <a:gd name="T2" fmla="*/ 2 w 19"/>
                <a:gd name="T3" fmla="*/ 0 h 18"/>
                <a:gd name="T4" fmla="*/ 2 w 19"/>
                <a:gd name="T5" fmla="*/ 0 h 18"/>
                <a:gd name="T6" fmla="*/ 7 w 19"/>
                <a:gd name="T7" fmla="*/ 0 h 18"/>
                <a:gd name="T8" fmla="*/ 7 w 19"/>
                <a:gd name="T9" fmla="*/ 0 h 18"/>
                <a:gd name="T10" fmla="*/ 17 w 19"/>
                <a:gd name="T11" fmla="*/ 0 h 18"/>
                <a:gd name="T12" fmla="*/ 19 w 19"/>
                <a:gd name="T13" fmla="*/ 18 h 18"/>
                <a:gd name="T14" fmla="*/ 19 w 19"/>
                <a:gd name="T15" fmla="*/ 18 h 18"/>
                <a:gd name="T16" fmla="*/ 7 w 19"/>
                <a:gd name="T17" fmla="*/ 18 h 18"/>
                <a:gd name="T18" fmla="*/ 7 w 19"/>
                <a:gd name="T19" fmla="*/ 18 h 18"/>
                <a:gd name="T20" fmla="*/ 0 w 19"/>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8">
                  <a:moveTo>
                    <a:pt x="0" y="18"/>
                  </a:moveTo>
                  <a:lnTo>
                    <a:pt x="2" y="0"/>
                  </a:lnTo>
                  <a:lnTo>
                    <a:pt x="2" y="0"/>
                  </a:lnTo>
                  <a:lnTo>
                    <a:pt x="7" y="0"/>
                  </a:lnTo>
                  <a:lnTo>
                    <a:pt x="7" y="0"/>
                  </a:lnTo>
                  <a:lnTo>
                    <a:pt x="17" y="0"/>
                  </a:lnTo>
                  <a:lnTo>
                    <a:pt x="19" y="18"/>
                  </a:lnTo>
                  <a:lnTo>
                    <a:pt x="19" y="18"/>
                  </a:lnTo>
                  <a:lnTo>
                    <a:pt x="7" y="18"/>
                  </a:lnTo>
                  <a:lnTo>
                    <a:pt x="7" y="18"/>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Freeform 50"/>
            <p:cNvSpPr>
              <a:spLocks/>
            </p:cNvSpPr>
            <p:nvPr userDrawn="1"/>
          </p:nvSpPr>
          <p:spPr bwMode="auto">
            <a:xfrm>
              <a:off x="5273" y="4125"/>
              <a:ext cx="24" cy="24"/>
            </a:xfrm>
            <a:custGeom>
              <a:avLst/>
              <a:gdLst>
                <a:gd name="T0" fmla="*/ 0 w 24"/>
                <a:gd name="T1" fmla="*/ 12 h 24"/>
                <a:gd name="T2" fmla="*/ 14 w 24"/>
                <a:gd name="T3" fmla="*/ 0 h 24"/>
                <a:gd name="T4" fmla="*/ 14 w 24"/>
                <a:gd name="T5" fmla="*/ 0 h 24"/>
                <a:gd name="T6" fmla="*/ 24 w 24"/>
                <a:gd name="T7" fmla="*/ 10 h 24"/>
                <a:gd name="T8" fmla="*/ 12 w 24"/>
                <a:gd name="T9" fmla="*/ 24 h 24"/>
                <a:gd name="T10" fmla="*/ 12 w 24"/>
                <a:gd name="T11" fmla="*/ 24 h 24"/>
                <a:gd name="T12" fmla="*/ 0 w 2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0" y="12"/>
                  </a:moveTo>
                  <a:lnTo>
                    <a:pt x="14" y="0"/>
                  </a:lnTo>
                  <a:lnTo>
                    <a:pt x="14" y="0"/>
                  </a:lnTo>
                  <a:lnTo>
                    <a:pt x="24" y="10"/>
                  </a:lnTo>
                  <a:lnTo>
                    <a:pt x="12" y="24"/>
                  </a:lnTo>
                  <a:lnTo>
                    <a:pt x="12" y="24"/>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Freeform 51"/>
            <p:cNvSpPr>
              <a:spLocks/>
            </p:cNvSpPr>
            <p:nvPr userDrawn="1"/>
          </p:nvSpPr>
          <p:spPr bwMode="auto">
            <a:xfrm>
              <a:off x="5402" y="3850"/>
              <a:ext cx="16" cy="18"/>
            </a:xfrm>
            <a:custGeom>
              <a:avLst/>
              <a:gdLst>
                <a:gd name="T0" fmla="*/ 16 w 16"/>
                <a:gd name="T1" fmla="*/ 0 h 18"/>
                <a:gd name="T2" fmla="*/ 14 w 16"/>
                <a:gd name="T3" fmla="*/ 18 h 18"/>
                <a:gd name="T4" fmla="*/ 14 w 16"/>
                <a:gd name="T5" fmla="*/ 18 h 18"/>
                <a:gd name="T6" fmla="*/ 0 w 16"/>
                <a:gd name="T7" fmla="*/ 16 h 18"/>
                <a:gd name="T8" fmla="*/ 0 w 16"/>
                <a:gd name="T9" fmla="*/ 16 h 18"/>
                <a:gd name="T10" fmla="*/ 0 w 16"/>
                <a:gd name="T11" fmla="*/ 0 h 18"/>
                <a:gd name="T12" fmla="*/ 0 w 16"/>
                <a:gd name="T13" fmla="*/ 0 h 18"/>
                <a:gd name="T14" fmla="*/ 0 w 16"/>
                <a:gd name="T15" fmla="*/ 0 h 18"/>
                <a:gd name="T16" fmla="*/ 0 w 16"/>
                <a:gd name="T17" fmla="*/ 0 h 18"/>
                <a:gd name="T18" fmla="*/ 16 w 16"/>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6" y="0"/>
                  </a:moveTo>
                  <a:lnTo>
                    <a:pt x="14" y="18"/>
                  </a:lnTo>
                  <a:lnTo>
                    <a:pt x="14" y="18"/>
                  </a:lnTo>
                  <a:lnTo>
                    <a:pt x="0" y="16"/>
                  </a:lnTo>
                  <a:lnTo>
                    <a:pt x="0" y="16"/>
                  </a:lnTo>
                  <a:lnTo>
                    <a:pt x="0" y="0"/>
                  </a:lnTo>
                  <a:lnTo>
                    <a:pt x="0" y="0"/>
                  </a:lnTo>
                  <a:lnTo>
                    <a:pt x="0" y="0"/>
                  </a:lnTo>
                  <a:lnTo>
                    <a:pt x="0" y="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Freeform 52"/>
            <p:cNvSpPr>
              <a:spLocks/>
            </p:cNvSpPr>
            <p:nvPr userDrawn="1"/>
          </p:nvSpPr>
          <p:spPr bwMode="auto">
            <a:xfrm>
              <a:off x="5508" y="3900"/>
              <a:ext cx="22" cy="22"/>
            </a:xfrm>
            <a:custGeom>
              <a:avLst/>
              <a:gdLst>
                <a:gd name="T0" fmla="*/ 22 w 22"/>
                <a:gd name="T1" fmla="*/ 12 h 22"/>
                <a:gd name="T2" fmla="*/ 10 w 22"/>
                <a:gd name="T3" fmla="*/ 22 h 22"/>
                <a:gd name="T4" fmla="*/ 10 w 22"/>
                <a:gd name="T5" fmla="*/ 22 h 22"/>
                <a:gd name="T6" fmla="*/ 0 w 22"/>
                <a:gd name="T7" fmla="*/ 12 h 22"/>
                <a:gd name="T8" fmla="*/ 10 w 22"/>
                <a:gd name="T9" fmla="*/ 0 h 22"/>
                <a:gd name="T10" fmla="*/ 10 w 22"/>
                <a:gd name="T11" fmla="*/ 0 h 22"/>
                <a:gd name="T12" fmla="*/ 22 w 22"/>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2"/>
                  </a:moveTo>
                  <a:lnTo>
                    <a:pt x="10" y="22"/>
                  </a:lnTo>
                  <a:lnTo>
                    <a:pt x="10" y="22"/>
                  </a:lnTo>
                  <a:lnTo>
                    <a:pt x="0" y="12"/>
                  </a:lnTo>
                  <a:lnTo>
                    <a:pt x="10" y="0"/>
                  </a:lnTo>
                  <a:lnTo>
                    <a:pt x="10" y="0"/>
                  </a:lnTo>
                  <a:lnTo>
                    <a:pt x="2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Freeform 53"/>
            <p:cNvSpPr>
              <a:spLocks/>
            </p:cNvSpPr>
            <p:nvPr userDrawn="1"/>
          </p:nvSpPr>
          <p:spPr bwMode="auto">
            <a:xfrm>
              <a:off x="5548" y="4037"/>
              <a:ext cx="20" cy="20"/>
            </a:xfrm>
            <a:custGeom>
              <a:avLst/>
              <a:gdLst>
                <a:gd name="T0" fmla="*/ 0 w 20"/>
                <a:gd name="T1" fmla="*/ 16 h 20"/>
                <a:gd name="T2" fmla="*/ 0 w 20"/>
                <a:gd name="T3" fmla="*/ 16 h 20"/>
                <a:gd name="T4" fmla="*/ 4 w 20"/>
                <a:gd name="T5" fmla="*/ 0 h 20"/>
                <a:gd name="T6" fmla="*/ 20 w 20"/>
                <a:gd name="T7" fmla="*/ 2 h 20"/>
                <a:gd name="T8" fmla="*/ 20 w 20"/>
                <a:gd name="T9" fmla="*/ 2 h 20"/>
                <a:gd name="T10" fmla="*/ 18 w 20"/>
                <a:gd name="T11" fmla="*/ 20 h 20"/>
                <a:gd name="T12" fmla="*/ 0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6"/>
                  </a:moveTo>
                  <a:lnTo>
                    <a:pt x="0" y="16"/>
                  </a:lnTo>
                  <a:lnTo>
                    <a:pt x="4" y="0"/>
                  </a:lnTo>
                  <a:lnTo>
                    <a:pt x="20" y="2"/>
                  </a:lnTo>
                  <a:lnTo>
                    <a:pt x="20" y="2"/>
                  </a:lnTo>
                  <a:lnTo>
                    <a:pt x="18" y="20"/>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Freeform 54"/>
            <p:cNvSpPr>
              <a:spLocks/>
            </p:cNvSpPr>
            <p:nvPr userDrawn="1"/>
          </p:nvSpPr>
          <p:spPr bwMode="auto">
            <a:xfrm>
              <a:off x="5544" y="4057"/>
              <a:ext cx="20" cy="20"/>
            </a:xfrm>
            <a:custGeom>
              <a:avLst/>
              <a:gdLst>
                <a:gd name="T0" fmla="*/ 0 w 20"/>
                <a:gd name="T1" fmla="*/ 14 h 20"/>
                <a:gd name="T2" fmla="*/ 0 w 20"/>
                <a:gd name="T3" fmla="*/ 14 h 20"/>
                <a:gd name="T4" fmla="*/ 4 w 20"/>
                <a:gd name="T5" fmla="*/ 0 h 20"/>
                <a:gd name="T6" fmla="*/ 20 w 20"/>
                <a:gd name="T7" fmla="*/ 4 h 20"/>
                <a:gd name="T8" fmla="*/ 20 w 20"/>
                <a:gd name="T9" fmla="*/ 4 h 20"/>
                <a:gd name="T10" fmla="*/ 16 w 20"/>
                <a:gd name="T11" fmla="*/ 20 h 20"/>
                <a:gd name="T12" fmla="*/ 0 w 20"/>
                <a:gd name="T13" fmla="*/ 1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14"/>
                  </a:moveTo>
                  <a:lnTo>
                    <a:pt x="0" y="14"/>
                  </a:lnTo>
                  <a:lnTo>
                    <a:pt x="4" y="0"/>
                  </a:lnTo>
                  <a:lnTo>
                    <a:pt x="20" y="4"/>
                  </a:lnTo>
                  <a:lnTo>
                    <a:pt x="20" y="4"/>
                  </a:lnTo>
                  <a:lnTo>
                    <a:pt x="16" y="20"/>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Freeform 55"/>
            <p:cNvSpPr>
              <a:spLocks/>
            </p:cNvSpPr>
            <p:nvPr userDrawn="1"/>
          </p:nvSpPr>
          <p:spPr bwMode="auto">
            <a:xfrm>
              <a:off x="5536" y="4075"/>
              <a:ext cx="22" cy="22"/>
            </a:xfrm>
            <a:custGeom>
              <a:avLst/>
              <a:gdLst>
                <a:gd name="T0" fmla="*/ 0 w 22"/>
                <a:gd name="T1" fmla="*/ 14 h 22"/>
                <a:gd name="T2" fmla="*/ 0 w 22"/>
                <a:gd name="T3" fmla="*/ 14 h 22"/>
                <a:gd name="T4" fmla="*/ 6 w 22"/>
                <a:gd name="T5" fmla="*/ 0 h 22"/>
                <a:gd name="T6" fmla="*/ 22 w 22"/>
                <a:gd name="T7" fmla="*/ 6 h 22"/>
                <a:gd name="T8" fmla="*/ 22 w 22"/>
                <a:gd name="T9" fmla="*/ 6 h 22"/>
                <a:gd name="T10" fmla="*/ 14 w 22"/>
                <a:gd name="T11" fmla="*/ 22 h 22"/>
                <a:gd name="T12" fmla="*/ 0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4"/>
                  </a:moveTo>
                  <a:lnTo>
                    <a:pt x="0" y="14"/>
                  </a:lnTo>
                  <a:lnTo>
                    <a:pt x="6" y="0"/>
                  </a:lnTo>
                  <a:lnTo>
                    <a:pt x="22" y="6"/>
                  </a:lnTo>
                  <a:lnTo>
                    <a:pt x="22" y="6"/>
                  </a:lnTo>
                  <a:lnTo>
                    <a:pt x="14"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Freeform 56"/>
            <p:cNvSpPr>
              <a:spLocks/>
            </p:cNvSpPr>
            <p:nvPr userDrawn="1"/>
          </p:nvSpPr>
          <p:spPr bwMode="auto">
            <a:xfrm>
              <a:off x="5526" y="4093"/>
              <a:ext cx="22" cy="22"/>
            </a:xfrm>
            <a:custGeom>
              <a:avLst/>
              <a:gdLst>
                <a:gd name="T0" fmla="*/ 0 w 22"/>
                <a:gd name="T1" fmla="*/ 14 h 22"/>
                <a:gd name="T2" fmla="*/ 0 w 22"/>
                <a:gd name="T3" fmla="*/ 14 h 22"/>
                <a:gd name="T4" fmla="*/ 8 w 22"/>
                <a:gd name="T5" fmla="*/ 0 h 22"/>
                <a:gd name="T6" fmla="*/ 22 w 22"/>
                <a:gd name="T7" fmla="*/ 8 h 22"/>
                <a:gd name="T8" fmla="*/ 22 w 22"/>
                <a:gd name="T9" fmla="*/ 8 h 22"/>
                <a:gd name="T10" fmla="*/ 14 w 22"/>
                <a:gd name="T11" fmla="*/ 22 h 22"/>
                <a:gd name="T12" fmla="*/ 0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14"/>
                  </a:moveTo>
                  <a:lnTo>
                    <a:pt x="0" y="14"/>
                  </a:lnTo>
                  <a:lnTo>
                    <a:pt x="8" y="0"/>
                  </a:lnTo>
                  <a:lnTo>
                    <a:pt x="22" y="8"/>
                  </a:lnTo>
                  <a:lnTo>
                    <a:pt x="22" y="8"/>
                  </a:lnTo>
                  <a:lnTo>
                    <a:pt x="14" y="22"/>
                  </a:lnTo>
                  <a:lnTo>
                    <a:pt x="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Freeform 57"/>
            <p:cNvSpPr>
              <a:spLocks/>
            </p:cNvSpPr>
            <p:nvPr userDrawn="1"/>
          </p:nvSpPr>
          <p:spPr bwMode="auto">
            <a:xfrm>
              <a:off x="5514" y="4111"/>
              <a:ext cx="22" cy="22"/>
            </a:xfrm>
            <a:custGeom>
              <a:avLst/>
              <a:gdLst>
                <a:gd name="T0" fmla="*/ 10 w 22"/>
                <a:gd name="T1" fmla="*/ 0 h 22"/>
                <a:gd name="T2" fmla="*/ 22 w 22"/>
                <a:gd name="T3" fmla="*/ 8 h 22"/>
                <a:gd name="T4" fmla="*/ 22 w 22"/>
                <a:gd name="T5" fmla="*/ 8 h 22"/>
                <a:gd name="T6" fmla="*/ 12 w 22"/>
                <a:gd name="T7" fmla="*/ 22 h 22"/>
                <a:gd name="T8" fmla="*/ 0 w 22"/>
                <a:gd name="T9" fmla="*/ 10 h 22"/>
                <a:gd name="T10" fmla="*/ 0 w 22"/>
                <a:gd name="T11" fmla="*/ 10 h 22"/>
                <a:gd name="T12" fmla="*/ 10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0"/>
                  </a:moveTo>
                  <a:lnTo>
                    <a:pt x="22" y="8"/>
                  </a:lnTo>
                  <a:lnTo>
                    <a:pt x="22" y="8"/>
                  </a:lnTo>
                  <a:lnTo>
                    <a:pt x="12" y="22"/>
                  </a:lnTo>
                  <a:lnTo>
                    <a:pt x="0" y="10"/>
                  </a:lnTo>
                  <a:lnTo>
                    <a:pt x="0" y="1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Freeform 58"/>
            <p:cNvSpPr>
              <a:spLocks/>
            </p:cNvSpPr>
            <p:nvPr userDrawn="1"/>
          </p:nvSpPr>
          <p:spPr bwMode="auto">
            <a:xfrm>
              <a:off x="5520" y="3916"/>
              <a:ext cx="22" cy="22"/>
            </a:xfrm>
            <a:custGeom>
              <a:avLst/>
              <a:gdLst>
                <a:gd name="T0" fmla="*/ 8 w 22"/>
                <a:gd name="T1" fmla="*/ 22 h 22"/>
                <a:gd name="T2" fmla="*/ 8 w 22"/>
                <a:gd name="T3" fmla="*/ 22 h 22"/>
                <a:gd name="T4" fmla="*/ 0 w 22"/>
                <a:gd name="T5" fmla="*/ 10 h 22"/>
                <a:gd name="T6" fmla="*/ 14 w 22"/>
                <a:gd name="T7" fmla="*/ 0 h 22"/>
                <a:gd name="T8" fmla="*/ 14 w 22"/>
                <a:gd name="T9" fmla="*/ 0 h 22"/>
                <a:gd name="T10" fmla="*/ 22 w 22"/>
                <a:gd name="T11" fmla="*/ 14 h 22"/>
                <a:gd name="T12" fmla="*/ 8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8" y="22"/>
                  </a:moveTo>
                  <a:lnTo>
                    <a:pt x="8" y="22"/>
                  </a:lnTo>
                  <a:lnTo>
                    <a:pt x="0" y="10"/>
                  </a:lnTo>
                  <a:lnTo>
                    <a:pt x="14" y="0"/>
                  </a:lnTo>
                  <a:lnTo>
                    <a:pt x="14" y="0"/>
                  </a:lnTo>
                  <a:lnTo>
                    <a:pt x="22" y="14"/>
                  </a:lnTo>
                  <a:lnTo>
                    <a:pt x="8"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Freeform 59"/>
            <p:cNvSpPr>
              <a:spLocks/>
            </p:cNvSpPr>
            <p:nvPr userDrawn="1"/>
          </p:nvSpPr>
          <p:spPr bwMode="auto">
            <a:xfrm>
              <a:off x="5532" y="3934"/>
              <a:ext cx="22" cy="22"/>
            </a:xfrm>
            <a:custGeom>
              <a:avLst/>
              <a:gdLst>
                <a:gd name="T0" fmla="*/ 6 w 22"/>
                <a:gd name="T1" fmla="*/ 22 h 22"/>
                <a:gd name="T2" fmla="*/ 6 w 22"/>
                <a:gd name="T3" fmla="*/ 22 h 22"/>
                <a:gd name="T4" fmla="*/ 0 w 22"/>
                <a:gd name="T5" fmla="*/ 8 h 22"/>
                <a:gd name="T6" fmla="*/ 14 w 22"/>
                <a:gd name="T7" fmla="*/ 0 h 22"/>
                <a:gd name="T8" fmla="*/ 14 w 22"/>
                <a:gd name="T9" fmla="*/ 0 h 22"/>
                <a:gd name="T10" fmla="*/ 22 w 22"/>
                <a:gd name="T11" fmla="*/ 14 h 22"/>
                <a:gd name="T12" fmla="*/ 6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6" y="22"/>
                  </a:moveTo>
                  <a:lnTo>
                    <a:pt x="6" y="22"/>
                  </a:lnTo>
                  <a:lnTo>
                    <a:pt x="0" y="8"/>
                  </a:lnTo>
                  <a:lnTo>
                    <a:pt x="14" y="0"/>
                  </a:lnTo>
                  <a:lnTo>
                    <a:pt x="14" y="0"/>
                  </a:lnTo>
                  <a:lnTo>
                    <a:pt x="22" y="14"/>
                  </a:lnTo>
                  <a:lnTo>
                    <a:pt x="6"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Freeform 60"/>
            <p:cNvSpPr>
              <a:spLocks/>
            </p:cNvSpPr>
            <p:nvPr userDrawn="1"/>
          </p:nvSpPr>
          <p:spPr bwMode="auto">
            <a:xfrm>
              <a:off x="5540" y="3954"/>
              <a:ext cx="22" cy="20"/>
            </a:xfrm>
            <a:custGeom>
              <a:avLst/>
              <a:gdLst>
                <a:gd name="T0" fmla="*/ 6 w 22"/>
                <a:gd name="T1" fmla="*/ 20 h 20"/>
                <a:gd name="T2" fmla="*/ 6 w 22"/>
                <a:gd name="T3" fmla="*/ 20 h 20"/>
                <a:gd name="T4" fmla="*/ 0 w 22"/>
                <a:gd name="T5" fmla="*/ 6 h 20"/>
                <a:gd name="T6" fmla="*/ 16 w 22"/>
                <a:gd name="T7" fmla="*/ 0 h 20"/>
                <a:gd name="T8" fmla="*/ 16 w 22"/>
                <a:gd name="T9" fmla="*/ 0 h 20"/>
                <a:gd name="T10" fmla="*/ 22 w 22"/>
                <a:gd name="T11" fmla="*/ 16 h 20"/>
                <a:gd name="T12" fmla="*/ 6 w 22"/>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6" y="20"/>
                  </a:moveTo>
                  <a:lnTo>
                    <a:pt x="6" y="20"/>
                  </a:lnTo>
                  <a:lnTo>
                    <a:pt x="0" y="6"/>
                  </a:lnTo>
                  <a:lnTo>
                    <a:pt x="16" y="0"/>
                  </a:lnTo>
                  <a:lnTo>
                    <a:pt x="16" y="0"/>
                  </a:lnTo>
                  <a:lnTo>
                    <a:pt x="22" y="16"/>
                  </a:lnTo>
                  <a:lnTo>
                    <a:pt x="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Freeform 61"/>
            <p:cNvSpPr>
              <a:spLocks/>
            </p:cNvSpPr>
            <p:nvPr userDrawn="1"/>
          </p:nvSpPr>
          <p:spPr bwMode="auto">
            <a:xfrm>
              <a:off x="5546" y="3974"/>
              <a:ext cx="20" cy="21"/>
            </a:xfrm>
            <a:custGeom>
              <a:avLst/>
              <a:gdLst>
                <a:gd name="T0" fmla="*/ 4 w 20"/>
                <a:gd name="T1" fmla="*/ 21 h 21"/>
                <a:gd name="T2" fmla="*/ 4 w 20"/>
                <a:gd name="T3" fmla="*/ 21 h 21"/>
                <a:gd name="T4" fmla="*/ 0 w 20"/>
                <a:gd name="T5" fmla="*/ 4 h 21"/>
                <a:gd name="T6" fmla="*/ 16 w 20"/>
                <a:gd name="T7" fmla="*/ 0 h 21"/>
                <a:gd name="T8" fmla="*/ 16 w 20"/>
                <a:gd name="T9" fmla="*/ 0 h 21"/>
                <a:gd name="T10" fmla="*/ 20 w 20"/>
                <a:gd name="T11" fmla="*/ 17 h 21"/>
                <a:gd name="T12" fmla="*/ 4 w 2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20" h="21">
                  <a:moveTo>
                    <a:pt x="4" y="21"/>
                  </a:moveTo>
                  <a:lnTo>
                    <a:pt x="4" y="21"/>
                  </a:lnTo>
                  <a:lnTo>
                    <a:pt x="0" y="4"/>
                  </a:lnTo>
                  <a:lnTo>
                    <a:pt x="16" y="0"/>
                  </a:lnTo>
                  <a:lnTo>
                    <a:pt x="16" y="0"/>
                  </a:lnTo>
                  <a:lnTo>
                    <a:pt x="20" y="17"/>
                  </a:lnTo>
                  <a:lnTo>
                    <a:pt x="4"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Freeform 62"/>
            <p:cNvSpPr>
              <a:spLocks/>
            </p:cNvSpPr>
            <p:nvPr userDrawn="1"/>
          </p:nvSpPr>
          <p:spPr bwMode="auto">
            <a:xfrm>
              <a:off x="5550" y="3997"/>
              <a:ext cx="18" cy="16"/>
            </a:xfrm>
            <a:custGeom>
              <a:avLst/>
              <a:gdLst>
                <a:gd name="T0" fmla="*/ 0 w 18"/>
                <a:gd name="T1" fmla="*/ 2 h 16"/>
                <a:gd name="T2" fmla="*/ 18 w 18"/>
                <a:gd name="T3" fmla="*/ 0 h 16"/>
                <a:gd name="T4" fmla="*/ 18 w 18"/>
                <a:gd name="T5" fmla="*/ 0 h 16"/>
                <a:gd name="T6" fmla="*/ 18 w 18"/>
                <a:gd name="T7" fmla="*/ 16 h 16"/>
                <a:gd name="T8" fmla="*/ 2 w 18"/>
                <a:gd name="T9" fmla="*/ 16 h 16"/>
                <a:gd name="T10" fmla="*/ 2 w 18"/>
                <a:gd name="T11" fmla="*/ 16 h 16"/>
                <a:gd name="T12" fmla="*/ 0 w 18"/>
                <a:gd name="T13" fmla="*/ 2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0" y="2"/>
                  </a:moveTo>
                  <a:lnTo>
                    <a:pt x="18" y="0"/>
                  </a:lnTo>
                  <a:lnTo>
                    <a:pt x="18" y="0"/>
                  </a:lnTo>
                  <a:lnTo>
                    <a:pt x="18" y="16"/>
                  </a:lnTo>
                  <a:lnTo>
                    <a:pt x="2" y="16"/>
                  </a:lnTo>
                  <a:lnTo>
                    <a:pt x="2" y="16"/>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Freeform 63"/>
            <p:cNvSpPr>
              <a:spLocks/>
            </p:cNvSpPr>
            <p:nvPr userDrawn="1"/>
          </p:nvSpPr>
          <p:spPr bwMode="auto">
            <a:xfrm>
              <a:off x="5420" y="3852"/>
              <a:ext cx="20" cy="20"/>
            </a:xfrm>
            <a:custGeom>
              <a:avLst/>
              <a:gdLst>
                <a:gd name="T0" fmla="*/ 16 w 20"/>
                <a:gd name="T1" fmla="*/ 20 h 20"/>
                <a:gd name="T2" fmla="*/ 16 w 20"/>
                <a:gd name="T3" fmla="*/ 20 h 20"/>
                <a:gd name="T4" fmla="*/ 0 w 20"/>
                <a:gd name="T5" fmla="*/ 16 h 20"/>
                <a:gd name="T6" fmla="*/ 4 w 20"/>
                <a:gd name="T7" fmla="*/ 0 h 20"/>
                <a:gd name="T8" fmla="*/ 4 w 20"/>
                <a:gd name="T9" fmla="*/ 0 h 20"/>
                <a:gd name="T10" fmla="*/ 20 w 20"/>
                <a:gd name="T11" fmla="*/ 2 h 20"/>
                <a:gd name="T12" fmla="*/ 16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20"/>
                  </a:moveTo>
                  <a:lnTo>
                    <a:pt x="16" y="20"/>
                  </a:lnTo>
                  <a:lnTo>
                    <a:pt x="0" y="16"/>
                  </a:lnTo>
                  <a:lnTo>
                    <a:pt x="4" y="0"/>
                  </a:lnTo>
                  <a:lnTo>
                    <a:pt x="4" y="0"/>
                  </a:lnTo>
                  <a:lnTo>
                    <a:pt x="20" y="2"/>
                  </a:lnTo>
                  <a:lnTo>
                    <a:pt x="16"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Freeform 64"/>
            <p:cNvSpPr>
              <a:spLocks/>
            </p:cNvSpPr>
            <p:nvPr userDrawn="1"/>
          </p:nvSpPr>
          <p:spPr bwMode="auto">
            <a:xfrm>
              <a:off x="5440" y="3856"/>
              <a:ext cx="20" cy="20"/>
            </a:xfrm>
            <a:custGeom>
              <a:avLst/>
              <a:gdLst>
                <a:gd name="T0" fmla="*/ 14 w 20"/>
                <a:gd name="T1" fmla="*/ 20 h 20"/>
                <a:gd name="T2" fmla="*/ 14 w 20"/>
                <a:gd name="T3" fmla="*/ 20 h 20"/>
                <a:gd name="T4" fmla="*/ 0 w 20"/>
                <a:gd name="T5" fmla="*/ 16 h 20"/>
                <a:gd name="T6" fmla="*/ 4 w 20"/>
                <a:gd name="T7" fmla="*/ 0 h 20"/>
                <a:gd name="T8" fmla="*/ 4 w 20"/>
                <a:gd name="T9" fmla="*/ 0 h 20"/>
                <a:gd name="T10" fmla="*/ 20 w 20"/>
                <a:gd name="T11" fmla="*/ 6 h 20"/>
                <a:gd name="T12" fmla="*/ 14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4" y="20"/>
                  </a:moveTo>
                  <a:lnTo>
                    <a:pt x="14" y="20"/>
                  </a:lnTo>
                  <a:lnTo>
                    <a:pt x="0" y="16"/>
                  </a:lnTo>
                  <a:lnTo>
                    <a:pt x="4" y="0"/>
                  </a:lnTo>
                  <a:lnTo>
                    <a:pt x="4" y="0"/>
                  </a:lnTo>
                  <a:lnTo>
                    <a:pt x="20" y="6"/>
                  </a:lnTo>
                  <a:lnTo>
                    <a:pt x="1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Freeform 65"/>
            <p:cNvSpPr>
              <a:spLocks/>
            </p:cNvSpPr>
            <p:nvPr userDrawn="1"/>
          </p:nvSpPr>
          <p:spPr bwMode="auto">
            <a:xfrm>
              <a:off x="5458" y="3864"/>
              <a:ext cx="22" cy="22"/>
            </a:xfrm>
            <a:custGeom>
              <a:avLst/>
              <a:gdLst>
                <a:gd name="T0" fmla="*/ 14 w 22"/>
                <a:gd name="T1" fmla="*/ 22 h 22"/>
                <a:gd name="T2" fmla="*/ 14 w 22"/>
                <a:gd name="T3" fmla="*/ 22 h 22"/>
                <a:gd name="T4" fmla="*/ 0 w 22"/>
                <a:gd name="T5" fmla="*/ 14 h 22"/>
                <a:gd name="T6" fmla="*/ 8 w 22"/>
                <a:gd name="T7" fmla="*/ 0 h 22"/>
                <a:gd name="T8" fmla="*/ 8 w 22"/>
                <a:gd name="T9" fmla="*/ 0 h 22"/>
                <a:gd name="T10" fmla="*/ 22 w 22"/>
                <a:gd name="T11" fmla="*/ 6 h 22"/>
                <a:gd name="T12" fmla="*/ 14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22"/>
                  </a:moveTo>
                  <a:lnTo>
                    <a:pt x="14" y="22"/>
                  </a:lnTo>
                  <a:lnTo>
                    <a:pt x="0" y="14"/>
                  </a:lnTo>
                  <a:lnTo>
                    <a:pt x="8" y="0"/>
                  </a:lnTo>
                  <a:lnTo>
                    <a:pt x="8" y="0"/>
                  </a:lnTo>
                  <a:lnTo>
                    <a:pt x="22" y="6"/>
                  </a:lnTo>
                  <a:lnTo>
                    <a:pt x="1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Freeform 66"/>
            <p:cNvSpPr>
              <a:spLocks/>
            </p:cNvSpPr>
            <p:nvPr userDrawn="1"/>
          </p:nvSpPr>
          <p:spPr bwMode="auto">
            <a:xfrm>
              <a:off x="5476" y="3874"/>
              <a:ext cx="22" cy="22"/>
            </a:xfrm>
            <a:custGeom>
              <a:avLst/>
              <a:gdLst>
                <a:gd name="T0" fmla="*/ 12 w 22"/>
                <a:gd name="T1" fmla="*/ 22 h 22"/>
                <a:gd name="T2" fmla="*/ 12 w 22"/>
                <a:gd name="T3" fmla="*/ 22 h 22"/>
                <a:gd name="T4" fmla="*/ 0 w 22"/>
                <a:gd name="T5" fmla="*/ 14 h 22"/>
                <a:gd name="T6" fmla="*/ 8 w 22"/>
                <a:gd name="T7" fmla="*/ 0 h 22"/>
                <a:gd name="T8" fmla="*/ 8 w 22"/>
                <a:gd name="T9" fmla="*/ 0 h 22"/>
                <a:gd name="T10" fmla="*/ 22 w 22"/>
                <a:gd name="T11" fmla="*/ 8 h 22"/>
                <a:gd name="T12" fmla="*/ 12 w 2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2" y="22"/>
                  </a:moveTo>
                  <a:lnTo>
                    <a:pt x="12" y="22"/>
                  </a:lnTo>
                  <a:lnTo>
                    <a:pt x="0" y="14"/>
                  </a:lnTo>
                  <a:lnTo>
                    <a:pt x="8" y="0"/>
                  </a:lnTo>
                  <a:lnTo>
                    <a:pt x="8" y="0"/>
                  </a:lnTo>
                  <a:lnTo>
                    <a:pt x="22" y="8"/>
                  </a:lnTo>
                  <a:lnTo>
                    <a:pt x="12"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Freeform 67"/>
            <p:cNvSpPr>
              <a:spLocks/>
            </p:cNvSpPr>
            <p:nvPr userDrawn="1"/>
          </p:nvSpPr>
          <p:spPr bwMode="auto">
            <a:xfrm>
              <a:off x="5492" y="3886"/>
              <a:ext cx="24" cy="22"/>
            </a:xfrm>
            <a:custGeom>
              <a:avLst/>
              <a:gdLst>
                <a:gd name="T0" fmla="*/ 0 w 24"/>
                <a:gd name="T1" fmla="*/ 12 h 22"/>
                <a:gd name="T2" fmla="*/ 10 w 24"/>
                <a:gd name="T3" fmla="*/ 0 h 22"/>
                <a:gd name="T4" fmla="*/ 10 w 24"/>
                <a:gd name="T5" fmla="*/ 0 h 22"/>
                <a:gd name="T6" fmla="*/ 24 w 24"/>
                <a:gd name="T7" fmla="*/ 10 h 22"/>
                <a:gd name="T8" fmla="*/ 12 w 24"/>
                <a:gd name="T9" fmla="*/ 22 h 22"/>
                <a:gd name="T10" fmla="*/ 12 w 24"/>
                <a:gd name="T11" fmla="*/ 22 h 22"/>
                <a:gd name="T12" fmla="*/ 0 w 24"/>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0" y="12"/>
                  </a:moveTo>
                  <a:lnTo>
                    <a:pt x="10" y="0"/>
                  </a:lnTo>
                  <a:lnTo>
                    <a:pt x="10" y="0"/>
                  </a:lnTo>
                  <a:lnTo>
                    <a:pt x="24" y="10"/>
                  </a:lnTo>
                  <a:lnTo>
                    <a:pt x="12" y="22"/>
                  </a:lnTo>
                  <a:lnTo>
                    <a:pt x="12" y="22"/>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Freeform 68"/>
            <p:cNvSpPr>
              <a:spLocks/>
            </p:cNvSpPr>
            <p:nvPr userDrawn="1"/>
          </p:nvSpPr>
          <p:spPr bwMode="auto">
            <a:xfrm>
              <a:off x="5261" y="4111"/>
              <a:ext cx="22" cy="22"/>
            </a:xfrm>
            <a:custGeom>
              <a:avLst/>
              <a:gdLst>
                <a:gd name="T0" fmla="*/ 12 w 22"/>
                <a:gd name="T1" fmla="*/ 0 h 22"/>
                <a:gd name="T2" fmla="*/ 12 w 22"/>
                <a:gd name="T3" fmla="*/ 0 h 22"/>
                <a:gd name="T4" fmla="*/ 22 w 22"/>
                <a:gd name="T5" fmla="*/ 10 h 22"/>
                <a:gd name="T6" fmla="*/ 10 w 22"/>
                <a:gd name="T7" fmla="*/ 22 h 22"/>
                <a:gd name="T8" fmla="*/ 10 w 22"/>
                <a:gd name="T9" fmla="*/ 22 h 22"/>
                <a:gd name="T10" fmla="*/ 0 w 22"/>
                <a:gd name="T11" fmla="*/ 8 h 22"/>
                <a:gd name="T12" fmla="*/ 12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2" y="0"/>
                  </a:moveTo>
                  <a:lnTo>
                    <a:pt x="12" y="0"/>
                  </a:lnTo>
                  <a:lnTo>
                    <a:pt x="22" y="10"/>
                  </a:lnTo>
                  <a:lnTo>
                    <a:pt x="10" y="22"/>
                  </a:lnTo>
                  <a:lnTo>
                    <a:pt x="10" y="22"/>
                  </a:lnTo>
                  <a:lnTo>
                    <a:pt x="0" y="8"/>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Freeform 69"/>
            <p:cNvSpPr>
              <a:spLocks/>
            </p:cNvSpPr>
            <p:nvPr userDrawn="1"/>
          </p:nvSpPr>
          <p:spPr bwMode="auto">
            <a:xfrm>
              <a:off x="5249" y="4093"/>
              <a:ext cx="22" cy="22"/>
            </a:xfrm>
            <a:custGeom>
              <a:avLst/>
              <a:gdLst>
                <a:gd name="T0" fmla="*/ 14 w 22"/>
                <a:gd name="T1" fmla="*/ 0 h 22"/>
                <a:gd name="T2" fmla="*/ 14 w 22"/>
                <a:gd name="T3" fmla="*/ 0 h 22"/>
                <a:gd name="T4" fmla="*/ 22 w 22"/>
                <a:gd name="T5" fmla="*/ 14 h 22"/>
                <a:gd name="T6" fmla="*/ 8 w 22"/>
                <a:gd name="T7" fmla="*/ 22 h 22"/>
                <a:gd name="T8" fmla="*/ 8 w 22"/>
                <a:gd name="T9" fmla="*/ 22 h 22"/>
                <a:gd name="T10" fmla="*/ 0 w 22"/>
                <a:gd name="T11" fmla="*/ 8 h 22"/>
                <a:gd name="T12" fmla="*/ 14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4" y="0"/>
                  </a:moveTo>
                  <a:lnTo>
                    <a:pt x="14" y="0"/>
                  </a:lnTo>
                  <a:lnTo>
                    <a:pt x="22" y="14"/>
                  </a:lnTo>
                  <a:lnTo>
                    <a:pt x="8" y="22"/>
                  </a:lnTo>
                  <a:lnTo>
                    <a:pt x="8" y="22"/>
                  </a:lnTo>
                  <a:lnTo>
                    <a:pt x="0" y="8"/>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Freeform 70"/>
            <p:cNvSpPr>
              <a:spLocks/>
            </p:cNvSpPr>
            <p:nvPr userDrawn="1"/>
          </p:nvSpPr>
          <p:spPr bwMode="auto">
            <a:xfrm>
              <a:off x="5239" y="4075"/>
              <a:ext cx="22" cy="22"/>
            </a:xfrm>
            <a:custGeom>
              <a:avLst/>
              <a:gdLst>
                <a:gd name="T0" fmla="*/ 16 w 22"/>
                <a:gd name="T1" fmla="*/ 0 h 22"/>
                <a:gd name="T2" fmla="*/ 16 w 22"/>
                <a:gd name="T3" fmla="*/ 0 h 22"/>
                <a:gd name="T4" fmla="*/ 22 w 22"/>
                <a:gd name="T5" fmla="*/ 14 h 22"/>
                <a:gd name="T6" fmla="*/ 8 w 22"/>
                <a:gd name="T7" fmla="*/ 22 h 22"/>
                <a:gd name="T8" fmla="*/ 8 w 22"/>
                <a:gd name="T9" fmla="*/ 22 h 22"/>
                <a:gd name="T10" fmla="*/ 0 w 22"/>
                <a:gd name="T11" fmla="*/ 6 h 22"/>
                <a:gd name="T12" fmla="*/ 16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6" y="0"/>
                  </a:moveTo>
                  <a:lnTo>
                    <a:pt x="16" y="0"/>
                  </a:lnTo>
                  <a:lnTo>
                    <a:pt x="22" y="14"/>
                  </a:lnTo>
                  <a:lnTo>
                    <a:pt x="8" y="22"/>
                  </a:lnTo>
                  <a:lnTo>
                    <a:pt x="8" y="22"/>
                  </a:lnTo>
                  <a:lnTo>
                    <a:pt x="0" y="6"/>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Freeform 71"/>
            <p:cNvSpPr>
              <a:spLocks/>
            </p:cNvSpPr>
            <p:nvPr userDrawn="1"/>
          </p:nvSpPr>
          <p:spPr bwMode="auto">
            <a:xfrm>
              <a:off x="5233" y="4057"/>
              <a:ext cx="20" cy="20"/>
            </a:xfrm>
            <a:custGeom>
              <a:avLst/>
              <a:gdLst>
                <a:gd name="T0" fmla="*/ 16 w 20"/>
                <a:gd name="T1" fmla="*/ 0 h 20"/>
                <a:gd name="T2" fmla="*/ 16 w 20"/>
                <a:gd name="T3" fmla="*/ 0 h 20"/>
                <a:gd name="T4" fmla="*/ 20 w 20"/>
                <a:gd name="T5" fmla="*/ 14 h 20"/>
                <a:gd name="T6" fmla="*/ 4 w 20"/>
                <a:gd name="T7" fmla="*/ 20 h 20"/>
                <a:gd name="T8" fmla="*/ 4 w 20"/>
                <a:gd name="T9" fmla="*/ 20 h 20"/>
                <a:gd name="T10" fmla="*/ 0 w 20"/>
                <a:gd name="T11" fmla="*/ 4 h 20"/>
                <a:gd name="T12" fmla="*/ 16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0"/>
                  </a:moveTo>
                  <a:lnTo>
                    <a:pt x="16" y="0"/>
                  </a:lnTo>
                  <a:lnTo>
                    <a:pt x="20" y="14"/>
                  </a:lnTo>
                  <a:lnTo>
                    <a:pt x="4" y="20"/>
                  </a:lnTo>
                  <a:lnTo>
                    <a:pt x="4" y="20"/>
                  </a:lnTo>
                  <a:lnTo>
                    <a:pt x="0" y="4"/>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Freeform 72"/>
            <p:cNvSpPr>
              <a:spLocks/>
            </p:cNvSpPr>
            <p:nvPr userDrawn="1"/>
          </p:nvSpPr>
          <p:spPr bwMode="auto">
            <a:xfrm>
              <a:off x="5229" y="4037"/>
              <a:ext cx="20" cy="20"/>
            </a:xfrm>
            <a:custGeom>
              <a:avLst/>
              <a:gdLst>
                <a:gd name="T0" fmla="*/ 16 w 20"/>
                <a:gd name="T1" fmla="*/ 0 h 20"/>
                <a:gd name="T2" fmla="*/ 16 w 20"/>
                <a:gd name="T3" fmla="*/ 0 h 20"/>
                <a:gd name="T4" fmla="*/ 20 w 20"/>
                <a:gd name="T5" fmla="*/ 16 h 20"/>
                <a:gd name="T6" fmla="*/ 2 w 20"/>
                <a:gd name="T7" fmla="*/ 20 h 20"/>
                <a:gd name="T8" fmla="*/ 2 w 20"/>
                <a:gd name="T9" fmla="*/ 20 h 20"/>
                <a:gd name="T10" fmla="*/ 0 w 20"/>
                <a:gd name="T11" fmla="*/ 2 h 20"/>
                <a:gd name="T12" fmla="*/ 16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6" y="0"/>
                  </a:moveTo>
                  <a:lnTo>
                    <a:pt x="16" y="0"/>
                  </a:lnTo>
                  <a:lnTo>
                    <a:pt x="20" y="16"/>
                  </a:lnTo>
                  <a:lnTo>
                    <a:pt x="2" y="20"/>
                  </a:lnTo>
                  <a:lnTo>
                    <a:pt x="2" y="20"/>
                  </a:lnTo>
                  <a:lnTo>
                    <a:pt x="0" y="2"/>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Freeform 73"/>
            <p:cNvSpPr>
              <a:spLocks/>
            </p:cNvSpPr>
            <p:nvPr userDrawn="1"/>
          </p:nvSpPr>
          <p:spPr bwMode="auto">
            <a:xfrm>
              <a:off x="5229" y="4017"/>
              <a:ext cx="16" cy="18"/>
            </a:xfrm>
            <a:custGeom>
              <a:avLst/>
              <a:gdLst>
                <a:gd name="T0" fmla="*/ 16 w 16"/>
                <a:gd name="T1" fmla="*/ 2 h 18"/>
                <a:gd name="T2" fmla="*/ 16 w 16"/>
                <a:gd name="T3" fmla="*/ 2 h 18"/>
                <a:gd name="T4" fmla="*/ 16 w 16"/>
                <a:gd name="T5" fmla="*/ 16 h 18"/>
                <a:gd name="T6" fmla="*/ 0 w 16"/>
                <a:gd name="T7" fmla="*/ 18 h 18"/>
                <a:gd name="T8" fmla="*/ 0 w 16"/>
                <a:gd name="T9" fmla="*/ 18 h 18"/>
                <a:gd name="T10" fmla="*/ 0 w 16"/>
                <a:gd name="T11" fmla="*/ 0 h 18"/>
                <a:gd name="T12" fmla="*/ 16 w 16"/>
                <a:gd name="T13" fmla="*/ 2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16" y="2"/>
                  </a:moveTo>
                  <a:lnTo>
                    <a:pt x="16" y="2"/>
                  </a:lnTo>
                  <a:lnTo>
                    <a:pt x="16" y="16"/>
                  </a:lnTo>
                  <a:lnTo>
                    <a:pt x="0" y="18"/>
                  </a:lnTo>
                  <a:lnTo>
                    <a:pt x="0" y="18"/>
                  </a:lnTo>
                  <a:lnTo>
                    <a:pt x="0" y="0"/>
                  </a:lnTo>
                  <a:lnTo>
                    <a:pt x="16"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Freeform 74"/>
            <p:cNvSpPr>
              <a:spLocks/>
            </p:cNvSpPr>
            <p:nvPr userDrawn="1"/>
          </p:nvSpPr>
          <p:spPr bwMode="auto">
            <a:xfrm>
              <a:off x="5229" y="3995"/>
              <a:ext cx="18" cy="18"/>
            </a:xfrm>
            <a:custGeom>
              <a:avLst/>
              <a:gdLst>
                <a:gd name="T0" fmla="*/ 18 w 18"/>
                <a:gd name="T1" fmla="*/ 4 h 18"/>
                <a:gd name="T2" fmla="*/ 18 w 18"/>
                <a:gd name="T3" fmla="*/ 4 h 18"/>
                <a:gd name="T4" fmla="*/ 16 w 18"/>
                <a:gd name="T5" fmla="*/ 18 h 18"/>
                <a:gd name="T6" fmla="*/ 0 w 18"/>
                <a:gd name="T7" fmla="*/ 18 h 18"/>
                <a:gd name="T8" fmla="*/ 0 w 18"/>
                <a:gd name="T9" fmla="*/ 18 h 18"/>
                <a:gd name="T10" fmla="*/ 0 w 18"/>
                <a:gd name="T11" fmla="*/ 0 h 18"/>
                <a:gd name="T12" fmla="*/ 18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18" y="4"/>
                  </a:moveTo>
                  <a:lnTo>
                    <a:pt x="18" y="4"/>
                  </a:lnTo>
                  <a:lnTo>
                    <a:pt x="16" y="18"/>
                  </a:lnTo>
                  <a:lnTo>
                    <a:pt x="0" y="18"/>
                  </a:lnTo>
                  <a:lnTo>
                    <a:pt x="0" y="18"/>
                  </a:lnTo>
                  <a:lnTo>
                    <a:pt x="0" y="0"/>
                  </a:lnTo>
                  <a:lnTo>
                    <a:pt x="1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Freeform 75"/>
            <p:cNvSpPr>
              <a:spLocks/>
            </p:cNvSpPr>
            <p:nvPr userDrawn="1"/>
          </p:nvSpPr>
          <p:spPr bwMode="auto">
            <a:xfrm>
              <a:off x="5231" y="3974"/>
              <a:ext cx="20" cy="19"/>
            </a:xfrm>
            <a:custGeom>
              <a:avLst/>
              <a:gdLst>
                <a:gd name="T0" fmla="*/ 20 w 20"/>
                <a:gd name="T1" fmla="*/ 4 h 19"/>
                <a:gd name="T2" fmla="*/ 20 w 20"/>
                <a:gd name="T3" fmla="*/ 4 h 19"/>
                <a:gd name="T4" fmla="*/ 16 w 20"/>
                <a:gd name="T5" fmla="*/ 19 h 19"/>
                <a:gd name="T6" fmla="*/ 0 w 20"/>
                <a:gd name="T7" fmla="*/ 17 h 19"/>
                <a:gd name="T8" fmla="*/ 0 w 20"/>
                <a:gd name="T9" fmla="*/ 17 h 19"/>
                <a:gd name="T10" fmla="*/ 4 w 20"/>
                <a:gd name="T11" fmla="*/ 0 h 19"/>
                <a:gd name="T12" fmla="*/ 20 w 20"/>
                <a:gd name="T13" fmla="*/ 4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20" y="4"/>
                  </a:moveTo>
                  <a:lnTo>
                    <a:pt x="20" y="4"/>
                  </a:lnTo>
                  <a:lnTo>
                    <a:pt x="16" y="19"/>
                  </a:lnTo>
                  <a:lnTo>
                    <a:pt x="0" y="17"/>
                  </a:lnTo>
                  <a:lnTo>
                    <a:pt x="0" y="17"/>
                  </a:lnTo>
                  <a:lnTo>
                    <a:pt x="4" y="0"/>
                  </a:lnTo>
                  <a:lnTo>
                    <a:pt x="2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Freeform 76"/>
            <p:cNvSpPr>
              <a:spLocks/>
            </p:cNvSpPr>
            <p:nvPr userDrawn="1"/>
          </p:nvSpPr>
          <p:spPr bwMode="auto">
            <a:xfrm>
              <a:off x="5235" y="3954"/>
              <a:ext cx="22" cy="20"/>
            </a:xfrm>
            <a:custGeom>
              <a:avLst/>
              <a:gdLst>
                <a:gd name="T0" fmla="*/ 22 w 22"/>
                <a:gd name="T1" fmla="*/ 6 h 20"/>
                <a:gd name="T2" fmla="*/ 22 w 22"/>
                <a:gd name="T3" fmla="*/ 6 h 20"/>
                <a:gd name="T4" fmla="*/ 16 w 22"/>
                <a:gd name="T5" fmla="*/ 20 h 20"/>
                <a:gd name="T6" fmla="*/ 0 w 22"/>
                <a:gd name="T7" fmla="*/ 14 h 20"/>
                <a:gd name="T8" fmla="*/ 0 w 22"/>
                <a:gd name="T9" fmla="*/ 14 h 20"/>
                <a:gd name="T10" fmla="*/ 6 w 22"/>
                <a:gd name="T11" fmla="*/ 0 h 20"/>
                <a:gd name="T12" fmla="*/ 22 w 22"/>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22" h="20">
                  <a:moveTo>
                    <a:pt x="22" y="6"/>
                  </a:moveTo>
                  <a:lnTo>
                    <a:pt x="22" y="6"/>
                  </a:lnTo>
                  <a:lnTo>
                    <a:pt x="16" y="20"/>
                  </a:lnTo>
                  <a:lnTo>
                    <a:pt x="0" y="14"/>
                  </a:lnTo>
                  <a:lnTo>
                    <a:pt x="0" y="14"/>
                  </a:lnTo>
                  <a:lnTo>
                    <a:pt x="6" y="0"/>
                  </a:lnTo>
                  <a:lnTo>
                    <a:pt x="22"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Freeform 77"/>
            <p:cNvSpPr>
              <a:spLocks/>
            </p:cNvSpPr>
            <p:nvPr userDrawn="1"/>
          </p:nvSpPr>
          <p:spPr bwMode="auto">
            <a:xfrm>
              <a:off x="5243" y="3934"/>
              <a:ext cx="22" cy="22"/>
            </a:xfrm>
            <a:custGeom>
              <a:avLst/>
              <a:gdLst>
                <a:gd name="T0" fmla="*/ 22 w 22"/>
                <a:gd name="T1" fmla="*/ 8 h 22"/>
                <a:gd name="T2" fmla="*/ 22 w 22"/>
                <a:gd name="T3" fmla="*/ 8 h 22"/>
                <a:gd name="T4" fmla="*/ 16 w 22"/>
                <a:gd name="T5" fmla="*/ 22 h 22"/>
                <a:gd name="T6" fmla="*/ 0 w 22"/>
                <a:gd name="T7" fmla="*/ 14 h 22"/>
                <a:gd name="T8" fmla="*/ 0 w 22"/>
                <a:gd name="T9" fmla="*/ 14 h 22"/>
                <a:gd name="T10" fmla="*/ 8 w 22"/>
                <a:gd name="T11" fmla="*/ 0 h 22"/>
                <a:gd name="T12" fmla="*/ 22 w 22"/>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8"/>
                  </a:moveTo>
                  <a:lnTo>
                    <a:pt x="22" y="8"/>
                  </a:lnTo>
                  <a:lnTo>
                    <a:pt x="16" y="22"/>
                  </a:lnTo>
                  <a:lnTo>
                    <a:pt x="0" y="14"/>
                  </a:lnTo>
                  <a:lnTo>
                    <a:pt x="0" y="14"/>
                  </a:lnTo>
                  <a:lnTo>
                    <a:pt x="8" y="0"/>
                  </a:lnTo>
                  <a:lnTo>
                    <a:pt x="2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Freeform 78"/>
            <p:cNvSpPr>
              <a:spLocks/>
            </p:cNvSpPr>
            <p:nvPr userDrawn="1"/>
          </p:nvSpPr>
          <p:spPr bwMode="auto">
            <a:xfrm>
              <a:off x="5255" y="3916"/>
              <a:ext cx="22" cy="22"/>
            </a:xfrm>
            <a:custGeom>
              <a:avLst/>
              <a:gdLst>
                <a:gd name="T0" fmla="*/ 22 w 22"/>
                <a:gd name="T1" fmla="*/ 10 h 22"/>
                <a:gd name="T2" fmla="*/ 22 w 22"/>
                <a:gd name="T3" fmla="*/ 10 h 22"/>
                <a:gd name="T4" fmla="*/ 14 w 22"/>
                <a:gd name="T5" fmla="*/ 22 h 22"/>
                <a:gd name="T6" fmla="*/ 0 w 22"/>
                <a:gd name="T7" fmla="*/ 14 h 22"/>
                <a:gd name="T8" fmla="*/ 0 w 22"/>
                <a:gd name="T9" fmla="*/ 14 h 22"/>
                <a:gd name="T10" fmla="*/ 8 w 22"/>
                <a:gd name="T11" fmla="*/ 0 h 22"/>
                <a:gd name="T12" fmla="*/ 22 w 22"/>
                <a:gd name="T13" fmla="*/ 1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0"/>
                  </a:moveTo>
                  <a:lnTo>
                    <a:pt x="22" y="10"/>
                  </a:lnTo>
                  <a:lnTo>
                    <a:pt x="14" y="22"/>
                  </a:lnTo>
                  <a:lnTo>
                    <a:pt x="0" y="14"/>
                  </a:lnTo>
                  <a:lnTo>
                    <a:pt x="0" y="14"/>
                  </a:lnTo>
                  <a:lnTo>
                    <a:pt x="8" y="0"/>
                  </a:lnTo>
                  <a:lnTo>
                    <a:pt x="22"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Freeform 79"/>
            <p:cNvSpPr>
              <a:spLocks/>
            </p:cNvSpPr>
            <p:nvPr userDrawn="1"/>
          </p:nvSpPr>
          <p:spPr bwMode="auto">
            <a:xfrm>
              <a:off x="5267" y="3900"/>
              <a:ext cx="24" cy="22"/>
            </a:xfrm>
            <a:custGeom>
              <a:avLst/>
              <a:gdLst>
                <a:gd name="T0" fmla="*/ 24 w 24"/>
                <a:gd name="T1" fmla="*/ 12 h 22"/>
                <a:gd name="T2" fmla="*/ 24 w 24"/>
                <a:gd name="T3" fmla="*/ 12 h 22"/>
                <a:gd name="T4" fmla="*/ 12 w 24"/>
                <a:gd name="T5" fmla="*/ 22 h 22"/>
                <a:gd name="T6" fmla="*/ 0 w 24"/>
                <a:gd name="T7" fmla="*/ 12 h 22"/>
                <a:gd name="T8" fmla="*/ 0 w 24"/>
                <a:gd name="T9" fmla="*/ 12 h 22"/>
                <a:gd name="T10" fmla="*/ 12 w 24"/>
                <a:gd name="T11" fmla="*/ 0 h 22"/>
                <a:gd name="T12" fmla="*/ 24 w 24"/>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4" y="12"/>
                  </a:moveTo>
                  <a:lnTo>
                    <a:pt x="24" y="12"/>
                  </a:lnTo>
                  <a:lnTo>
                    <a:pt x="12" y="22"/>
                  </a:lnTo>
                  <a:lnTo>
                    <a:pt x="0" y="12"/>
                  </a:lnTo>
                  <a:lnTo>
                    <a:pt x="0" y="12"/>
                  </a:lnTo>
                  <a:lnTo>
                    <a:pt x="12" y="0"/>
                  </a:lnTo>
                  <a:lnTo>
                    <a:pt x="2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Freeform 80"/>
            <p:cNvSpPr>
              <a:spLocks/>
            </p:cNvSpPr>
            <p:nvPr userDrawn="1"/>
          </p:nvSpPr>
          <p:spPr bwMode="auto">
            <a:xfrm>
              <a:off x="5281" y="3886"/>
              <a:ext cx="24" cy="22"/>
            </a:xfrm>
            <a:custGeom>
              <a:avLst/>
              <a:gdLst>
                <a:gd name="T0" fmla="*/ 24 w 24"/>
                <a:gd name="T1" fmla="*/ 12 h 22"/>
                <a:gd name="T2" fmla="*/ 24 w 24"/>
                <a:gd name="T3" fmla="*/ 12 h 22"/>
                <a:gd name="T4" fmla="*/ 12 w 24"/>
                <a:gd name="T5" fmla="*/ 22 h 22"/>
                <a:gd name="T6" fmla="*/ 0 w 24"/>
                <a:gd name="T7" fmla="*/ 10 h 22"/>
                <a:gd name="T8" fmla="*/ 0 w 24"/>
                <a:gd name="T9" fmla="*/ 10 h 22"/>
                <a:gd name="T10" fmla="*/ 14 w 24"/>
                <a:gd name="T11" fmla="*/ 0 h 22"/>
                <a:gd name="T12" fmla="*/ 24 w 24"/>
                <a:gd name="T13" fmla="*/ 12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4" y="12"/>
                  </a:moveTo>
                  <a:lnTo>
                    <a:pt x="24" y="12"/>
                  </a:lnTo>
                  <a:lnTo>
                    <a:pt x="12" y="22"/>
                  </a:lnTo>
                  <a:lnTo>
                    <a:pt x="0" y="10"/>
                  </a:lnTo>
                  <a:lnTo>
                    <a:pt x="0" y="10"/>
                  </a:lnTo>
                  <a:lnTo>
                    <a:pt x="14" y="0"/>
                  </a:lnTo>
                  <a:lnTo>
                    <a:pt x="2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Freeform 81"/>
            <p:cNvSpPr>
              <a:spLocks/>
            </p:cNvSpPr>
            <p:nvPr userDrawn="1"/>
          </p:nvSpPr>
          <p:spPr bwMode="auto">
            <a:xfrm>
              <a:off x="5299" y="3872"/>
              <a:ext cx="22" cy="24"/>
            </a:xfrm>
            <a:custGeom>
              <a:avLst/>
              <a:gdLst>
                <a:gd name="T0" fmla="*/ 22 w 22"/>
                <a:gd name="T1" fmla="*/ 16 h 24"/>
                <a:gd name="T2" fmla="*/ 22 w 22"/>
                <a:gd name="T3" fmla="*/ 16 h 24"/>
                <a:gd name="T4" fmla="*/ 10 w 22"/>
                <a:gd name="T5" fmla="*/ 24 h 24"/>
                <a:gd name="T6" fmla="*/ 0 w 22"/>
                <a:gd name="T7" fmla="*/ 10 h 24"/>
                <a:gd name="T8" fmla="*/ 0 w 22"/>
                <a:gd name="T9" fmla="*/ 10 h 24"/>
                <a:gd name="T10" fmla="*/ 14 w 22"/>
                <a:gd name="T11" fmla="*/ 0 h 24"/>
                <a:gd name="T12" fmla="*/ 22 w 2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22" h="24">
                  <a:moveTo>
                    <a:pt x="22" y="16"/>
                  </a:moveTo>
                  <a:lnTo>
                    <a:pt x="22" y="16"/>
                  </a:lnTo>
                  <a:lnTo>
                    <a:pt x="10" y="24"/>
                  </a:lnTo>
                  <a:lnTo>
                    <a:pt x="0" y="10"/>
                  </a:lnTo>
                  <a:lnTo>
                    <a:pt x="0" y="10"/>
                  </a:lnTo>
                  <a:lnTo>
                    <a:pt x="14" y="0"/>
                  </a:lnTo>
                  <a:lnTo>
                    <a:pt x="22"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Freeform 82"/>
            <p:cNvSpPr>
              <a:spLocks/>
            </p:cNvSpPr>
            <p:nvPr userDrawn="1"/>
          </p:nvSpPr>
          <p:spPr bwMode="auto">
            <a:xfrm>
              <a:off x="5317" y="3864"/>
              <a:ext cx="22" cy="22"/>
            </a:xfrm>
            <a:custGeom>
              <a:avLst/>
              <a:gdLst>
                <a:gd name="T0" fmla="*/ 22 w 22"/>
                <a:gd name="T1" fmla="*/ 14 h 22"/>
                <a:gd name="T2" fmla="*/ 22 w 22"/>
                <a:gd name="T3" fmla="*/ 14 h 22"/>
                <a:gd name="T4" fmla="*/ 8 w 22"/>
                <a:gd name="T5" fmla="*/ 22 h 22"/>
                <a:gd name="T6" fmla="*/ 0 w 22"/>
                <a:gd name="T7" fmla="*/ 6 h 22"/>
                <a:gd name="T8" fmla="*/ 0 w 22"/>
                <a:gd name="T9" fmla="*/ 6 h 22"/>
                <a:gd name="T10" fmla="*/ 16 w 22"/>
                <a:gd name="T11" fmla="*/ 0 h 22"/>
                <a:gd name="T12" fmla="*/ 22 w 22"/>
                <a:gd name="T13" fmla="*/ 14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14"/>
                  </a:moveTo>
                  <a:lnTo>
                    <a:pt x="22" y="14"/>
                  </a:lnTo>
                  <a:lnTo>
                    <a:pt x="8" y="22"/>
                  </a:lnTo>
                  <a:lnTo>
                    <a:pt x="0" y="6"/>
                  </a:lnTo>
                  <a:lnTo>
                    <a:pt x="0" y="6"/>
                  </a:lnTo>
                  <a:lnTo>
                    <a:pt x="16" y="0"/>
                  </a:lnTo>
                  <a:lnTo>
                    <a:pt x="2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Freeform 83"/>
            <p:cNvSpPr>
              <a:spLocks/>
            </p:cNvSpPr>
            <p:nvPr userDrawn="1"/>
          </p:nvSpPr>
          <p:spPr bwMode="auto">
            <a:xfrm>
              <a:off x="5337" y="3856"/>
              <a:ext cx="20" cy="20"/>
            </a:xfrm>
            <a:custGeom>
              <a:avLst/>
              <a:gdLst>
                <a:gd name="T0" fmla="*/ 20 w 20"/>
                <a:gd name="T1" fmla="*/ 16 h 20"/>
                <a:gd name="T2" fmla="*/ 20 w 20"/>
                <a:gd name="T3" fmla="*/ 16 h 20"/>
                <a:gd name="T4" fmla="*/ 6 w 20"/>
                <a:gd name="T5" fmla="*/ 20 h 20"/>
                <a:gd name="T6" fmla="*/ 0 w 20"/>
                <a:gd name="T7" fmla="*/ 6 h 20"/>
                <a:gd name="T8" fmla="*/ 0 w 20"/>
                <a:gd name="T9" fmla="*/ 6 h 20"/>
                <a:gd name="T10" fmla="*/ 16 w 20"/>
                <a:gd name="T11" fmla="*/ 0 h 20"/>
                <a:gd name="T12" fmla="*/ 20 w 20"/>
                <a:gd name="T13" fmla="*/ 16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16"/>
                  </a:moveTo>
                  <a:lnTo>
                    <a:pt x="20" y="16"/>
                  </a:lnTo>
                  <a:lnTo>
                    <a:pt x="6" y="20"/>
                  </a:lnTo>
                  <a:lnTo>
                    <a:pt x="0" y="6"/>
                  </a:lnTo>
                  <a:lnTo>
                    <a:pt x="0" y="6"/>
                  </a:lnTo>
                  <a:lnTo>
                    <a:pt x="16" y="0"/>
                  </a:lnTo>
                  <a:lnTo>
                    <a:pt x="2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Freeform 84"/>
            <p:cNvSpPr>
              <a:spLocks/>
            </p:cNvSpPr>
            <p:nvPr userDrawn="1"/>
          </p:nvSpPr>
          <p:spPr bwMode="auto">
            <a:xfrm>
              <a:off x="5357" y="3852"/>
              <a:ext cx="20" cy="18"/>
            </a:xfrm>
            <a:custGeom>
              <a:avLst/>
              <a:gdLst>
                <a:gd name="T0" fmla="*/ 20 w 20"/>
                <a:gd name="T1" fmla="*/ 16 h 18"/>
                <a:gd name="T2" fmla="*/ 20 w 20"/>
                <a:gd name="T3" fmla="*/ 16 h 18"/>
                <a:gd name="T4" fmla="*/ 4 w 20"/>
                <a:gd name="T5" fmla="*/ 18 h 18"/>
                <a:gd name="T6" fmla="*/ 0 w 20"/>
                <a:gd name="T7" fmla="*/ 2 h 18"/>
                <a:gd name="T8" fmla="*/ 0 w 20"/>
                <a:gd name="T9" fmla="*/ 2 h 18"/>
                <a:gd name="T10" fmla="*/ 16 w 20"/>
                <a:gd name="T11" fmla="*/ 0 h 18"/>
                <a:gd name="T12" fmla="*/ 20 w 20"/>
                <a:gd name="T13" fmla="*/ 16 h 18"/>
              </a:gdLst>
              <a:ahLst/>
              <a:cxnLst>
                <a:cxn ang="0">
                  <a:pos x="T0" y="T1"/>
                </a:cxn>
                <a:cxn ang="0">
                  <a:pos x="T2" y="T3"/>
                </a:cxn>
                <a:cxn ang="0">
                  <a:pos x="T4" y="T5"/>
                </a:cxn>
                <a:cxn ang="0">
                  <a:pos x="T6" y="T7"/>
                </a:cxn>
                <a:cxn ang="0">
                  <a:pos x="T8" y="T9"/>
                </a:cxn>
                <a:cxn ang="0">
                  <a:pos x="T10" y="T11"/>
                </a:cxn>
                <a:cxn ang="0">
                  <a:pos x="T12" y="T13"/>
                </a:cxn>
              </a:cxnLst>
              <a:rect l="0" t="0" r="r" b="b"/>
              <a:pathLst>
                <a:path w="20" h="18">
                  <a:moveTo>
                    <a:pt x="20" y="16"/>
                  </a:moveTo>
                  <a:lnTo>
                    <a:pt x="20" y="16"/>
                  </a:lnTo>
                  <a:lnTo>
                    <a:pt x="4" y="18"/>
                  </a:lnTo>
                  <a:lnTo>
                    <a:pt x="0" y="2"/>
                  </a:lnTo>
                  <a:lnTo>
                    <a:pt x="0" y="2"/>
                  </a:lnTo>
                  <a:lnTo>
                    <a:pt x="16" y="0"/>
                  </a:lnTo>
                  <a:lnTo>
                    <a:pt x="2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Freeform 85"/>
            <p:cNvSpPr>
              <a:spLocks/>
            </p:cNvSpPr>
            <p:nvPr userDrawn="1"/>
          </p:nvSpPr>
          <p:spPr bwMode="auto">
            <a:xfrm>
              <a:off x="5379" y="3850"/>
              <a:ext cx="17" cy="18"/>
            </a:xfrm>
            <a:custGeom>
              <a:avLst/>
              <a:gdLst>
                <a:gd name="T0" fmla="*/ 2 w 17"/>
                <a:gd name="T1" fmla="*/ 18 h 18"/>
                <a:gd name="T2" fmla="*/ 0 w 17"/>
                <a:gd name="T3" fmla="*/ 0 h 18"/>
                <a:gd name="T4" fmla="*/ 0 w 17"/>
                <a:gd name="T5" fmla="*/ 0 h 18"/>
                <a:gd name="T6" fmla="*/ 17 w 17"/>
                <a:gd name="T7" fmla="*/ 0 h 18"/>
                <a:gd name="T8" fmla="*/ 17 w 17"/>
                <a:gd name="T9" fmla="*/ 16 h 18"/>
                <a:gd name="T10" fmla="*/ 17 w 17"/>
                <a:gd name="T11" fmla="*/ 16 h 18"/>
                <a:gd name="T12" fmla="*/ 2 w 1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2" y="18"/>
                  </a:moveTo>
                  <a:lnTo>
                    <a:pt x="0" y="0"/>
                  </a:lnTo>
                  <a:lnTo>
                    <a:pt x="0" y="0"/>
                  </a:lnTo>
                  <a:lnTo>
                    <a:pt x="17" y="0"/>
                  </a:lnTo>
                  <a:lnTo>
                    <a:pt x="17" y="16"/>
                  </a:lnTo>
                  <a:lnTo>
                    <a:pt x="17" y="16"/>
                  </a:lnTo>
                  <a:lnTo>
                    <a:pt x="2"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Freeform 86"/>
            <p:cNvSpPr>
              <a:spLocks/>
            </p:cNvSpPr>
            <p:nvPr userDrawn="1"/>
          </p:nvSpPr>
          <p:spPr bwMode="auto">
            <a:xfrm>
              <a:off x="5367" y="4171"/>
              <a:ext cx="18" cy="20"/>
            </a:xfrm>
            <a:custGeom>
              <a:avLst/>
              <a:gdLst>
                <a:gd name="T0" fmla="*/ 4 w 18"/>
                <a:gd name="T1" fmla="*/ 0 h 20"/>
                <a:gd name="T2" fmla="*/ 4 w 18"/>
                <a:gd name="T3" fmla="*/ 0 h 20"/>
                <a:gd name="T4" fmla="*/ 18 w 18"/>
                <a:gd name="T5" fmla="*/ 2 h 20"/>
                <a:gd name="T6" fmla="*/ 18 w 18"/>
                <a:gd name="T7" fmla="*/ 20 h 20"/>
                <a:gd name="T8" fmla="*/ 18 w 18"/>
                <a:gd name="T9" fmla="*/ 20 h 20"/>
                <a:gd name="T10" fmla="*/ 0 w 18"/>
                <a:gd name="T11" fmla="*/ 16 h 20"/>
                <a:gd name="T12" fmla="*/ 4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4" y="0"/>
                  </a:moveTo>
                  <a:lnTo>
                    <a:pt x="4" y="0"/>
                  </a:lnTo>
                  <a:lnTo>
                    <a:pt x="18" y="2"/>
                  </a:lnTo>
                  <a:lnTo>
                    <a:pt x="18" y="20"/>
                  </a:lnTo>
                  <a:lnTo>
                    <a:pt x="18" y="20"/>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Freeform 87"/>
            <p:cNvSpPr>
              <a:spLocks/>
            </p:cNvSpPr>
            <p:nvPr userDrawn="1"/>
          </p:nvSpPr>
          <p:spPr bwMode="auto">
            <a:xfrm>
              <a:off x="5347" y="4167"/>
              <a:ext cx="20" cy="20"/>
            </a:xfrm>
            <a:custGeom>
              <a:avLst/>
              <a:gdLst>
                <a:gd name="T0" fmla="*/ 4 w 20"/>
                <a:gd name="T1" fmla="*/ 0 h 20"/>
                <a:gd name="T2" fmla="*/ 4 w 20"/>
                <a:gd name="T3" fmla="*/ 0 h 20"/>
                <a:gd name="T4" fmla="*/ 20 w 20"/>
                <a:gd name="T5" fmla="*/ 4 h 20"/>
                <a:gd name="T6" fmla="*/ 16 w 20"/>
                <a:gd name="T7" fmla="*/ 20 h 20"/>
                <a:gd name="T8" fmla="*/ 16 w 20"/>
                <a:gd name="T9" fmla="*/ 20 h 20"/>
                <a:gd name="T10" fmla="*/ 0 w 20"/>
                <a:gd name="T11" fmla="*/ 16 h 20"/>
                <a:gd name="T12" fmla="*/ 4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4" y="0"/>
                  </a:moveTo>
                  <a:lnTo>
                    <a:pt x="4" y="0"/>
                  </a:lnTo>
                  <a:lnTo>
                    <a:pt x="20" y="4"/>
                  </a:lnTo>
                  <a:lnTo>
                    <a:pt x="16" y="20"/>
                  </a:lnTo>
                  <a:lnTo>
                    <a:pt x="16" y="20"/>
                  </a:lnTo>
                  <a:lnTo>
                    <a:pt x="0" y="1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Freeform 88"/>
            <p:cNvSpPr>
              <a:spLocks/>
            </p:cNvSpPr>
            <p:nvPr userDrawn="1"/>
          </p:nvSpPr>
          <p:spPr bwMode="auto">
            <a:xfrm>
              <a:off x="5327" y="4159"/>
              <a:ext cx="20" cy="22"/>
            </a:xfrm>
            <a:custGeom>
              <a:avLst/>
              <a:gdLst>
                <a:gd name="T0" fmla="*/ 6 w 20"/>
                <a:gd name="T1" fmla="*/ 0 h 22"/>
                <a:gd name="T2" fmla="*/ 6 w 20"/>
                <a:gd name="T3" fmla="*/ 0 h 22"/>
                <a:gd name="T4" fmla="*/ 20 w 20"/>
                <a:gd name="T5" fmla="*/ 6 h 22"/>
                <a:gd name="T6" fmla="*/ 16 w 20"/>
                <a:gd name="T7" fmla="*/ 22 h 22"/>
                <a:gd name="T8" fmla="*/ 16 w 20"/>
                <a:gd name="T9" fmla="*/ 22 h 22"/>
                <a:gd name="T10" fmla="*/ 0 w 20"/>
                <a:gd name="T11" fmla="*/ 16 h 22"/>
                <a:gd name="T12" fmla="*/ 6 w 2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6" y="0"/>
                  </a:moveTo>
                  <a:lnTo>
                    <a:pt x="6" y="0"/>
                  </a:lnTo>
                  <a:lnTo>
                    <a:pt x="20" y="6"/>
                  </a:lnTo>
                  <a:lnTo>
                    <a:pt x="16" y="22"/>
                  </a:lnTo>
                  <a:lnTo>
                    <a:pt x="16" y="22"/>
                  </a:lnTo>
                  <a:lnTo>
                    <a:pt x="0" y="1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Freeform 89"/>
            <p:cNvSpPr>
              <a:spLocks/>
            </p:cNvSpPr>
            <p:nvPr userDrawn="1"/>
          </p:nvSpPr>
          <p:spPr bwMode="auto">
            <a:xfrm>
              <a:off x="5307" y="4151"/>
              <a:ext cx="22" cy="22"/>
            </a:xfrm>
            <a:custGeom>
              <a:avLst/>
              <a:gdLst>
                <a:gd name="T0" fmla="*/ 10 w 22"/>
                <a:gd name="T1" fmla="*/ 0 h 22"/>
                <a:gd name="T2" fmla="*/ 10 w 22"/>
                <a:gd name="T3" fmla="*/ 0 h 22"/>
                <a:gd name="T4" fmla="*/ 22 w 22"/>
                <a:gd name="T5" fmla="*/ 6 h 22"/>
                <a:gd name="T6" fmla="*/ 16 w 22"/>
                <a:gd name="T7" fmla="*/ 22 h 22"/>
                <a:gd name="T8" fmla="*/ 16 w 22"/>
                <a:gd name="T9" fmla="*/ 22 h 22"/>
                <a:gd name="T10" fmla="*/ 0 w 22"/>
                <a:gd name="T11" fmla="*/ 14 h 22"/>
                <a:gd name="T12" fmla="*/ 10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10" y="0"/>
                  </a:moveTo>
                  <a:lnTo>
                    <a:pt x="10" y="0"/>
                  </a:lnTo>
                  <a:lnTo>
                    <a:pt x="22" y="6"/>
                  </a:lnTo>
                  <a:lnTo>
                    <a:pt x="16" y="22"/>
                  </a:lnTo>
                  <a:lnTo>
                    <a:pt x="16" y="22"/>
                  </a:lnTo>
                  <a:lnTo>
                    <a:pt x="0" y="14"/>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Freeform 90"/>
            <p:cNvSpPr>
              <a:spLocks/>
            </p:cNvSpPr>
            <p:nvPr userDrawn="1"/>
          </p:nvSpPr>
          <p:spPr bwMode="auto">
            <a:xfrm>
              <a:off x="5289" y="4139"/>
              <a:ext cx="24" cy="22"/>
            </a:xfrm>
            <a:custGeom>
              <a:avLst/>
              <a:gdLst>
                <a:gd name="T0" fmla="*/ 24 w 24"/>
                <a:gd name="T1" fmla="*/ 8 h 22"/>
                <a:gd name="T2" fmla="*/ 14 w 24"/>
                <a:gd name="T3" fmla="*/ 22 h 22"/>
                <a:gd name="T4" fmla="*/ 14 w 24"/>
                <a:gd name="T5" fmla="*/ 22 h 22"/>
                <a:gd name="T6" fmla="*/ 0 w 24"/>
                <a:gd name="T7" fmla="*/ 12 h 22"/>
                <a:gd name="T8" fmla="*/ 12 w 24"/>
                <a:gd name="T9" fmla="*/ 0 h 22"/>
                <a:gd name="T10" fmla="*/ 12 w 24"/>
                <a:gd name="T11" fmla="*/ 0 h 22"/>
                <a:gd name="T12" fmla="*/ 24 w 24"/>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24" y="8"/>
                  </a:moveTo>
                  <a:lnTo>
                    <a:pt x="14" y="22"/>
                  </a:lnTo>
                  <a:lnTo>
                    <a:pt x="14" y="22"/>
                  </a:lnTo>
                  <a:lnTo>
                    <a:pt x="0" y="12"/>
                  </a:lnTo>
                  <a:lnTo>
                    <a:pt x="12" y="0"/>
                  </a:lnTo>
                  <a:lnTo>
                    <a:pt x="12" y="0"/>
                  </a:lnTo>
                  <a:lnTo>
                    <a:pt x="2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Freeform 91"/>
            <p:cNvSpPr>
              <a:spLocks/>
            </p:cNvSpPr>
            <p:nvPr userDrawn="1"/>
          </p:nvSpPr>
          <p:spPr bwMode="auto">
            <a:xfrm>
              <a:off x="5253" y="3874"/>
              <a:ext cx="291" cy="291"/>
            </a:xfrm>
            <a:custGeom>
              <a:avLst/>
              <a:gdLst>
                <a:gd name="T0" fmla="*/ 143 w 291"/>
                <a:gd name="T1" fmla="*/ 291 h 291"/>
                <a:gd name="T2" fmla="*/ 114 w 291"/>
                <a:gd name="T3" fmla="*/ 289 h 291"/>
                <a:gd name="T4" fmla="*/ 86 w 291"/>
                <a:gd name="T5" fmla="*/ 279 h 291"/>
                <a:gd name="T6" fmla="*/ 62 w 291"/>
                <a:gd name="T7" fmla="*/ 265 h 291"/>
                <a:gd name="T8" fmla="*/ 40 w 291"/>
                <a:gd name="T9" fmla="*/ 247 h 291"/>
                <a:gd name="T10" fmla="*/ 24 w 291"/>
                <a:gd name="T11" fmla="*/ 225 h 291"/>
                <a:gd name="T12" fmla="*/ 10 w 291"/>
                <a:gd name="T13" fmla="*/ 201 h 291"/>
                <a:gd name="T14" fmla="*/ 2 w 291"/>
                <a:gd name="T15" fmla="*/ 173 h 291"/>
                <a:gd name="T16" fmla="*/ 0 w 291"/>
                <a:gd name="T17" fmla="*/ 143 h 291"/>
                <a:gd name="T18" fmla="*/ 0 w 291"/>
                <a:gd name="T19" fmla="*/ 129 h 291"/>
                <a:gd name="T20" fmla="*/ 8 w 291"/>
                <a:gd name="T21" fmla="*/ 100 h 291"/>
                <a:gd name="T22" fmla="*/ 18 w 291"/>
                <a:gd name="T23" fmla="*/ 74 h 291"/>
                <a:gd name="T24" fmla="*/ 34 w 291"/>
                <a:gd name="T25" fmla="*/ 52 h 291"/>
                <a:gd name="T26" fmla="*/ 54 w 291"/>
                <a:gd name="T27" fmla="*/ 32 h 291"/>
                <a:gd name="T28" fmla="*/ 78 w 291"/>
                <a:gd name="T29" fmla="*/ 16 h 291"/>
                <a:gd name="T30" fmla="*/ 104 w 291"/>
                <a:gd name="T31" fmla="*/ 6 h 291"/>
                <a:gd name="T32" fmla="*/ 132 w 291"/>
                <a:gd name="T33" fmla="*/ 2 h 291"/>
                <a:gd name="T34" fmla="*/ 149 w 291"/>
                <a:gd name="T35" fmla="*/ 0 h 291"/>
                <a:gd name="T36" fmla="*/ 177 w 291"/>
                <a:gd name="T37" fmla="*/ 4 h 291"/>
                <a:gd name="T38" fmla="*/ 205 w 291"/>
                <a:gd name="T39" fmla="*/ 14 h 291"/>
                <a:gd name="T40" fmla="*/ 229 w 291"/>
                <a:gd name="T41" fmla="*/ 26 h 291"/>
                <a:gd name="T42" fmla="*/ 251 w 291"/>
                <a:gd name="T43" fmla="*/ 46 h 291"/>
                <a:gd name="T44" fmla="*/ 267 w 291"/>
                <a:gd name="T45" fmla="*/ 66 h 291"/>
                <a:gd name="T46" fmla="*/ 281 w 291"/>
                <a:gd name="T47" fmla="*/ 92 h 291"/>
                <a:gd name="T48" fmla="*/ 289 w 291"/>
                <a:gd name="T49" fmla="*/ 121 h 291"/>
                <a:gd name="T50" fmla="*/ 291 w 291"/>
                <a:gd name="T51" fmla="*/ 149 h 291"/>
                <a:gd name="T52" fmla="*/ 291 w 291"/>
                <a:gd name="T53" fmla="*/ 165 h 291"/>
                <a:gd name="T54" fmla="*/ 283 w 291"/>
                <a:gd name="T55" fmla="*/ 193 h 291"/>
                <a:gd name="T56" fmla="*/ 273 w 291"/>
                <a:gd name="T57" fmla="*/ 219 h 291"/>
                <a:gd name="T58" fmla="*/ 257 w 291"/>
                <a:gd name="T59" fmla="*/ 241 h 291"/>
                <a:gd name="T60" fmla="*/ 237 w 291"/>
                <a:gd name="T61" fmla="*/ 261 h 291"/>
                <a:gd name="T62" fmla="*/ 213 w 291"/>
                <a:gd name="T63" fmla="*/ 275 h 291"/>
                <a:gd name="T64" fmla="*/ 187 w 291"/>
                <a:gd name="T65" fmla="*/ 287 h 291"/>
                <a:gd name="T66" fmla="*/ 159 w 291"/>
                <a:gd name="T67"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91" h="291">
                  <a:moveTo>
                    <a:pt x="143" y="291"/>
                  </a:moveTo>
                  <a:lnTo>
                    <a:pt x="143" y="291"/>
                  </a:lnTo>
                  <a:lnTo>
                    <a:pt x="128" y="291"/>
                  </a:lnTo>
                  <a:lnTo>
                    <a:pt x="114" y="289"/>
                  </a:lnTo>
                  <a:lnTo>
                    <a:pt x="100" y="285"/>
                  </a:lnTo>
                  <a:lnTo>
                    <a:pt x="86" y="279"/>
                  </a:lnTo>
                  <a:lnTo>
                    <a:pt x="74" y="273"/>
                  </a:lnTo>
                  <a:lnTo>
                    <a:pt x="62" y="265"/>
                  </a:lnTo>
                  <a:lnTo>
                    <a:pt x="50" y="257"/>
                  </a:lnTo>
                  <a:lnTo>
                    <a:pt x="40" y="247"/>
                  </a:lnTo>
                  <a:lnTo>
                    <a:pt x="32" y="237"/>
                  </a:lnTo>
                  <a:lnTo>
                    <a:pt x="24" y="225"/>
                  </a:lnTo>
                  <a:lnTo>
                    <a:pt x="16" y="213"/>
                  </a:lnTo>
                  <a:lnTo>
                    <a:pt x="10" y="201"/>
                  </a:lnTo>
                  <a:lnTo>
                    <a:pt x="6" y="187"/>
                  </a:lnTo>
                  <a:lnTo>
                    <a:pt x="2" y="173"/>
                  </a:lnTo>
                  <a:lnTo>
                    <a:pt x="0" y="159"/>
                  </a:lnTo>
                  <a:lnTo>
                    <a:pt x="0" y="143"/>
                  </a:lnTo>
                  <a:lnTo>
                    <a:pt x="0" y="143"/>
                  </a:lnTo>
                  <a:lnTo>
                    <a:pt x="0" y="129"/>
                  </a:lnTo>
                  <a:lnTo>
                    <a:pt x="4" y="115"/>
                  </a:lnTo>
                  <a:lnTo>
                    <a:pt x="8" y="100"/>
                  </a:lnTo>
                  <a:lnTo>
                    <a:pt x="12" y="86"/>
                  </a:lnTo>
                  <a:lnTo>
                    <a:pt x="18" y="74"/>
                  </a:lnTo>
                  <a:lnTo>
                    <a:pt x="26" y="62"/>
                  </a:lnTo>
                  <a:lnTo>
                    <a:pt x="34" y="52"/>
                  </a:lnTo>
                  <a:lnTo>
                    <a:pt x="44" y="42"/>
                  </a:lnTo>
                  <a:lnTo>
                    <a:pt x="54" y="32"/>
                  </a:lnTo>
                  <a:lnTo>
                    <a:pt x="66" y="24"/>
                  </a:lnTo>
                  <a:lnTo>
                    <a:pt x="78" y="16"/>
                  </a:lnTo>
                  <a:lnTo>
                    <a:pt x="90" y="10"/>
                  </a:lnTo>
                  <a:lnTo>
                    <a:pt x="104" y="6"/>
                  </a:lnTo>
                  <a:lnTo>
                    <a:pt x="118" y="2"/>
                  </a:lnTo>
                  <a:lnTo>
                    <a:pt x="132" y="2"/>
                  </a:lnTo>
                  <a:lnTo>
                    <a:pt x="149" y="0"/>
                  </a:lnTo>
                  <a:lnTo>
                    <a:pt x="149" y="0"/>
                  </a:lnTo>
                  <a:lnTo>
                    <a:pt x="163" y="2"/>
                  </a:lnTo>
                  <a:lnTo>
                    <a:pt x="177" y="4"/>
                  </a:lnTo>
                  <a:lnTo>
                    <a:pt x="191" y="8"/>
                  </a:lnTo>
                  <a:lnTo>
                    <a:pt x="205" y="14"/>
                  </a:lnTo>
                  <a:lnTo>
                    <a:pt x="217" y="20"/>
                  </a:lnTo>
                  <a:lnTo>
                    <a:pt x="229" y="26"/>
                  </a:lnTo>
                  <a:lnTo>
                    <a:pt x="241" y="36"/>
                  </a:lnTo>
                  <a:lnTo>
                    <a:pt x="251" y="46"/>
                  </a:lnTo>
                  <a:lnTo>
                    <a:pt x="259" y="56"/>
                  </a:lnTo>
                  <a:lnTo>
                    <a:pt x="267" y="66"/>
                  </a:lnTo>
                  <a:lnTo>
                    <a:pt x="275" y="78"/>
                  </a:lnTo>
                  <a:lnTo>
                    <a:pt x="281" y="92"/>
                  </a:lnTo>
                  <a:lnTo>
                    <a:pt x="285" y="106"/>
                  </a:lnTo>
                  <a:lnTo>
                    <a:pt x="289" y="121"/>
                  </a:lnTo>
                  <a:lnTo>
                    <a:pt x="291" y="135"/>
                  </a:lnTo>
                  <a:lnTo>
                    <a:pt x="291" y="149"/>
                  </a:lnTo>
                  <a:lnTo>
                    <a:pt x="291" y="149"/>
                  </a:lnTo>
                  <a:lnTo>
                    <a:pt x="291" y="165"/>
                  </a:lnTo>
                  <a:lnTo>
                    <a:pt x="287" y="179"/>
                  </a:lnTo>
                  <a:lnTo>
                    <a:pt x="283" y="193"/>
                  </a:lnTo>
                  <a:lnTo>
                    <a:pt x="279" y="205"/>
                  </a:lnTo>
                  <a:lnTo>
                    <a:pt x="273" y="219"/>
                  </a:lnTo>
                  <a:lnTo>
                    <a:pt x="265" y="231"/>
                  </a:lnTo>
                  <a:lnTo>
                    <a:pt x="257" y="241"/>
                  </a:lnTo>
                  <a:lnTo>
                    <a:pt x="247" y="251"/>
                  </a:lnTo>
                  <a:lnTo>
                    <a:pt x="237" y="261"/>
                  </a:lnTo>
                  <a:lnTo>
                    <a:pt x="225" y="269"/>
                  </a:lnTo>
                  <a:lnTo>
                    <a:pt x="213" y="275"/>
                  </a:lnTo>
                  <a:lnTo>
                    <a:pt x="199" y="281"/>
                  </a:lnTo>
                  <a:lnTo>
                    <a:pt x="187" y="287"/>
                  </a:lnTo>
                  <a:lnTo>
                    <a:pt x="173" y="289"/>
                  </a:lnTo>
                  <a:lnTo>
                    <a:pt x="159" y="291"/>
                  </a:lnTo>
                  <a:lnTo>
                    <a:pt x="143" y="2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Freeform 92"/>
            <p:cNvSpPr>
              <a:spLocks/>
            </p:cNvSpPr>
            <p:nvPr userDrawn="1"/>
          </p:nvSpPr>
          <p:spPr bwMode="auto">
            <a:xfrm>
              <a:off x="5484" y="4139"/>
              <a:ext cx="24" cy="22"/>
            </a:xfrm>
            <a:custGeom>
              <a:avLst/>
              <a:gdLst>
                <a:gd name="T0" fmla="*/ 0 w 24"/>
                <a:gd name="T1" fmla="*/ 8 h 22"/>
                <a:gd name="T2" fmla="*/ 0 w 24"/>
                <a:gd name="T3" fmla="*/ 8 h 22"/>
                <a:gd name="T4" fmla="*/ 12 w 24"/>
                <a:gd name="T5" fmla="*/ 0 h 22"/>
                <a:gd name="T6" fmla="*/ 24 w 24"/>
                <a:gd name="T7" fmla="*/ 12 h 22"/>
                <a:gd name="T8" fmla="*/ 24 w 24"/>
                <a:gd name="T9" fmla="*/ 12 h 22"/>
                <a:gd name="T10" fmla="*/ 10 w 24"/>
                <a:gd name="T11" fmla="*/ 22 h 22"/>
                <a:gd name="T12" fmla="*/ 0 w 24"/>
                <a:gd name="T13" fmla="*/ 8 h 22"/>
              </a:gdLst>
              <a:ahLst/>
              <a:cxnLst>
                <a:cxn ang="0">
                  <a:pos x="T0" y="T1"/>
                </a:cxn>
                <a:cxn ang="0">
                  <a:pos x="T2" y="T3"/>
                </a:cxn>
                <a:cxn ang="0">
                  <a:pos x="T4" y="T5"/>
                </a:cxn>
                <a:cxn ang="0">
                  <a:pos x="T6" y="T7"/>
                </a:cxn>
                <a:cxn ang="0">
                  <a:pos x="T8" y="T9"/>
                </a:cxn>
                <a:cxn ang="0">
                  <a:pos x="T10" y="T11"/>
                </a:cxn>
                <a:cxn ang="0">
                  <a:pos x="T12" y="T13"/>
                </a:cxn>
              </a:cxnLst>
              <a:rect l="0" t="0" r="r" b="b"/>
              <a:pathLst>
                <a:path w="24" h="22">
                  <a:moveTo>
                    <a:pt x="0" y="8"/>
                  </a:moveTo>
                  <a:lnTo>
                    <a:pt x="0" y="8"/>
                  </a:lnTo>
                  <a:lnTo>
                    <a:pt x="12" y="0"/>
                  </a:lnTo>
                  <a:lnTo>
                    <a:pt x="24" y="12"/>
                  </a:lnTo>
                  <a:lnTo>
                    <a:pt x="24" y="12"/>
                  </a:lnTo>
                  <a:lnTo>
                    <a:pt x="10" y="22"/>
                  </a:lnTo>
                  <a:lnTo>
                    <a:pt x="0"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Freeform 93"/>
            <p:cNvSpPr>
              <a:spLocks/>
            </p:cNvSpPr>
            <p:nvPr userDrawn="1"/>
          </p:nvSpPr>
          <p:spPr bwMode="auto">
            <a:xfrm>
              <a:off x="5468" y="4151"/>
              <a:ext cx="22" cy="22"/>
            </a:xfrm>
            <a:custGeom>
              <a:avLst/>
              <a:gdLst>
                <a:gd name="T0" fmla="*/ 0 w 22"/>
                <a:gd name="T1" fmla="*/ 6 h 22"/>
                <a:gd name="T2" fmla="*/ 0 w 22"/>
                <a:gd name="T3" fmla="*/ 6 h 22"/>
                <a:gd name="T4" fmla="*/ 12 w 22"/>
                <a:gd name="T5" fmla="*/ 0 h 22"/>
                <a:gd name="T6" fmla="*/ 22 w 22"/>
                <a:gd name="T7" fmla="*/ 14 h 22"/>
                <a:gd name="T8" fmla="*/ 22 w 22"/>
                <a:gd name="T9" fmla="*/ 14 h 22"/>
                <a:gd name="T10" fmla="*/ 6 w 22"/>
                <a:gd name="T11" fmla="*/ 22 h 22"/>
                <a:gd name="T12" fmla="*/ 0 w 22"/>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0" y="6"/>
                  </a:moveTo>
                  <a:lnTo>
                    <a:pt x="0" y="6"/>
                  </a:lnTo>
                  <a:lnTo>
                    <a:pt x="12" y="0"/>
                  </a:lnTo>
                  <a:lnTo>
                    <a:pt x="22" y="14"/>
                  </a:lnTo>
                  <a:lnTo>
                    <a:pt x="22" y="14"/>
                  </a:lnTo>
                  <a:lnTo>
                    <a:pt x="6" y="22"/>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Freeform 94"/>
            <p:cNvSpPr>
              <a:spLocks/>
            </p:cNvSpPr>
            <p:nvPr userDrawn="1"/>
          </p:nvSpPr>
          <p:spPr bwMode="auto">
            <a:xfrm>
              <a:off x="5450" y="4159"/>
              <a:ext cx="20" cy="22"/>
            </a:xfrm>
            <a:custGeom>
              <a:avLst/>
              <a:gdLst>
                <a:gd name="T0" fmla="*/ 0 w 20"/>
                <a:gd name="T1" fmla="*/ 6 h 22"/>
                <a:gd name="T2" fmla="*/ 0 w 20"/>
                <a:gd name="T3" fmla="*/ 6 h 22"/>
                <a:gd name="T4" fmla="*/ 14 w 20"/>
                <a:gd name="T5" fmla="*/ 0 h 22"/>
                <a:gd name="T6" fmla="*/ 20 w 20"/>
                <a:gd name="T7" fmla="*/ 16 h 22"/>
                <a:gd name="T8" fmla="*/ 20 w 20"/>
                <a:gd name="T9" fmla="*/ 16 h 22"/>
                <a:gd name="T10" fmla="*/ 4 w 20"/>
                <a:gd name="T11" fmla="*/ 22 h 22"/>
                <a:gd name="T12" fmla="*/ 0 w 20"/>
                <a:gd name="T13" fmla="*/ 6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0" y="6"/>
                  </a:moveTo>
                  <a:lnTo>
                    <a:pt x="0" y="6"/>
                  </a:lnTo>
                  <a:lnTo>
                    <a:pt x="14" y="0"/>
                  </a:lnTo>
                  <a:lnTo>
                    <a:pt x="20" y="16"/>
                  </a:lnTo>
                  <a:lnTo>
                    <a:pt x="20" y="16"/>
                  </a:lnTo>
                  <a:lnTo>
                    <a:pt x="4" y="22"/>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Freeform 95"/>
            <p:cNvSpPr>
              <a:spLocks/>
            </p:cNvSpPr>
            <p:nvPr userDrawn="1"/>
          </p:nvSpPr>
          <p:spPr bwMode="auto">
            <a:xfrm>
              <a:off x="5430" y="4167"/>
              <a:ext cx="20" cy="20"/>
            </a:xfrm>
            <a:custGeom>
              <a:avLst/>
              <a:gdLst>
                <a:gd name="T0" fmla="*/ 0 w 20"/>
                <a:gd name="T1" fmla="*/ 4 h 20"/>
                <a:gd name="T2" fmla="*/ 0 w 20"/>
                <a:gd name="T3" fmla="*/ 4 h 20"/>
                <a:gd name="T4" fmla="*/ 16 w 20"/>
                <a:gd name="T5" fmla="*/ 0 h 20"/>
                <a:gd name="T6" fmla="*/ 20 w 20"/>
                <a:gd name="T7" fmla="*/ 16 h 20"/>
                <a:gd name="T8" fmla="*/ 20 w 20"/>
                <a:gd name="T9" fmla="*/ 16 h 20"/>
                <a:gd name="T10" fmla="*/ 4 w 20"/>
                <a:gd name="T11" fmla="*/ 20 h 20"/>
                <a:gd name="T12" fmla="*/ 0 w 20"/>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0" y="4"/>
                  </a:moveTo>
                  <a:lnTo>
                    <a:pt x="0" y="4"/>
                  </a:lnTo>
                  <a:lnTo>
                    <a:pt x="16" y="0"/>
                  </a:lnTo>
                  <a:lnTo>
                    <a:pt x="20" y="16"/>
                  </a:lnTo>
                  <a:lnTo>
                    <a:pt x="20" y="16"/>
                  </a:lnTo>
                  <a:lnTo>
                    <a:pt x="4" y="20"/>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Freeform 96"/>
            <p:cNvSpPr>
              <a:spLocks/>
            </p:cNvSpPr>
            <p:nvPr userDrawn="1"/>
          </p:nvSpPr>
          <p:spPr bwMode="auto">
            <a:xfrm>
              <a:off x="5412" y="4171"/>
              <a:ext cx="16" cy="20"/>
            </a:xfrm>
            <a:custGeom>
              <a:avLst/>
              <a:gdLst>
                <a:gd name="T0" fmla="*/ 14 w 16"/>
                <a:gd name="T1" fmla="*/ 0 h 20"/>
                <a:gd name="T2" fmla="*/ 16 w 16"/>
                <a:gd name="T3" fmla="*/ 16 h 20"/>
                <a:gd name="T4" fmla="*/ 16 w 16"/>
                <a:gd name="T5" fmla="*/ 16 h 20"/>
                <a:gd name="T6" fmla="*/ 0 w 16"/>
                <a:gd name="T7" fmla="*/ 20 h 20"/>
                <a:gd name="T8" fmla="*/ 0 w 16"/>
                <a:gd name="T9" fmla="*/ 2 h 20"/>
                <a:gd name="T10" fmla="*/ 0 w 16"/>
                <a:gd name="T11" fmla="*/ 2 h 20"/>
                <a:gd name="T12" fmla="*/ 14 w 16"/>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6" h="20">
                  <a:moveTo>
                    <a:pt x="14" y="0"/>
                  </a:moveTo>
                  <a:lnTo>
                    <a:pt x="16" y="16"/>
                  </a:lnTo>
                  <a:lnTo>
                    <a:pt x="16" y="16"/>
                  </a:lnTo>
                  <a:lnTo>
                    <a:pt x="0" y="20"/>
                  </a:lnTo>
                  <a:lnTo>
                    <a:pt x="0" y="2"/>
                  </a:lnTo>
                  <a:lnTo>
                    <a:pt x="0" y="2"/>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Freeform 97"/>
            <p:cNvSpPr>
              <a:spLocks/>
            </p:cNvSpPr>
            <p:nvPr userDrawn="1"/>
          </p:nvSpPr>
          <p:spPr bwMode="auto">
            <a:xfrm>
              <a:off x="5552" y="4017"/>
              <a:ext cx="16" cy="18"/>
            </a:xfrm>
            <a:custGeom>
              <a:avLst/>
              <a:gdLst>
                <a:gd name="T0" fmla="*/ 16 w 16"/>
                <a:gd name="T1" fmla="*/ 6 h 18"/>
                <a:gd name="T2" fmla="*/ 16 w 16"/>
                <a:gd name="T3" fmla="*/ 6 h 18"/>
                <a:gd name="T4" fmla="*/ 16 w 16"/>
                <a:gd name="T5" fmla="*/ 18 h 18"/>
                <a:gd name="T6" fmla="*/ 0 w 16"/>
                <a:gd name="T7" fmla="*/ 16 h 18"/>
                <a:gd name="T8" fmla="*/ 0 w 16"/>
                <a:gd name="T9" fmla="*/ 16 h 18"/>
                <a:gd name="T10" fmla="*/ 0 w 16"/>
                <a:gd name="T11" fmla="*/ 6 h 18"/>
                <a:gd name="T12" fmla="*/ 0 w 16"/>
                <a:gd name="T13" fmla="*/ 6 h 18"/>
                <a:gd name="T14" fmla="*/ 0 w 16"/>
                <a:gd name="T15" fmla="*/ 2 h 18"/>
                <a:gd name="T16" fmla="*/ 16 w 16"/>
                <a:gd name="T17" fmla="*/ 0 h 18"/>
                <a:gd name="T18" fmla="*/ 16 w 16"/>
                <a:gd name="T19" fmla="*/ 0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lnTo>
                    <a:pt x="16" y="6"/>
                  </a:lnTo>
                  <a:lnTo>
                    <a:pt x="16" y="18"/>
                  </a:lnTo>
                  <a:lnTo>
                    <a:pt x="0" y="16"/>
                  </a:lnTo>
                  <a:lnTo>
                    <a:pt x="0" y="16"/>
                  </a:lnTo>
                  <a:lnTo>
                    <a:pt x="0" y="6"/>
                  </a:lnTo>
                  <a:lnTo>
                    <a:pt x="0" y="6"/>
                  </a:lnTo>
                  <a:lnTo>
                    <a:pt x="0" y="2"/>
                  </a:lnTo>
                  <a:lnTo>
                    <a:pt x="16" y="0"/>
                  </a:lnTo>
                  <a:lnTo>
                    <a:pt x="16" y="0"/>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Freeform 98"/>
            <p:cNvSpPr>
              <a:spLocks/>
            </p:cNvSpPr>
            <p:nvPr userDrawn="1"/>
          </p:nvSpPr>
          <p:spPr bwMode="auto">
            <a:xfrm>
              <a:off x="5223" y="3846"/>
              <a:ext cx="351" cy="349"/>
            </a:xfrm>
            <a:custGeom>
              <a:avLst/>
              <a:gdLst>
                <a:gd name="T0" fmla="*/ 179 w 351"/>
                <a:gd name="T1" fmla="*/ 0 h 349"/>
                <a:gd name="T2" fmla="*/ 144 w 351"/>
                <a:gd name="T3" fmla="*/ 2 h 349"/>
                <a:gd name="T4" fmla="*/ 110 w 351"/>
                <a:gd name="T5" fmla="*/ 12 h 349"/>
                <a:gd name="T6" fmla="*/ 80 w 351"/>
                <a:gd name="T7" fmla="*/ 28 h 349"/>
                <a:gd name="T8" fmla="*/ 54 w 351"/>
                <a:gd name="T9" fmla="*/ 48 h 349"/>
                <a:gd name="T10" fmla="*/ 32 w 351"/>
                <a:gd name="T11" fmla="*/ 74 h 349"/>
                <a:gd name="T12" fmla="*/ 16 w 351"/>
                <a:gd name="T13" fmla="*/ 102 h 349"/>
                <a:gd name="T14" fmla="*/ 4 w 351"/>
                <a:gd name="T15" fmla="*/ 136 h 349"/>
                <a:gd name="T16" fmla="*/ 0 w 351"/>
                <a:gd name="T17" fmla="*/ 171 h 349"/>
                <a:gd name="T18" fmla="*/ 0 w 351"/>
                <a:gd name="T19" fmla="*/ 189 h 349"/>
                <a:gd name="T20" fmla="*/ 8 w 351"/>
                <a:gd name="T21" fmla="*/ 223 h 349"/>
                <a:gd name="T22" fmla="*/ 20 w 351"/>
                <a:gd name="T23" fmla="*/ 255 h 349"/>
                <a:gd name="T24" fmla="*/ 38 w 351"/>
                <a:gd name="T25" fmla="*/ 283 h 349"/>
                <a:gd name="T26" fmla="*/ 62 w 351"/>
                <a:gd name="T27" fmla="*/ 307 h 349"/>
                <a:gd name="T28" fmla="*/ 88 w 351"/>
                <a:gd name="T29" fmla="*/ 327 h 349"/>
                <a:gd name="T30" fmla="*/ 120 w 351"/>
                <a:gd name="T31" fmla="*/ 341 h 349"/>
                <a:gd name="T32" fmla="*/ 154 w 351"/>
                <a:gd name="T33" fmla="*/ 349 h 349"/>
                <a:gd name="T34" fmla="*/ 173 w 351"/>
                <a:gd name="T35" fmla="*/ 349 h 349"/>
                <a:gd name="T36" fmla="*/ 207 w 351"/>
                <a:gd name="T37" fmla="*/ 347 h 349"/>
                <a:gd name="T38" fmla="*/ 241 w 351"/>
                <a:gd name="T39" fmla="*/ 337 h 349"/>
                <a:gd name="T40" fmla="*/ 271 w 351"/>
                <a:gd name="T41" fmla="*/ 321 h 349"/>
                <a:gd name="T42" fmla="*/ 297 w 351"/>
                <a:gd name="T43" fmla="*/ 301 h 349"/>
                <a:gd name="T44" fmla="*/ 319 w 351"/>
                <a:gd name="T45" fmla="*/ 275 h 349"/>
                <a:gd name="T46" fmla="*/ 335 w 351"/>
                <a:gd name="T47" fmla="*/ 245 h 349"/>
                <a:gd name="T48" fmla="*/ 347 w 351"/>
                <a:gd name="T49" fmla="*/ 213 h 349"/>
                <a:gd name="T50" fmla="*/ 351 w 351"/>
                <a:gd name="T51" fmla="*/ 177 h 349"/>
                <a:gd name="T52" fmla="*/ 349 w 351"/>
                <a:gd name="T53" fmla="*/ 161 h 349"/>
                <a:gd name="T54" fmla="*/ 343 w 351"/>
                <a:gd name="T55" fmla="*/ 124 h 349"/>
                <a:gd name="T56" fmla="*/ 331 w 351"/>
                <a:gd name="T57" fmla="*/ 94 h 349"/>
                <a:gd name="T58" fmla="*/ 313 w 351"/>
                <a:gd name="T59" fmla="*/ 66 h 349"/>
                <a:gd name="T60" fmla="*/ 289 w 351"/>
                <a:gd name="T61" fmla="*/ 42 h 349"/>
                <a:gd name="T62" fmla="*/ 261 w 351"/>
                <a:gd name="T63" fmla="*/ 22 h 349"/>
                <a:gd name="T64" fmla="*/ 231 w 351"/>
                <a:gd name="T65" fmla="*/ 8 h 349"/>
                <a:gd name="T66" fmla="*/ 197 w 351"/>
                <a:gd name="T6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1" h="349">
                  <a:moveTo>
                    <a:pt x="179" y="0"/>
                  </a:moveTo>
                  <a:lnTo>
                    <a:pt x="179" y="0"/>
                  </a:lnTo>
                  <a:lnTo>
                    <a:pt x="160" y="0"/>
                  </a:lnTo>
                  <a:lnTo>
                    <a:pt x="144" y="2"/>
                  </a:lnTo>
                  <a:lnTo>
                    <a:pt x="126" y="6"/>
                  </a:lnTo>
                  <a:lnTo>
                    <a:pt x="110" y="12"/>
                  </a:lnTo>
                  <a:lnTo>
                    <a:pt x="94" y="18"/>
                  </a:lnTo>
                  <a:lnTo>
                    <a:pt x="80" y="28"/>
                  </a:lnTo>
                  <a:lnTo>
                    <a:pt x="66" y="36"/>
                  </a:lnTo>
                  <a:lnTo>
                    <a:pt x="54" y="48"/>
                  </a:lnTo>
                  <a:lnTo>
                    <a:pt x="42" y="60"/>
                  </a:lnTo>
                  <a:lnTo>
                    <a:pt x="32" y="74"/>
                  </a:lnTo>
                  <a:lnTo>
                    <a:pt x="24" y="88"/>
                  </a:lnTo>
                  <a:lnTo>
                    <a:pt x="16" y="102"/>
                  </a:lnTo>
                  <a:lnTo>
                    <a:pt x="10" y="118"/>
                  </a:lnTo>
                  <a:lnTo>
                    <a:pt x="4" y="136"/>
                  </a:lnTo>
                  <a:lnTo>
                    <a:pt x="2" y="153"/>
                  </a:lnTo>
                  <a:lnTo>
                    <a:pt x="0" y="171"/>
                  </a:lnTo>
                  <a:lnTo>
                    <a:pt x="0" y="171"/>
                  </a:lnTo>
                  <a:lnTo>
                    <a:pt x="0" y="189"/>
                  </a:lnTo>
                  <a:lnTo>
                    <a:pt x="4" y="207"/>
                  </a:lnTo>
                  <a:lnTo>
                    <a:pt x="8" y="223"/>
                  </a:lnTo>
                  <a:lnTo>
                    <a:pt x="12" y="239"/>
                  </a:lnTo>
                  <a:lnTo>
                    <a:pt x="20" y="255"/>
                  </a:lnTo>
                  <a:lnTo>
                    <a:pt x="28" y="269"/>
                  </a:lnTo>
                  <a:lnTo>
                    <a:pt x="38" y="283"/>
                  </a:lnTo>
                  <a:lnTo>
                    <a:pt x="50" y="295"/>
                  </a:lnTo>
                  <a:lnTo>
                    <a:pt x="62" y="307"/>
                  </a:lnTo>
                  <a:lnTo>
                    <a:pt x="74" y="317"/>
                  </a:lnTo>
                  <a:lnTo>
                    <a:pt x="88" y="327"/>
                  </a:lnTo>
                  <a:lnTo>
                    <a:pt x="104" y="335"/>
                  </a:lnTo>
                  <a:lnTo>
                    <a:pt x="120" y="341"/>
                  </a:lnTo>
                  <a:lnTo>
                    <a:pt x="136" y="345"/>
                  </a:lnTo>
                  <a:lnTo>
                    <a:pt x="154" y="349"/>
                  </a:lnTo>
                  <a:lnTo>
                    <a:pt x="173" y="349"/>
                  </a:lnTo>
                  <a:lnTo>
                    <a:pt x="173" y="349"/>
                  </a:lnTo>
                  <a:lnTo>
                    <a:pt x="191" y="349"/>
                  </a:lnTo>
                  <a:lnTo>
                    <a:pt x="207" y="347"/>
                  </a:lnTo>
                  <a:lnTo>
                    <a:pt x="225" y="343"/>
                  </a:lnTo>
                  <a:lnTo>
                    <a:pt x="241" y="337"/>
                  </a:lnTo>
                  <a:lnTo>
                    <a:pt x="257" y="329"/>
                  </a:lnTo>
                  <a:lnTo>
                    <a:pt x="271" y="321"/>
                  </a:lnTo>
                  <a:lnTo>
                    <a:pt x="285" y="311"/>
                  </a:lnTo>
                  <a:lnTo>
                    <a:pt x="297" y="301"/>
                  </a:lnTo>
                  <a:lnTo>
                    <a:pt x="309" y="289"/>
                  </a:lnTo>
                  <a:lnTo>
                    <a:pt x="319" y="275"/>
                  </a:lnTo>
                  <a:lnTo>
                    <a:pt x="327" y="261"/>
                  </a:lnTo>
                  <a:lnTo>
                    <a:pt x="335" y="245"/>
                  </a:lnTo>
                  <a:lnTo>
                    <a:pt x="341" y="229"/>
                  </a:lnTo>
                  <a:lnTo>
                    <a:pt x="347" y="213"/>
                  </a:lnTo>
                  <a:lnTo>
                    <a:pt x="349" y="195"/>
                  </a:lnTo>
                  <a:lnTo>
                    <a:pt x="351" y="177"/>
                  </a:lnTo>
                  <a:lnTo>
                    <a:pt x="351" y="177"/>
                  </a:lnTo>
                  <a:lnTo>
                    <a:pt x="349" y="161"/>
                  </a:lnTo>
                  <a:lnTo>
                    <a:pt x="347" y="143"/>
                  </a:lnTo>
                  <a:lnTo>
                    <a:pt x="343" y="124"/>
                  </a:lnTo>
                  <a:lnTo>
                    <a:pt x="339" y="108"/>
                  </a:lnTo>
                  <a:lnTo>
                    <a:pt x="331" y="94"/>
                  </a:lnTo>
                  <a:lnTo>
                    <a:pt x="323" y="78"/>
                  </a:lnTo>
                  <a:lnTo>
                    <a:pt x="313" y="66"/>
                  </a:lnTo>
                  <a:lnTo>
                    <a:pt x="301" y="52"/>
                  </a:lnTo>
                  <a:lnTo>
                    <a:pt x="289" y="42"/>
                  </a:lnTo>
                  <a:lnTo>
                    <a:pt x="277" y="30"/>
                  </a:lnTo>
                  <a:lnTo>
                    <a:pt x="261" y="22"/>
                  </a:lnTo>
                  <a:lnTo>
                    <a:pt x="247" y="14"/>
                  </a:lnTo>
                  <a:lnTo>
                    <a:pt x="231" y="8"/>
                  </a:lnTo>
                  <a:lnTo>
                    <a:pt x="215" y="4"/>
                  </a:lnTo>
                  <a:lnTo>
                    <a:pt x="197" y="0"/>
                  </a:lnTo>
                  <a:lnTo>
                    <a:pt x="17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Freeform 99"/>
            <p:cNvSpPr>
              <a:spLocks/>
            </p:cNvSpPr>
            <p:nvPr userDrawn="1"/>
          </p:nvSpPr>
          <p:spPr bwMode="auto">
            <a:xfrm>
              <a:off x="5385" y="3956"/>
              <a:ext cx="111" cy="97"/>
            </a:xfrm>
            <a:custGeom>
              <a:avLst/>
              <a:gdLst>
                <a:gd name="T0" fmla="*/ 63 w 111"/>
                <a:gd name="T1" fmla="*/ 0 h 97"/>
                <a:gd name="T2" fmla="*/ 63 w 111"/>
                <a:gd name="T3" fmla="*/ 0 h 97"/>
                <a:gd name="T4" fmla="*/ 51 w 111"/>
                <a:gd name="T5" fmla="*/ 2 h 97"/>
                <a:gd name="T6" fmla="*/ 39 w 111"/>
                <a:gd name="T7" fmla="*/ 6 h 97"/>
                <a:gd name="T8" fmla="*/ 27 w 111"/>
                <a:gd name="T9" fmla="*/ 12 h 97"/>
                <a:gd name="T10" fmla="*/ 19 w 111"/>
                <a:gd name="T11" fmla="*/ 20 h 97"/>
                <a:gd name="T12" fmla="*/ 11 w 111"/>
                <a:gd name="T13" fmla="*/ 29 h 97"/>
                <a:gd name="T14" fmla="*/ 4 w 111"/>
                <a:gd name="T15" fmla="*/ 41 h 97"/>
                <a:gd name="T16" fmla="*/ 2 w 111"/>
                <a:gd name="T17" fmla="*/ 53 h 97"/>
                <a:gd name="T18" fmla="*/ 0 w 111"/>
                <a:gd name="T19" fmla="*/ 65 h 97"/>
                <a:gd name="T20" fmla="*/ 0 w 111"/>
                <a:gd name="T21" fmla="*/ 65 h 97"/>
                <a:gd name="T22" fmla="*/ 0 w 111"/>
                <a:gd name="T23" fmla="*/ 65 h 97"/>
                <a:gd name="T24" fmla="*/ 2 w 111"/>
                <a:gd name="T25" fmla="*/ 83 h 97"/>
                <a:gd name="T26" fmla="*/ 8 w 111"/>
                <a:gd name="T27" fmla="*/ 97 h 97"/>
                <a:gd name="T28" fmla="*/ 8 w 111"/>
                <a:gd name="T29" fmla="*/ 97 h 97"/>
                <a:gd name="T30" fmla="*/ 15 w 111"/>
                <a:gd name="T31" fmla="*/ 89 h 97"/>
                <a:gd name="T32" fmla="*/ 15 w 111"/>
                <a:gd name="T33" fmla="*/ 89 h 97"/>
                <a:gd name="T34" fmla="*/ 13 w 111"/>
                <a:gd name="T35" fmla="*/ 77 h 97"/>
                <a:gd name="T36" fmla="*/ 11 w 111"/>
                <a:gd name="T37" fmla="*/ 65 h 97"/>
                <a:gd name="T38" fmla="*/ 11 w 111"/>
                <a:gd name="T39" fmla="*/ 65 h 97"/>
                <a:gd name="T40" fmla="*/ 11 w 111"/>
                <a:gd name="T41" fmla="*/ 65 h 97"/>
                <a:gd name="T42" fmla="*/ 11 w 111"/>
                <a:gd name="T43" fmla="*/ 53 h 97"/>
                <a:gd name="T44" fmla="*/ 15 w 111"/>
                <a:gd name="T45" fmla="*/ 43 h 97"/>
                <a:gd name="T46" fmla="*/ 19 w 111"/>
                <a:gd name="T47" fmla="*/ 33 h 97"/>
                <a:gd name="T48" fmla="*/ 25 w 111"/>
                <a:gd name="T49" fmla="*/ 24 h 97"/>
                <a:gd name="T50" fmla="*/ 33 w 111"/>
                <a:gd name="T51" fmla="*/ 18 h 97"/>
                <a:gd name="T52" fmla="*/ 43 w 111"/>
                <a:gd name="T53" fmla="*/ 12 h 97"/>
                <a:gd name="T54" fmla="*/ 53 w 111"/>
                <a:gd name="T55" fmla="*/ 10 h 97"/>
                <a:gd name="T56" fmla="*/ 63 w 111"/>
                <a:gd name="T57" fmla="*/ 8 h 97"/>
                <a:gd name="T58" fmla="*/ 63 w 111"/>
                <a:gd name="T59" fmla="*/ 8 h 97"/>
                <a:gd name="T60" fmla="*/ 77 w 111"/>
                <a:gd name="T61" fmla="*/ 10 h 97"/>
                <a:gd name="T62" fmla="*/ 87 w 111"/>
                <a:gd name="T63" fmla="*/ 14 h 97"/>
                <a:gd name="T64" fmla="*/ 97 w 111"/>
                <a:gd name="T65" fmla="*/ 20 h 97"/>
                <a:gd name="T66" fmla="*/ 105 w 111"/>
                <a:gd name="T67" fmla="*/ 26 h 97"/>
                <a:gd name="T68" fmla="*/ 111 w 111"/>
                <a:gd name="T69" fmla="*/ 20 h 97"/>
                <a:gd name="T70" fmla="*/ 111 w 111"/>
                <a:gd name="T71" fmla="*/ 20 h 97"/>
                <a:gd name="T72" fmla="*/ 101 w 111"/>
                <a:gd name="T73" fmla="*/ 12 h 97"/>
                <a:gd name="T74" fmla="*/ 91 w 111"/>
                <a:gd name="T75" fmla="*/ 6 h 97"/>
                <a:gd name="T76" fmla="*/ 79 w 111"/>
                <a:gd name="T77" fmla="*/ 2 h 97"/>
                <a:gd name="T78" fmla="*/ 63 w 111"/>
                <a:gd name="T7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97">
                  <a:moveTo>
                    <a:pt x="63" y="0"/>
                  </a:moveTo>
                  <a:lnTo>
                    <a:pt x="63" y="0"/>
                  </a:lnTo>
                  <a:lnTo>
                    <a:pt x="51" y="2"/>
                  </a:lnTo>
                  <a:lnTo>
                    <a:pt x="39" y="6"/>
                  </a:lnTo>
                  <a:lnTo>
                    <a:pt x="27" y="12"/>
                  </a:lnTo>
                  <a:lnTo>
                    <a:pt x="19" y="20"/>
                  </a:lnTo>
                  <a:lnTo>
                    <a:pt x="11" y="29"/>
                  </a:lnTo>
                  <a:lnTo>
                    <a:pt x="4" y="41"/>
                  </a:lnTo>
                  <a:lnTo>
                    <a:pt x="2" y="53"/>
                  </a:lnTo>
                  <a:lnTo>
                    <a:pt x="0" y="65"/>
                  </a:lnTo>
                  <a:lnTo>
                    <a:pt x="0" y="65"/>
                  </a:lnTo>
                  <a:lnTo>
                    <a:pt x="0" y="65"/>
                  </a:lnTo>
                  <a:lnTo>
                    <a:pt x="2" y="83"/>
                  </a:lnTo>
                  <a:lnTo>
                    <a:pt x="8" y="97"/>
                  </a:lnTo>
                  <a:lnTo>
                    <a:pt x="8" y="97"/>
                  </a:lnTo>
                  <a:lnTo>
                    <a:pt x="15" y="89"/>
                  </a:lnTo>
                  <a:lnTo>
                    <a:pt x="15" y="89"/>
                  </a:lnTo>
                  <a:lnTo>
                    <a:pt x="13" y="77"/>
                  </a:lnTo>
                  <a:lnTo>
                    <a:pt x="11" y="65"/>
                  </a:lnTo>
                  <a:lnTo>
                    <a:pt x="11" y="65"/>
                  </a:lnTo>
                  <a:lnTo>
                    <a:pt x="11" y="65"/>
                  </a:lnTo>
                  <a:lnTo>
                    <a:pt x="11" y="53"/>
                  </a:lnTo>
                  <a:lnTo>
                    <a:pt x="15" y="43"/>
                  </a:lnTo>
                  <a:lnTo>
                    <a:pt x="19" y="33"/>
                  </a:lnTo>
                  <a:lnTo>
                    <a:pt x="25" y="24"/>
                  </a:lnTo>
                  <a:lnTo>
                    <a:pt x="33" y="18"/>
                  </a:lnTo>
                  <a:lnTo>
                    <a:pt x="43" y="12"/>
                  </a:lnTo>
                  <a:lnTo>
                    <a:pt x="53" y="10"/>
                  </a:lnTo>
                  <a:lnTo>
                    <a:pt x="63" y="8"/>
                  </a:lnTo>
                  <a:lnTo>
                    <a:pt x="63" y="8"/>
                  </a:lnTo>
                  <a:lnTo>
                    <a:pt x="77" y="10"/>
                  </a:lnTo>
                  <a:lnTo>
                    <a:pt x="87" y="14"/>
                  </a:lnTo>
                  <a:lnTo>
                    <a:pt x="97" y="20"/>
                  </a:lnTo>
                  <a:lnTo>
                    <a:pt x="105" y="26"/>
                  </a:lnTo>
                  <a:lnTo>
                    <a:pt x="111" y="20"/>
                  </a:lnTo>
                  <a:lnTo>
                    <a:pt x="111" y="20"/>
                  </a:lnTo>
                  <a:lnTo>
                    <a:pt x="101" y="12"/>
                  </a:lnTo>
                  <a:lnTo>
                    <a:pt x="91" y="6"/>
                  </a:lnTo>
                  <a:lnTo>
                    <a:pt x="79" y="2"/>
                  </a:lnTo>
                  <a:lnTo>
                    <a:pt x="63"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Freeform 100"/>
            <p:cNvSpPr>
              <a:spLocks/>
            </p:cNvSpPr>
            <p:nvPr userDrawn="1"/>
          </p:nvSpPr>
          <p:spPr bwMode="auto">
            <a:xfrm>
              <a:off x="5385" y="3956"/>
              <a:ext cx="111" cy="97"/>
            </a:xfrm>
            <a:custGeom>
              <a:avLst/>
              <a:gdLst>
                <a:gd name="T0" fmla="*/ 63 w 111"/>
                <a:gd name="T1" fmla="*/ 0 h 97"/>
                <a:gd name="T2" fmla="*/ 63 w 111"/>
                <a:gd name="T3" fmla="*/ 0 h 97"/>
                <a:gd name="T4" fmla="*/ 51 w 111"/>
                <a:gd name="T5" fmla="*/ 2 h 97"/>
                <a:gd name="T6" fmla="*/ 39 w 111"/>
                <a:gd name="T7" fmla="*/ 6 h 97"/>
                <a:gd name="T8" fmla="*/ 27 w 111"/>
                <a:gd name="T9" fmla="*/ 12 h 97"/>
                <a:gd name="T10" fmla="*/ 19 w 111"/>
                <a:gd name="T11" fmla="*/ 20 h 97"/>
                <a:gd name="T12" fmla="*/ 11 w 111"/>
                <a:gd name="T13" fmla="*/ 29 h 97"/>
                <a:gd name="T14" fmla="*/ 4 w 111"/>
                <a:gd name="T15" fmla="*/ 41 h 97"/>
                <a:gd name="T16" fmla="*/ 2 w 111"/>
                <a:gd name="T17" fmla="*/ 53 h 97"/>
                <a:gd name="T18" fmla="*/ 0 w 111"/>
                <a:gd name="T19" fmla="*/ 65 h 97"/>
                <a:gd name="T20" fmla="*/ 0 w 111"/>
                <a:gd name="T21" fmla="*/ 65 h 97"/>
                <a:gd name="T22" fmla="*/ 0 w 111"/>
                <a:gd name="T23" fmla="*/ 65 h 97"/>
                <a:gd name="T24" fmla="*/ 2 w 111"/>
                <a:gd name="T25" fmla="*/ 83 h 97"/>
                <a:gd name="T26" fmla="*/ 8 w 111"/>
                <a:gd name="T27" fmla="*/ 97 h 97"/>
                <a:gd name="T28" fmla="*/ 8 w 111"/>
                <a:gd name="T29" fmla="*/ 97 h 97"/>
                <a:gd name="T30" fmla="*/ 15 w 111"/>
                <a:gd name="T31" fmla="*/ 89 h 97"/>
                <a:gd name="T32" fmla="*/ 15 w 111"/>
                <a:gd name="T33" fmla="*/ 89 h 97"/>
                <a:gd name="T34" fmla="*/ 13 w 111"/>
                <a:gd name="T35" fmla="*/ 77 h 97"/>
                <a:gd name="T36" fmla="*/ 11 w 111"/>
                <a:gd name="T37" fmla="*/ 65 h 97"/>
                <a:gd name="T38" fmla="*/ 11 w 111"/>
                <a:gd name="T39" fmla="*/ 65 h 97"/>
                <a:gd name="T40" fmla="*/ 11 w 111"/>
                <a:gd name="T41" fmla="*/ 65 h 97"/>
                <a:gd name="T42" fmla="*/ 11 w 111"/>
                <a:gd name="T43" fmla="*/ 53 h 97"/>
                <a:gd name="T44" fmla="*/ 15 w 111"/>
                <a:gd name="T45" fmla="*/ 43 h 97"/>
                <a:gd name="T46" fmla="*/ 19 w 111"/>
                <a:gd name="T47" fmla="*/ 33 h 97"/>
                <a:gd name="T48" fmla="*/ 25 w 111"/>
                <a:gd name="T49" fmla="*/ 24 h 97"/>
                <a:gd name="T50" fmla="*/ 33 w 111"/>
                <a:gd name="T51" fmla="*/ 18 h 97"/>
                <a:gd name="T52" fmla="*/ 43 w 111"/>
                <a:gd name="T53" fmla="*/ 12 h 97"/>
                <a:gd name="T54" fmla="*/ 53 w 111"/>
                <a:gd name="T55" fmla="*/ 10 h 97"/>
                <a:gd name="T56" fmla="*/ 63 w 111"/>
                <a:gd name="T57" fmla="*/ 8 h 97"/>
                <a:gd name="T58" fmla="*/ 63 w 111"/>
                <a:gd name="T59" fmla="*/ 8 h 97"/>
                <a:gd name="T60" fmla="*/ 77 w 111"/>
                <a:gd name="T61" fmla="*/ 10 h 97"/>
                <a:gd name="T62" fmla="*/ 87 w 111"/>
                <a:gd name="T63" fmla="*/ 14 h 97"/>
                <a:gd name="T64" fmla="*/ 97 w 111"/>
                <a:gd name="T65" fmla="*/ 20 h 97"/>
                <a:gd name="T66" fmla="*/ 105 w 111"/>
                <a:gd name="T67" fmla="*/ 26 h 97"/>
                <a:gd name="T68" fmla="*/ 111 w 111"/>
                <a:gd name="T69" fmla="*/ 20 h 97"/>
                <a:gd name="T70" fmla="*/ 111 w 111"/>
                <a:gd name="T71" fmla="*/ 20 h 97"/>
                <a:gd name="T72" fmla="*/ 101 w 111"/>
                <a:gd name="T73" fmla="*/ 12 h 97"/>
                <a:gd name="T74" fmla="*/ 91 w 111"/>
                <a:gd name="T75" fmla="*/ 6 h 97"/>
                <a:gd name="T76" fmla="*/ 79 w 111"/>
                <a:gd name="T77" fmla="*/ 2 h 97"/>
                <a:gd name="T78" fmla="*/ 63 w 111"/>
                <a:gd name="T7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1" h="97">
                  <a:moveTo>
                    <a:pt x="63" y="0"/>
                  </a:moveTo>
                  <a:lnTo>
                    <a:pt x="63" y="0"/>
                  </a:lnTo>
                  <a:lnTo>
                    <a:pt x="51" y="2"/>
                  </a:lnTo>
                  <a:lnTo>
                    <a:pt x="39" y="6"/>
                  </a:lnTo>
                  <a:lnTo>
                    <a:pt x="27" y="12"/>
                  </a:lnTo>
                  <a:lnTo>
                    <a:pt x="19" y="20"/>
                  </a:lnTo>
                  <a:lnTo>
                    <a:pt x="11" y="29"/>
                  </a:lnTo>
                  <a:lnTo>
                    <a:pt x="4" y="41"/>
                  </a:lnTo>
                  <a:lnTo>
                    <a:pt x="2" y="53"/>
                  </a:lnTo>
                  <a:lnTo>
                    <a:pt x="0" y="65"/>
                  </a:lnTo>
                  <a:lnTo>
                    <a:pt x="0" y="65"/>
                  </a:lnTo>
                  <a:lnTo>
                    <a:pt x="0" y="65"/>
                  </a:lnTo>
                  <a:lnTo>
                    <a:pt x="2" y="83"/>
                  </a:lnTo>
                  <a:lnTo>
                    <a:pt x="8" y="97"/>
                  </a:lnTo>
                  <a:lnTo>
                    <a:pt x="8" y="97"/>
                  </a:lnTo>
                  <a:lnTo>
                    <a:pt x="15" y="89"/>
                  </a:lnTo>
                  <a:lnTo>
                    <a:pt x="15" y="89"/>
                  </a:lnTo>
                  <a:lnTo>
                    <a:pt x="13" y="77"/>
                  </a:lnTo>
                  <a:lnTo>
                    <a:pt x="11" y="65"/>
                  </a:lnTo>
                  <a:lnTo>
                    <a:pt x="11" y="65"/>
                  </a:lnTo>
                  <a:lnTo>
                    <a:pt x="11" y="65"/>
                  </a:lnTo>
                  <a:lnTo>
                    <a:pt x="11" y="53"/>
                  </a:lnTo>
                  <a:lnTo>
                    <a:pt x="15" y="43"/>
                  </a:lnTo>
                  <a:lnTo>
                    <a:pt x="19" y="33"/>
                  </a:lnTo>
                  <a:lnTo>
                    <a:pt x="25" y="24"/>
                  </a:lnTo>
                  <a:lnTo>
                    <a:pt x="33" y="18"/>
                  </a:lnTo>
                  <a:lnTo>
                    <a:pt x="43" y="12"/>
                  </a:lnTo>
                  <a:lnTo>
                    <a:pt x="53" y="10"/>
                  </a:lnTo>
                  <a:lnTo>
                    <a:pt x="63" y="8"/>
                  </a:lnTo>
                  <a:lnTo>
                    <a:pt x="63" y="8"/>
                  </a:lnTo>
                  <a:lnTo>
                    <a:pt x="77" y="10"/>
                  </a:lnTo>
                  <a:lnTo>
                    <a:pt x="87" y="14"/>
                  </a:lnTo>
                  <a:lnTo>
                    <a:pt x="97" y="20"/>
                  </a:lnTo>
                  <a:lnTo>
                    <a:pt x="105" y="26"/>
                  </a:lnTo>
                  <a:lnTo>
                    <a:pt x="111" y="20"/>
                  </a:lnTo>
                  <a:lnTo>
                    <a:pt x="111" y="20"/>
                  </a:lnTo>
                  <a:lnTo>
                    <a:pt x="101" y="12"/>
                  </a:lnTo>
                  <a:lnTo>
                    <a:pt x="91" y="6"/>
                  </a:lnTo>
                  <a:lnTo>
                    <a:pt x="79" y="2"/>
                  </a:lnTo>
                  <a:lnTo>
                    <a:pt x="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Freeform 101"/>
            <p:cNvSpPr>
              <a:spLocks/>
            </p:cNvSpPr>
            <p:nvPr userDrawn="1"/>
          </p:nvSpPr>
          <p:spPr bwMode="auto">
            <a:xfrm>
              <a:off x="5412" y="4059"/>
              <a:ext cx="86" cy="26"/>
            </a:xfrm>
            <a:custGeom>
              <a:avLst/>
              <a:gdLst>
                <a:gd name="T0" fmla="*/ 80 w 86"/>
                <a:gd name="T1" fmla="*/ 0 h 26"/>
                <a:gd name="T2" fmla="*/ 80 w 86"/>
                <a:gd name="T3" fmla="*/ 0 h 26"/>
                <a:gd name="T4" fmla="*/ 70 w 86"/>
                <a:gd name="T5" fmla="*/ 8 h 26"/>
                <a:gd name="T6" fmla="*/ 60 w 86"/>
                <a:gd name="T7" fmla="*/ 14 h 26"/>
                <a:gd name="T8" fmla="*/ 48 w 86"/>
                <a:gd name="T9" fmla="*/ 18 h 26"/>
                <a:gd name="T10" fmla="*/ 36 w 86"/>
                <a:gd name="T11" fmla="*/ 18 h 26"/>
                <a:gd name="T12" fmla="*/ 36 w 86"/>
                <a:gd name="T13" fmla="*/ 18 h 26"/>
                <a:gd name="T14" fmla="*/ 28 w 86"/>
                <a:gd name="T15" fmla="*/ 18 h 26"/>
                <a:gd name="T16" fmla="*/ 20 w 86"/>
                <a:gd name="T17" fmla="*/ 16 h 26"/>
                <a:gd name="T18" fmla="*/ 12 w 86"/>
                <a:gd name="T19" fmla="*/ 12 h 26"/>
                <a:gd name="T20" fmla="*/ 6 w 86"/>
                <a:gd name="T21" fmla="*/ 8 h 26"/>
                <a:gd name="T22" fmla="*/ 6 w 86"/>
                <a:gd name="T23" fmla="*/ 8 h 26"/>
                <a:gd name="T24" fmla="*/ 0 w 86"/>
                <a:gd name="T25" fmla="*/ 14 h 26"/>
                <a:gd name="T26" fmla="*/ 0 w 86"/>
                <a:gd name="T27" fmla="*/ 14 h 26"/>
                <a:gd name="T28" fmla="*/ 8 w 86"/>
                <a:gd name="T29" fmla="*/ 20 h 26"/>
                <a:gd name="T30" fmla="*/ 16 w 86"/>
                <a:gd name="T31" fmla="*/ 24 h 26"/>
                <a:gd name="T32" fmla="*/ 26 w 86"/>
                <a:gd name="T33" fmla="*/ 26 h 26"/>
                <a:gd name="T34" fmla="*/ 36 w 86"/>
                <a:gd name="T35" fmla="*/ 26 h 26"/>
                <a:gd name="T36" fmla="*/ 36 w 86"/>
                <a:gd name="T37" fmla="*/ 26 h 26"/>
                <a:gd name="T38" fmla="*/ 52 w 86"/>
                <a:gd name="T39" fmla="*/ 26 h 26"/>
                <a:gd name="T40" fmla="*/ 64 w 86"/>
                <a:gd name="T41" fmla="*/ 20 h 26"/>
                <a:gd name="T42" fmla="*/ 76 w 86"/>
                <a:gd name="T43" fmla="*/ 14 h 26"/>
                <a:gd name="T44" fmla="*/ 86 w 86"/>
                <a:gd name="T45" fmla="*/ 6 h 26"/>
                <a:gd name="T46" fmla="*/ 80 w 86"/>
                <a:gd name="T4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6">
                  <a:moveTo>
                    <a:pt x="80" y="0"/>
                  </a:moveTo>
                  <a:lnTo>
                    <a:pt x="80" y="0"/>
                  </a:lnTo>
                  <a:lnTo>
                    <a:pt x="70" y="8"/>
                  </a:lnTo>
                  <a:lnTo>
                    <a:pt x="60" y="14"/>
                  </a:lnTo>
                  <a:lnTo>
                    <a:pt x="48" y="18"/>
                  </a:lnTo>
                  <a:lnTo>
                    <a:pt x="36" y="18"/>
                  </a:lnTo>
                  <a:lnTo>
                    <a:pt x="36" y="18"/>
                  </a:lnTo>
                  <a:lnTo>
                    <a:pt x="28" y="18"/>
                  </a:lnTo>
                  <a:lnTo>
                    <a:pt x="20" y="16"/>
                  </a:lnTo>
                  <a:lnTo>
                    <a:pt x="12" y="12"/>
                  </a:lnTo>
                  <a:lnTo>
                    <a:pt x="6" y="8"/>
                  </a:lnTo>
                  <a:lnTo>
                    <a:pt x="6" y="8"/>
                  </a:lnTo>
                  <a:lnTo>
                    <a:pt x="0" y="14"/>
                  </a:lnTo>
                  <a:lnTo>
                    <a:pt x="0" y="14"/>
                  </a:lnTo>
                  <a:lnTo>
                    <a:pt x="8" y="20"/>
                  </a:lnTo>
                  <a:lnTo>
                    <a:pt x="16" y="24"/>
                  </a:lnTo>
                  <a:lnTo>
                    <a:pt x="26" y="26"/>
                  </a:lnTo>
                  <a:lnTo>
                    <a:pt x="36" y="26"/>
                  </a:lnTo>
                  <a:lnTo>
                    <a:pt x="36" y="26"/>
                  </a:lnTo>
                  <a:lnTo>
                    <a:pt x="52" y="26"/>
                  </a:lnTo>
                  <a:lnTo>
                    <a:pt x="64" y="20"/>
                  </a:lnTo>
                  <a:lnTo>
                    <a:pt x="76" y="14"/>
                  </a:lnTo>
                  <a:lnTo>
                    <a:pt x="86" y="6"/>
                  </a:lnTo>
                  <a:lnTo>
                    <a:pt x="80" y="0"/>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Freeform 102"/>
            <p:cNvSpPr>
              <a:spLocks/>
            </p:cNvSpPr>
            <p:nvPr userDrawn="1"/>
          </p:nvSpPr>
          <p:spPr bwMode="auto">
            <a:xfrm>
              <a:off x="5299" y="3956"/>
              <a:ext cx="125" cy="143"/>
            </a:xfrm>
            <a:custGeom>
              <a:avLst/>
              <a:gdLst>
                <a:gd name="T0" fmla="*/ 125 w 125"/>
                <a:gd name="T1" fmla="*/ 65 h 143"/>
                <a:gd name="T2" fmla="*/ 117 w 125"/>
                <a:gd name="T3" fmla="*/ 33 h 143"/>
                <a:gd name="T4" fmla="*/ 111 w 125"/>
                <a:gd name="T5" fmla="*/ 43 h 143"/>
                <a:gd name="T6" fmla="*/ 115 w 125"/>
                <a:gd name="T7" fmla="*/ 53 h 143"/>
                <a:gd name="T8" fmla="*/ 115 w 125"/>
                <a:gd name="T9" fmla="*/ 65 h 143"/>
                <a:gd name="T10" fmla="*/ 115 w 125"/>
                <a:gd name="T11" fmla="*/ 77 h 143"/>
                <a:gd name="T12" fmla="*/ 107 w 125"/>
                <a:gd name="T13" fmla="*/ 97 h 143"/>
                <a:gd name="T14" fmla="*/ 92 w 125"/>
                <a:gd name="T15" fmla="*/ 111 h 143"/>
                <a:gd name="T16" fmla="*/ 74 w 125"/>
                <a:gd name="T17" fmla="*/ 121 h 143"/>
                <a:gd name="T18" fmla="*/ 62 w 125"/>
                <a:gd name="T19" fmla="*/ 121 h 143"/>
                <a:gd name="T20" fmla="*/ 40 w 125"/>
                <a:gd name="T21" fmla="*/ 117 h 143"/>
                <a:gd name="T22" fmla="*/ 24 w 125"/>
                <a:gd name="T23" fmla="*/ 105 h 143"/>
                <a:gd name="T24" fmla="*/ 12 w 125"/>
                <a:gd name="T25" fmla="*/ 87 h 143"/>
                <a:gd name="T26" fmla="*/ 8 w 125"/>
                <a:gd name="T27" fmla="*/ 65 h 143"/>
                <a:gd name="T28" fmla="*/ 8 w 125"/>
                <a:gd name="T29" fmla="*/ 65 h 143"/>
                <a:gd name="T30" fmla="*/ 12 w 125"/>
                <a:gd name="T31" fmla="*/ 43 h 143"/>
                <a:gd name="T32" fmla="*/ 24 w 125"/>
                <a:gd name="T33" fmla="*/ 24 h 143"/>
                <a:gd name="T34" fmla="*/ 40 w 125"/>
                <a:gd name="T35" fmla="*/ 12 h 143"/>
                <a:gd name="T36" fmla="*/ 62 w 125"/>
                <a:gd name="T37" fmla="*/ 8 h 143"/>
                <a:gd name="T38" fmla="*/ 70 w 125"/>
                <a:gd name="T39" fmla="*/ 10 h 143"/>
                <a:gd name="T40" fmla="*/ 86 w 125"/>
                <a:gd name="T41" fmla="*/ 14 h 143"/>
                <a:gd name="T42" fmla="*/ 92 w 125"/>
                <a:gd name="T43" fmla="*/ 18 h 143"/>
                <a:gd name="T44" fmla="*/ 99 w 125"/>
                <a:gd name="T45" fmla="*/ 12 h 143"/>
                <a:gd name="T46" fmla="*/ 82 w 125"/>
                <a:gd name="T47" fmla="*/ 4 h 143"/>
                <a:gd name="T48" fmla="*/ 62 w 125"/>
                <a:gd name="T49" fmla="*/ 0 h 143"/>
                <a:gd name="T50" fmla="*/ 48 w 125"/>
                <a:gd name="T51" fmla="*/ 2 h 143"/>
                <a:gd name="T52" fmla="*/ 26 w 125"/>
                <a:gd name="T53" fmla="*/ 12 h 143"/>
                <a:gd name="T54" fmla="*/ 10 w 125"/>
                <a:gd name="T55" fmla="*/ 31 h 143"/>
                <a:gd name="T56" fmla="*/ 0 w 125"/>
                <a:gd name="T57" fmla="*/ 53 h 143"/>
                <a:gd name="T58" fmla="*/ 0 w 125"/>
                <a:gd name="T59" fmla="*/ 65 h 143"/>
                <a:gd name="T60" fmla="*/ 0 w 125"/>
                <a:gd name="T61" fmla="*/ 75 h 143"/>
                <a:gd name="T62" fmla="*/ 4 w 125"/>
                <a:gd name="T63" fmla="*/ 93 h 143"/>
                <a:gd name="T64" fmla="*/ 14 w 125"/>
                <a:gd name="T65" fmla="*/ 107 h 143"/>
                <a:gd name="T66" fmla="*/ 26 w 125"/>
                <a:gd name="T67" fmla="*/ 119 h 143"/>
                <a:gd name="T68" fmla="*/ 34 w 125"/>
                <a:gd name="T69" fmla="*/ 123 h 143"/>
                <a:gd name="T70" fmla="*/ 28 w 125"/>
                <a:gd name="T71" fmla="*/ 133 h 143"/>
                <a:gd name="T72" fmla="*/ 40 w 125"/>
                <a:gd name="T73" fmla="*/ 131 h 143"/>
                <a:gd name="T74" fmla="*/ 66 w 125"/>
                <a:gd name="T75" fmla="*/ 137 h 143"/>
                <a:gd name="T76" fmla="*/ 94 w 125"/>
                <a:gd name="T77" fmla="*/ 143 h 143"/>
                <a:gd name="T78" fmla="*/ 105 w 125"/>
                <a:gd name="T79" fmla="*/ 135 h 143"/>
                <a:gd name="T80" fmla="*/ 90 w 125"/>
                <a:gd name="T81" fmla="*/ 135 h 143"/>
                <a:gd name="T82" fmla="*/ 66 w 125"/>
                <a:gd name="T83" fmla="*/ 129 h 143"/>
                <a:gd name="T84" fmla="*/ 56 w 125"/>
                <a:gd name="T85" fmla="*/ 125 h 143"/>
                <a:gd name="T86" fmla="*/ 72 w 125"/>
                <a:gd name="T87" fmla="*/ 129 h 143"/>
                <a:gd name="T88" fmla="*/ 94 w 125"/>
                <a:gd name="T89" fmla="*/ 121 h 143"/>
                <a:gd name="T90" fmla="*/ 111 w 125"/>
                <a:gd name="T91" fmla="*/ 107 h 143"/>
                <a:gd name="T92" fmla="*/ 121 w 125"/>
                <a:gd name="T93" fmla="*/ 87 h 143"/>
                <a:gd name="T94" fmla="*/ 125 w 125"/>
                <a:gd name="T95" fmla="*/ 65 h 143"/>
                <a:gd name="T96" fmla="*/ 125 w 125"/>
                <a:gd name="T97"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3">
                  <a:moveTo>
                    <a:pt x="125" y="65"/>
                  </a:moveTo>
                  <a:lnTo>
                    <a:pt x="125" y="65"/>
                  </a:lnTo>
                  <a:lnTo>
                    <a:pt x="123" y="49"/>
                  </a:lnTo>
                  <a:lnTo>
                    <a:pt x="117" y="33"/>
                  </a:lnTo>
                  <a:lnTo>
                    <a:pt x="117" y="33"/>
                  </a:lnTo>
                  <a:lnTo>
                    <a:pt x="111" y="43"/>
                  </a:lnTo>
                  <a:lnTo>
                    <a:pt x="111" y="43"/>
                  </a:lnTo>
                  <a:lnTo>
                    <a:pt x="115" y="53"/>
                  </a:lnTo>
                  <a:lnTo>
                    <a:pt x="115" y="65"/>
                  </a:lnTo>
                  <a:lnTo>
                    <a:pt x="115" y="65"/>
                  </a:lnTo>
                  <a:lnTo>
                    <a:pt x="115" y="65"/>
                  </a:lnTo>
                  <a:lnTo>
                    <a:pt x="115" y="77"/>
                  </a:lnTo>
                  <a:lnTo>
                    <a:pt x="111" y="87"/>
                  </a:lnTo>
                  <a:lnTo>
                    <a:pt x="107" y="97"/>
                  </a:lnTo>
                  <a:lnTo>
                    <a:pt x="101" y="105"/>
                  </a:lnTo>
                  <a:lnTo>
                    <a:pt x="92" y="111"/>
                  </a:lnTo>
                  <a:lnTo>
                    <a:pt x="84" y="117"/>
                  </a:lnTo>
                  <a:lnTo>
                    <a:pt x="74" y="121"/>
                  </a:lnTo>
                  <a:lnTo>
                    <a:pt x="62" y="121"/>
                  </a:lnTo>
                  <a:lnTo>
                    <a:pt x="62" y="121"/>
                  </a:lnTo>
                  <a:lnTo>
                    <a:pt x="50" y="121"/>
                  </a:lnTo>
                  <a:lnTo>
                    <a:pt x="40" y="117"/>
                  </a:lnTo>
                  <a:lnTo>
                    <a:pt x="32" y="111"/>
                  </a:lnTo>
                  <a:lnTo>
                    <a:pt x="24" y="105"/>
                  </a:lnTo>
                  <a:lnTo>
                    <a:pt x="18" y="97"/>
                  </a:lnTo>
                  <a:lnTo>
                    <a:pt x="12" y="87"/>
                  </a:lnTo>
                  <a:lnTo>
                    <a:pt x="10" y="77"/>
                  </a:lnTo>
                  <a:lnTo>
                    <a:pt x="8" y="65"/>
                  </a:lnTo>
                  <a:lnTo>
                    <a:pt x="8" y="65"/>
                  </a:lnTo>
                  <a:lnTo>
                    <a:pt x="8" y="65"/>
                  </a:lnTo>
                  <a:lnTo>
                    <a:pt x="10" y="53"/>
                  </a:lnTo>
                  <a:lnTo>
                    <a:pt x="12" y="43"/>
                  </a:lnTo>
                  <a:lnTo>
                    <a:pt x="18" y="35"/>
                  </a:lnTo>
                  <a:lnTo>
                    <a:pt x="24" y="24"/>
                  </a:lnTo>
                  <a:lnTo>
                    <a:pt x="32" y="18"/>
                  </a:lnTo>
                  <a:lnTo>
                    <a:pt x="40" y="12"/>
                  </a:lnTo>
                  <a:lnTo>
                    <a:pt x="50" y="10"/>
                  </a:lnTo>
                  <a:lnTo>
                    <a:pt x="62" y="8"/>
                  </a:lnTo>
                  <a:lnTo>
                    <a:pt x="62" y="8"/>
                  </a:lnTo>
                  <a:lnTo>
                    <a:pt x="70" y="10"/>
                  </a:lnTo>
                  <a:lnTo>
                    <a:pt x="78" y="12"/>
                  </a:lnTo>
                  <a:lnTo>
                    <a:pt x="86" y="14"/>
                  </a:lnTo>
                  <a:lnTo>
                    <a:pt x="92" y="18"/>
                  </a:lnTo>
                  <a:lnTo>
                    <a:pt x="92" y="18"/>
                  </a:lnTo>
                  <a:lnTo>
                    <a:pt x="99" y="12"/>
                  </a:lnTo>
                  <a:lnTo>
                    <a:pt x="99" y="12"/>
                  </a:lnTo>
                  <a:lnTo>
                    <a:pt x="90" y="8"/>
                  </a:lnTo>
                  <a:lnTo>
                    <a:pt x="82" y="4"/>
                  </a:lnTo>
                  <a:lnTo>
                    <a:pt x="72" y="2"/>
                  </a:lnTo>
                  <a:lnTo>
                    <a:pt x="62" y="0"/>
                  </a:lnTo>
                  <a:lnTo>
                    <a:pt x="62" y="0"/>
                  </a:lnTo>
                  <a:lnTo>
                    <a:pt x="48" y="2"/>
                  </a:lnTo>
                  <a:lnTo>
                    <a:pt x="36" y="6"/>
                  </a:lnTo>
                  <a:lnTo>
                    <a:pt x="26" y="12"/>
                  </a:lnTo>
                  <a:lnTo>
                    <a:pt x="16" y="20"/>
                  </a:lnTo>
                  <a:lnTo>
                    <a:pt x="10" y="31"/>
                  </a:lnTo>
                  <a:lnTo>
                    <a:pt x="4" y="41"/>
                  </a:lnTo>
                  <a:lnTo>
                    <a:pt x="0" y="53"/>
                  </a:lnTo>
                  <a:lnTo>
                    <a:pt x="0" y="65"/>
                  </a:lnTo>
                  <a:lnTo>
                    <a:pt x="0" y="65"/>
                  </a:lnTo>
                  <a:lnTo>
                    <a:pt x="0" y="65"/>
                  </a:lnTo>
                  <a:lnTo>
                    <a:pt x="0" y="75"/>
                  </a:lnTo>
                  <a:lnTo>
                    <a:pt x="2" y="83"/>
                  </a:lnTo>
                  <a:lnTo>
                    <a:pt x="4" y="93"/>
                  </a:lnTo>
                  <a:lnTo>
                    <a:pt x="8" y="101"/>
                  </a:lnTo>
                  <a:lnTo>
                    <a:pt x="14" y="107"/>
                  </a:lnTo>
                  <a:lnTo>
                    <a:pt x="20" y="113"/>
                  </a:lnTo>
                  <a:lnTo>
                    <a:pt x="26" y="119"/>
                  </a:lnTo>
                  <a:lnTo>
                    <a:pt x="34" y="123"/>
                  </a:lnTo>
                  <a:lnTo>
                    <a:pt x="34" y="123"/>
                  </a:lnTo>
                  <a:lnTo>
                    <a:pt x="28" y="125"/>
                  </a:lnTo>
                  <a:lnTo>
                    <a:pt x="28" y="133"/>
                  </a:lnTo>
                  <a:lnTo>
                    <a:pt x="28" y="133"/>
                  </a:lnTo>
                  <a:lnTo>
                    <a:pt x="40" y="131"/>
                  </a:lnTo>
                  <a:lnTo>
                    <a:pt x="50" y="133"/>
                  </a:lnTo>
                  <a:lnTo>
                    <a:pt x="66" y="137"/>
                  </a:lnTo>
                  <a:lnTo>
                    <a:pt x="84" y="143"/>
                  </a:lnTo>
                  <a:lnTo>
                    <a:pt x="94" y="143"/>
                  </a:lnTo>
                  <a:lnTo>
                    <a:pt x="105" y="143"/>
                  </a:lnTo>
                  <a:lnTo>
                    <a:pt x="105" y="135"/>
                  </a:lnTo>
                  <a:lnTo>
                    <a:pt x="105" y="135"/>
                  </a:lnTo>
                  <a:lnTo>
                    <a:pt x="90" y="135"/>
                  </a:lnTo>
                  <a:lnTo>
                    <a:pt x="78" y="133"/>
                  </a:lnTo>
                  <a:lnTo>
                    <a:pt x="66" y="129"/>
                  </a:lnTo>
                  <a:lnTo>
                    <a:pt x="56" y="125"/>
                  </a:lnTo>
                  <a:lnTo>
                    <a:pt x="56" y="125"/>
                  </a:lnTo>
                  <a:lnTo>
                    <a:pt x="72" y="129"/>
                  </a:lnTo>
                  <a:lnTo>
                    <a:pt x="72" y="129"/>
                  </a:lnTo>
                  <a:lnTo>
                    <a:pt x="84" y="127"/>
                  </a:lnTo>
                  <a:lnTo>
                    <a:pt x="94" y="121"/>
                  </a:lnTo>
                  <a:lnTo>
                    <a:pt x="103" y="115"/>
                  </a:lnTo>
                  <a:lnTo>
                    <a:pt x="111" y="107"/>
                  </a:lnTo>
                  <a:lnTo>
                    <a:pt x="117" y="97"/>
                  </a:lnTo>
                  <a:lnTo>
                    <a:pt x="121" y="87"/>
                  </a:lnTo>
                  <a:lnTo>
                    <a:pt x="125" y="77"/>
                  </a:lnTo>
                  <a:lnTo>
                    <a:pt x="125" y="65"/>
                  </a:lnTo>
                  <a:lnTo>
                    <a:pt x="125" y="65"/>
                  </a:lnTo>
                  <a:lnTo>
                    <a:pt x="125" y="65"/>
                  </a:lnTo>
                  <a:close/>
                </a:path>
              </a:pathLst>
            </a:custGeom>
            <a:solidFill>
              <a:srgbClr val="00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Freeform 103"/>
            <p:cNvSpPr>
              <a:spLocks/>
            </p:cNvSpPr>
            <p:nvPr userDrawn="1"/>
          </p:nvSpPr>
          <p:spPr bwMode="auto">
            <a:xfrm>
              <a:off x="5299" y="3956"/>
              <a:ext cx="125" cy="143"/>
            </a:xfrm>
            <a:custGeom>
              <a:avLst/>
              <a:gdLst>
                <a:gd name="T0" fmla="*/ 125 w 125"/>
                <a:gd name="T1" fmla="*/ 65 h 143"/>
                <a:gd name="T2" fmla="*/ 117 w 125"/>
                <a:gd name="T3" fmla="*/ 33 h 143"/>
                <a:gd name="T4" fmla="*/ 111 w 125"/>
                <a:gd name="T5" fmla="*/ 43 h 143"/>
                <a:gd name="T6" fmla="*/ 115 w 125"/>
                <a:gd name="T7" fmla="*/ 53 h 143"/>
                <a:gd name="T8" fmla="*/ 115 w 125"/>
                <a:gd name="T9" fmla="*/ 65 h 143"/>
                <a:gd name="T10" fmla="*/ 115 w 125"/>
                <a:gd name="T11" fmla="*/ 77 h 143"/>
                <a:gd name="T12" fmla="*/ 107 w 125"/>
                <a:gd name="T13" fmla="*/ 97 h 143"/>
                <a:gd name="T14" fmla="*/ 92 w 125"/>
                <a:gd name="T15" fmla="*/ 111 h 143"/>
                <a:gd name="T16" fmla="*/ 74 w 125"/>
                <a:gd name="T17" fmla="*/ 121 h 143"/>
                <a:gd name="T18" fmla="*/ 62 w 125"/>
                <a:gd name="T19" fmla="*/ 121 h 143"/>
                <a:gd name="T20" fmla="*/ 40 w 125"/>
                <a:gd name="T21" fmla="*/ 117 h 143"/>
                <a:gd name="T22" fmla="*/ 24 w 125"/>
                <a:gd name="T23" fmla="*/ 105 h 143"/>
                <a:gd name="T24" fmla="*/ 12 w 125"/>
                <a:gd name="T25" fmla="*/ 87 h 143"/>
                <a:gd name="T26" fmla="*/ 8 w 125"/>
                <a:gd name="T27" fmla="*/ 65 h 143"/>
                <a:gd name="T28" fmla="*/ 8 w 125"/>
                <a:gd name="T29" fmla="*/ 65 h 143"/>
                <a:gd name="T30" fmla="*/ 12 w 125"/>
                <a:gd name="T31" fmla="*/ 43 h 143"/>
                <a:gd name="T32" fmla="*/ 24 w 125"/>
                <a:gd name="T33" fmla="*/ 24 h 143"/>
                <a:gd name="T34" fmla="*/ 40 w 125"/>
                <a:gd name="T35" fmla="*/ 12 h 143"/>
                <a:gd name="T36" fmla="*/ 62 w 125"/>
                <a:gd name="T37" fmla="*/ 8 h 143"/>
                <a:gd name="T38" fmla="*/ 70 w 125"/>
                <a:gd name="T39" fmla="*/ 10 h 143"/>
                <a:gd name="T40" fmla="*/ 86 w 125"/>
                <a:gd name="T41" fmla="*/ 14 h 143"/>
                <a:gd name="T42" fmla="*/ 92 w 125"/>
                <a:gd name="T43" fmla="*/ 18 h 143"/>
                <a:gd name="T44" fmla="*/ 99 w 125"/>
                <a:gd name="T45" fmla="*/ 12 h 143"/>
                <a:gd name="T46" fmla="*/ 82 w 125"/>
                <a:gd name="T47" fmla="*/ 4 h 143"/>
                <a:gd name="T48" fmla="*/ 62 w 125"/>
                <a:gd name="T49" fmla="*/ 0 h 143"/>
                <a:gd name="T50" fmla="*/ 48 w 125"/>
                <a:gd name="T51" fmla="*/ 2 h 143"/>
                <a:gd name="T52" fmla="*/ 26 w 125"/>
                <a:gd name="T53" fmla="*/ 12 h 143"/>
                <a:gd name="T54" fmla="*/ 10 w 125"/>
                <a:gd name="T55" fmla="*/ 31 h 143"/>
                <a:gd name="T56" fmla="*/ 0 w 125"/>
                <a:gd name="T57" fmla="*/ 53 h 143"/>
                <a:gd name="T58" fmla="*/ 0 w 125"/>
                <a:gd name="T59" fmla="*/ 65 h 143"/>
                <a:gd name="T60" fmla="*/ 0 w 125"/>
                <a:gd name="T61" fmla="*/ 75 h 143"/>
                <a:gd name="T62" fmla="*/ 4 w 125"/>
                <a:gd name="T63" fmla="*/ 93 h 143"/>
                <a:gd name="T64" fmla="*/ 14 w 125"/>
                <a:gd name="T65" fmla="*/ 107 h 143"/>
                <a:gd name="T66" fmla="*/ 26 w 125"/>
                <a:gd name="T67" fmla="*/ 119 h 143"/>
                <a:gd name="T68" fmla="*/ 34 w 125"/>
                <a:gd name="T69" fmla="*/ 123 h 143"/>
                <a:gd name="T70" fmla="*/ 28 w 125"/>
                <a:gd name="T71" fmla="*/ 133 h 143"/>
                <a:gd name="T72" fmla="*/ 40 w 125"/>
                <a:gd name="T73" fmla="*/ 131 h 143"/>
                <a:gd name="T74" fmla="*/ 66 w 125"/>
                <a:gd name="T75" fmla="*/ 137 h 143"/>
                <a:gd name="T76" fmla="*/ 94 w 125"/>
                <a:gd name="T77" fmla="*/ 143 h 143"/>
                <a:gd name="T78" fmla="*/ 105 w 125"/>
                <a:gd name="T79" fmla="*/ 135 h 143"/>
                <a:gd name="T80" fmla="*/ 90 w 125"/>
                <a:gd name="T81" fmla="*/ 135 h 143"/>
                <a:gd name="T82" fmla="*/ 66 w 125"/>
                <a:gd name="T83" fmla="*/ 129 h 143"/>
                <a:gd name="T84" fmla="*/ 56 w 125"/>
                <a:gd name="T85" fmla="*/ 125 h 143"/>
                <a:gd name="T86" fmla="*/ 72 w 125"/>
                <a:gd name="T87" fmla="*/ 129 h 143"/>
                <a:gd name="T88" fmla="*/ 94 w 125"/>
                <a:gd name="T89" fmla="*/ 121 h 143"/>
                <a:gd name="T90" fmla="*/ 111 w 125"/>
                <a:gd name="T91" fmla="*/ 107 h 143"/>
                <a:gd name="T92" fmla="*/ 121 w 125"/>
                <a:gd name="T93" fmla="*/ 87 h 143"/>
                <a:gd name="T94" fmla="*/ 125 w 125"/>
                <a:gd name="T95" fmla="*/ 65 h 143"/>
                <a:gd name="T96" fmla="*/ 125 w 125"/>
                <a:gd name="T97"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43">
                  <a:moveTo>
                    <a:pt x="125" y="65"/>
                  </a:moveTo>
                  <a:lnTo>
                    <a:pt x="125" y="65"/>
                  </a:lnTo>
                  <a:lnTo>
                    <a:pt x="123" y="49"/>
                  </a:lnTo>
                  <a:lnTo>
                    <a:pt x="117" y="33"/>
                  </a:lnTo>
                  <a:lnTo>
                    <a:pt x="117" y="33"/>
                  </a:lnTo>
                  <a:lnTo>
                    <a:pt x="111" y="43"/>
                  </a:lnTo>
                  <a:lnTo>
                    <a:pt x="111" y="43"/>
                  </a:lnTo>
                  <a:lnTo>
                    <a:pt x="115" y="53"/>
                  </a:lnTo>
                  <a:lnTo>
                    <a:pt x="115" y="65"/>
                  </a:lnTo>
                  <a:lnTo>
                    <a:pt x="115" y="65"/>
                  </a:lnTo>
                  <a:lnTo>
                    <a:pt x="115" y="65"/>
                  </a:lnTo>
                  <a:lnTo>
                    <a:pt x="115" y="77"/>
                  </a:lnTo>
                  <a:lnTo>
                    <a:pt x="111" y="87"/>
                  </a:lnTo>
                  <a:lnTo>
                    <a:pt x="107" y="97"/>
                  </a:lnTo>
                  <a:lnTo>
                    <a:pt x="101" y="105"/>
                  </a:lnTo>
                  <a:lnTo>
                    <a:pt x="92" y="111"/>
                  </a:lnTo>
                  <a:lnTo>
                    <a:pt x="84" y="117"/>
                  </a:lnTo>
                  <a:lnTo>
                    <a:pt x="74" y="121"/>
                  </a:lnTo>
                  <a:lnTo>
                    <a:pt x="62" y="121"/>
                  </a:lnTo>
                  <a:lnTo>
                    <a:pt x="62" y="121"/>
                  </a:lnTo>
                  <a:lnTo>
                    <a:pt x="50" y="121"/>
                  </a:lnTo>
                  <a:lnTo>
                    <a:pt x="40" y="117"/>
                  </a:lnTo>
                  <a:lnTo>
                    <a:pt x="32" y="111"/>
                  </a:lnTo>
                  <a:lnTo>
                    <a:pt x="24" y="105"/>
                  </a:lnTo>
                  <a:lnTo>
                    <a:pt x="18" y="97"/>
                  </a:lnTo>
                  <a:lnTo>
                    <a:pt x="12" y="87"/>
                  </a:lnTo>
                  <a:lnTo>
                    <a:pt x="10" y="77"/>
                  </a:lnTo>
                  <a:lnTo>
                    <a:pt x="8" y="65"/>
                  </a:lnTo>
                  <a:lnTo>
                    <a:pt x="8" y="65"/>
                  </a:lnTo>
                  <a:lnTo>
                    <a:pt x="8" y="65"/>
                  </a:lnTo>
                  <a:lnTo>
                    <a:pt x="10" y="53"/>
                  </a:lnTo>
                  <a:lnTo>
                    <a:pt x="12" y="43"/>
                  </a:lnTo>
                  <a:lnTo>
                    <a:pt x="18" y="35"/>
                  </a:lnTo>
                  <a:lnTo>
                    <a:pt x="24" y="24"/>
                  </a:lnTo>
                  <a:lnTo>
                    <a:pt x="32" y="18"/>
                  </a:lnTo>
                  <a:lnTo>
                    <a:pt x="40" y="12"/>
                  </a:lnTo>
                  <a:lnTo>
                    <a:pt x="50" y="10"/>
                  </a:lnTo>
                  <a:lnTo>
                    <a:pt x="62" y="8"/>
                  </a:lnTo>
                  <a:lnTo>
                    <a:pt x="62" y="8"/>
                  </a:lnTo>
                  <a:lnTo>
                    <a:pt x="70" y="10"/>
                  </a:lnTo>
                  <a:lnTo>
                    <a:pt x="78" y="12"/>
                  </a:lnTo>
                  <a:lnTo>
                    <a:pt x="86" y="14"/>
                  </a:lnTo>
                  <a:lnTo>
                    <a:pt x="92" y="18"/>
                  </a:lnTo>
                  <a:lnTo>
                    <a:pt x="92" y="18"/>
                  </a:lnTo>
                  <a:lnTo>
                    <a:pt x="99" y="12"/>
                  </a:lnTo>
                  <a:lnTo>
                    <a:pt x="99" y="12"/>
                  </a:lnTo>
                  <a:lnTo>
                    <a:pt x="90" y="8"/>
                  </a:lnTo>
                  <a:lnTo>
                    <a:pt x="82" y="4"/>
                  </a:lnTo>
                  <a:lnTo>
                    <a:pt x="72" y="2"/>
                  </a:lnTo>
                  <a:lnTo>
                    <a:pt x="62" y="0"/>
                  </a:lnTo>
                  <a:lnTo>
                    <a:pt x="62" y="0"/>
                  </a:lnTo>
                  <a:lnTo>
                    <a:pt x="48" y="2"/>
                  </a:lnTo>
                  <a:lnTo>
                    <a:pt x="36" y="6"/>
                  </a:lnTo>
                  <a:lnTo>
                    <a:pt x="26" y="12"/>
                  </a:lnTo>
                  <a:lnTo>
                    <a:pt x="16" y="20"/>
                  </a:lnTo>
                  <a:lnTo>
                    <a:pt x="10" y="31"/>
                  </a:lnTo>
                  <a:lnTo>
                    <a:pt x="4" y="41"/>
                  </a:lnTo>
                  <a:lnTo>
                    <a:pt x="0" y="53"/>
                  </a:lnTo>
                  <a:lnTo>
                    <a:pt x="0" y="65"/>
                  </a:lnTo>
                  <a:lnTo>
                    <a:pt x="0" y="65"/>
                  </a:lnTo>
                  <a:lnTo>
                    <a:pt x="0" y="65"/>
                  </a:lnTo>
                  <a:lnTo>
                    <a:pt x="0" y="75"/>
                  </a:lnTo>
                  <a:lnTo>
                    <a:pt x="2" y="83"/>
                  </a:lnTo>
                  <a:lnTo>
                    <a:pt x="4" y="93"/>
                  </a:lnTo>
                  <a:lnTo>
                    <a:pt x="8" y="101"/>
                  </a:lnTo>
                  <a:lnTo>
                    <a:pt x="14" y="107"/>
                  </a:lnTo>
                  <a:lnTo>
                    <a:pt x="20" y="113"/>
                  </a:lnTo>
                  <a:lnTo>
                    <a:pt x="26" y="119"/>
                  </a:lnTo>
                  <a:lnTo>
                    <a:pt x="34" y="123"/>
                  </a:lnTo>
                  <a:lnTo>
                    <a:pt x="34" y="123"/>
                  </a:lnTo>
                  <a:lnTo>
                    <a:pt x="28" y="125"/>
                  </a:lnTo>
                  <a:lnTo>
                    <a:pt x="28" y="133"/>
                  </a:lnTo>
                  <a:lnTo>
                    <a:pt x="28" y="133"/>
                  </a:lnTo>
                  <a:lnTo>
                    <a:pt x="40" y="131"/>
                  </a:lnTo>
                  <a:lnTo>
                    <a:pt x="50" y="133"/>
                  </a:lnTo>
                  <a:lnTo>
                    <a:pt x="66" y="137"/>
                  </a:lnTo>
                  <a:lnTo>
                    <a:pt x="84" y="143"/>
                  </a:lnTo>
                  <a:lnTo>
                    <a:pt x="94" y="143"/>
                  </a:lnTo>
                  <a:lnTo>
                    <a:pt x="105" y="143"/>
                  </a:lnTo>
                  <a:lnTo>
                    <a:pt x="105" y="135"/>
                  </a:lnTo>
                  <a:lnTo>
                    <a:pt x="105" y="135"/>
                  </a:lnTo>
                  <a:lnTo>
                    <a:pt x="90" y="135"/>
                  </a:lnTo>
                  <a:lnTo>
                    <a:pt x="78" y="133"/>
                  </a:lnTo>
                  <a:lnTo>
                    <a:pt x="66" y="129"/>
                  </a:lnTo>
                  <a:lnTo>
                    <a:pt x="56" y="125"/>
                  </a:lnTo>
                  <a:lnTo>
                    <a:pt x="56" y="125"/>
                  </a:lnTo>
                  <a:lnTo>
                    <a:pt x="72" y="129"/>
                  </a:lnTo>
                  <a:lnTo>
                    <a:pt x="72" y="129"/>
                  </a:lnTo>
                  <a:lnTo>
                    <a:pt x="84" y="127"/>
                  </a:lnTo>
                  <a:lnTo>
                    <a:pt x="94" y="121"/>
                  </a:lnTo>
                  <a:lnTo>
                    <a:pt x="103" y="115"/>
                  </a:lnTo>
                  <a:lnTo>
                    <a:pt x="111" y="107"/>
                  </a:lnTo>
                  <a:lnTo>
                    <a:pt x="117" y="97"/>
                  </a:lnTo>
                  <a:lnTo>
                    <a:pt x="121" y="87"/>
                  </a:lnTo>
                  <a:lnTo>
                    <a:pt x="125" y="77"/>
                  </a:lnTo>
                  <a:lnTo>
                    <a:pt x="125" y="65"/>
                  </a:lnTo>
                  <a:lnTo>
                    <a:pt x="125" y="65"/>
                  </a:lnTo>
                  <a:lnTo>
                    <a:pt x="125" y="6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27662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540000" y="1440000"/>
            <a:ext cx="9612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4" name="Slide Number Placeholder 3"/>
          <p:cNvSpPr>
            <a:spLocks noGrp="1"/>
          </p:cNvSpPr>
          <p:nvPr>
            <p:ph type="sldNum" sz="quarter" idx="10"/>
          </p:nvPr>
        </p:nvSpPr>
        <p:spPr/>
        <p:txBody>
          <a:bodyPr/>
          <a:lstStyle/>
          <a:p>
            <a:fld id="{0810E0D1-A517-4A12-9518-5376CE4B9155}" type="slidenum">
              <a:rPr lang="en-GB" smtClean="0"/>
              <a:pPr/>
              <a:t>‹#›</a:t>
            </a:fld>
            <a:endParaRPr lang="en-GB" dirty="0"/>
          </a:p>
        </p:txBody>
      </p:sp>
      <p:sp>
        <p:nvSpPr>
          <p:cNvPr id="6" name="Text Placeholder 5"/>
          <p:cNvSpPr>
            <a:spLocks noGrp="1"/>
          </p:cNvSpPr>
          <p:nvPr>
            <p:ph type="body" sz="quarter" idx="11"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7" name="Text Placeholder 6"/>
          <p:cNvSpPr>
            <a:spLocks noGrp="1"/>
          </p:cNvSpPr>
          <p:nvPr>
            <p:ph type="body" sz="quarter" idx="12"/>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420137588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540000" y="1440000"/>
            <a:ext cx="9612000" cy="252000"/>
          </a:xfrm>
        </p:spPr>
        <p:txBody>
          <a:bodyPr>
            <a:noAutofit/>
          </a:bodyPr>
          <a:lstStyle>
            <a:lvl1pPr>
              <a:defRPr/>
            </a:lvl1pPr>
            <a:lvl5pPr>
              <a:defRPr/>
            </a:lvl5pPr>
          </a:lstStyle>
          <a:p>
            <a:pPr lvl="0"/>
            <a:r>
              <a:rPr lang="en-US" dirty="0"/>
              <a:t>Chart Title</a:t>
            </a:r>
            <a:endParaRPr lang="en-GB" dirty="0"/>
          </a:p>
        </p:txBody>
      </p:sp>
      <p:sp>
        <p:nvSpPr>
          <p:cNvPr id="4" name="Slide Number Placeholder 3"/>
          <p:cNvSpPr>
            <a:spLocks noGrp="1"/>
          </p:cNvSpPr>
          <p:nvPr>
            <p:ph type="sldNum" sz="quarter" idx="10"/>
          </p:nvPr>
        </p:nvSpPr>
        <p:spPr/>
        <p:txBody>
          <a:bodyPr/>
          <a:lstStyle/>
          <a:p>
            <a:fld id="{0810E0D1-A517-4A12-9518-5376CE4B9155}" type="slidenum">
              <a:rPr lang="en-GB" smtClean="0"/>
              <a:pPr/>
              <a:t>‹#›</a:t>
            </a:fld>
            <a:endParaRPr lang="en-GB" dirty="0"/>
          </a:p>
        </p:txBody>
      </p:sp>
      <p:sp>
        <p:nvSpPr>
          <p:cNvPr id="6" name="Text Placeholder 5"/>
          <p:cNvSpPr>
            <a:spLocks noGrp="1"/>
          </p:cNvSpPr>
          <p:nvPr>
            <p:ph type="body" sz="quarter" idx="11"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7" name="Content Placeholder 6"/>
          <p:cNvSpPr>
            <a:spLocks noGrp="1"/>
          </p:cNvSpPr>
          <p:nvPr>
            <p:ph sz="quarter" idx="12"/>
          </p:nvPr>
        </p:nvSpPr>
        <p:spPr>
          <a:xfrm>
            <a:off x="539750" y="1728000"/>
            <a:ext cx="9612313" cy="43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p:cNvSpPr>
            <a:spLocks noGrp="1"/>
          </p:cNvSpPr>
          <p:nvPr>
            <p:ph type="body" sz="quarter" idx="13"/>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19800310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2" name="Content Placeholder 11"/>
          <p:cNvSpPr>
            <a:spLocks noGrp="1"/>
          </p:cNvSpPr>
          <p:nvPr>
            <p:ph sz="quarter" idx="11"/>
          </p:nvPr>
        </p:nvSpPr>
        <p:spPr>
          <a:xfrm>
            <a:off x="540000" y="1440000"/>
            <a:ext cx="4644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14" name="Content Placeholder 13"/>
          <p:cNvSpPr>
            <a:spLocks noGrp="1"/>
          </p:cNvSpPr>
          <p:nvPr>
            <p:ph sz="quarter" idx="12"/>
          </p:nvPr>
        </p:nvSpPr>
        <p:spPr>
          <a:xfrm>
            <a:off x="5508000" y="1440000"/>
            <a:ext cx="4644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3" name="Slide Number Placeholder 2"/>
          <p:cNvSpPr>
            <a:spLocks noGrp="1"/>
          </p:cNvSpPr>
          <p:nvPr>
            <p:ph type="sldNum" sz="quarter" idx="13"/>
          </p:nvPr>
        </p:nvSpPr>
        <p:spPr/>
        <p:txBody>
          <a:bodyPr/>
          <a:lstStyle/>
          <a:p>
            <a:fld id="{0810E0D1-A517-4A12-9518-5376CE4B9155}" type="slidenum">
              <a:rPr lang="en-GB" smtClean="0"/>
              <a:pPr/>
              <a:t>‹#›</a:t>
            </a:fld>
            <a:endParaRPr lang="en-GB" dirty="0"/>
          </a:p>
        </p:txBody>
      </p:sp>
      <p:sp>
        <p:nvSpPr>
          <p:cNvPr id="7" name="Text Placeholder 5"/>
          <p:cNvSpPr>
            <a:spLocks noGrp="1"/>
          </p:cNvSpPr>
          <p:nvPr>
            <p:ph type="body" sz="quarter" idx="14"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8" name="Text Placeholder 6"/>
          <p:cNvSpPr>
            <a:spLocks noGrp="1"/>
          </p:cNvSpPr>
          <p:nvPr>
            <p:ph type="body" sz="quarter" idx="15"/>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269621848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2" name="Content Placeholder 11"/>
          <p:cNvSpPr>
            <a:spLocks noGrp="1"/>
          </p:cNvSpPr>
          <p:nvPr>
            <p:ph sz="quarter" idx="11"/>
          </p:nvPr>
        </p:nvSpPr>
        <p:spPr>
          <a:xfrm>
            <a:off x="540000" y="1728000"/>
            <a:ext cx="4644000" cy="4320000"/>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14" name="Content Placeholder 13"/>
          <p:cNvSpPr>
            <a:spLocks noGrp="1"/>
          </p:cNvSpPr>
          <p:nvPr>
            <p:ph sz="quarter" idx="12"/>
          </p:nvPr>
        </p:nvSpPr>
        <p:spPr>
          <a:xfrm>
            <a:off x="5508000" y="1728000"/>
            <a:ext cx="4644000" cy="4320000"/>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3" name="Slide Number Placeholder 2"/>
          <p:cNvSpPr>
            <a:spLocks noGrp="1"/>
          </p:cNvSpPr>
          <p:nvPr>
            <p:ph type="sldNum" sz="quarter" idx="13"/>
          </p:nvPr>
        </p:nvSpPr>
        <p:spPr/>
        <p:txBody>
          <a:bodyPr/>
          <a:lstStyle/>
          <a:p>
            <a:fld id="{0810E0D1-A517-4A12-9518-5376CE4B9155}" type="slidenum">
              <a:rPr lang="en-GB" smtClean="0"/>
              <a:pPr/>
              <a:t>‹#›</a:t>
            </a:fld>
            <a:endParaRPr lang="en-GB" dirty="0"/>
          </a:p>
        </p:txBody>
      </p:sp>
      <p:sp>
        <p:nvSpPr>
          <p:cNvPr id="7" name="Text Placeholder 5"/>
          <p:cNvSpPr>
            <a:spLocks noGrp="1"/>
          </p:cNvSpPr>
          <p:nvPr>
            <p:ph type="body" sz="quarter" idx="14"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8" name="Content Placeholder 2"/>
          <p:cNvSpPr>
            <a:spLocks noGrp="1"/>
          </p:cNvSpPr>
          <p:nvPr>
            <p:ph idx="1" hasCustomPrompt="1"/>
          </p:nvPr>
        </p:nvSpPr>
        <p:spPr>
          <a:xfrm>
            <a:off x="540000" y="1440000"/>
            <a:ext cx="4644000" cy="252000"/>
          </a:xfrm>
        </p:spPr>
        <p:txBody>
          <a:bodyPr>
            <a:noAutofit/>
          </a:bodyPr>
          <a:lstStyle>
            <a:lvl1pPr>
              <a:defRPr/>
            </a:lvl1pPr>
            <a:lvl5pPr>
              <a:defRPr/>
            </a:lvl5pPr>
          </a:lstStyle>
          <a:p>
            <a:pPr lvl="0"/>
            <a:r>
              <a:rPr lang="en-US" dirty="0"/>
              <a:t>Chart Title</a:t>
            </a:r>
            <a:endParaRPr lang="en-GB" dirty="0"/>
          </a:p>
        </p:txBody>
      </p:sp>
      <p:sp>
        <p:nvSpPr>
          <p:cNvPr id="9" name="Content Placeholder 2"/>
          <p:cNvSpPr>
            <a:spLocks noGrp="1"/>
          </p:cNvSpPr>
          <p:nvPr>
            <p:ph idx="15" hasCustomPrompt="1"/>
          </p:nvPr>
        </p:nvSpPr>
        <p:spPr>
          <a:xfrm>
            <a:off x="5508000" y="1440000"/>
            <a:ext cx="4644000" cy="252000"/>
          </a:xfrm>
        </p:spPr>
        <p:txBody>
          <a:bodyPr>
            <a:noAutofit/>
          </a:bodyPr>
          <a:lstStyle>
            <a:lvl1pPr>
              <a:defRPr/>
            </a:lvl1pPr>
            <a:lvl5pPr>
              <a:defRPr/>
            </a:lvl5pPr>
          </a:lstStyle>
          <a:p>
            <a:pPr lvl="0"/>
            <a:r>
              <a:rPr lang="en-US" dirty="0"/>
              <a:t>Chart Title</a:t>
            </a:r>
            <a:endParaRPr lang="en-GB" dirty="0"/>
          </a:p>
        </p:txBody>
      </p:sp>
      <p:sp>
        <p:nvSpPr>
          <p:cNvPr id="10" name="Text Placeholder 6"/>
          <p:cNvSpPr>
            <a:spLocks noGrp="1"/>
          </p:cNvSpPr>
          <p:nvPr>
            <p:ph type="body" sz="quarter" idx="16"/>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53801482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2" name="Content Placeholder 11"/>
          <p:cNvSpPr>
            <a:spLocks noGrp="1"/>
          </p:cNvSpPr>
          <p:nvPr>
            <p:ph sz="quarter" idx="11"/>
          </p:nvPr>
        </p:nvSpPr>
        <p:spPr>
          <a:xfrm>
            <a:off x="540000" y="1440000"/>
            <a:ext cx="2988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14" name="Content Placeholder 13"/>
          <p:cNvSpPr>
            <a:spLocks noGrp="1"/>
          </p:cNvSpPr>
          <p:nvPr>
            <p:ph sz="quarter" idx="12"/>
          </p:nvPr>
        </p:nvSpPr>
        <p:spPr>
          <a:xfrm>
            <a:off x="3852000" y="1440000"/>
            <a:ext cx="2988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3" name="Slide Number Placeholder 2"/>
          <p:cNvSpPr>
            <a:spLocks noGrp="1"/>
          </p:cNvSpPr>
          <p:nvPr>
            <p:ph type="sldNum" sz="quarter" idx="13"/>
          </p:nvPr>
        </p:nvSpPr>
        <p:spPr/>
        <p:txBody>
          <a:bodyPr/>
          <a:lstStyle/>
          <a:p>
            <a:fld id="{0810E0D1-A517-4A12-9518-5376CE4B9155}" type="slidenum">
              <a:rPr lang="en-GB" smtClean="0"/>
              <a:pPr/>
              <a:t>‹#›</a:t>
            </a:fld>
            <a:endParaRPr lang="en-GB" dirty="0"/>
          </a:p>
        </p:txBody>
      </p:sp>
      <p:sp>
        <p:nvSpPr>
          <p:cNvPr id="6" name="Content Placeholder 5"/>
          <p:cNvSpPr>
            <a:spLocks noGrp="1"/>
          </p:cNvSpPr>
          <p:nvPr>
            <p:ph sz="quarter" idx="14"/>
          </p:nvPr>
        </p:nvSpPr>
        <p:spPr>
          <a:xfrm>
            <a:off x="7164000" y="1440000"/>
            <a:ext cx="2988000" cy="4829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5"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9" name="Text Placeholder 6"/>
          <p:cNvSpPr>
            <a:spLocks noGrp="1"/>
          </p:cNvSpPr>
          <p:nvPr>
            <p:ph type="body" sz="quarter" idx="16"/>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691131689"/>
      </p:ext>
    </p:extLst>
  </p:cSld>
  <p:clrMapOvr>
    <a:masterClrMapping/>
  </p:clrMapOvr>
  <p:transition spd="slow">
    <p:fade/>
  </p:transition>
  <p:extLst mod="1">
    <p:ext uri="{DCECCB84-F9BA-43D5-87BE-67443E8EF086}">
      <p15:sldGuideLst xmlns=""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in 3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2" name="Content Placeholder 11"/>
          <p:cNvSpPr>
            <a:spLocks noGrp="1"/>
          </p:cNvSpPr>
          <p:nvPr>
            <p:ph sz="quarter" idx="11"/>
          </p:nvPr>
        </p:nvSpPr>
        <p:spPr>
          <a:xfrm>
            <a:off x="540000" y="1440000"/>
            <a:ext cx="6300000" cy="4829662"/>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3" name="Slide Number Placeholder 2"/>
          <p:cNvSpPr>
            <a:spLocks noGrp="1"/>
          </p:cNvSpPr>
          <p:nvPr>
            <p:ph type="sldNum" sz="quarter" idx="13"/>
          </p:nvPr>
        </p:nvSpPr>
        <p:spPr/>
        <p:txBody>
          <a:bodyPr/>
          <a:lstStyle/>
          <a:p>
            <a:fld id="{0810E0D1-A517-4A12-9518-5376CE4B9155}" type="slidenum">
              <a:rPr lang="en-GB" smtClean="0"/>
              <a:pPr/>
              <a:t>‹#›</a:t>
            </a:fld>
            <a:endParaRPr lang="en-GB" dirty="0"/>
          </a:p>
        </p:txBody>
      </p:sp>
      <p:sp>
        <p:nvSpPr>
          <p:cNvPr id="6" name="Content Placeholder 5"/>
          <p:cNvSpPr>
            <a:spLocks noGrp="1"/>
          </p:cNvSpPr>
          <p:nvPr>
            <p:ph sz="quarter" idx="14"/>
          </p:nvPr>
        </p:nvSpPr>
        <p:spPr>
          <a:xfrm>
            <a:off x="7164000" y="1440000"/>
            <a:ext cx="2988000" cy="4829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5"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7" name="Text Placeholder 6"/>
          <p:cNvSpPr>
            <a:spLocks noGrp="1"/>
          </p:cNvSpPr>
          <p:nvPr>
            <p:ph type="body" sz="quarter" idx="12"/>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996857062"/>
      </p:ext>
    </p:extLst>
  </p:cSld>
  <p:clrMapOvr>
    <a:masterClrMapping/>
  </p:clrMapOvr>
  <p:transition spd="slow">
    <p:fade/>
  </p:transition>
  <p:extLst mod="1">
    <p:ext uri="{DCECCB84-F9BA-43D5-87BE-67443E8EF086}">
      <p15:sldGuideLst xmlns=""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12" name="Content Placeholder 11"/>
          <p:cNvSpPr>
            <a:spLocks noGrp="1"/>
          </p:cNvSpPr>
          <p:nvPr>
            <p:ph sz="quarter" idx="11"/>
          </p:nvPr>
        </p:nvSpPr>
        <p:spPr>
          <a:xfrm>
            <a:off x="540000" y="1440000"/>
            <a:ext cx="4680000" cy="2183847"/>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14" name="Content Placeholder 13"/>
          <p:cNvSpPr>
            <a:spLocks noGrp="1"/>
          </p:cNvSpPr>
          <p:nvPr>
            <p:ph sz="quarter" idx="12"/>
          </p:nvPr>
        </p:nvSpPr>
        <p:spPr>
          <a:xfrm>
            <a:off x="5472000" y="1440000"/>
            <a:ext cx="4680000" cy="2183847"/>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3" name="Slide Number Placeholder 2"/>
          <p:cNvSpPr>
            <a:spLocks noGrp="1"/>
          </p:cNvSpPr>
          <p:nvPr>
            <p:ph type="sldNum" sz="quarter" idx="13"/>
          </p:nvPr>
        </p:nvSpPr>
        <p:spPr/>
        <p:txBody>
          <a:bodyPr/>
          <a:lstStyle/>
          <a:p>
            <a:fld id="{0810E0D1-A517-4A12-9518-5376CE4B9155}" type="slidenum">
              <a:rPr lang="en-GB" smtClean="0"/>
              <a:pPr/>
              <a:t>‹#›</a:t>
            </a:fld>
            <a:endParaRPr lang="en-GB" dirty="0"/>
          </a:p>
        </p:txBody>
      </p:sp>
      <p:sp>
        <p:nvSpPr>
          <p:cNvPr id="7" name="Content Placeholder 11"/>
          <p:cNvSpPr>
            <a:spLocks noGrp="1"/>
          </p:cNvSpPr>
          <p:nvPr>
            <p:ph sz="quarter" idx="15"/>
          </p:nvPr>
        </p:nvSpPr>
        <p:spPr>
          <a:xfrm>
            <a:off x="540000" y="3960000"/>
            <a:ext cx="4680000" cy="2183847"/>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8" name="Content Placeholder 13"/>
          <p:cNvSpPr>
            <a:spLocks noGrp="1"/>
          </p:cNvSpPr>
          <p:nvPr>
            <p:ph sz="quarter" idx="16"/>
          </p:nvPr>
        </p:nvSpPr>
        <p:spPr>
          <a:xfrm>
            <a:off x="5472000" y="3960000"/>
            <a:ext cx="4680000" cy="2183847"/>
          </a:xfrm>
        </p:spPr>
        <p:txBody>
          <a:bodyPr>
            <a:noAutofit/>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10" name="Text Placeholder 5"/>
          <p:cNvSpPr>
            <a:spLocks noGrp="1"/>
          </p:cNvSpPr>
          <p:nvPr>
            <p:ph type="body" sz="quarter" idx="17" hasCustomPrompt="1"/>
          </p:nvPr>
        </p:nvSpPr>
        <p:spPr>
          <a:xfrm>
            <a:off x="540000" y="5940000"/>
            <a:ext cx="6180943" cy="524963"/>
          </a:xfrm>
        </p:spPr>
        <p:txBody>
          <a:bodyPr anchor="b" anchorCtr="0">
            <a:noAutofit/>
          </a:bodyPr>
          <a:lstStyle>
            <a:lvl1pPr>
              <a:defRPr sz="800" b="0"/>
            </a:lvl1pPr>
          </a:lstStyle>
          <a:p>
            <a:pPr lvl="0"/>
            <a:r>
              <a:rPr lang="en-US" dirty="0"/>
              <a:t>Source Copy</a:t>
            </a:r>
          </a:p>
        </p:txBody>
      </p:sp>
      <p:sp>
        <p:nvSpPr>
          <p:cNvPr id="9" name="Text Placeholder 6"/>
          <p:cNvSpPr>
            <a:spLocks noGrp="1"/>
          </p:cNvSpPr>
          <p:nvPr>
            <p:ph type="body" sz="quarter" idx="18"/>
          </p:nvPr>
        </p:nvSpPr>
        <p:spPr>
          <a:xfrm>
            <a:off x="539750" y="5220000"/>
            <a:ext cx="9612313" cy="720000"/>
          </a:xfrm>
        </p:spPr>
        <p:txBody>
          <a:bodyPr anchor="b" anchorCtr="0">
            <a:noAutofit/>
          </a:bodyPr>
          <a:lstStyle>
            <a:lvl1pPr algn="ctr">
              <a:defRPr sz="2400">
                <a:solidFill>
                  <a:schemeClr val="accent4"/>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2832885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588000"/>
            <a:ext cx="10691813" cy="540000"/>
          </a:xfrm>
          <a:prstGeom prst="rect">
            <a:avLst/>
          </a:prstGeom>
          <a:gradFill>
            <a:gsLst>
              <a:gs pos="7000">
                <a:schemeClr val="tx1"/>
              </a:gs>
              <a:gs pos="83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35"/>
          </a:p>
        </p:txBody>
      </p:sp>
      <p:sp>
        <p:nvSpPr>
          <p:cNvPr id="2" name="Title Placeholder 1"/>
          <p:cNvSpPr>
            <a:spLocks noGrp="1"/>
          </p:cNvSpPr>
          <p:nvPr>
            <p:ph type="title"/>
          </p:nvPr>
        </p:nvSpPr>
        <p:spPr>
          <a:xfrm>
            <a:off x="540000" y="0"/>
            <a:ext cx="9612000" cy="122400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540000" y="1440000"/>
            <a:ext cx="9612000" cy="48296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Quote</a:t>
            </a:r>
            <a:endParaRPr lang="en-GB" dirty="0"/>
          </a:p>
        </p:txBody>
      </p:sp>
      <p:sp>
        <p:nvSpPr>
          <p:cNvPr id="8" name="Slide Number Placeholder 5"/>
          <p:cNvSpPr>
            <a:spLocks noGrp="1"/>
          </p:cNvSpPr>
          <p:nvPr>
            <p:ph type="sldNum" sz="quarter" idx="4"/>
          </p:nvPr>
        </p:nvSpPr>
        <p:spPr>
          <a:xfrm>
            <a:off x="540000" y="6588000"/>
            <a:ext cx="9612000" cy="540000"/>
          </a:xfrm>
          <a:prstGeom prst="rect">
            <a:avLst/>
          </a:prstGeom>
        </p:spPr>
        <p:txBody>
          <a:bodyPr lIns="0" tIns="0" rIns="0" bIns="0" anchor="ctr" anchorCtr="0"/>
          <a:lstStyle>
            <a:lvl1pPr algn="ctr">
              <a:defRPr sz="1114" b="0">
                <a:solidFill>
                  <a:schemeClr val="bg1"/>
                </a:solidFill>
              </a:defRPr>
            </a:lvl1pPr>
          </a:lstStyle>
          <a:p>
            <a:fld id="{0810E0D1-A517-4A12-9518-5376CE4B9155}" type="slidenum">
              <a:rPr lang="en-GB" smtClean="0"/>
              <a:pPr/>
              <a:t>‹#›</a:t>
            </a:fld>
            <a:endParaRPr lang="en-GB" dirty="0"/>
          </a:p>
        </p:txBody>
      </p:sp>
      <p:cxnSp>
        <p:nvCxnSpPr>
          <p:cNvPr id="6" name="Straight Connector 5"/>
          <p:cNvCxnSpPr/>
          <p:nvPr userDrawn="1"/>
        </p:nvCxnSpPr>
        <p:spPr>
          <a:xfrm flipV="1">
            <a:off x="540000" y="1260000"/>
            <a:ext cx="9612000" cy="0"/>
          </a:xfrm>
          <a:prstGeom prst="line">
            <a:avLst/>
          </a:prstGeom>
          <a:ln w="19050" cmpd="sng">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8" name="Group 167"/>
          <p:cNvGrpSpPr/>
          <p:nvPr userDrawn="1"/>
        </p:nvGrpSpPr>
        <p:grpSpPr>
          <a:xfrm>
            <a:off x="539750" y="6672263"/>
            <a:ext cx="1878013" cy="346075"/>
            <a:chOff x="539750" y="6678613"/>
            <a:chExt cx="1878013" cy="346075"/>
          </a:xfrm>
        </p:grpSpPr>
        <p:sp>
          <p:nvSpPr>
            <p:cNvPr id="38" name="Freeform 32"/>
            <p:cNvSpPr>
              <a:spLocks noEditPoints="1"/>
            </p:cNvSpPr>
            <p:nvPr userDrawn="1"/>
          </p:nvSpPr>
          <p:spPr bwMode="auto">
            <a:xfrm>
              <a:off x="936625" y="6773863"/>
              <a:ext cx="87313" cy="84138"/>
            </a:xfrm>
            <a:custGeom>
              <a:avLst/>
              <a:gdLst>
                <a:gd name="T0" fmla="*/ 85 w 110"/>
                <a:gd name="T1" fmla="*/ 96 h 107"/>
                <a:gd name="T2" fmla="*/ 78 w 110"/>
                <a:gd name="T3" fmla="*/ 100 h 107"/>
                <a:gd name="T4" fmla="*/ 61 w 110"/>
                <a:gd name="T5" fmla="*/ 103 h 107"/>
                <a:gd name="T6" fmla="*/ 54 w 110"/>
                <a:gd name="T7" fmla="*/ 105 h 107"/>
                <a:gd name="T8" fmla="*/ 33 w 110"/>
                <a:gd name="T9" fmla="*/ 102 h 107"/>
                <a:gd name="T10" fmla="*/ 15 w 110"/>
                <a:gd name="T11" fmla="*/ 89 h 107"/>
                <a:gd name="T12" fmla="*/ 4 w 110"/>
                <a:gd name="T13" fmla="*/ 73 h 107"/>
                <a:gd name="T14" fmla="*/ 0 w 110"/>
                <a:gd name="T15" fmla="*/ 53 h 107"/>
                <a:gd name="T16" fmla="*/ 0 w 110"/>
                <a:gd name="T17" fmla="*/ 52 h 107"/>
                <a:gd name="T18" fmla="*/ 4 w 110"/>
                <a:gd name="T19" fmla="*/ 32 h 107"/>
                <a:gd name="T20" fmla="*/ 15 w 110"/>
                <a:gd name="T21" fmla="*/ 16 h 107"/>
                <a:gd name="T22" fmla="*/ 33 w 110"/>
                <a:gd name="T23" fmla="*/ 3 h 107"/>
                <a:gd name="T24" fmla="*/ 54 w 110"/>
                <a:gd name="T25" fmla="*/ 0 h 107"/>
                <a:gd name="T26" fmla="*/ 65 w 110"/>
                <a:gd name="T27" fmla="*/ 2 h 107"/>
                <a:gd name="T28" fmla="*/ 85 w 110"/>
                <a:gd name="T29" fmla="*/ 9 h 107"/>
                <a:gd name="T30" fmla="*/ 99 w 110"/>
                <a:gd name="T31" fmla="*/ 23 h 107"/>
                <a:gd name="T32" fmla="*/ 106 w 110"/>
                <a:gd name="T33" fmla="*/ 41 h 107"/>
                <a:gd name="T34" fmla="*/ 108 w 110"/>
                <a:gd name="T35" fmla="*/ 52 h 107"/>
                <a:gd name="T36" fmla="*/ 108 w 110"/>
                <a:gd name="T37" fmla="*/ 60 h 107"/>
                <a:gd name="T38" fmla="*/ 103 w 110"/>
                <a:gd name="T39" fmla="*/ 75 h 107"/>
                <a:gd name="T40" fmla="*/ 110 w 110"/>
                <a:gd name="T41" fmla="*/ 91 h 107"/>
                <a:gd name="T42" fmla="*/ 67 w 110"/>
                <a:gd name="T43" fmla="*/ 82 h 107"/>
                <a:gd name="T44" fmla="*/ 65 w 110"/>
                <a:gd name="T45" fmla="*/ 52 h 107"/>
                <a:gd name="T46" fmla="*/ 81 w 110"/>
                <a:gd name="T47" fmla="*/ 66 h 107"/>
                <a:gd name="T48" fmla="*/ 85 w 110"/>
                <a:gd name="T49" fmla="*/ 53 h 107"/>
                <a:gd name="T50" fmla="*/ 85 w 110"/>
                <a:gd name="T51" fmla="*/ 52 h 107"/>
                <a:gd name="T52" fmla="*/ 83 w 110"/>
                <a:gd name="T53" fmla="*/ 41 h 107"/>
                <a:gd name="T54" fmla="*/ 76 w 110"/>
                <a:gd name="T55" fmla="*/ 30 h 107"/>
                <a:gd name="T56" fmla="*/ 67 w 110"/>
                <a:gd name="T57" fmla="*/ 23 h 107"/>
                <a:gd name="T58" fmla="*/ 54 w 110"/>
                <a:gd name="T59" fmla="*/ 21 h 107"/>
                <a:gd name="T60" fmla="*/ 47 w 110"/>
                <a:gd name="T61" fmla="*/ 21 h 107"/>
                <a:gd name="T62" fmla="*/ 36 w 110"/>
                <a:gd name="T63" fmla="*/ 27 h 107"/>
                <a:gd name="T64" fmla="*/ 27 w 110"/>
                <a:gd name="T65" fmla="*/ 34 h 107"/>
                <a:gd name="T66" fmla="*/ 24 w 110"/>
                <a:gd name="T67" fmla="*/ 46 h 107"/>
                <a:gd name="T68" fmla="*/ 24 w 110"/>
                <a:gd name="T69" fmla="*/ 52 h 107"/>
                <a:gd name="T70" fmla="*/ 24 w 110"/>
                <a:gd name="T71" fmla="*/ 59 h 107"/>
                <a:gd name="T72" fmla="*/ 29 w 110"/>
                <a:gd name="T73" fmla="*/ 69 h 107"/>
                <a:gd name="T74" fmla="*/ 36 w 110"/>
                <a:gd name="T75" fmla="*/ 78 h 107"/>
                <a:gd name="T76" fmla="*/ 47 w 110"/>
                <a:gd name="T77" fmla="*/ 84 h 107"/>
                <a:gd name="T78" fmla="*/ 54 w 110"/>
                <a:gd name="T79" fmla="*/ 84 h 107"/>
                <a:gd name="T80" fmla="*/ 67 w 110"/>
                <a:gd name="T81" fmla="*/ 8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07">
                  <a:moveTo>
                    <a:pt x="96" y="107"/>
                  </a:moveTo>
                  <a:lnTo>
                    <a:pt x="85" y="96"/>
                  </a:lnTo>
                  <a:lnTo>
                    <a:pt x="85" y="96"/>
                  </a:lnTo>
                  <a:lnTo>
                    <a:pt x="78" y="100"/>
                  </a:lnTo>
                  <a:lnTo>
                    <a:pt x="70" y="103"/>
                  </a:lnTo>
                  <a:lnTo>
                    <a:pt x="61" y="103"/>
                  </a:lnTo>
                  <a:lnTo>
                    <a:pt x="54" y="105"/>
                  </a:lnTo>
                  <a:lnTo>
                    <a:pt x="54" y="105"/>
                  </a:lnTo>
                  <a:lnTo>
                    <a:pt x="42" y="103"/>
                  </a:lnTo>
                  <a:lnTo>
                    <a:pt x="33" y="102"/>
                  </a:lnTo>
                  <a:lnTo>
                    <a:pt x="24" y="96"/>
                  </a:lnTo>
                  <a:lnTo>
                    <a:pt x="15" y="89"/>
                  </a:lnTo>
                  <a:lnTo>
                    <a:pt x="9" y="82"/>
                  </a:lnTo>
                  <a:lnTo>
                    <a:pt x="4" y="73"/>
                  </a:lnTo>
                  <a:lnTo>
                    <a:pt x="0" y="62"/>
                  </a:lnTo>
                  <a:lnTo>
                    <a:pt x="0" y="53"/>
                  </a:lnTo>
                  <a:lnTo>
                    <a:pt x="0" y="52"/>
                  </a:lnTo>
                  <a:lnTo>
                    <a:pt x="0" y="52"/>
                  </a:lnTo>
                  <a:lnTo>
                    <a:pt x="0" y="43"/>
                  </a:lnTo>
                  <a:lnTo>
                    <a:pt x="4" y="32"/>
                  </a:lnTo>
                  <a:lnTo>
                    <a:pt x="9" y="23"/>
                  </a:lnTo>
                  <a:lnTo>
                    <a:pt x="15" y="16"/>
                  </a:lnTo>
                  <a:lnTo>
                    <a:pt x="24" y="9"/>
                  </a:lnTo>
                  <a:lnTo>
                    <a:pt x="33" y="3"/>
                  </a:lnTo>
                  <a:lnTo>
                    <a:pt x="43" y="2"/>
                  </a:lnTo>
                  <a:lnTo>
                    <a:pt x="54" y="0"/>
                  </a:lnTo>
                  <a:lnTo>
                    <a:pt x="54" y="0"/>
                  </a:lnTo>
                  <a:lnTo>
                    <a:pt x="65" y="2"/>
                  </a:lnTo>
                  <a:lnTo>
                    <a:pt x="76" y="3"/>
                  </a:lnTo>
                  <a:lnTo>
                    <a:pt x="85" y="9"/>
                  </a:lnTo>
                  <a:lnTo>
                    <a:pt x="94" y="16"/>
                  </a:lnTo>
                  <a:lnTo>
                    <a:pt x="99" y="23"/>
                  </a:lnTo>
                  <a:lnTo>
                    <a:pt x="105" y="32"/>
                  </a:lnTo>
                  <a:lnTo>
                    <a:pt x="106" y="41"/>
                  </a:lnTo>
                  <a:lnTo>
                    <a:pt x="108" y="52"/>
                  </a:lnTo>
                  <a:lnTo>
                    <a:pt x="108" y="52"/>
                  </a:lnTo>
                  <a:lnTo>
                    <a:pt x="108" y="52"/>
                  </a:lnTo>
                  <a:lnTo>
                    <a:pt x="108" y="60"/>
                  </a:lnTo>
                  <a:lnTo>
                    <a:pt x="106" y="68"/>
                  </a:lnTo>
                  <a:lnTo>
                    <a:pt x="103" y="75"/>
                  </a:lnTo>
                  <a:lnTo>
                    <a:pt x="99" y="82"/>
                  </a:lnTo>
                  <a:lnTo>
                    <a:pt x="110" y="91"/>
                  </a:lnTo>
                  <a:lnTo>
                    <a:pt x="96" y="107"/>
                  </a:lnTo>
                  <a:close/>
                  <a:moveTo>
                    <a:pt x="67" y="82"/>
                  </a:moveTo>
                  <a:lnTo>
                    <a:pt x="51" y="68"/>
                  </a:lnTo>
                  <a:lnTo>
                    <a:pt x="65" y="52"/>
                  </a:lnTo>
                  <a:lnTo>
                    <a:pt x="81" y="66"/>
                  </a:lnTo>
                  <a:lnTo>
                    <a:pt x="81" y="66"/>
                  </a:lnTo>
                  <a:lnTo>
                    <a:pt x="85" y="60"/>
                  </a:lnTo>
                  <a:lnTo>
                    <a:pt x="85" y="53"/>
                  </a:lnTo>
                  <a:lnTo>
                    <a:pt x="85" y="52"/>
                  </a:lnTo>
                  <a:lnTo>
                    <a:pt x="85" y="52"/>
                  </a:lnTo>
                  <a:lnTo>
                    <a:pt x="85" y="46"/>
                  </a:lnTo>
                  <a:lnTo>
                    <a:pt x="83" y="41"/>
                  </a:lnTo>
                  <a:lnTo>
                    <a:pt x="79" y="35"/>
                  </a:lnTo>
                  <a:lnTo>
                    <a:pt x="76" y="30"/>
                  </a:lnTo>
                  <a:lnTo>
                    <a:pt x="72" y="27"/>
                  </a:lnTo>
                  <a:lnTo>
                    <a:pt x="67" y="23"/>
                  </a:lnTo>
                  <a:lnTo>
                    <a:pt x="60" y="21"/>
                  </a:lnTo>
                  <a:lnTo>
                    <a:pt x="54" y="21"/>
                  </a:lnTo>
                  <a:lnTo>
                    <a:pt x="54" y="21"/>
                  </a:lnTo>
                  <a:lnTo>
                    <a:pt x="47" y="21"/>
                  </a:lnTo>
                  <a:lnTo>
                    <a:pt x="42" y="23"/>
                  </a:lnTo>
                  <a:lnTo>
                    <a:pt x="36" y="27"/>
                  </a:lnTo>
                  <a:lnTo>
                    <a:pt x="31" y="30"/>
                  </a:lnTo>
                  <a:lnTo>
                    <a:pt x="27" y="34"/>
                  </a:lnTo>
                  <a:lnTo>
                    <a:pt x="25" y="39"/>
                  </a:lnTo>
                  <a:lnTo>
                    <a:pt x="24" y="46"/>
                  </a:lnTo>
                  <a:lnTo>
                    <a:pt x="24" y="52"/>
                  </a:lnTo>
                  <a:lnTo>
                    <a:pt x="24" y="52"/>
                  </a:lnTo>
                  <a:lnTo>
                    <a:pt x="24" y="52"/>
                  </a:lnTo>
                  <a:lnTo>
                    <a:pt x="24" y="59"/>
                  </a:lnTo>
                  <a:lnTo>
                    <a:pt x="25" y="64"/>
                  </a:lnTo>
                  <a:lnTo>
                    <a:pt x="29" y="69"/>
                  </a:lnTo>
                  <a:lnTo>
                    <a:pt x="33" y="75"/>
                  </a:lnTo>
                  <a:lnTo>
                    <a:pt x="36" y="78"/>
                  </a:lnTo>
                  <a:lnTo>
                    <a:pt x="42" y="82"/>
                  </a:lnTo>
                  <a:lnTo>
                    <a:pt x="47" y="84"/>
                  </a:lnTo>
                  <a:lnTo>
                    <a:pt x="54" y="84"/>
                  </a:lnTo>
                  <a:lnTo>
                    <a:pt x="54" y="84"/>
                  </a:lnTo>
                  <a:lnTo>
                    <a:pt x="61" y="84"/>
                  </a:lnTo>
                  <a:lnTo>
                    <a:pt x="67" y="82"/>
                  </a:lnTo>
                  <a:lnTo>
                    <a:pt x="67"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3"/>
            <p:cNvSpPr>
              <a:spLocks/>
            </p:cNvSpPr>
            <p:nvPr userDrawn="1"/>
          </p:nvSpPr>
          <p:spPr bwMode="auto">
            <a:xfrm>
              <a:off x="1066800" y="6775451"/>
              <a:ext cx="69850" cy="82550"/>
            </a:xfrm>
            <a:custGeom>
              <a:avLst/>
              <a:gdLst>
                <a:gd name="T0" fmla="*/ 0 w 88"/>
                <a:gd name="T1" fmla="*/ 57 h 103"/>
                <a:gd name="T2" fmla="*/ 0 w 88"/>
                <a:gd name="T3" fmla="*/ 0 h 103"/>
                <a:gd name="T4" fmla="*/ 22 w 88"/>
                <a:gd name="T5" fmla="*/ 0 h 103"/>
                <a:gd name="T6" fmla="*/ 22 w 88"/>
                <a:gd name="T7" fmla="*/ 57 h 103"/>
                <a:gd name="T8" fmla="*/ 22 w 88"/>
                <a:gd name="T9" fmla="*/ 57 h 103"/>
                <a:gd name="T10" fmla="*/ 23 w 88"/>
                <a:gd name="T11" fmla="*/ 67 h 103"/>
                <a:gd name="T12" fmla="*/ 27 w 88"/>
                <a:gd name="T13" fmla="*/ 76 h 103"/>
                <a:gd name="T14" fmla="*/ 34 w 88"/>
                <a:gd name="T15" fmla="*/ 80 h 103"/>
                <a:gd name="T16" fmla="*/ 43 w 88"/>
                <a:gd name="T17" fmla="*/ 82 h 103"/>
                <a:gd name="T18" fmla="*/ 43 w 88"/>
                <a:gd name="T19" fmla="*/ 82 h 103"/>
                <a:gd name="T20" fmla="*/ 52 w 88"/>
                <a:gd name="T21" fmla="*/ 80 h 103"/>
                <a:gd name="T22" fmla="*/ 59 w 88"/>
                <a:gd name="T23" fmla="*/ 76 h 103"/>
                <a:gd name="T24" fmla="*/ 65 w 88"/>
                <a:gd name="T25" fmla="*/ 69 h 103"/>
                <a:gd name="T26" fmla="*/ 66 w 88"/>
                <a:gd name="T27" fmla="*/ 58 h 103"/>
                <a:gd name="T28" fmla="*/ 66 w 88"/>
                <a:gd name="T29" fmla="*/ 0 h 103"/>
                <a:gd name="T30" fmla="*/ 88 w 88"/>
                <a:gd name="T31" fmla="*/ 0 h 103"/>
                <a:gd name="T32" fmla="*/ 88 w 88"/>
                <a:gd name="T33" fmla="*/ 57 h 103"/>
                <a:gd name="T34" fmla="*/ 88 w 88"/>
                <a:gd name="T35" fmla="*/ 57 h 103"/>
                <a:gd name="T36" fmla="*/ 88 w 88"/>
                <a:gd name="T37" fmla="*/ 67 h 103"/>
                <a:gd name="T38" fmla="*/ 84 w 88"/>
                <a:gd name="T39" fmla="*/ 76 h 103"/>
                <a:gd name="T40" fmla="*/ 81 w 88"/>
                <a:gd name="T41" fmla="*/ 85 h 103"/>
                <a:gd name="T42" fmla="*/ 75 w 88"/>
                <a:gd name="T43" fmla="*/ 91 h 103"/>
                <a:gd name="T44" fmla="*/ 70 w 88"/>
                <a:gd name="T45" fmla="*/ 96 h 103"/>
                <a:gd name="T46" fmla="*/ 61 w 88"/>
                <a:gd name="T47" fmla="*/ 100 h 103"/>
                <a:gd name="T48" fmla="*/ 54 w 88"/>
                <a:gd name="T49" fmla="*/ 101 h 103"/>
                <a:gd name="T50" fmla="*/ 43 w 88"/>
                <a:gd name="T51" fmla="*/ 103 h 103"/>
                <a:gd name="T52" fmla="*/ 43 w 88"/>
                <a:gd name="T53" fmla="*/ 103 h 103"/>
                <a:gd name="T54" fmla="*/ 34 w 88"/>
                <a:gd name="T55" fmla="*/ 101 h 103"/>
                <a:gd name="T56" fmla="*/ 25 w 88"/>
                <a:gd name="T57" fmla="*/ 100 h 103"/>
                <a:gd name="T58" fmla="*/ 18 w 88"/>
                <a:gd name="T59" fmla="*/ 96 h 103"/>
                <a:gd name="T60" fmla="*/ 11 w 88"/>
                <a:gd name="T61" fmla="*/ 91 h 103"/>
                <a:gd name="T62" fmla="*/ 5 w 88"/>
                <a:gd name="T63" fmla="*/ 85 h 103"/>
                <a:gd name="T64" fmla="*/ 2 w 88"/>
                <a:gd name="T65" fmla="*/ 76 h 103"/>
                <a:gd name="T66" fmla="*/ 0 w 88"/>
                <a:gd name="T67" fmla="*/ 67 h 103"/>
                <a:gd name="T68" fmla="*/ 0 w 88"/>
                <a:gd name="T69" fmla="*/ 57 h 103"/>
                <a:gd name="T70" fmla="*/ 0 w 88"/>
                <a:gd name="T71"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 h="103">
                  <a:moveTo>
                    <a:pt x="0" y="57"/>
                  </a:moveTo>
                  <a:lnTo>
                    <a:pt x="0" y="0"/>
                  </a:lnTo>
                  <a:lnTo>
                    <a:pt x="22" y="0"/>
                  </a:lnTo>
                  <a:lnTo>
                    <a:pt x="22" y="57"/>
                  </a:lnTo>
                  <a:lnTo>
                    <a:pt x="22" y="57"/>
                  </a:lnTo>
                  <a:lnTo>
                    <a:pt x="23" y="67"/>
                  </a:lnTo>
                  <a:lnTo>
                    <a:pt x="27" y="76"/>
                  </a:lnTo>
                  <a:lnTo>
                    <a:pt x="34" y="80"/>
                  </a:lnTo>
                  <a:lnTo>
                    <a:pt x="43" y="82"/>
                  </a:lnTo>
                  <a:lnTo>
                    <a:pt x="43" y="82"/>
                  </a:lnTo>
                  <a:lnTo>
                    <a:pt x="52" y="80"/>
                  </a:lnTo>
                  <a:lnTo>
                    <a:pt x="59" y="76"/>
                  </a:lnTo>
                  <a:lnTo>
                    <a:pt x="65" y="69"/>
                  </a:lnTo>
                  <a:lnTo>
                    <a:pt x="66" y="58"/>
                  </a:lnTo>
                  <a:lnTo>
                    <a:pt x="66" y="0"/>
                  </a:lnTo>
                  <a:lnTo>
                    <a:pt x="88" y="0"/>
                  </a:lnTo>
                  <a:lnTo>
                    <a:pt x="88" y="57"/>
                  </a:lnTo>
                  <a:lnTo>
                    <a:pt x="88" y="57"/>
                  </a:lnTo>
                  <a:lnTo>
                    <a:pt x="88" y="67"/>
                  </a:lnTo>
                  <a:lnTo>
                    <a:pt x="84" y="76"/>
                  </a:lnTo>
                  <a:lnTo>
                    <a:pt x="81" y="85"/>
                  </a:lnTo>
                  <a:lnTo>
                    <a:pt x="75" y="91"/>
                  </a:lnTo>
                  <a:lnTo>
                    <a:pt x="70" y="96"/>
                  </a:lnTo>
                  <a:lnTo>
                    <a:pt x="61" y="100"/>
                  </a:lnTo>
                  <a:lnTo>
                    <a:pt x="54" y="101"/>
                  </a:lnTo>
                  <a:lnTo>
                    <a:pt x="43" y="103"/>
                  </a:lnTo>
                  <a:lnTo>
                    <a:pt x="43" y="103"/>
                  </a:lnTo>
                  <a:lnTo>
                    <a:pt x="34" y="101"/>
                  </a:lnTo>
                  <a:lnTo>
                    <a:pt x="25" y="100"/>
                  </a:lnTo>
                  <a:lnTo>
                    <a:pt x="18" y="96"/>
                  </a:lnTo>
                  <a:lnTo>
                    <a:pt x="11" y="91"/>
                  </a:lnTo>
                  <a:lnTo>
                    <a:pt x="5" y="85"/>
                  </a:lnTo>
                  <a:lnTo>
                    <a:pt x="2" y="76"/>
                  </a:lnTo>
                  <a:lnTo>
                    <a:pt x="0" y="67"/>
                  </a:lnTo>
                  <a:lnTo>
                    <a:pt x="0" y="57"/>
                  </a:lnTo>
                  <a:lnTo>
                    <a:pt x="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Rectangle 34"/>
            <p:cNvSpPr>
              <a:spLocks noChangeArrowheads="1"/>
            </p:cNvSpPr>
            <p:nvPr userDrawn="1"/>
          </p:nvSpPr>
          <p:spPr bwMode="auto">
            <a:xfrm>
              <a:off x="1185863" y="6775451"/>
              <a:ext cx="15875"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5"/>
            <p:cNvSpPr>
              <a:spLocks/>
            </p:cNvSpPr>
            <p:nvPr userDrawn="1"/>
          </p:nvSpPr>
          <p:spPr bwMode="auto">
            <a:xfrm>
              <a:off x="1252538" y="6775451"/>
              <a:ext cx="57150" cy="80963"/>
            </a:xfrm>
            <a:custGeom>
              <a:avLst/>
              <a:gdLst>
                <a:gd name="T0" fmla="*/ 0 w 72"/>
                <a:gd name="T1" fmla="*/ 0 h 101"/>
                <a:gd name="T2" fmla="*/ 21 w 72"/>
                <a:gd name="T3" fmla="*/ 0 h 101"/>
                <a:gd name="T4" fmla="*/ 21 w 72"/>
                <a:gd name="T5" fmla="*/ 80 h 101"/>
                <a:gd name="T6" fmla="*/ 72 w 72"/>
                <a:gd name="T7" fmla="*/ 80 h 101"/>
                <a:gd name="T8" fmla="*/ 72 w 72"/>
                <a:gd name="T9" fmla="*/ 101 h 101"/>
                <a:gd name="T10" fmla="*/ 0 w 72"/>
                <a:gd name="T11" fmla="*/ 101 h 101"/>
                <a:gd name="T12" fmla="*/ 0 w 72"/>
                <a:gd name="T13" fmla="*/ 0 h 101"/>
              </a:gdLst>
              <a:ahLst/>
              <a:cxnLst>
                <a:cxn ang="0">
                  <a:pos x="T0" y="T1"/>
                </a:cxn>
                <a:cxn ang="0">
                  <a:pos x="T2" y="T3"/>
                </a:cxn>
                <a:cxn ang="0">
                  <a:pos x="T4" y="T5"/>
                </a:cxn>
                <a:cxn ang="0">
                  <a:pos x="T6" y="T7"/>
                </a:cxn>
                <a:cxn ang="0">
                  <a:pos x="T8" y="T9"/>
                </a:cxn>
                <a:cxn ang="0">
                  <a:pos x="T10" y="T11"/>
                </a:cxn>
                <a:cxn ang="0">
                  <a:pos x="T12" y="T13"/>
                </a:cxn>
              </a:cxnLst>
              <a:rect l="0" t="0" r="r" b="b"/>
              <a:pathLst>
                <a:path w="72" h="101">
                  <a:moveTo>
                    <a:pt x="0" y="0"/>
                  </a:moveTo>
                  <a:lnTo>
                    <a:pt x="21" y="0"/>
                  </a:lnTo>
                  <a:lnTo>
                    <a:pt x="21" y="80"/>
                  </a:lnTo>
                  <a:lnTo>
                    <a:pt x="72" y="80"/>
                  </a:lnTo>
                  <a:lnTo>
                    <a:pt x="72" y="101"/>
                  </a:lnTo>
                  <a:lnTo>
                    <a:pt x="0" y="1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6"/>
            <p:cNvSpPr>
              <a:spLocks/>
            </p:cNvSpPr>
            <p:nvPr userDrawn="1"/>
          </p:nvSpPr>
          <p:spPr bwMode="auto">
            <a:xfrm>
              <a:off x="1335088" y="6775451"/>
              <a:ext cx="66675" cy="80963"/>
            </a:xfrm>
            <a:custGeom>
              <a:avLst/>
              <a:gdLst>
                <a:gd name="T0" fmla="*/ 31 w 85"/>
                <a:gd name="T1" fmla="*/ 21 h 101"/>
                <a:gd name="T2" fmla="*/ 0 w 85"/>
                <a:gd name="T3" fmla="*/ 21 h 101"/>
                <a:gd name="T4" fmla="*/ 0 w 85"/>
                <a:gd name="T5" fmla="*/ 0 h 101"/>
                <a:gd name="T6" fmla="*/ 85 w 85"/>
                <a:gd name="T7" fmla="*/ 0 h 101"/>
                <a:gd name="T8" fmla="*/ 85 w 85"/>
                <a:gd name="T9" fmla="*/ 21 h 101"/>
                <a:gd name="T10" fmla="*/ 54 w 85"/>
                <a:gd name="T11" fmla="*/ 21 h 101"/>
                <a:gd name="T12" fmla="*/ 54 w 85"/>
                <a:gd name="T13" fmla="*/ 101 h 101"/>
                <a:gd name="T14" fmla="*/ 31 w 85"/>
                <a:gd name="T15" fmla="*/ 101 h 101"/>
                <a:gd name="T16" fmla="*/ 31 w 85"/>
                <a:gd name="T17" fmla="*/ 2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31" y="21"/>
                  </a:moveTo>
                  <a:lnTo>
                    <a:pt x="0" y="21"/>
                  </a:lnTo>
                  <a:lnTo>
                    <a:pt x="0" y="0"/>
                  </a:lnTo>
                  <a:lnTo>
                    <a:pt x="85" y="0"/>
                  </a:lnTo>
                  <a:lnTo>
                    <a:pt x="85" y="21"/>
                  </a:lnTo>
                  <a:lnTo>
                    <a:pt x="54" y="21"/>
                  </a:lnTo>
                  <a:lnTo>
                    <a:pt x="54" y="101"/>
                  </a:lnTo>
                  <a:lnTo>
                    <a:pt x="31" y="101"/>
                  </a:lnTo>
                  <a:lnTo>
                    <a:pt x="3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7"/>
            <p:cNvSpPr>
              <a:spLocks/>
            </p:cNvSpPr>
            <p:nvPr userDrawn="1"/>
          </p:nvSpPr>
          <p:spPr bwMode="auto">
            <a:xfrm>
              <a:off x="1444625" y="6775451"/>
              <a:ext cx="61913" cy="80963"/>
            </a:xfrm>
            <a:custGeom>
              <a:avLst/>
              <a:gdLst>
                <a:gd name="T0" fmla="*/ 0 w 77"/>
                <a:gd name="T1" fmla="*/ 0 h 101"/>
                <a:gd name="T2" fmla="*/ 77 w 77"/>
                <a:gd name="T3" fmla="*/ 0 h 101"/>
                <a:gd name="T4" fmla="*/ 77 w 77"/>
                <a:gd name="T5" fmla="*/ 19 h 101"/>
                <a:gd name="T6" fmla="*/ 21 w 77"/>
                <a:gd name="T7" fmla="*/ 19 h 101"/>
                <a:gd name="T8" fmla="*/ 21 w 77"/>
                <a:gd name="T9" fmla="*/ 41 h 101"/>
                <a:gd name="T10" fmla="*/ 70 w 77"/>
                <a:gd name="T11" fmla="*/ 41 h 101"/>
                <a:gd name="T12" fmla="*/ 70 w 77"/>
                <a:gd name="T13" fmla="*/ 60 h 101"/>
                <a:gd name="T14" fmla="*/ 21 w 77"/>
                <a:gd name="T15" fmla="*/ 60 h 101"/>
                <a:gd name="T16" fmla="*/ 21 w 77"/>
                <a:gd name="T17" fmla="*/ 82 h 101"/>
                <a:gd name="T18" fmla="*/ 77 w 77"/>
                <a:gd name="T19" fmla="*/ 82 h 101"/>
                <a:gd name="T20" fmla="*/ 77 w 77"/>
                <a:gd name="T21" fmla="*/ 101 h 101"/>
                <a:gd name="T22" fmla="*/ 0 w 77"/>
                <a:gd name="T23" fmla="*/ 101 h 101"/>
                <a:gd name="T24" fmla="*/ 0 w 7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01">
                  <a:moveTo>
                    <a:pt x="0" y="0"/>
                  </a:moveTo>
                  <a:lnTo>
                    <a:pt x="77" y="0"/>
                  </a:lnTo>
                  <a:lnTo>
                    <a:pt x="77" y="19"/>
                  </a:lnTo>
                  <a:lnTo>
                    <a:pt x="21" y="19"/>
                  </a:lnTo>
                  <a:lnTo>
                    <a:pt x="21" y="41"/>
                  </a:lnTo>
                  <a:lnTo>
                    <a:pt x="70" y="41"/>
                  </a:lnTo>
                  <a:lnTo>
                    <a:pt x="70" y="60"/>
                  </a:lnTo>
                  <a:lnTo>
                    <a:pt x="21" y="60"/>
                  </a:lnTo>
                  <a:lnTo>
                    <a:pt x="21" y="82"/>
                  </a:lnTo>
                  <a:lnTo>
                    <a:pt x="77" y="82"/>
                  </a:lnTo>
                  <a:lnTo>
                    <a:pt x="77" y="101"/>
                  </a:lnTo>
                  <a:lnTo>
                    <a:pt x="0" y="1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8"/>
            <p:cNvSpPr>
              <a:spLocks noEditPoints="1"/>
            </p:cNvSpPr>
            <p:nvPr userDrawn="1"/>
          </p:nvSpPr>
          <p:spPr bwMode="auto">
            <a:xfrm>
              <a:off x="1550988" y="6775451"/>
              <a:ext cx="69850" cy="80963"/>
            </a:xfrm>
            <a:custGeom>
              <a:avLst/>
              <a:gdLst>
                <a:gd name="T0" fmla="*/ 0 w 88"/>
                <a:gd name="T1" fmla="*/ 0 h 101"/>
                <a:gd name="T2" fmla="*/ 47 w 88"/>
                <a:gd name="T3" fmla="*/ 0 h 101"/>
                <a:gd name="T4" fmla="*/ 47 w 88"/>
                <a:gd name="T5" fmla="*/ 0 h 101"/>
                <a:gd name="T6" fmla="*/ 56 w 88"/>
                <a:gd name="T7" fmla="*/ 0 h 101"/>
                <a:gd name="T8" fmla="*/ 65 w 88"/>
                <a:gd name="T9" fmla="*/ 3 h 101"/>
                <a:gd name="T10" fmla="*/ 72 w 88"/>
                <a:gd name="T11" fmla="*/ 5 h 101"/>
                <a:gd name="T12" fmla="*/ 77 w 88"/>
                <a:gd name="T13" fmla="*/ 10 h 101"/>
                <a:gd name="T14" fmla="*/ 77 w 88"/>
                <a:gd name="T15" fmla="*/ 10 h 101"/>
                <a:gd name="T16" fmla="*/ 81 w 88"/>
                <a:gd name="T17" fmla="*/ 14 h 101"/>
                <a:gd name="T18" fmla="*/ 83 w 88"/>
                <a:gd name="T19" fmla="*/ 19 h 101"/>
                <a:gd name="T20" fmla="*/ 84 w 88"/>
                <a:gd name="T21" fmla="*/ 26 h 101"/>
                <a:gd name="T22" fmla="*/ 86 w 88"/>
                <a:gd name="T23" fmla="*/ 33 h 101"/>
                <a:gd name="T24" fmla="*/ 86 w 88"/>
                <a:gd name="T25" fmla="*/ 33 h 101"/>
                <a:gd name="T26" fmla="*/ 86 w 88"/>
                <a:gd name="T27" fmla="*/ 33 h 101"/>
                <a:gd name="T28" fmla="*/ 84 w 88"/>
                <a:gd name="T29" fmla="*/ 44 h 101"/>
                <a:gd name="T30" fmla="*/ 79 w 88"/>
                <a:gd name="T31" fmla="*/ 53 h 101"/>
                <a:gd name="T32" fmla="*/ 74 w 88"/>
                <a:gd name="T33" fmla="*/ 60 h 101"/>
                <a:gd name="T34" fmla="*/ 65 w 88"/>
                <a:gd name="T35" fmla="*/ 66 h 101"/>
                <a:gd name="T36" fmla="*/ 88 w 88"/>
                <a:gd name="T37" fmla="*/ 101 h 101"/>
                <a:gd name="T38" fmla="*/ 63 w 88"/>
                <a:gd name="T39" fmla="*/ 101 h 101"/>
                <a:gd name="T40" fmla="*/ 41 w 88"/>
                <a:gd name="T41" fmla="*/ 69 h 101"/>
                <a:gd name="T42" fmla="*/ 23 w 88"/>
                <a:gd name="T43" fmla="*/ 69 h 101"/>
                <a:gd name="T44" fmla="*/ 23 w 88"/>
                <a:gd name="T45" fmla="*/ 101 h 101"/>
                <a:gd name="T46" fmla="*/ 0 w 88"/>
                <a:gd name="T47" fmla="*/ 101 h 101"/>
                <a:gd name="T48" fmla="*/ 0 w 88"/>
                <a:gd name="T49" fmla="*/ 0 h 101"/>
                <a:gd name="T50" fmla="*/ 47 w 88"/>
                <a:gd name="T51" fmla="*/ 50 h 101"/>
                <a:gd name="T52" fmla="*/ 47 w 88"/>
                <a:gd name="T53" fmla="*/ 50 h 101"/>
                <a:gd name="T54" fmla="*/ 54 w 88"/>
                <a:gd name="T55" fmla="*/ 48 h 101"/>
                <a:gd name="T56" fmla="*/ 59 w 88"/>
                <a:gd name="T57" fmla="*/ 44 h 101"/>
                <a:gd name="T58" fmla="*/ 61 w 88"/>
                <a:gd name="T59" fmla="*/ 41 h 101"/>
                <a:gd name="T60" fmla="*/ 63 w 88"/>
                <a:gd name="T61" fmla="*/ 35 h 101"/>
                <a:gd name="T62" fmla="*/ 63 w 88"/>
                <a:gd name="T63" fmla="*/ 33 h 101"/>
                <a:gd name="T64" fmla="*/ 63 w 88"/>
                <a:gd name="T65" fmla="*/ 33 h 101"/>
                <a:gd name="T66" fmla="*/ 61 w 88"/>
                <a:gd name="T67" fmla="*/ 28 h 101"/>
                <a:gd name="T68" fmla="*/ 57 w 88"/>
                <a:gd name="T69" fmla="*/ 23 h 101"/>
                <a:gd name="T70" fmla="*/ 52 w 88"/>
                <a:gd name="T71" fmla="*/ 21 h 101"/>
                <a:gd name="T72" fmla="*/ 45 w 88"/>
                <a:gd name="T73" fmla="*/ 19 h 101"/>
                <a:gd name="T74" fmla="*/ 23 w 88"/>
                <a:gd name="T75" fmla="*/ 19 h 101"/>
                <a:gd name="T76" fmla="*/ 23 w 88"/>
                <a:gd name="T77" fmla="*/ 50 h 101"/>
                <a:gd name="T78" fmla="*/ 47 w 88"/>
                <a:gd name="T79" fmla="*/ 5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01">
                  <a:moveTo>
                    <a:pt x="0" y="0"/>
                  </a:moveTo>
                  <a:lnTo>
                    <a:pt x="47" y="0"/>
                  </a:lnTo>
                  <a:lnTo>
                    <a:pt x="47" y="0"/>
                  </a:lnTo>
                  <a:lnTo>
                    <a:pt x="56" y="0"/>
                  </a:lnTo>
                  <a:lnTo>
                    <a:pt x="65" y="3"/>
                  </a:lnTo>
                  <a:lnTo>
                    <a:pt x="72" y="5"/>
                  </a:lnTo>
                  <a:lnTo>
                    <a:pt x="77" y="10"/>
                  </a:lnTo>
                  <a:lnTo>
                    <a:pt x="77" y="10"/>
                  </a:lnTo>
                  <a:lnTo>
                    <a:pt x="81" y="14"/>
                  </a:lnTo>
                  <a:lnTo>
                    <a:pt x="83" y="19"/>
                  </a:lnTo>
                  <a:lnTo>
                    <a:pt x="84" y="26"/>
                  </a:lnTo>
                  <a:lnTo>
                    <a:pt x="86" y="33"/>
                  </a:lnTo>
                  <a:lnTo>
                    <a:pt x="86" y="33"/>
                  </a:lnTo>
                  <a:lnTo>
                    <a:pt x="86" y="33"/>
                  </a:lnTo>
                  <a:lnTo>
                    <a:pt x="84" y="44"/>
                  </a:lnTo>
                  <a:lnTo>
                    <a:pt x="79" y="53"/>
                  </a:lnTo>
                  <a:lnTo>
                    <a:pt x="74" y="60"/>
                  </a:lnTo>
                  <a:lnTo>
                    <a:pt x="65" y="66"/>
                  </a:lnTo>
                  <a:lnTo>
                    <a:pt x="88" y="101"/>
                  </a:lnTo>
                  <a:lnTo>
                    <a:pt x="63" y="101"/>
                  </a:lnTo>
                  <a:lnTo>
                    <a:pt x="41" y="69"/>
                  </a:lnTo>
                  <a:lnTo>
                    <a:pt x="23" y="69"/>
                  </a:lnTo>
                  <a:lnTo>
                    <a:pt x="23" y="101"/>
                  </a:lnTo>
                  <a:lnTo>
                    <a:pt x="0" y="101"/>
                  </a:lnTo>
                  <a:lnTo>
                    <a:pt x="0" y="0"/>
                  </a:lnTo>
                  <a:close/>
                  <a:moveTo>
                    <a:pt x="47" y="50"/>
                  </a:moveTo>
                  <a:lnTo>
                    <a:pt x="47" y="50"/>
                  </a:lnTo>
                  <a:lnTo>
                    <a:pt x="54" y="48"/>
                  </a:lnTo>
                  <a:lnTo>
                    <a:pt x="59" y="44"/>
                  </a:lnTo>
                  <a:lnTo>
                    <a:pt x="61" y="41"/>
                  </a:lnTo>
                  <a:lnTo>
                    <a:pt x="63" y="35"/>
                  </a:lnTo>
                  <a:lnTo>
                    <a:pt x="63" y="33"/>
                  </a:lnTo>
                  <a:lnTo>
                    <a:pt x="63" y="33"/>
                  </a:lnTo>
                  <a:lnTo>
                    <a:pt x="61" y="28"/>
                  </a:lnTo>
                  <a:lnTo>
                    <a:pt x="57" y="23"/>
                  </a:lnTo>
                  <a:lnTo>
                    <a:pt x="52" y="21"/>
                  </a:lnTo>
                  <a:lnTo>
                    <a:pt x="45" y="19"/>
                  </a:lnTo>
                  <a:lnTo>
                    <a:pt x="23" y="19"/>
                  </a:lnTo>
                  <a:lnTo>
                    <a:pt x="23" y="50"/>
                  </a:lnTo>
                  <a:lnTo>
                    <a:pt x="4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39"/>
            <p:cNvSpPr>
              <a:spLocks/>
            </p:cNvSpPr>
            <p:nvPr userDrawn="1"/>
          </p:nvSpPr>
          <p:spPr bwMode="auto">
            <a:xfrm>
              <a:off x="1706563" y="6773863"/>
              <a:ext cx="76200" cy="84138"/>
            </a:xfrm>
            <a:custGeom>
              <a:avLst/>
              <a:gdLst>
                <a:gd name="T0" fmla="*/ 0 w 95"/>
                <a:gd name="T1" fmla="*/ 53 h 105"/>
                <a:gd name="T2" fmla="*/ 0 w 95"/>
                <a:gd name="T3" fmla="*/ 52 h 105"/>
                <a:gd name="T4" fmla="*/ 0 w 95"/>
                <a:gd name="T5" fmla="*/ 52 h 105"/>
                <a:gd name="T6" fmla="*/ 2 w 95"/>
                <a:gd name="T7" fmla="*/ 43 h 105"/>
                <a:gd name="T8" fmla="*/ 4 w 95"/>
                <a:gd name="T9" fmla="*/ 32 h 105"/>
                <a:gd name="T10" fmla="*/ 9 w 95"/>
                <a:gd name="T11" fmla="*/ 23 h 105"/>
                <a:gd name="T12" fmla="*/ 14 w 95"/>
                <a:gd name="T13" fmla="*/ 16 h 105"/>
                <a:gd name="T14" fmla="*/ 23 w 95"/>
                <a:gd name="T15" fmla="*/ 9 h 105"/>
                <a:gd name="T16" fmla="*/ 32 w 95"/>
                <a:gd name="T17" fmla="*/ 3 h 105"/>
                <a:gd name="T18" fmla="*/ 43 w 95"/>
                <a:gd name="T19" fmla="*/ 2 h 105"/>
                <a:gd name="T20" fmla="*/ 54 w 95"/>
                <a:gd name="T21" fmla="*/ 0 h 105"/>
                <a:gd name="T22" fmla="*/ 54 w 95"/>
                <a:gd name="T23" fmla="*/ 0 h 105"/>
                <a:gd name="T24" fmla="*/ 67 w 95"/>
                <a:gd name="T25" fmla="*/ 2 h 105"/>
                <a:gd name="T26" fmla="*/ 77 w 95"/>
                <a:gd name="T27" fmla="*/ 5 h 105"/>
                <a:gd name="T28" fmla="*/ 86 w 95"/>
                <a:gd name="T29" fmla="*/ 9 h 105"/>
                <a:gd name="T30" fmla="*/ 94 w 95"/>
                <a:gd name="T31" fmla="*/ 16 h 105"/>
                <a:gd name="T32" fmla="*/ 79 w 95"/>
                <a:gd name="T33" fmla="*/ 32 h 105"/>
                <a:gd name="T34" fmla="*/ 79 w 95"/>
                <a:gd name="T35" fmla="*/ 32 h 105"/>
                <a:gd name="T36" fmla="*/ 74 w 95"/>
                <a:gd name="T37" fmla="*/ 27 h 105"/>
                <a:gd name="T38" fmla="*/ 67 w 95"/>
                <a:gd name="T39" fmla="*/ 23 h 105"/>
                <a:gd name="T40" fmla="*/ 61 w 95"/>
                <a:gd name="T41" fmla="*/ 21 h 105"/>
                <a:gd name="T42" fmla="*/ 54 w 95"/>
                <a:gd name="T43" fmla="*/ 21 h 105"/>
                <a:gd name="T44" fmla="*/ 54 w 95"/>
                <a:gd name="T45" fmla="*/ 21 h 105"/>
                <a:gd name="T46" fmla="*/ 47 w 95"/>
                <a:gd name="T47" fmla="*/ 21 h 105"/>
                <a:gd name="T48" fmla="*/ 41 w 95"/>
                <a:gd name="T49" fmla="*/ 23 h 105"/>
                <a:gd name="T50" fmla="*/ 36 w 95"/>
                <a:gd name="T51" fmla="*/ 27 h 105"/>
                <a:gd name="T52" fmla="*/ 32 w 95"/>
                <a:gd name="T53" fmla="*/ 30 h 105"/>
                <a:gd name="T54" fmla="*/ 29 w 95"/>
                <a:gd name="T55" fmla="*/ 34 h 105"/>
                <a:gd name="T56" fmla="*/ 25 w 95"/>
                <a:gd name="T57" fmla="*/ 39 h 105"/>
                <a:gd name="T58" fmla="*/ 25 w 95"/>
                <a:gd name="T59" fmla="*/ 46 h 105"/>
                <a:gd name="T60" fmla="*/ 23 w 95"/>
                <a:gd name="T61" fmla="*/ 52 h 105"/>
                <a:gd name="T62" fmla="*/ 23 w 95"/>
                <a:gd name="T63" fmla="*/ 52 h 105"/>
                <a:gd name="T64" fmla="*/ 23 w 95"/>
                <a:gd name="T65" fmla="*/ 52 h 105"/>
                <a:gd name="T66" fmla="*/ 25 w 95"/>
                <a:gd name="T67" fmla="*/ 59 h 105"/>
                <a:gd name="T68" fmla="*/ 25 w 95"/>
                <a:gd name="T69" fmla="*/ 64 h 105"/>
                <a:gd name="T70" fmla="*/ 29 w 95"/>
                <a:gd name="T71" fmla="*/ 69 h 105"/>
                <a:gd name="T72" fmla="*/ 32 w 95"/>
                <a:gd name="T73" fmla="*/ 75 h 105"/>
                <a:gd name="T74" fmla="*/ 36 w 95"/>
                <a:gd name="T75" fmla="*/ 78 h 105"/>
                <a:gd name="T76" fmla="*/ 41 w 95"/>
                <a:gd name="T77" fmla="*/ 82 h 105"/>
                <a:gd name="T78" fmla="*/ 47 w 95"/>
                <a:gd name="T79" fmla="*/ 84 h 105"/>
                <a:gd name="T80" fmla="*/ 54 w 95"/>
                <a:gd name="T81" fmla="*/ 84 h 105"/>
                <a:gd name="T82" fmla="*/ 54 w 95"/>
                <a:gd name="T83" fmla="*/ 84 h 105"/>
                <a:gd name="T84" fmla="*/ 61 w 95"/>
                <a:gd name="T85" fmla="*/ 84 h 105"/>
                <a:gd name="T86" fmla="*/ 68 w 95"/>
                <a:gd name="T87" fmla="*/ 80 h 105"/>
                <a:gd name="T88" fmla="*/ 74 w 95"/>
                <a:gd name="T89" fmla="*/ 77 h 105"/>
                <a:gd name="T90" fmla="*/ 81 w 95"/>
                <a:gd name="T91" fmla="*/ 73 h 105"/>
                <a:gd name="T92" fmla="*/ 95 w 95"/>
                <a:gd name="T93" fmla="*/ 87 h 105"/>
                <a:gd name="T94" fmla="*/ 95 w 95"/>
                <a:gd name="T95" fmla="*/ 87 h 105"/>
                <a:gd name="T96" fmla="*/ 86 w 95"/>
                <a:gd name="T97" fmla="*/ 94 h 105"/>
                <a:gd name="T98" fmla="*/ 77 w 95"/>
                <a:gd name="T99" fmla="*/ 100 h 105"/>
                <a:gd name="T100" fmla="*/ 67 w 95"/>
                <a:gd name="T101" fmla="*/ 103 h 105"/>
                <a:gd name="T102" fmla="*/ 52 w 95"/>
                <a:gd name="T103" fmla="*/ 105 h 105"/>
                <a:gd name="T104" fmla="*/ 52 w 95"/>
                <a:gd name="T105" fmla="*/ 105 h 105"/>
                <a:gd name="T106" fmla="*/ 41 w 95"/>
                <a:gd name="T107" fmla="*/ 103 h 105"/>
                <a:gd name="T108" fmla="*/ 32 w 95"/>
                <a:gd name="T109" fmla="*/ 102 h 105"/>
                <a:gd name="T110" fmla="*/ 23 w 95"/>
                <a:gd name="T111" fmla="*/ 96 h 105"/>
                <a:gd name="T112" fmla="*/ 14 w 95"/>
                <a:gd name="T113" fmla="*/ 89 h 105"/>
                <a:gd name="T114" fmla="*/ 9 w 95"/>
                <a:gd name="T115" fmla="*/ 82 h 105"/>
                <a:gd name="T116" fmla="*/ 4 w 95"/>
                <a:gd name="T117" fmla="*/ 73 h 105"/>
                <a:gd name="T118" fmla="*/ 2 w 95"/>
                <a:gd name="T119" fmla="*/ 64 h 105"/>
                <a:gd name="T120" fmla="*/ 0 w 95"/>
                <a:gd name="T121" fmla="*/ 53 h 105"/>
                <a:gd name="T122" fmla="*/ 0 w 95"/>
                <a:gd name="T123"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 h="105">
                  <a:moveTo>
                    <a:pt x="0" y="53"/>
                  </a:moveTo>
                  <a:lnTo>
                    <a:pt x="0" y="52"/>
                  </a:lnTo>
                  <a:lnTo>
                    <a:pt x="0" y="52"/>
                  </a:lnTo>
                  <a:lnTo>
                    <a:pt x="2" y="43"/>
                  </a:lnTo>
                  <a:lnTo>
                    <a:pt x="4" y="32"/>
                  </a:lnTo>
                  <a:lnTo>
                    <a:pt x="9" y="23"/>
                  </a:lnTo>
                  <a:lnTo>
                    <a:pt x="14" y="16"/>
                  </a:lnTo>
                  <a:lnTo>
                    <a:pt x="23" y="9"/>
                  </a:lnTo>
                  <a:lnTo>
                    <a:pt x="32" y="3"/>
                  </a:lnTo>
                  <a:lnTo>
                    <a:pt x="43" y="2"/>
                  </a:lnTo>
                  <a:lnTo>
                    <a:pt x="54" y="0"/>
                  </a:lnTo>
                  <a:lnTo>
                    <a:pt x="54" y="0"/>
                  </a:lnTo>
                  <a:lnTo>
                    <a:pt x="67" y="2"/>
                  </a:lnTo>
                  <a:lnTo>
                    <a:pt x="77" y="5"/>
                  </a:lnTo>
                  <a:lnTo>
                    <a:pt x="86" y="9"/>
                  </a:lnTo>
                  <a:lnTo>
                    <a:pt x="94" y="16"/>
                  </a:lnTo>
                  <a:lnTo>
                    <a:pt x="79" y="32"/>
                  </a:lnTo>
                  <a:lnTo>
                    <a:pt x="79" y="32"/>
                  </a:lnTo>
                  <a:lnTo>
                    <a:pt x="74" y="27"/>
                  </a:lnTo>
                  <a:lnTo>
                    <a:pt x="67" y="23"/>
                  </a:lnTo>
                  <a:lnTo>
                    <a:pt x="61" y="21"/>
                  </a:lnTo>
                  <a:lnTo>
                    <a:pt x="54" y="21"/>
                  </a:lnTo>
                  <a:lnTo>
                    <a:pt x="54" y="21"/>
                  </a:lnTo>
                  <a:lnTo>
                    <a:pt x="47" y="21"/>
                  </a:lnTo>
                  <a:lnTo>
                    <a:pt x="41" y="23"/>
                  </a:lnTo>
                  <a:lnTo>
                    <a:pt x="36" y="27"/>
                  </a:lnTo>
                  <a:lnTo>
                    <a:pt x="32" y="30"/>
                  </a:lnTo>
                  <a:lnTo>
                    <a:pt x="29" y="34"/>
                  </a:lnTo>
                  <a:lnTo>
                    <a:pt x="25" y="39"/>
                  </a:lnTo>
                  <a:lnTo>
                    <a:pt x="25" y="46"/>
                  </a:lnTo>
                  <a:lnTo>
                    <a:pt x="23" y="52"/>
                  </a:lnTo>
                  <a:lnTo>
                    <a:pt x="23" y="52"/>
                  </a:lnTo>
                  <a:lnTo>
                    <a:pt x="23" y="52"/>
                  </a:lnTo>
                  <a:lnTo>
                    <a:pt x="25" y="59"/>
                  </a:lnTo>
                  <a:lnTo>
                    <a:pt x="25" y="64"/>
                  </a:lnTo>
                  <a:lnTo>
                    <a:pt x="29" y="69"/>
                  </a:lnTo>
                  <a:lnTo>
                    <a:pt x="32" y="75"/>
                  </a:lnTo>
                  <a:lnTo>
                    <a:pt x="36" y="78"/>
                  </a:lnTo>
                  <a:lnTo>
                    <a:pt x="41" y="82"/>
                  </a:lnTo>
                  <a:lnTo>
                    <a:pt x="47" y="84"/>
                  </a:lnTo>
                  <a:lnTo>
                    <a:pt x="54" y="84"/>
                  </a:lnTo>
                  <a:lnTo>
                    <a:pt x="54" y="84"/>
                  </a:lnTo>
                  <a:lnTo>
                    <a:pt x="61" y="84"/>
                  </a:lnTo>
                  <a:lnTo>
                    <a:pt x="68" y="80"/>
                  </a:lnTo>
                  <a:lnTo>
                    <a:pt x="74" y="77"/>
                  </a:lnTo>
                  <a:lnTo>
                    <a:pt x="81" y="73"/>
                  </a:lnTo>
                  <a:lnTo>
                    <a:pt x="95" y="87"/>
                  </a:lnTo>
                  <a:lnTo>
                    <a:pt x="95" y="87"/>
                  </a:lnTo>
                  <a:lnTo>
                    <a:pt x="86" y="94"/>
                  </a:lnTo>
                  <a:lnTo>
                    <a:pt x="77" y="100"/>
                  </a:lnTo>
                  <a:lnTo>
                    <a:pt x="67" y="103"/>
                  </a:lnTo>
                  <a:lnTo>
                    <a:pt x="52" y="105"/>
                  </a:lnTo>
                  <a:lnTo>
                    <a:pt x="52" y="105"/>
                  </a:lnTo>
                  <a:lnTo>
                    <a:pt x="41" y="103"/>
                  </a:lnTo>
                  <a:lnTo>
                    <a:pt x="32" y="102"/>
                  </a:lnTo>
                  <a:lnTo>
                    <a:pt x="23" y="96"/>
                  </a:lnTo>
                  <a:lnTo>
                    <a:pt x="14" y="89"/>
                  </a:lnTo>
                  <a:lnTo>
                    <a:pt x="9" y="82"/>
                  </a:lnTo>
                  <a:lnTo>
                    <a:pt x="4" y="73"/>
                  </a:lnTo>
                  <a:lnTo>
                    <a:pt x="2" y="64"/>
                  </a:lnTo>
                  <a:lnTo>
                    <a:pt x="0" y="53"/>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40"/>
            <p:cNvSpPr>
              <a:spLocks/>
            </p:cNvSpPr>
            <p:nvPr userDrawn="1"/>
          </p:nvSpPr>
          <p:spPr bwMode="auto">
            <a:xfrm>
              <a:off x="1825625" y="6775451"/>
              <a:ext cx="68263" cy="80963"/>
            </a:xfrm>
            <a:custGeom>
              <a:avLst/>
              <a:gdLst>
                <a:gd name="T0" fmla="*/ 0 w 87"/>
                <a:gd name="T1" fmla="*/ 0 h 101"/>
                <a:gd name="T2" fmla="*/ 22 w 87"/>
                <a:gd name="T3" fmla="*/ 0 h 101"/>
                <a:gd name="T4" fmla="*/ 22 w 87"/>
                <a:gd name="T5" fmla="*/ 41 h 101"/>
                <a:gd name="T6" fmla="*/ 63 w 87"/>
                <a:gd name="T7" fmla="*/ 41 h 101"/>
                <a:gd name="T8" fmla="*/ 63 w 87"/>
                <a:gd name="T9" fmla="*/ 0 h 101"/>
                <a:gd name="T10" fmla="*/ 87 w 87"/>
                <a:gd name="T11" fmla="*/ 0 h 101"/>
                <a:gd name="T12" fmla="*/ 87 w 87"/>
                <a:gd name="T13" fmla="*/ 101 h 101"/>
                <a:gd name="T14" fmla="*/ 63 w 87"/>
                <a:gd name="T15" fmla="*/ 101 h 101"/>
                <a:gd name="T16" fmla="*/ 63 w 87"/>
                <a:gd name="T17" fmla="*/ 60 h 101"/>
                <a:gd name="T18" fmla="*/ 22 w 87"/>
                <a:gd name="T19" fmla="*/ 60 h 101"/>
                <a:gd name="T20" fmla="*/ 22 w 87"/>
                <a:gd name="T21" fmla="*/ 101 h 101"/>
                <a:gd name="T22" fmla="*/ 0 w 87"/>
                <a:gd name="T23" fmla="*/ 101 h 101"/>
                <a:gd name="T24" fmla="*/ 0 w 8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01">
                  <a:moveTo>
                    <a:pt x="0" y="0"/>
                  </a:moveTo>
                  <a:lnTo>
                    <a:pt x="22" y="0"/>
                  </a:lnTo>
                  <a:lnTo>
                    <a:pt x="22" y="41"/>
                  </a:lnTo>
                  <a:lnTo>
                    <a:pt x="63" y="41"/>
                  </a:lnTo>
                  <a:lnTo>
                    <a:pt x="63" y="0"/>
                  </a:lnTo>
                  <a:lnTo>
                    <a:pt x="87" y="0"/>
                  </a:lnTo>
                  <a:lnTo>
                    <a:pt x="87" y="101"/>
                  </a:lnTo>
                  <a:lnTo>
                    <a:pt x="63" y="101"/>
                  </a:lnTo>
                  <a:lnTo>
                    <a:pt x="63" y="60"/>
                  </a:lnTo>
                  <a:lnTo>
                    <a:pt x="22" y="60"/>
                  </a:lnTo>
                  <a:lnTo>
                    <a:pt x="22" y="101"/>
                  </a:lnTo>
                  <a:lnTo>
                    <a:pt x="0" y="1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41"/>
            <p:cNvSpPr>
              <a:spLocks/>
            </p:cNvSpPr>
            <p:nvPr userDrawn="1"/>
          </p:nvSpPr>
          <p:spPr bwMode="auto">
            <a:xfrm>
              <a:off x="1941513" y="6775451"/>
              <a:ext cx="61913" cy="80963"/>
            </a:xfrm>
            <a:custGeom>
              <a:avLst/>
              <a:gdLst>
                <a:gd name="T0" fmla="*/ 0 w 77"/>
                <a:gd name="T1" fmla="*/ 0 h 101"/>
                <a:gd name="T2" fmla="*/ 77 w 77"/>
                <a:gd name="T3" fmla="*/ 0 h 101"/>
                <a:gd name="T4" fmla="*/ 77 w 77"/>
                <a:gd name="T5" fmla="*/ 19 h 101"/>
                <a:gd name="T6" fmla="*/ 21 w 77"/>
                <a:gd name="T7" fmla="*/ 19 h 101"/>
                <a:gd name="T8" fmla="*/ 21 w 77"/>
                <a:gd name="T9" fmla="*/ 41 h 101"/>
                <a:gd name="T10" fmla="*/ 70 w 77"/>
                <a:gd name="T11" fmla="*/ 41 h 101"/>
                <a:gd name="T12" fmla="*/ 70 w 77"/>
                <a:gd name="T13" fmla="*/ 60 h 101"/>
                <a:gd name="T14" fmla="*/ 21 w 77"/>
                <a:gd name="T15" fmla="*/ 60 h 101"/>
                <a:gd name="T16" fmla="*/ 21 w 77"/>
                <a:gd name="T17" fmla="*/ 82 h 101"/>
                <a:gd name="T18" fmla="*/ 77 w 77"/>
                <a:gd name="T19" fmla="*/ 82 h 101"/>
                <a:gd name="T20" fmla="*/ 77 w 77"/>
                <a:gd name="T21" fmla="*/ 101 h 101"/>
                <a:gd name="T22" fmla="*/ 0 w 77"/>
                <a:gd name="T23" fmla="*/ 101 h 101"/>
                <a:gd name="T24" fmla="*/ 0 w 77"/>
                <a:gd name="T2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 h="101">
                  <a:moveTo>
                    <a:pt x="0" y="0"/>
                  </a:moveTo>
                  <a:lnTo>
                    <a:pt x="77" y="0"/>
                  </a:lnTo>
                  <a:lnTo>
                    <a:pt x="77" y="19"/>
                  </a:lnTo>
                  <a:lnTo>
                    <a:pt x="21" y="19"/>
                  </a:lnTo>
                  <a:lnTo>
                    <a:pt x="21" y="41"/>
                  </a:lnTo>
                  <a:lnTo>
                    <a:pt x="70" y="41"/>
                  </a:lnTo>
                  <a:lnTo>
                    <a:pt x="70" y="60"/>
                  </a:lnTo>
                  <a:lnTo>
                    <a:pt x="21" y="60"/>
                  </a:lnTo>
                  <a:lnTo>
                    <a:pt x="21" y="82"/>
                  </a:lnTo>
                  <a:lnTo>
                    <a:pt x="77" y="82"/>
                  </a:lnTo>
                  <a:lnTo>
                    <a:pt x="77" y="101"/>
                  </a:lnTo>
                  <a:lnTo>
                    <a:pt x="0" y="1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42"/>
            <p:cNvSpPr>
              <a:spLocks/>
            </p:cNvSpPr>
            <p:nvPr userDrawn="1"/>
          </p:nvSpPr>
          <p:spPr bwMode="auto">
            <a:xfrm>
              <a:off x="2041525" y="6775451"/>
              <a:ext cx="80963" cy="80963"/>
            </a:xfrm>
            <a:custGeom>
              <a:avLst/>
              <a:gdLst>
                <a:gd name="T0" fmla="*/ 0 w 101"/>
                <a:gd name="T1" fmla="*/ 0 h 101"/>
                <a:gd name="T2" fmla="*/ 23 w 101"/>
                <a:gd name="T3" fmla="*/ 0 h 101"/>
                <a:gd name="T4" fmla="*/ 50 w 101"/>
                <a:gd name="T5" fmla="*/ 71 h 101"/>
                <a:gd name="T6" fmla="*/ 77 w 101"/>
                <a:gd name="T7" fmla="*/ 0 h 101"/>
                <a:gd name="T8" fmla="*/ 101 w 101"/>
                <a:gd name="T9" fmla="*/ 0 h 101"/>
                <a:gd name="T10" fmla="*/ 61 w 101"/>
                <a:gd name="T11" fmla="*/ 101 h 101"/>
                <a:gd name="T12" fmla="*/ 39 w 101"/>
                <a:gd name="T13" fmla="*/ 101 h 101"/>
                <a:gd name="T14" fmla="*/ 0 w 101"/>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101">
                  <a:moveTo>
                    <a:pt x="0" y="0"/>
                  </a:moveTo>
                  <a:lnTo>
                    <a:pt x="23" y="0"/>
                  </a:lnTo>
                  <a:lnTo>
                    <a:pt x="50" y="71"/>
                  </a:lnTo>
                  <a:lnTo>
                    <a:pt x="77" y="0"/>
                  </a:lnTo>
                  <a:lnTo>
                    <a:pt x="101" y="0"/>
                  </a:lnTo>
                  <a:lnTo>
                    <a:pt x="61" y="101"/>
                  </a:lnTo>
                  <a:lnTo>
                    <a:pt x="39" y="10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Rectangle 43"/>
            <p:cNvSpPr>
              <a:spLocks noChangeArrowheads="1"/>
            </p:cNvSpPr>
            <p:nvPr userDrawn="1"/>
          </p:nvSpPr>
          <p:spPr bwMode="auto">
            <a:xfrm>
              <a:off x="2165350" y="6775451"/>
              <a:ext cx="17463"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44"/>
            <p:cNvSpPr>
              <a:spLocks noEditPoints="1"/>
            </p:cNvSpPr>
            <p:nvPr userDrawn="1"/>
          </p:nvSpPr>
          <p:spPr bwMode="auto">
            <a:xfrm>
              <a:off x="2228850" y="6773863"/>
              <a:ext cx="85725" cy="84138"/>
            </a:xfrm>
            <a:custGeom>
              <a:avLst/>
              <a:gdLst>
                <a:gd name="T0" fmla="*/ 0 w 107"/>
                <a:gd name="T1" fmla="*/ 52 h 105"/>
                <a:gd name="T2" fmla="*/ 0 w 107"/>
                <a:gd name="T3" fmla="*/ 43 h 105"/>
                <a:gd name="T4" fmla="*/ 7 w 107"/>
                <a:gd name="T5" fmla="*/ 23 h 105"/>
                <a:gd name="T6" fmla="*/ 21 w 107"/>
                <a:gd name="T7" fmla="*/ 9 h 105"/>
                <a:gd name="T8" fmla="*/ 41 w 107"/>
                <a:gd name="T9" fmla="*/ 2 h 105"/>
                <a:gd name="T10" fmla="*/ 53 w 107"/>
                <a:gd name="T11" fmla="*/ 0 h 105"/>
                <a:gd name="T12" fmla="*/ 75 w 107"/>
                <a:gd name="T13" fmla="*/ 3 h 105"/>
                <a:gd name="T14" fmla="*/ 91 w 107"/>
                <a:gd name="T15" fmla="*/ 16 h 105"/>
                <a:gd name="T16" fmla="*/ 104 w 107"/>
                <a:gd name="T17" fmla="*/ 32 h 105"/>
                <a:gd name="T18" fmla="*/ 107 w 107"/>
                <a:gd name="T19" fmla="*/ 52 h 105"/>
                <a:gd name="T20" fmla="*/ 107 w 107"/>
                <a:gd name="T21" fmla="*/ 52 h 105"/>
                <a:gd name="T22" fmla="*/ 104 w 107"/>
                <a:gd name="T23" fmla="*/ 73 h 105"/>
                <a:gd name="T24" fmla="*/ 91 w 107"/>
                <a:gd name="T25" fmla="*/ 89 h 105"/>
                <a:gd name="T26" fmla="*/ 75 w 107"/>
                <a:gd name="T27" fmla="*/ 100 h 105"/>
                <a:gd name="T28" fmla="*/ 53 w 107"/>
                <a:gd name="T29" fmla="*/ 105 h 105"/>
                <a:gd name="T30" fmla="*/ 41 w 107"/>
                <a:gd name="T31" fmla="*/ 103 h 105"/>
                <a:gd name="T32" fmla="*/ 21 w 107"/>
                <a:gd name="T33" fmla="*/ 96 h 105"/>
                <a:gd name="T34" fmla="*/ 7 w 107"/>
                <a:gd name="T35" fmla="*/ 82 h 105"/>
                <a:gd name="T36" fmla="*/ 0 w 107"/>
                <a:gd name="T37" fmla="*/ 62 h 105"/>
                <a:gd name="T38" fmla="*/ 0 w 107"/>
                <a:gd name="T39" fmla="*/ 53 h 105"/>
                <a:gd name="T40" fmla="*/ 84 w 107"/>
                <a:gd name="T41" fmla="*/ 52 h 105"/>
                <a:gd name="T42" fmla="*/ 82 w 107"/>
                <a:gd name="T43" fmla="*/ 46 h 105"/>
                <a:gd name="T44" fmla="*/ 79 w 107"/>
                <a:gd name="T45" fmla="*/ 35 h 105"/>
                <a:gd name="T46" fmla="*/ 70 w 107"/>
                <a:gd name="T47" fmla="*/ 27 h 105"/>
                <a:gd name="T48" fmla="*/ 59 w 107"/>
                <a:gd name="T49" fmla="*/ 21 h 105"/>
                <a:gd name="T50" fmla="*/ 53 w 107"/>
                <a:gd name="T51" fmla="*/ 21 h 105"/>
                <a:gd name="T52" fmla="*/ 41 w 107"/>
                <a:gd name="T53" fmla="*/ 23 h 105"/>
                <a:gd name="T54" fmla="*/ 30 w 107"/>
                <a:gd name="T55" fmla="*/ 30 h 105"/>
                <a:gd name="T56" fmla="*/ 25 w 107"/>
                <a:gd name="T57" fmla="*/ 39 h 105"/>
                <a:gd name="T58" fmla="*/ 23 w 107"/>
                <a:gd name="T59" fmla="*/ 52 h 105"/>
                <a:gd name="T60" fmla="*/ 23 w 107"/>
                <a:gd name="T61" fmla="*/ 52 h 105"/>
                <a:gd name="T62" fmla="*/ 25 w 107"/>
                <a:gd name="T63" fmla="*/ 64 h 105"/>
                <a:gd name="T64" fmla="*/ 30 w 107"/>
                <a:gd name="T65" fmla="*/ 75 h 105"/>
                <a:gd name="T66" fmla="*/ 41 w 107"/>
                <a:gd name="T67" fmla="*/ 82 h 105"/>
                <a:gd name="T68" fmla="*/ 53 w 107"/>
                <a:gd name="T69" fmla="*/ 84 h 105"/>
                <a:gd name="T70" fmla="*/ 59 w 107"/>
                <a:gd name="T71" fmla="*/ 84 h 105"/>
                <a:gd name="T72" fmla="*/ 71 w 107"/>
                <a:gd name="T73" fmla="*/ 78 h 105"/>
                <a:gd name="T74" fmla="*/ 79 w 107"/>
                <a:gd name="T75" fmla="*/ 69 h 105"/>
                <a:gd name="T76" fmla="*/ 82 w 107"/>
                <a:gd name="T77" fmla="*/ 59 h 105"/>
                <a:gd name="T78" fmla="*/ 84 w 107"/>
                <a:gd name="T7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 h="105">
                  <a:moveTo>
                    <a:pt x="0" y="53"/>
                  </a:moveTo>
                  <a:lnTo>
                    <a:pt x="0" y="52"/>
                  </a:lnTo>
                  <a:lnTo>
                    <a:pt x="0" y="52"/>
                  </a:lnTo>
                  <a:lnTo>
                    <a:pt x="0" y="43"/>
                  </a:lnTo>
                  <a:lnTo>
                    <a:pt x="3" y="32"/>
                  </a:lnTo>
                  <a:lnTo>
                    <a:pt x="7" y="23"/>
                  </a:lnTo>
                  <a:lnTo>
                    <a:pt x="14" y="16"/>
                  </a:lnTo>
                  <a:lnTo>
                    <a:pt x="21" y="9"/>
                  </a:lnTo>
                  <a:lnTo>
                    <a:pt x="32" y="3"/>
                  </a:lnTo>
                  <a:lnTo>
                    <a:pt x="41" y="2"/>
                  </a:lnTo>
                  <a:lnTo>
                    <a:pt x="53" y="0"/>
                  </a:lnTo>
                  <a:lnTo>
                    <a:pt x="53" y="0"/>
                  </a:lnTo>
                  <a:lnTo>
                    <a:pt x="64" y="2"/>
                  </a:lnTo>
                  <a:lnTo>
                    <a:pt x="75" y="3"/>
                  </a:lnTo>
                  <a:lnTo>
                    <a:pt x="84" y="9"/>
                  </a:lnTo>
                  <a:lnTo>
                    <a:pt x="91" y="16"/>
                  </a:lnTo>
                  <a:lnTo>
                    <a:pt x="98" y="23"/>
                  </a:lnTo>
                  <a:lnTo>
                    <a:pt x="104" y="32"/>
                  </a:lnTo>
                  <a:lnTo>
                    <a:pt x="106" y="41"/>
                  </a:lnTo>
                  <a:lnTo>
                    <a:pt x="107" y="52"/>
                  </a:lnTo>
                  <a:lnTo>
                    <a:pt x="107" y="52"/>
                  </a:lnTo>
                  <a:lnTo>
                    <a:pt x="107" y="52"/>
                  </a:lnTo>
                  <a:lnTo>
                    <a:pt x="106" y="62"/>
                  </a:lnTo>
                  <a:lnTo>
                    <a:pt x="104" y="73"/>
                  </a:lnTo>
                  <a:lnTo>
                    <a:pt x="98" y="82"/>
                  </a:lnTo>
                  <a:lnTo>
                    <a:pt x="91" y="89"/>
                  </a:lnTo>
                  <a:lnTo>
                    <a:pt x="84" y="96"/>
                  </a:lnTo>
                  <a:lnTo>
                    <a:pt x="75" y="100"/>
                  </a:lnTo>
                  <a:lnTo>
                    <a:pt x="64" y="103"/>
                  </a:lnTo>
                  <a:lnTo>
                    <a:pt x="53" y="105"/>
                  </a:lnTo>
                  <a:lnTo>
                    <a:pt x="53" y="105"/>
                  </a:lnTo>
                  <a:lnTo>
                    <a:pt x="41" y="103"/>
                  </a:lnTo>
                  <a:lnTo>
                    <a:pt x="32" y="102"/>
                  </a:lnTo>
                  <a:lnTo>
                    <a:pt x="21" y="96"/>
                  </a:lnTo>
                  <a:lnTo>
                    <a:pt x="14" y="89"/>
                  </a:lnTo>
                  <a:lnTo>
                    <a:pt x="7" y="82"/>
                  </a:lnTo>
                  <a:lnTo>
                    <a:pt x="3" y="73"/>
                  </a:lnTo>
                  <a:lnTo>
                    <a:pt x="0" y="62"/>
                  </a:lnTo>
                  <a:lnTo>
                    <a:pt x="0" y="53"/>
                  </a:lnTo>
                  <a:lnTo>
                    <a:pt x="0" y="53"/>
                  </a:lnTo>
                  <a:close/>
                  <a:moveTo>
                    <a:pt x="84" y="53"/>
                  </a:moveTo>
                  <a:lnTo>
                    <a:pt x="84" y="52"/>
                  </a:lnTo>
                  <a:lnTo>
                    <a:pt x="84" y="52"/>
                  </a:lnTo>
                  <a:lnTo>
                    <a:pt x="82" y="46"/>
                  </a:lnTo>
                  <a:lnTo>
                    <a:pt x="82" y="41"/>
                  </a:lnTo>
                  <a:lnTo>
                    <a:pt x="79" y="35"/>
                  </a:lnTo>
                  <a:lnTo>
                    <a:pt x="75" y="30"/>
                  </a:lnTo>
                  <a:lnTo>
                    <a:pt x="70" y="27"/>
                  </a:lnTo>
                  <a:lnTo>
                    <a:pt x="66" y="23"/>
                  </a:lnTo>
                  <a:lnTo>
                    <a:pt x="59" y="21"/>
                  </a:lnTo>
                  <a:lnTo>
                    <a:pt x="53" y="21"/>
                  </a:lnTo>
                  <a:lnTo>
                    <a:pt x="53" y="21"/>
                  </a:lnTo>
                  <a:lnTo>
                    <a:pt x="46" y="21"/>
                  </a:lnTo>
                  <a:lnTo>
                    <a:pt x="41" y="23"/>
                  </a:lnTo>
                  <a:lnTo>
                    <a:pt x="35" y="27"/>
                  </a:lnTo>
                  <a:lnTo>
                    <a:pt x="30" y="30"/>
                  </a:lnTo>
                  <a:lnTo>
                    <a:pt x="26" y="34"/>
                  </a:lnTo>
                  <a:lnTo>
                    <a:pt x="25" y="39"/>
                  </a:lnTo>
                  <a:lnTo>
                    <a:pt x="23" y="46"/>
                  </a:lnTo>
                  <a:lnTo>
                    <a:pt x="23" y="52"/>
                  </a:lnTo>
                  <a:lnTo>
                    <a:pt x="23" y="52"/>
                  </a:lnTo>
                  <a:lnTo>
                    <a:pt x="23" y="52"/>
                  </a:lnTo>
                  <a:lnTo>
                    <a:pt x="23" y="59"/>
                  </a:lnTo>
                  <a:lnTo>
                    <a:pt x="25" y="64"/>
                  </a:lnTo>
                  <a:lnTo>
                    <a:pt x="26" y="69"/>
                  </a:lnTo>
                  <a:lnTo>
                    <a:pt x="30" y="75"/>
                  </a:lnTo>
                  <a:lnTo>
                    <a:pt x="35" y="78"/>
                  </a:lnTo>
                  <a:lnTo>
                    <a:pt x="41" y="82"/>
                  </a:lnTo>
                  <a:lnTo>
                    <a:pt x="46" y="84"/>
                  </a:lnTo>
                  <a:lnTo>
                    <a:pt x="53" y="84"/>
                  </a:lnTo>
                  <a:lnTo>
                    <a:pt x="53" y="84"/>
                  </a:lnTo>
                  <a:lnTo>
                    <a:pt x="59" y="84"/>
                  </a:lnTo>
                  <a:lnTo>
                    <a:pt x="66" y="82"/>
                  </a:lnTo>
                  <a:lnTo>
                    <a:pt x="71" y="78"/>
                  </a:lnTo>
                  <a:lnTo>
                    <a:pt x="75" y="75"/>
                  </a:lnTo>
                  <a:lnTo>
                    <a:pt x="79" y="69"/>
                  </a:lnTo>
                  <a:lnTo>
                    <a:pt x="82" y="64"/>
                  </a:lnTo>
                  <a:lnTo>
                    <a:pt x="82" y="59"/>
                  </a:lnTo>
                  <a:lnTo>
                    <a:pt x="84" y="53"/>
                  </a:lnTo>
                  <a:lnTo>
                    <a:pt x="8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45"/>
            <p:cNvSpPr>
              <a:spLocks/>
            </p:cNvSpPr>
            <p:nvPr userDrawn="1"/>
          </p:nvSpPr>
          <p:spPr bwMode="auto">
            <a:xfrm>
              <a:off x="2351088" y="6775451"/>
              <a:ext cx="66675" cy="80963"/>
            </a:xfrm>
            <a:custGeom>
              <a:avLst/>
              <a:gdLst>
                <a:gd name="T0" fmla="*/ 31 w 85"/>
                <a:gd name="T1" fmla="*/ 21 h 101"/>
                <a:gd name="T2" fmla="*/ 0 w 85"/>
                <a:gd name="T3" fmla="*/ 21 h 101"/>
                <a:gd name="T4" fmla="*/ 0 w 85"/>
                <a:gd name="T5" fmla="*/ 0 h 101"/>
                <a:gd name="T6" fmla="*/ 85 w 85"/>
                <a:gd name="T7" fmla="*/ 0 h 101"/>
                <a:gd name="T8" fmla="*/ 85 w 85"/>
                <a:gd name="T9" fmla="*/ 21 h 101"/>
                <a:gd name="T10" fmla="*/ 54 w 85"/>
                <a:gd name="T11" fmla="*/ 21 h 101"/>
                <a:gd name="T12" fmla="*/ 54 w 85"/>
                <a:gd name="T13" fmla="*/ 101 h 101"/>
                <a:gd name="T14" fmla="*/ 31 w 85"/>
                <a:gd name="T15" fmla="*/ 101 h 101"/>
                <a:gd name="T16" fmla="*/ 31 w 85"/>
                <a:gd name="T17" fmla="*/ 2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31" y="21"/>
                  </a:moveTo>
                  <a:lnTo>
                    <a:pt x="0" y="21"/>
                  </a:lnTo>
                  <a:lnTo>
                    <a:pt x="0" y="0"/>
                  </a:lnTo>
                  <a:lnTo>
                    <a:pt x="85" y="0"/>
                  </a:lnTo>
                  <a:lnTo>
                    <a:pt x="85" y="21"/>
                  </a:lnTo>
                  <a:lnTo>
                    <a:pt x="54" y="21"/>
                  </a:lnTo>
                  <a:lnTo>
                    <a:pt x="54" y="101"/>
                  </a:lnTo>
                  <a:lnTo>
                    <a:pt x="31" y="101"/>
                  </a:lnTo>
                  <a:lnTo>
                    <a:pt x="3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Rectangle 46"/>
            <p:cNvSpPr>
              <a:spLocks noChangeArrowheads="1"/>
            </p:cNvSpPr>
            <p:nvPr userDrawn="1"/>
          </p:nvSpPr>
          <p:spPr bwMode="auto">
            <a:xfrm>
              <a:off x="1073150" y="6899276"/>
              <a:ext cx="4763" cy="50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47"/>
            <p:cNvSpPr>
              <a:spLocks/>
            </p:cNvSpPr>
            <p:nvPr userDrawn="1"/>
          </p:nvSpPr>
          <p:spPr bwMode="auto">
            <a:xfrm>
              <a:off x="1100138" y="6899276"/>
              <a:ext cx="44450" cy="50800"/>
            </a:xfrm>
            <a:custGeom>
              <a:avLst/>
              <a:gdLst>
                <a:gd name="T0" fmla="*/ 0 w 56"/>
                <a:gd name="T1" fmla="*/ 0 h 62"/>
                <a:gd name="T2" fmla="*/ 7 w 56"/>
                <a:gd name="T3" fmla="*/ 0 h 62"/>
                <a:gd name="T4" fmla="*/ 49 w 56"/>
                <a:gd name="T5" fmla="*/ 50 h 62"/>
                <a:gd name="T6" fmla="*/ 49 w 56"/>
                <a:gd name="T7" fmla="*/ 0 h 62"/>
                <a:gd name="T8" fmla="*/ 56 w 56"/>
                <a:gd name="T9" fmla="*/ 0 h 62"/>
                <a:gd name="T10" fmla="*/ 56 w 56"/>
                <a:gd name="T11" fmla="*/ 62 h 62"/>
                <a:gd name="T12" fmla="*/ 49 w 56"/>
                <a:gd name="T13" fmla="*/ 62 h 62"/>
                <a:gd name="T14" fmla="*/ 7 w 56"/>
                <a:gd name="T15" fmla="*/ 10 h 62"/>
                <a:gd name="T16" fmla="*/ 7 w 56"/>
                <a:gd name="T17" fmla="*/ 62 h 62"/>
                <a:gd name="T18" fmla="*/ 0 w 56"/>
                <a:gd name="T19" fmla="*/ 62 h 62"/>
                <a:gd name="T20" fmla="*/ 0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0" y="0"/>
                  </a:moveTo>
                  <a:lnTo>
                    <a:pt x="7" y="0"/>
                  </a:lnTo>
                  <a:lnTo>
                    <a:pt x="49" y="50"/>
                  </a:lnTo>
                  <a:lnTo>
                    <a:pt x="49" y="0"/>
                  </a:lnTo>
                  <a:lnTo>
                    <a:pt x="56" y="0"/>
                  </a:lnTo>
                  <a:lnTo>
                    <a:pt x="56" y="62"/>
                  </a:lnTo>
                  <a:lnTo>
                    <a:pt x="49" y="62"/>
                  </a:lnTo>
                  <a:lnTo>
                    <a:pt x="7" y="10"/>
                  </a:lnTo>
                  <a:lnTo>
                    <a:pt x="7"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48"/>
            <p:cNvSpPr>
              <a:spLocks/>
            </p:cNvSpPr>
            <p:nvPr userDrawn="1"/>
          </p:nvSpPr>
          <p:spPr bwMode="auto">
            <a:xfrm>
              <a:off x="1160463" y="6899276"/>
              <a:ext cx="49213" cy="52388"/>
            </a:xfrm>
            <a:custGeom>
              <a:avLst/>
              <a:gdLst>
                <a:gd name="T0" fmla="*/ 0 w 61"/>
                <a:gd name="T1" fmla="*/ 0 h 64"/>
                <a:gd name="T2" fmla="*/ 7 w 61"/>
                <a:gd name="T3" fmla="*/ 0 h 64"/>
                <a:gd name="T4" fmla="*/ 30 w 61"/>
                <a:gd name="T5" fmla="*/ 53 h 64"/>
                <a:gd name="T6" fmla="*/ 54 w 61"/>
                <a:gd name="T7" fmla="*/ 0 h 64"/>
                <a:gd name="T8" fmla="*/ 61 w 61"/>
                <a:gd name="T9" fmla="*/ 0 h 64"/>
                <a:gd name="T10" fmla="*/ 34 w 61"/>
                <a:gd name="T11" fmla="*/ 64 h 64"/>
                <a:gd name="T12" fmla="*/ 27 w 61"/>
                <a:gd name="T13" fmla="*/ 64 h 64"/>
                <a:gd name="T14" fmla="*/ 0 w 61"/>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4">
                  <a:moveTo>
                    <a:pt x="0" y="0"/>
                  </a:moveTo>
                  <a:lnTo>
                    <a:pt x="7" y="0"/>
                  </a:lnTo>
                  <a:lnTo>
                    <a:pt x="30" y="53"/>
                  </a:lnTo>
                  <a:lnTo>
                    <a:pt x="54" y="0"/>
                  </a:lnTo>
                  <a:lnTo>
                    <a:pt x="61" y="0"/>
                  </a:lnTo>
                  <a:lnTo>
                    <a:pt x="34" y="64"/>
                  </a:lnTo>
                  <a:lnTo>
                    <a:pt x="27" y="6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49"/>
            <p:cNvSpPr>
              <a:spLocks/>
            </p:cNvSpPr>
            <p:nvPr userDrawn="1"/>
          </p:nvSpPr>
          <p:spPr bwMode="auto">
            <a:xfrm>
              <a:off x="1227138" y="6899276"/>
              <a:ext cx="38100" cy="50800"/>
            </a:xfrm>
            <a:custGeom>
              <a:avLst/>
              <a:gdLst>
                <a:gd name="T0" fmla="*/ 0 w 49"/>
                <a:gd name="T1" fmla="*/ 0 h 62"/>
                <a:gd name="T2" fmla="*/ 47 w 49"/>
                <a:gd name="T3" fmla="*/ 0 h 62"/>
                <a:gd name="T4" fmla="*/ 47 w 49"/>
                <a:gd name="T5" fmla="*/ 5 h 62"/>
                <a:gd name="T6" fmla="*/ 8 w 49"/>
                <a:gd name="T7" fmla="*/ 5 h 62"/>
                <a:gd name="T8" fmla="*/ 8 w 49"/>
                <a:gd name="T9" fmla="*/ 27 h 62"/>
                <a:gd name="T10" fmla="*/ 44 w 49"/>
                <a:gd name="T11" fmla="*/ 27 h 62"/>
                <a:gd name="T12" fmla="*/ 44 w 49"/>
                <a:gd name="T13" fmla="*/ 34 h 62"/>
                <a:gd name="T14" fmla="*/ 8 w 49"/>
                <a:gd name="T15" fmla="*/ 34 h 62"/>
                <a:gd name="T16" fmla="*/ 8 w 49"/>
                <a:gd name="T17" fmla="*/ 57 h 62"/>
                <a:gd name="T18" fmla="*/ 49 w 49"/>
                <a:gd name="T19" fmla="*/ 57 h 62"/>
                <a:gd name="T20" fmla="*/ 49 w 49"/>
                <a:gd name="T21" fmla="*/ 62 h 62"/>
                <a:gd name="T22" fmla="*/ 0 w 49"/>
                <a:gd name="T23" fmla="*/ 62 h 62"/>
                <a:gd name="T24" fmla="*/ 0 w 49"/>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62">
                  <a:moveTo>
                    <a:pt x="0" y="0"/>
                  </a:moveTo>
                  <a:lnTo>
                    <a:pt x="47" y="0"/>
                  </a:lnTo>
                  <a:lnTo>
                    <a:pt x="47" y="5"/>
                  </a:lnTo>
                  <a:lnTo>
                    <a:pt x="8" y="5"/>
                  </a:lnTo>
                  <a:lnTo>
                    <a:pt x="8" y="27"/>
                  </a:lnTo>
                  <a:lnTo>
                    <a:pt x="44" y="27"/>
                  </a:lnTo>
                  <a:lnTo>
                    <a:pt x="44" y="34"/>
                  </a:lnTo>
                  <a:lnTo>
                    <a:pt x="8" y="34"/>
                  </a:lnTo>
                  <a:lnTo>
                    <a:pt x="8" y="57"/>
                  </a:lnTo>
                  <a:lnTo>
                    <a:pt x="49" y="57"/>
                  </a:lnTo>
                  <a:lnTo>
                    <a:pt x="49"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50"/>
            <p:cNvSpPr>
              <a:spLocks/>
            </p:cNvSpPr>
            <p:nvPr userDrawn="1"/>
          </p:nvSpPr>
          <p:spPr bwMode="auto">
            <a:xfrm>
              <a:off x="1281113" y="6897688"/>
              <a:ext cx="36513" cy="53975"/>
            </a:xfrm>
            <a:custGeom>
              <a:avLst/>
              <a:gdLst>
                <a:gd name="T0" fmla="*/ 3 w 47"/>
                <a:gd name="T1" fmla="*/ 50 h 66"/>
                <a:gd name="T2" fmla="*/ 9 w 47"/>
                <a:gd name="T3" fmla="*/ 54 h 66"/>
                <a:gd name="T4" fmla="*/ 20 w 47"/>
                <a:gd name="T5" fmla="*/ 59 h 66"/>
                <a:gd name="T6" fmla="*/ 25 w 47"/>
                <a:gd name="T7" fmla="*/ 59 h 66"/>
                <a:gd name="T8" fmla="*/ 36 w 47"/>
                <a:gd name="T9" fmla="*/ 57 h 66"/>
                <a:gd name="T10" fmla="*/ 39 w 47"/>
                <a:gd name="T11" fmla="*/ 48 h 66"/>
                <a:gd name="T12" fmla="*/ 39 w 47"/>
                <a:gd name="T13" fmla="*/ 48 h 66"/>
                <a:gd name="T14" fmla="*/ 38 w 47"/>
                <a:gd name="T15" fmla="*/ 41 h 66"/>
                <a:gd name="T16" fmla="*/ 23 w 47"/>
                <a:gd name="T17" fmla="*/ 36 h 66"/>
                <a:gd name="T18" fmla="*/ 14 w 47"/>
                <a:gd name="T19" fmla="*/ 34 h 66"/>
                <a:gd name="T20" fmla="*/ 3 w 47"/>
                <a:gd name="T21" fmla="*/ 25 h 66"/>
                <a:gd name="T22" fmla="*/ 2 w 47"/>
                <a:gd name="T23" fmla="*/ 18 h 66"/>
                <a:gd name="T24" fmla="*/ 3 w 47"/>
                <a:gd name="T25" fmla="*/ 11 h 66"/>
                <a:gd name="T26" fmla="*/ 14 w 47"/>
                <a:gd name="T27" fmla="*/ 2 h 66"/>
                <a:gd name="T28" fmla="*/ 23 w 47"/>
                <a:gd name="T29" fmla="*/ 0 h 66"/>
                <a:gd name="T30" fmla="*/ 36 w 47"/>
                <a:gd name="T31" fmla="*/ 2 h 66"/>
                <a:gd name="T32" fmla="*/ 41 w 47"/>
                <a:gd name="T33" fmla="*/ 14 h 66"/>
                <a:gd name="T34" fmla="*/ 32 w 47"/>
                <a:gd name="T35" fmla="*/ 9 h 66"/>
                <a:gd name="T36" fmla="*/ 23 w 47"/>
                <a:gd name="T37" fmla="*/ 7 h 66"/>
                <a:gd name="T38" fmla="*/ 12 w 47"/>
                <a:gd name="T39" fmla="*/ 9 h 66"/>
                <a:gd name="T40" fmla="*/ 9 w 47"/>
                <a:gd name="T41" fmla="*/ 16 h 66"/>
                <a:gd name="T42" fmla="*/ 9 w 47"/>
                <a:gd name="T43" fmla="*/ 18 h 66"/>
                <a:gd name="T44" fmla="*/ 12 w 47"/>
                <a:gd name="T45" fmla="*/ 25 h 66"/>
                <a:gd name="T46" fmla="*/ 27 w 47"/>
                <a:gd name="T47" fmla="*/ 30 h 66"/>
                <a:gd name="T48" fmla="*/ 36 w 47"/>
                <a:gd name="T49" fmla="*/ 32 h 66"/>
                <a:gd name="T50" fmla="*/ 47 w 47"/>
                <a:gd name="T51" fmla="*/ 41 h 66"/>
                <a:gd name="T52" fmla="*/ 47 w 47"/>
                <a:gd name="T53" fmla="*/ 48 h 66"/>
                <a:gd name="T54" fmla="*/ 47 w 47"/>
                <a:gd name="T55" fmla="*/ 55 h 66"/>
                <a:gd name="T56" fmla="*/ 34 w 47"/>
                <a:gd name="T57" fmla="*/ 64 h 66"/>
                <a:gd name="T58" fmla="*/ 25 w 47"/>
                <a:gd name="T59" fmla="*/ 66 h 66"/>
                <a:gd name="T60" fmla="*/ 11 w 47"/>
                <a:gd name="T61" fmla="*/ 64 h 66"/>
                <a:gd name="T62" fmla="*/ 0 w 47"/>
                <a:gd name="T63"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66">
                  <a:moveTo>
                    <a:pt x="0" y="55"/>
                  </a:moveTo>
                  <a:lnTo>
                    <a:pt x="3" y="50"/>
                  </a:lnTo>
                  <a:lnTo>
                    <a:pt x="3" y="50"/>
                  </a:lnTo>
                  <a:lnTo>
                    <a:pt x="9" y="54"/>
                  </a:lnTo>
                  <a:lnTo>
                    <a:pt x="14" y="57"/>
                  </a:lnTo>
                  <a:lnTo>
                    <a:pt x="20" y="59"/>
                  </a:lnTo>
                  <a:lnTo>
                    <a:pt x="25" y="59"/>
                  </a:lnTo>
                  <a:lnTo>
                    <a:pt x="25" y="59"/>
                  </a:lnTo>
                  <a:lnTo>
                    <a:pt x="32" y="59"/>
                  </a:lnTo>
                  <a:lnTo>
                    <a:pt x="36" y="57"/>
                  </a:lnTo>
                  <a:lnTo>
                    <a:pt x="39" y="54"/>
                  </a:lnTo>
                  <a:lnTo>
                    <a:pt x="39" y="48"/>
                  </a:lnTo>
                  <a:lnTo>
                    <a:pt x="39" y="48"/>
                  </a:lnTo>
                  <a:lnTo>
                    <a:pt x="39" y="48"/>
                  </a:lnTo>
                  <a:lnTo>
                    <a:pt x="39" y="45"/>
                  </a:lnTo>
                  <a:lnTo>
                    <a:pt x="38" y="41"/>
                  </a:lnTo>
                  <a:lnTo>
                    <a:pt x="32" y="39"/>
                  </a:lnTo>
                  <a:lnTo>
                    <a:pt x="23" y="36"/>
                  </a:lnTo>
                  <a:lnTo>
                    <a:pt x="23" y="36"/>
                  </a:lnTo>
                  <a:lnTo>
                    <a:pt x="14" y="34"/>
                  </a:lnTo>
                  <a:lnTo>
                    <a:pt x="7" y="30"/>
                  </a:lnTo>
                  <a:lnTo>
                    <a:pt x="3" y="25"/>
                  </a:lnTo>
                  <a:lnTo>
                    <a:pt x="2" y="18"/>
                  </a:lnTo>
                  <a:lnTo>
                    <a:pt x="2" y="18"/>
                  </a:lnTo>
                  <a:lnTo>
                    <a:pt x="2" y="18"/>
                  </a:lnTo>
                  <a:lnTo>
                    <a:pt x="3" y="11"/>
                  </a:lnTo>
                  <a:lnTo>
                    <a:pt x="7" y="5"/>
                  </a:lnTo>
                  <a:lnTo>
                    <a:pt x="14" y="2"/>
                  </a:lnTo>
                  <a:lnTo>
                    <a:pt x="23" y="0"/>
                  </a:lnTo>
                  <a:lnTo>
                    <a:pt x="23" y="0"/>
                  </a:lnTo>
                  <a:lnTo>
                    <a:pt x="29" y="0"/>
                  </a:lnTo>
                  <a:lnTo>
                    <a:pt x="36" y="2"/>
                  </a:lnTo>
                  <a:lnTo>
                    <a:pt x="45" y="7"/>
                  </a:lnTo>
                  <a:lnTo>
                    <a:pt x="41" y="14"/>
                  </a:lnTo>
                  <a:lnTo>
                    <a:pt x="41" y="14"/>
                  </a:lnTo>
                  <a:lnTo>
                    <a:pt x="32" y="9"/>
                  </a:lnTo>
                  <a:lnTo>
                    <a:pt x="23" y="7"/>
                  </a:lnTo>
                  <a:lnTo>
                    <a:pt x="23" y="7"/>
                  </a:lnTo>
                  <a:lnTo>
                    <a:pt x="18" y="7"/>
                  </a:lnTo>
                  <a:lnTo>
                    <a:pt x="12" y="9"/>
                  </a:lnTo>
                  <a:lnTo>
                    <a:pt x="11" y="12"/>
                  </a:lnTo>
                  <a:lnTo>
                    <a:pt x="9" y="16"/>
                  </a:lnTo>
                  <a:lnTo>
                    <a:pt x="9" y="18"/>
                  </a:lnTo>
                  <a:lnTo>
                    <a:pt x="9" y="18"/>
                  </a:lnTo>
                  <a:lnTo>
                    <a:pt x="9" y="21"/>
                  </a:lnTo>
                  <a:lnTo>
                    <a:pt x="12" y="25"/>
                  </a:lnTo>
                  <a:lnTo>
                    <a:pt x="18" y="27"/>
                  </a:lnTo>
                  <a:lnTo>
                    <a:pt x="27" y="30"/>
                  </a:lnTo>
                  <a:lnTo>
                    <a:pt x="27" y="30"/>
                  </a:lnTo>
                  <a:lnTo>
                    <a:pt x="36" y="32"/>
                  </a:lnTo>
                  <a:lnTo>
                    <a:pt x="43" y="36"/>
                  </a:lnTo>
                  <a:lnTo>
                    <a:pt x="47" y="41"/>
                  </a:lnTo>
                  <a:lnTo>
                    <a:pt x="47" y="48"/>
                  </a:lnTo>
                  <a:lnTo>
                    <a:pt x="47" y="48"/>
                  </a:lnTo>
                  <a:lnTo>
                    <a:pt x="47" y="48"/>
                  </a:lnTo>
                  <a:lnTo>
                    <a:pt x="47" y="55"/>
                  </a:lnTo>
                  <a:lnTo>
                    <a:pt x="41" y="61"/>
                  </a:lnTo>
                  <a:lnTo>
                    <a:pt x="34" y="64"/>
                  </a:lnTo>
                  <a:lnTo>
                    <a:pt x="25" y="66"/>
                  </a:lnTo>
                  <a:lnTo>
                    <a:pt x="25" y="66"/>
                  </a:lnTo>
                  <a:lnTo>
                    <a:pt x="18" y="66"/>
                  </a:lnTo>
                  <a:lnTo>
                    <a:pt x="11" y="64"/>
                  </a:lnTo>
                  <a:lnTo>
                    <a:pt x="5" y="61"/>
                  </a:lnTo>
                  <a:lnTo>
                    <a:pt x="0" y="55"/>
                  </a:lnTo>
                  <a:lnTo>
                    <a:pt x="0"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Freeform 51"/>
            <p:cNvSpPr>
              <a:spLocks/>
            </p:cNvSpPr>
            <p:nvPr userDrawn="1"/>
          </p:nvSpPr>
          <p:spPr bwMode="auto">
            <a:xfrm>
              <a:off x="1333500" y="6899276"/>
              <a:ext cx="39688" cy="50800"/>
            </a:xfrm>
            <a:custGeom>
              <a:avLst/>
              <a:gdLst>
                <a:gd name="T0" fmla="*/ 22 w 51"/>
                <a:gd name="T1" fmla="*/ 5 h 62"/>
                <a:gd name="T2" fmla="*/ 0 w 51"/>
                <a:gd name="T3" fmla="*/ 5 h 62"/>
                <a:gd name="T4" fmla="*/ 0 w 51"/>
                <a:gd name="T5" fmla="*/ 0 h 62"/>
                <a:gd name="T6" fmla="*/ 51 w 51"/>
                <a:gd name="T7" fmla="*/ 0 h 62"/>
                <a:gd name="T8" fmla="*/ 51 w 51"/>
                <a:gd name="T9" fmla="*/ 5 h 62"/>
                <a:gd name="T10" fmla="*/ 29 w 51"/>
                <a:gd name="T11" fmla="*/ 5 h 62"/>
                <a:gd name="T12" fmla="*/ 29 w 51"/>
                <a:gd name="T13" fmla="*/ 62 h 62"/>
                <a:gd name="T14" fmla="*/ 22 w 51"/>
                <a:gd name="T15" fmla="*/ 62 h 62"/>
                <a:gd name="T16" fmla="*/ 22 w 51"/>
                <a:gd name="T17"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2">
                  <a:moveTo>
                    <a:pt x="22" y="5"/>
                  </a:moveTo>
                  <a:lnTo>
                    <a:pt x="0" y="5"/>
                  </a:lnTo>
                  <a:lnTo>
                    <a:pt x="0" y="0"/>
                  </a:lnTo>
                  <a:lnTo>
                    <a:pt x="51" y="0"/>
                  </a:lnTo>
                  <a:lnTo>
                    <a:pt x="51" y="5"/>
                  </a:lnTo>
                  <a:lnTo>
                    <a:pt x="29" y="5"/>
                  </a:lnTo>
                  <a:lnTo>
                    <a:pt x="29" y="62"/>
                  </a:lnTo>
                  <a:lnTo>
                    <a:pt x="22" y="62"/>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52"/>
            <p:cNvSpPr>
              <a:spLocks/>
            </p:cNvSpPr>
            <p:nvPr userDrawn="1"/>
          </p:nvSpPr>
          <p:spPr bwMode="auto">
            <a:xfrm>
              <a:off x="1390650" y="6899276"/>
              <a:ext cx="50800" cy="50800"/>
            </a:xfrm>
            <a:custGeom>
              <a:avLst/>
              <a:gdLst>
                <a:gd name="T0" fmla="*/ 0 w 63"/>
                <a:gd name="T1" fmla="*/ 0 h 62"/>
                <a:gd name="T2" fmla="*/ 9 w 63"/>
                <a:gd name="T3" fmla="*/ 0 h 62"/>
                <a:gd name="T4" fmla="*/ 33 w 63"/>
                <a:gd name="T5" fmla="*/ 34 h 62"/>
                <a:gd name="T6" fmla="*/ 56 w 63"/>
                <a:gd name="T7" fmla="*/ 0 h 62"/>
                <a:gd name="T8" fmla="*/ 63 w 63"/>
                <a:gd name="T9" fmla="*/ 0 h 62"/>
                <a:gd name="T10" fmla="*/ 63 w 63"/>
                <a:gd name="T11" fmla="*/ 62 h 62"/>
                <a:gd name="T12" fmla="*/ 56 w 63"/>
                <a:gd name="T13" fmla="*/ 62 h 62"/>
                <a:gd name="T14" fmla="*/ 56 w 63"/>
                <a:gd name="T15" fmla="*/ 10 h 62"/>
                <a:gd name="T16" fmla="*/ 33 w 63"/>
                <a:gd name="T17" fmla="*/ 46 h 62"/>
                <a:gd name="T18" fmla="*/ 31 w 63"/>
                <a:gd name="T19" fmla="*/ 46 h 62"/>
                <a:gd name="T20" fmla="*/ 8 w 63"/>
                <a:gd name="T21" fmla="*/ 10 h 62"/>
                <a:gd name="T22" fmla="*/ 8 w 63"/>
                <a:gd name="T23" fmla="*/ 62 h 62"/>
                <a:gd name="T24" fmla="*/ 0 w 63"/>
                <a:gd name="T25" fmla="*/ 62 h 62"/>
                <a:gd name="T26" fmla="*/ 0 w 63"/>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2">
                  <a:moveTo>
                    <a:pt x="0" y="0"/>
                  </a:moveTo>
                  <a:lnTo>
                    <a:pt x="9" y="0"/>
                  </a:lnTo>
                  <a:lnTo>
                    <a:pt x="33" y="34"/>
                  </a:lnTo>
                  <a:lnTo>
                    <a:pt x="56" y="0"/>
                  </a:lnTo>
                  <a:lnTo>
                    <a:pt x="63" y="0"/>
                  </a:lnTo>
                  <a:lnTo>
                    <a:pt x="63" y="62"/>
                  </a:lnTo>
                  <a:lnTo>
                    <a:pt x="56" y="62"/>
                  </a:lnTo>
                  <a:lnTo>
                    <a:pt x="56" y="10"/>
                  </a:lnTo>
                  <a:lnTo>
                    <a:pt x="33" y="46"/>
                  </a:lnTo>
                  <a:lnTo>
                    <a:pt x="31" y="46"/>
                  </a:lnTo>
                  <a:lnTo>
                    <a:pt x="8" y="10"/>
                  </a:lnTo>
                  <a:lnTo>
                    <a:pt x="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53"/>
            <p:cNvSpPr>
              <a:spLocks/>
            </p:cNvSpPr>
            <p:nvPr userDrawn="1"/>
          </p:nvSpPr>
          <p:spPr bwMode="auto">
            <a:xfrm>
              <a:off x="1462088" y="6899276"/>
              <a:ext cx="38100" cy="50800"/>
            </a:xfrm>
            <a:custGeom>
              <a:avLst/>
              <a:gdLst>
                <a:gd name="T0" fmla="*/ 0 w 47"/>
                <a:gd name="T1" fmla="*/ 0 h 62"/>
                <a:gd name="T2" fmla="*/ 47 w 47"/>
                <a:gd name="T3" fmla="*/ 0 h 62"/>
                <a:gd name="T4" fmla="*/ 47 w 47"/>
                <a:gd name="T5" fmla="*/ 5 h 62"/>
                <a:gd name="T6" fmla="*/ 8 w 47"/>
                <a:gd name="T7" fmla="*/ 5 h 62"/>
                <a:gd name="T8" fmla="*/ 8 w 47"/>
                <a:gd name="T9" fmla="*/ 27 h 62"/>
                <a:gd name="T10" fmla="*/ 43 w 47"/>
                <a:gd name="T11" fmla="*/ 27 h 62"/>
                <a:gd name="T12" fmla="*/ 43 w 47"/>
                <a:gd name="T13" fmla="*/ 34 h 62"/>
                <a:gd name="T14" fmla="*/ 8 w 47"/>
                <a:gd name="T15" fmla="*/ 34 h 62"/>
                <a:gd name="T16" fmla="*/ 8 w 47"/>
                <a:gd name="T17" fmla="*/ 57 h 62"/>
                <a:gd name="T18" fmla="*/ 47 w 47"/>
                <a:gd name="T19" fmla="*/ 57 h 62"/>
                <a:gd name="T20" fmla="*/ 47 w 47"/>
                <a:gd name="T21" fmla="*/ 62 h 62"/>
                <a:gd name="T22" fmla="*/ 0 w 47"/>
                <a:gd name="T23" fmla="*/ 62 h 62"/>
                <a:gd name="T24" fmla="*/ 0 w 47"/>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2">
                  <a:moveTo>
                    <a:pt x="0" y="0"/>
                  </a:moveTo>
                  <a:lnTo>
                    <a:pt x="47" y="0"/>
                  </a:lnTo>
                  <a:lnTo>
                    <a:pt x="47" y="5"/>
                  </a:lnTo>
                  <a:lnTo>
                    <a:pt x="8" y="5"/>
                  </a:lnTo>
                  <a:lnTo>
                    <a:pt x="8" y="27"/>
                  </a:lnTo>
                  <a:lnTo>
                    <a:pt x="43" y="27"/>
                  </a:lnTo>
                  <a:lnTo>
                    <a:pt x="43" y="34"/>
                  </a:lnTo>
                  <a:lnTo>
                    <a:pt x="8" y="34"/>
                  </a:lnTo>
                  <a:lnTo>
                    <a:pt x="8" y="57"/>
                  </a:lnTo>
                  <a:lnTo>
                    <a:pt x="47" y="57"/>
                  </a:lnTo>
                  <a:lnTo>
                    <a:pt x="47"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54"/>
            <p:cNvSpPr>
              <a:spLocks/>
            </p:cNvSpPr>
            <p:nvPr userDrawn="1"/>
          </p:nvSpPr>
          <p:spPr bwMode="auto">
            <a:xfrm>
              <a:off x="1519238" y="6899276"/>
              <a:ext cx="42863" cy="50800"/>
            </a:xfrm>
            <a:custGeom>
              <a:avLst/>
              <a:gdLst>
                <a:gd name="T0" fmla="*/ 0 w 54"/>
                <a:gd name="T1" fmla="*/ 0 h 62"/>
                <a:gd name="T2" fmla="*/ 6 w 54"/>
                <a:gd name="T3" fmla="*/ 0 h 62"/>
                <a:gd name="T4" fmla="*/ 47 w 54"/>
                <a:gd name="T5" fmla="*/ 50 h 62"/>
                <a:gd name="T6" fmla="*/ 47 w 54"/>
                <a:gd name="T7" fmla="*/ 0 h 62"/>
                <a:gd name="T8" fmla="*/ 54 w 54"/>
                <a:gd name="T9" fmla="*/ 0 h 62"/>
                <a:gd name="T10" fmla="*/ 54 w 54"/>
                <a:gd name="T11" fmla="*/ 62 h 62"/>
                <a:gd name="T12" fmla="*/ 49 w 54"/>
                <a:gd name="T13" fmla="*/ 62 h 62"/>
                <a:gd name="T14" fmla="*/ 7 w 54"/>
                <a:gd name="T15" fmla="*/ 10 h 62"/>
                <a:gd name="T16" fmla="*/ 7 w 54"/>
                <a:gd name="T17" fmla="*/ 62 h 62"/>
                <a:gd name="T18" fmla="*/ 0 w 54"/>
                <a:gd name="T19" fmla="*/ 62 h 62"/>
                <a:gd name="T20" fmla="*/ 0 w 54"/>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0" y="0"/>
                  </a:moveTo>
                  <a:lnTo>
                    <a:pt x="6" y="0"/>
                  </a:lnTo>
                  <a:lnTo>
                    <a:pt x="47" y="50"/>
                  </a:lnTo>
                  <a:lnTo>
                    <a:pt x="47" y="0"/>
                  </a:lnTo>
                  <a:lnTo>
                    <a:pt x="54" y="0"/>
                  </a:lnTo>
                  <a:lnTo>
                    <a:pt x="54" y="62"/>
                  </a:lnTo>
                  <a:lnTo>
                    <a:pt x="49" y="62"/>
                  </a:lnTo>
                  <a:lnTo>
                    <a:pt x="7" y="10"/>
                  </a:lnTo>
                  <a:lnTo>
                    <a:pt x="7"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55"/>
            <p:cNvSpPr>
              <a:spLocks/>
            </p:cNvSpPr>
            <p:nvPr userDrawn="1"/>
          </p:nvSpPr>
          <p:spPr bwMode="auto">
            <a:xfrm>
              <a:off x="1581150" y="6899276"/>
              <a:ext cx="39688" cy="50800"/>
            </a:xfrm>
            <a:custGeom>
              <a:avLst/>
              <a:gdLst>
                <a:gd name="T0" fmla="*/ 21 w 50"/>
                <a:gd name="T1" fmla="*/ 5 h 62"/>
                <a:gd name="T2" fmla="*/ 0 w 50"/>
                <a:gd name="T3" fmla="*/ 5 h 62"/>
                <a:gd name="T4" fmla="*/ 0 w 50"/>
                <a:gd name="T5" fmla="*/ 0 h 62"/>
                <a:gd name="T6" fmla="*/ 50 w 50"/>
                <a:gd name="T7" fmla="*/ 0 h 62"/>
                <a:gd name="T8" fmla="*/ 50 w 50"/>
                <a:gd name="T9" fmla="*/ 5 h 62"/>
                <a:gd name="T10" fmla="*/ 28 w 50"/>
                <a:gd name="T11" fmla="*/ 5 h 62"/>
                <a:gd name="T12" fmla="*/ 28 w 50"/>
                <a:gd name="T13" fmla="*/ 62 h 62"/>
                <a:gd name="T14" fmla="*/ 21 w 50"/>
                <a:gd name="T15" fmla="*/ 62 h 62"/>
                <a:gd name="T16" fmla="*/ 21 w 50"/>
                <a:gd name="T17"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21" y="5"/>
                  </a:moveTo>
                  <a:lnTo>
                    <a:pt x="0" y="5"/>
                  </a:lnTo>
                  <a:lnTo>
                    <a:pt x="0" y="0"/>
                  </a:lnTo>
                  <a:lnTo>
                    <a:pt x="50" y="0"/>
                  </a:lnTo>
                  <a:lnTo>
                    <a:pt x="50" y="5"/>
                  </a:lnTo>
                  <a:lnTo>
                    <a:pt x="28" y="5"/>
                  </a:lnTo>
                  <a:lnTo>
                    <a:pt x="28" y="62"/>
                  </a:lnTo>
                  <a:lnTo>
                    <a:pt x="21" y="62"/>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56"/>
            <p:cNvSpPr>
              <a:spLocks/>
            </p:cNvSpPr>
            <p:nvPr userDrawn="1"/>
          </p:nvSpPr>
          <p:spPr bwMode="auto">
            <a:xfrm>
              <a:off x="1668463" y="6899276"/>
              <a:ext cx="47625" cy="50800"/>
            </a:xfrm>
            <a:custGeom>
              <a:avLst/>
              <a:gdLst>
                <a:gd name="T0" fmla="*/ 0 w 62"/>
                <a:gd name="T1" fmla="*/ 0 h 62"/>
                <a:gd name="T2" fmla="*/ 8 w 62"/>
                <a:gd name="T3" fmla="*/ 0 h 62"/>
                <a:gd name="T4" fmla="*/ 31 w 62"/>
                <a:gd name="T5" fmla="*/ 34 h 62"/>
                <a:gd name="T6" fmla="*/ 54 w 62"/>
                <a:gd name="T7" fmla="*/ 0 h 62"/>
                <a:gd name="T8" fmla="*/ 62 w 62"/>
                <a:gd name="T9" fmla="*/ 0 h 62"/>
                <a:gd name="T10" fmla="*/ 62 w 62"/>
                <a:gd name="T11" fmla="*/ 62 h 62"/>
                <a:gd name="T12" fmla="*/ 54 w 62"/>
                <a:gd name="T13" fmla="*/ 62 h 62"/>
                <a:gd name="T14" fmla="*/ 54 w 62"/>
                <a:gd name="T15" fmla="*/ 10 h 62"/>
                <a:gd name="T16" fmla="*/ 31 w 62"/>
                <a:gd name="T17" fmla="*/ 46 h 62"/>
                <a:gd name="T18" fmla="*/ 31 w 62"/>
                <a:gd name="T19" fmla="*/ 46 h 62"/>
                <a:gd name="T20" fmla="*/ 8 w 62"/>
                <a:gd name="T21" fmla="*/ 10 h 62"/>
                <a:gd name="T22" fmla="*/ 8 w 62"/>
                <a:gd name="T23" fmla="*/ 62 h 62"/>
                <a:gd name="T24" fmla="*/ 0 w 62"/>
                <a:gd name="T25" fmla="*/ 62 h 62"/>
                <a:gd name="T26" fmla="*/ 0 w 62"/>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62">
                  <a:moveTo>
                    <a:pt x="0" y="0"/>
                  </a:moveTo>
                  <a:lnTo>
                    <a:pt x="8" y="0"/>
                  </a:lnTo>
                  <a:lnTo>
                    <a:pt x="31" y="34"/>
                  </a:lnTo>
                  <a:lnTo>
                    <a:pt x="54" y="0"/>
                  </a:lnTo>
                  <a:lnTo>
                    <a:pt x="62" y="0"/>
                  </a:lnTo>
                  <a:lnTo>
                    <a:pt x="62" y="62"/>
                  </a:lnTo>
                  <a:lnTo>
                    <a:pt x="54" y="62"/>
                  </a:lnTo>
                  <a:lnTo>
                    <a:pt x="54" y="10"/>
                  </a:lnTo>
                  <a:lnTo>
                    <a:pt x="31" y="46"/>
                  </a:lnTo>
                  <a:lnTo>
                    <a:pt x="31" y="46"/>
                  </a:lnTo>
                  <a:lnTo>
                    <a:pt x="8" y="10"/>
                  </a:lnTo>
                  <a:lnTo>
                    <a:pt x="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57"/>
            <p:cNvSpPr>
              <a:spLocks noEditPoints="1"/>
            </p:cNvSpPr>
            <p:nvPr userDrawn="1"/>
          </p:nvSpPr>
          <p:spPr bwMode="auto">
            <a:xfrm>
              <a:off x="1735138" y="6897688"/>
              <a:ext cx="50800" cy="52388"/>
            </a:xfrm>
            <a:custGeom>
              <a:avLst/>
              <a:gdLst>
                <a:gd name="T0" fmla="*/ 29 w 65"/>
                <a:gd name="T1" fmla="*/ 0 h 64"/>
                <a:gd name="T2" fmla="*/ 36 w 65"/>
                <a:gd name="T3" fmla="*/ 0 h 64"/>
                <a:gd name="T4" fmla="*/ 65 w 65"/>
                <a:gd name="T5" fmla="*/ 64 h 64"/>
                <a:gd name="T6" fmla="*/ 58 w 65"/>
                <a:gd name="T7" fmla="*/ 64 h 64"/>
                <a:gd name="T8" fmla="*/ 50 w 65"/>
                <a:gd name="T9" fmla="*/ 48 h 64"/>
                <a:gd name="T10" fmla="*/ 14 w 65"/>
                <a:gd name="T11" fmla="*/ 48 h 64"/>
                <a:gd name="T12" fmla="*/ 7 w 65"/>
                <a:gd name="T13" fmla="*/ 64 h 64"/>
                <a:gd name="T14" fmla="*/ 0 w 65"/>
                <a:gd name="T15" fmla="*/ 64 h 64"/>
                <a:gd name="T16" fmla="*/ 29 w 65"/>
                <a:gd name="T17" fmla="*/ 0 h 64"/>
                <a:gd name="T18" fmla="*/ 47 w 65"/>
                <a:gd name="T19" fmla="*/ 41 h 64"/>
                <a:gd name="T20" fmla="*/ 32 w 65"/>
                <a:gd name="T21" fmla="*/ 9 h 64"/>
                <a:gd name="T22" fmla="*/ 18 w 65"/>
                <a:gd name="T23" fmla="*/ 41 h 64"/>
                <a:gd name="T24" fmla="*/ 47 w 65"/>
                <a:gd name="T25"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64">
                  <a:moveTo>
                    <a:pt x="29" y="0"/>
                  </a:moveTo>
                  <a:lnTo>
                    <a:pt x="36" y="0"/>
                  </a:lnTo>
                  <a:lnTo>
                    <a:pt x="65" y="64"/>
                  </a:lnTo>
                  <a:lnTo>
                    <a:pt x="58" y="64"/>
                  </a:lnTo>
                  <a:lnTo>
                    <a:pt x="50" y="48"/>
                  </a:lnTo>
                  <a:lnTo>
                    <a:pt x="14" y="48"/>
                  </a:lnTo>
                  <a:lnTo>
                    <a:pt x="7" y="64"/>
                  </a:lnTo>
                  <a:lnTo>
                    <a:pt x="0" y="64"/>
                  </a:lnTo>
                  <a:lnTo>
                    <a:pt x="29" y="0"/>
                  </a:lnTo>
                  <a:close/>
                  <a:moveTo>
                    <a:pt x="47" y="41"/>
                  </a:moveTo>
                  <a:lnTo>
                    <a:pt x="32" y="9"/>
                  </a:lnTo>
                  <a:lnTo>
                    <a:pt x="18" y="41"/>
                  </a:lnTo>
                  <a:lnTo>
                    <a:pt x="47"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Freeform 58"/>
            <p:cNvSpPr>
              <a:spLocks/>
            </p:cNvSpPr>
            <p:nvPr userDrawn="1"/>
          </p:nvSpPr>
          <p:spPr bwMode="auto">
            <a:xfrm>
              <a:off x="1803400" y="6899276"/>
              <a:ext cx="44450" cy="50800"/>
            </a:xfrm>
            <a:custGeom>
              <a:avLst/>
              <a:gdLst>
                <a:gd name="T0" fmla="*/ 0 w 56"/>
                <a:gd name="T1" fmla="*/ 0 h 62"/>
                <a:gd name="T2" fmla="*/ 8 w 56"/>
                <a:gd name="T3" fmla="*/ 0 h 62"/>
                <a:gd name="T4" fmla="*/ 49 w 56"/>
                <a:gd name="T5" fmla="*/ 50 h 62"/>
                <a:gd name="T6" fmla="*/ 49 w 56"/>
                <a:gd name="T7" fmla="*/ 0 h 62"/>
                <a:gd name="T8" fmla="*/ 56 w 56"/>
                <a:gd name="T9" fmla="*/ 0 h 62"/>
                <a:gd name="T10" fmla="*/ 56 w 56"/>
                <a:gd name="T11" fmla="*/ 62 h 62"/>
                <a:gd name="T12" fmla="*/ 51 w 56"/>
                <a:gd name="T13" fmla="*/ 62 h 62"/>
                <a:gd name="T14" fmla="*/ 8 w 56"/>
                <a:gd name="T15" fmla="*/ 10 h 62"/>
                <a:gd name="T16" fmla="*/ 8 w 56"/>
                <a:gd name="T17" fmla="*/ 62 h 62"/>
                <a:gd name="T18" fmla="*/ 0 w 56"/>
                <a:gd name="T19" fmla="*/ 62 h 62"/>
                <a:gd name="T20" fmla="*/ 0 w 56"/>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62">
                  <a:moveTo>
                    <a:pt x="0" y="0"/>
                  </a:moveTo>
                  <a:lnTo>
                    <a:pt x="8" y="0"/>
                  </a:lnTo>
                  <a:lnTo>
                    <a:pt x="49" y="50"/>
                  </a:lnTo>
                  <a:lnTo>
                    <a:pt x="49" y="0"/>
                  </a:lnTo>
                  <a:lnTo>
                    <a:pt x="56" y="0"/>
                  </a:lnTo>
                  <a:lnTo>
                    <a:pt x="56" y="62"/>
                  </a:lnTo>
                  <a:lnTo>
                    <a:pt x="51" y="62"/>
                  </a:lnTo>
                  <a:lnTo>
                    <a:pt x="8" y="10"/>
                  </a:lnTo>
                  <a:lnTo>
                    <a:pt x="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59"/>
            <p:cNvSpPr>
              <a:spLocks noEditPoints="1"/>
            </p:cNvSpPr>
            <p:nvPr userDrawn="1"/>
          </p:nvSpPr>
          <p:spPr bwMode="auto">
            <a:xfrm>
              <a:off x="1865313" y="6897688"/>
              <a:ext cx="50800" cy="52388"/>
            </a:xfrm>
            <a:custGeom>
              <a:avLst/>
              <a:gdLst>
                <a:gd name="T0" fmla="*/ 28 w 64"/>
                <a:gd name="T1" fmla="*/ 0 h 64"/>
                <a:gd name="T2" fmla="*/ 36 w 64"/>
                <a:gd name="T3" fmla="*/ 0 h 64"/>
                <a:gd name="T4" fmla="*/ 64 w 64"/>
                <a:gd name="T5" fmla="*/ 64 h 64"/>
                <a:gd name="T6" fmla="*/ 57 w 64"/>
                <a:gd name="T7" fmla="*/ 64 h 64"/>
                <a:gd name="T8" fmla="*/ 50 w 64"/>
                <a:gd name="T9" fmla="*/ 48 h 64"/>
                <a:gd name="T10" fmla="*/ 14 w 64"/>
                <a:gd name="T11" fmla="*/ 48 h 64"/>
                <a:gd name="T12" fmla="*/ 7 w 64"/>
                <a:gd name="T13" fmla="*/ 64 h 64"/>
                <a:gd name="T14" fmla="*/ 0 w 64"/>
                <a:gd name="T15" fmla="*/ 64 h 64"/>
                <a:gd name="T16" fmla="*/ 28 w 64"/>
                <a:gd name="T17" fmla="*/ 0 h 64"/>
                <a:gd name="T18" fmla="*/ 46 w 64"/>
                <a:gd name="T19" fmla="*/ 41 h 64"/>
                <a:gd name="T20" fmla="*/ 32 w 64"/>
                <a:gd name="T21" fmla="*/ 9 h 64"/>
                <a:gd name="T22" fmla="*/ 18 w 64"/>
                <a:gd name="T23" fmla="*/ 41 h 64"/>
                <a:gd name="T24" fmla="*/ 46 w 64"/>
                <a:gd name="T25"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64">
                  <a:moveTo>
                    <a:pt x="28" y="0"/>
                  </a:moveTo>
                  <a:lnTo>
                    <a:pt x="36" y="0"/>
                  </a:lnTo>
                  <a:lnTo>
                    <a:pt x="64" y="64"/>
                  </a:lnTo>
                  <a:lnTo>
                    <a:pt x="57" y="64"/>
                  </a:lnTo>
                  <a:lnTo>
                    <a:pt x="50" y="48"/>
                  </a:lnTo>
                  <a:lnTo>
                    <a:pt x="14" y="48"/>
                  </a:lnTo>
                  <a:lnTo>
                    <a:pt x="7" y="64"/>
                  </a:lnTo>
                  <a:lnTo>
                    <a:pt x="0" y="64"/>
                  </a:lnTo>
                  <a:lnTo>
                    <a:pt x="28" y="0"/>
                  </a:lnTo>
                  <a:close/>
                  <a:moveTo>
                    <a:pt x="46" y="41"/>
                  </a:moveTo>
                  <a:lnTo>
                    <a:pt x="32" y="9"/>
                  </a:lnTo>
                  <a:lnTo>
                    <a:pt x="18" y="41"/>
                  </a:lnTo>
                  <a:lnTo>
                    <a:pt x="4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60"/>
            <p:cNvSpPr>
              <a:spLocks/>
            </p:cNvSpPr>
            <p:nvPr userDrawn="1"/>
          </p:nvSpPr>
          <p:spPr bwMode="auto">
            <a:xfrm>
              <a:off x="1928813" y="6897688"/>
              <a:ext cx="47625" cy="53975"/>
            </a:xfrm>
            <a:custGeom>
              <a:avLst/>
              <a:gdLst>
                <a:gd name="T0" fmla="*/ 0 w 59"/>
                <a:gd name="T1" fmla="*/ 34 h 66"/>
                <a:gd name="T2" fmla="*/ 0 w 59"/>
                <a:gd name="T3" fmla="*/ 32 h 66"/>
                <a:gd name="T4" fmla="*/ 0 w 59"/>
                <a:gd name="T5" fmla="*/ 32 h 66"/>
                <a:gd name="T6" fmla="*/ 0 w 59"/>
                <a:gd name="T7" fmla="*/ 27 h 66"/>
                <a:gd name="T8" fmla="*/ 1 w 59"/>
                <a:gd name="T9" fmla="*/ 20 h 66"/>
                <a:gd name="T10" fmla="*/ 5 w 59"/>
                <a:gd name="T11" fmla="*/ 14 h 66"/>
                <a:gd name="T12" fmla="*/ 9 w 59"/>
                <a:gd name="T13" fmla="*/ 11 h 66"/>
                <a:gd name="T14" fmla="*/ 14 w 59"/>
                <a:gd name="T15" fmla="*/ 5 h 66"/>
                <a:gd name="T16" fmla="*/ 19 w 59"/>
                <a:gd name="T17" fmla="*/ 2 h 66"/>
                <a:gd name="T18" fmla="*/ 25 w 59"/>
                <a:gd name="T19" fmla="*/ 0 h 66"/>
                <a:gd name="T20" fmla="*/ 32 w 59"/>
                <a:gd name="T21" fmla="*/ 0 h 66"/>
                <a:gd name="T22" fmla="*/ 32 w 59"/>
                <a:gd name="T23" fmla="*/ 0 h 66"/>
                <a:gd name="T24" fmla="*/ 39 w 59"/>
                <a:gd name="T25" fmla="*/ 0 h 66"/>
                <a:gd name="T26" fmla="*/ 46 w 59"/>
                <a:gd name="T27" fmla="*/ 2 h 66"/>
                <a:gd name="T28" fmla="*/ 52 w 59"/>
                <a:gd name="T29" fmla="*/ 5 h 66"/>
                <a:gd name="T30" fmla="*/ 55 w 59"/>
                <a:gd name="T31" fmla="*/ 9 h 66"/>
                <a:gd name="T32" fmla="*/ 52 w 59"/>
                <a:gd name="T33" fmla="*/ 14 h 66"/>
                <a:gd name="T34" fmla="*/ 52 w 59"/>
                <a:gd name="T35" fmla="*/ 14 h 66"/>
                <a:gd name="T36" fmla="*/ 43 w 59"/>
                <a:gd name="T37" fmla="*/ 9 h 66"/>
                <a:gd name="T38" fmla="*/ 37 w 59"/>
                <a:gd name="T39" fmla="*/ 7 h 66"/>
                <a:gd name="T40" fmla="*/ 32 w 59"/>
                <a:gd name="T41" fmla="*/ 7 h 66"/>
                <a:gd name="T42" fmla="*/ 32 w 59"/>
                <a:gd name="T43" fmla="*/ 7 h 66"/>
                <a:gd name="T44" fmla="*/ 27 w 59"/>
                <a:gd name="T45" fmla="*/ 7 h 66"/>
                <a:gd name="T46" fmla="*/ 21 w 59"/>
                <a:gd name="T47" fmla="*/ 9 h 66"/>
                <a:gd name="T48" fmla="*/ 14 w 59"/>
                <a:gd name="T49" fmla="*/ 14 h 66"/>
                <a:gd name="T50" fmla="*/ 9 w 59"/>
                <a:gd name="T51" fmla="*/ 23 h 66"/>
                <a:gd name="T52" fmla="*/ 7 w 59"/>
                <a:gd name="T53" fmla="*/ 32 h 66"/>
                <a:gd name="T54" fmla="*/ 7 w 59"/>
                <a:gd name="T55" fmla="*/ 32 h 66"/>
                <a:gd name="T56" fmla="*/ 7 w 59"/>
                <a:gd name="T57" fmla="*/ 32 h 66"/>
                <a:gd name="T58" fmla="*/ 9 w 59"/>
                <a:gd name="T59" fmla="*/ 43 h 66"/>
                <a:gd name="T60" fmla="*/ 14 w 59"/>
                <a:gd name="T61" fmla="*/ 52 h 66"/>
                <a:gd name="T62" fmla="*/ 23 w 59"/>
                <a:gd name="T63" fmla="*/ 57 h 66"/>
                <a:gd name="T64" fmla="*/ 27 w 59"/>
                <a:gd name="T65" fmla="*/ 59 h 66"/>
                <a:gd name="T66" fmla="*/ 32 w 59"/>
                <a:gd name="T67" fmla="*/ 59 h 66"/>
                <a:gd name="T68" fmla="*/ 32 w 59"/>
                <a:gd name="T69" fmla="*/ 59 h 66"/>
                <a:gd name="T70" fmla="*/ 43 w 59"/>
                <a:gd name="T71" fmla="*/ 57 h 66"/>
                <a:gd name="T72" fmla="*/ 52 w 59"/>
                <a:gd name="T73" fmla="*/ 54 h 66"/>
                <a:gd name="T74" fmla="*/ 52 w 59"/>
                <a:gd name="T75" fmla="*/ 37 h 66"/>
                <a:gd name="T76" fmla="*/ 32 w 59"/>
                <a:gd name="T77" fmla="*/ 37 h 66"/>
                <a:gd name="T78" fmla="*/ 32 w 59"/>
                <a:gd name="T79" fmla="*/ 30 h 66"/>
                <a:gd name="T80" fmla="*/ 59 w 59"/>
                <a:gd name="T81" fmla="*/ 30 h 66"/>
                <a:gd name="T82" fmla="*/ 59 w 59"/>
                <a:gd name="T83" fmla="*/ 57 h 66"/>
                <a:gd name="T84" fmla="*/ 59 w 59"/>
                <a:gd name="T85" fmla="*/ 57 h 66"/>
                <a:gd name="T86" fmla="*/ 54 w 59"/>
                <a:gd name="T87" fmla="*/ 61 h 66"/>
                <a:gd name="T88" fmla="*/ 46 w 59"/>
                <a:gd name="T89" fmla="*/ 63 h 66"/>
                <a:gd name="T90" fmla="*/ 41 w 59"/>
                <a:gd name="T91" fmla="*/ 66 h 66"/>
                <a:gd name="T92" fmla="*/ 32 w 59"/>
                <a:gd name="T93" fmla="*/ 66 h 66"/>
                <a:gd name="T94" fmla="*/ 32 w 59"/>
                <a:gd name="T95" fmla="*/ 66 h 66"/>
                <a:gd name="T96" fmla="*/ 25 w 59"/>
                <a:gd name="T97" fmla="*/ 66 h 66"/>
                <a:gd name="T98" fmla="*/ 19 w 59"/>
                <a:gd name="T99" fmla="*/ 64 h 66"/>
                <a:gd name="T100" fmla="*/ 14 w 59"/>
                <a:gd name="T101" fmla="*/ 61 h 66"/>
                <a:gd name="T102" fmla="*/ 9 w 59"/>
                <a:gd name="T103" fmla="*/ 57 h 66"/>
                <a:gd name="T104" fmla="*/ 5 w 59"/>
                <a:gd name="T105" fmla="*/ 52 h 66"/>
                <a:gd name="T106" fmla="*/ 1 w 59"/>
                <a:gd name="T107" fmla="*/ 46 h 66"/>
                <a:gd name="T108" fmla="*/ 0 w 59"/>
                <a:gd name="T109" fmla="*/ 39 h 66"/>
                <a:gd name="T110" fmla="*/ 0 w 59"/>
                <a:gd name="T111" fmla="*/ 34 h 66"/>
                <a:gd name="T112" fmla="*/ 0 w 59"/>
                <a:gd name="T113"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6">
                  <a:moveTo>
                    <a:pt x="0" y="34"/>
                  </a:moveTo>
                  <a:lnTo>
                    <a:pt x="0" y="32"/>
                  </a:lnTo>
                  <a:lnTo>
                    <a:pt x="0" y="32"/>
                  </a:lnTo>
                  <a:lnTo>
                    <a:pt x="0" y="27"/>
                  </a:lnTo>
                  <a:lnTo>
                    <a:pt x="1" y="20"/>
                  </a:lnTo>
                  <a:lnTo>
                    <a:pt x="5" y="14"/>
                  </a:lnTo>
                  <a:lnTo>
                    <a:pt x="9" y="11"/>
                  </a:lnTo>
                  <a:lnTo>
                    <a:pt x="14" y="5"/>
                  </a:lnTo>
                  <a:lnTo>
                    <a:pt x="19" y="2"/>
                  </a:lnTo>
                  <a:lnTo>
                    <a:pt x="25" y="0"/>
                  </a:lnTo>
                  <a:lnTo>
                    <a:pt x="32" y="0"/>
                  </a:lnTo>
                  <a:lnTo>
                    <a:pt x="32" y="0"/>
                  </a:lnTo>
                  <a:lnTo>
                    <a:pt x="39" y="0"/>
                  </a:lnTo>
                  <a:lnTo>
                    <a:pt x="46" y="2"/>
                  </a:lnTo>
                  <a:lnTo>
                    <a:pt x="52" y="5"/>
                  </a:lnTo>
                  <a:lnTo>
                    <a:pt x="55" y="9"/>
                  </a:lnTo>
                  <a:lnTo>
                    <a:pt x="52" y="14"/>
                  </a:lnTo>
                  <a:lnTo>
                    <a:pt x="52" y="14"/>
                  </a:lnTo>
                  <a:lnTo>
                    <a:pt x="43" y="9"/>
                  </a:lnTo>
                  <a:lnTo>
                    <a:pt x="37" y="7"/>
                  </a:lnTo>
                  <a:lnTo>
                    <a:pt x="32" y="7"/>
                  </a:lnTo>
                  <a:lnTo>
                    <a:pt x="32" y="7"/>
                  </a:lnTo>
                  <a:lnTo>
                    <a:pt x="27" y="7"/>
                  </a:lnTo>
                  <a:lnTo>
                    <a:pt x="21" y="9"/>
                  </a:lnTo>
                  <a:lnTo>
                    <a:pt x="14" y="14"/>
                  </a:lnTo>
                  <a:lnTo>
                    <a:pt x="9" y="23"/>
                  </a:lnTo>
                  <a:lnTo>
                    <a:pt x="7" y="32"/>
                  </a:lnTo>
                  <a:lnTo>
                    <a:pt x="7" y="32"/>
                  </a:lnTo>
                  <a:lnTo>
                    <a:pt x="7" y="32"/>
                  </a:lnTo>
                  <a:lnTo>
                    <a:pt x="9" y="43"/>
                  </a:lnTo>
                  <a:lnTo>
                    <a:pt x="14" y="52"/>
                  </a:lnTo>
                  <a:lnTo>
                    <a:pt x="23" y="57"/>
                  </a:lnTo>
                  <a:lnTo>
                    <a:pt x="27" y="59"/>
                  </a:lnTo>
                  <a:lnTo>
                    <a:pt x="32" y="59"/>
                  </a:lnTo>
                  <a:lnTo>
                    <a:pt x="32" y="59"/>
                  </a:lnTo>
                  <a:lnTo>
                    <a:pt x="43" y="57"/>
                  </a:lnTo>
                  <a:lnTo>
                    <a:pt x="52" y="54"/>
                  </a:lnTo>
                  <a:lnTo>
                    <a:pt x="52" y="37"/>
                  </a:lnTo>
                  <a:lnTo>
                    <a:pt x="32" y="37"/>
                  </a:lnTo>
                  <a:lnTo>
                    <a:pt x="32" y="30"/>
                  </a:lnTo>
                  <a:lnTo>
                    <a:pt x="59" y="30"/>
                  </a:lnTo>
                  <a:lnTo>
                    <a:pt x="59" y="57"/>
                  </a:lnTo>
                  <a:lnTo>
                    <a:pt x="59" y="57"/>
                  </a:lnTo>
                  <a:lnTo>
                    <a:pt x="54" y="61"/>
                  </a:lnTo>
                  <a:lnTo>
                    <a:pt x="46" y="63"/>
                  </a:lnTo>
                  <a:lnTo>
                    <a:pt x="41" y="66"/>
                  </a:lnTo>
                  <a:lnTo>
                    <a:pt x="32" y="66"/>
                  </a:lnTo>
                  <a:lnTo>
                    <a:pt x="32" y="66"/>
                  </a:lnTo>
                  <a:lnTo>
                    <a:pt x="25" y="66"/>
                  </a:lnTo>
                  <a:lnTo>
                    <a:pt x="19" y="64"/>
                  </a:lnTo>
                  <a:lnTo>
                    <a:pt x="14" y="61"/>
                  </a:lnTo>
                  <a:lnTo>
                    <a:pt x="9" y="57"/>
                  </a:lnTo>
                  <a:lnTo>
                    <a:pt x="5" y="52"/>
                  </a:lnTo>
                  <a:lnTo>
                    <a:pt x="1" y="46"/>
                  </a:lnTo>
                  <a:lnTo>
                    <a:pt x="0" y="39"/>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61"/>
            <p:cNvSpPr>
              <a:spLocks/>
            </p:cNvSpPr>
            <p:nvPr userDrawn="1"/>
          </p:nvSpPr>
          <p:spPr bwMode="auto">
            <a:xfrm>
              <a:off x="1997075" y="6899276"/>
              <a:ext cx="36513" cy="50800"/>
            </a:xfrm>
            <a:custGeom>
              <a:avLst/>
              <a:gdLst>
                <a:gd name="T0" fmla="*/ 0 w 47"/>
                <a:gd name="T1" fmla="*/ 0 h 62"/>
                <a:gd name="T2" fmla="*/ 47 w 47"/>
                <a:gd name="T3" fmla="*/ 0 h 62"/>
                <a:gd name="T4" fmla="*/ 47 w 47"/>
                <a:gd name="T5" fmla="*/ 5 h 62"/>
                <a:gd name="T6" fmla="*/ 7 w 47"/>
                <a:gd name="T7" fmla="*/ 5 h 62"/>
                <a:gd name="T8" fmla="*/ 7 w 47"/>
                <a:gd name="T9" fmla="*/ 27 h 62"/>
                <a:gd name="T10" fmla="*/ 43 w 47"/>
                <a:gd name="T11" fmla="*/ 27 h 62"/>
                <a:gd name="T12" fmla="*/ 43 w 47"/>
                <a:gd name="T13" fmla="*/ 34 h 62"/>
                <a:gd name="T14" fmla="*/ 7 w 47"/>
                <a:gd name="T15" fmla="*/ 34 h 62"/>
                <a:gd name="T16" fmla="*/ 7 w 47"/>
                <a:gd name="T17" fmla="*/ 57 h 62"/>
                <a:gd name="T18" fmla="*/ 47 w 47"/>
                <a:gd name="T19" fmla="*/ 57 h 62"/>
                <a:gd name="T20" fmla="*/ 47 w 47"/>
                <a:gd name="T21" fmla="*/ 62 h 62"/>
                <a:gd name="T22" fmla="*/ 0 w 47"/>
                <a:gd name="T23" fmla="*/ 62 h 62"/>
                <a:gd name="T24" fmla="*/ 0 w 47"/>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2">
                  <a:moveTo>
                    <a:pt x="0" y="0"/>
                  </a:moveTo>
                  <a:lnTo>
                    <a:pt x="47" y="0"/>
                  </a:lnTo>
                  <a:lnTo>
                    <a:pt x="47" y="5"/>
                  </a:lnTo>
                  <a:lnTo>
                    <a:pt x="7" y="5"/>
                  </a:lnTo>
                  <a:lnTo>
                    <a:pt x="7" y="27"/>
                  </a:lnTo>
                  <a:lnTo>
                    <a:pt x="43" y="27"/>
                  </a:lnTo>
                  <a:lnTo>
                    <a:pt x="43" y="34"/>
                  </a:lnTo>
                  <a:lnTo>
                    <a:pt x="7" y="34"/>
                  </a:lnTo>
                  <a:lnTo>
                    <a:pt x="7" y="57"/>
                  </a:lnTo>
                  <a:lnTo>
                    <a:pt x="47" y="57"/>
                  </a:lnTo>
                  <a:lnTo>
                    <a:pt x="47"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62"/>
            <p:cNvSpPr>
              <a:spLocks/>
            </p:cNvSpPr>
            <p:nvPr userDrawn="1"/>
          </p:nvSpPr>
          <p:spPr bwMode="auto">
            <a:xfrm>
              <a:off x="2052638" y="6899276"/>
              <a:ext cx="49213" cy="50800"/>
            </a:xfrm>
            <a:custGeom>
              <a:avLst/>
              <a:gdLst>
                <a:gd name="T0" fmla="*/ 0 w 63"/>
                <a:gd name="T1" fmla="*/ 0 h 62"/>
                <a:gd name="T2" fmla="*/ 9 w 63"/>
                <a:gd name="T3" fmla="*/ 0 h 62"/>
                <a:gd name="T4" fmla="*/ 33 w 63"/>
                <a:gd name="T5" fmla="*/ 34 h 62"/>
                <a:gd name="T6" fmla="*/ 56 w 63"/>
                <a:gd name="T7" fmla="*/ 0 h 62"/>
                <a:gd name="T8" fmla="*/ 63 w 63"/>
                <a:gd name="T9" fmla="*/ 0 h 62"/>
                <a:gd name="T10" fmla="*/ 63 w 63"/>
                <a:gd name="T11" fmla="*/ 62 h 62"/>
                <a:gd name="T12" fmla="*/ 56 w 63"/>
                <a:gd name="T13" fmla="*/ 62 h 62"/>
                <a:gd name="T14" fmla="*/ 56 w 63"/>
                <a:gd name="T15" fmla="*/ 10 h 62"/>
                <a:gd name="T16" fmla="*/ 33 w 63"/>
                <a:gd name="T17" fmla="*/ 46 h 62"/>
                <a:gd name="T18" fmla="*/ 31 w 63"/>
                <a:gd name="T19" fmla="*/ 46 h 62"/>
                <a:gd name="T20" fmla="*/ 8 w 63"/>
                <a:gd name="T21" fmla="*/ 10 h 62"/>
                <a:gd name="T22" fmla="*/ 8 w 63"/>
                <a:gd name="T23" fmla="*/ 62 h 62"/>
                <a:gd name="T24" fmla="*/ 0 w 63"/>
                <a:gd name="T25" fmla="*/ 62 h 62"/>
                <a:gd name="T26" fmla="*/ 0 w 63"/>
                <a:gd name="T2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62">
                  <a:moveTo>
                    <a:pt x="0" y="0"/>
                  </a:moveTo>
                  <a:lnTo>
                    <a:pt x="9" y="0"/>
                  </a:lnTo>
                  <a:lnTo>
                    <a:pt x="33" y="34"/>
                  </a:lnTo>
                  <a:lnTo>
                    <a:pt x="56" y="0"/>
                  </a:lnTo>
                  <a:lnTo>
                    <a:pt x="63" y="0"/>
                  </a:lnTo>
                  <a:lnTo>
                    <a:pt x="63" y="62"/>
                  </a:lnTo>
                  <a:lnTo>
                    <a:pt x="56" y="62"/>
                  </a:lnTo>
                  <a:lnTo>
                    <a:pt x="56" y="10"/>
                  </a:lnTo>
                  <a:lnTo>
                    <a:pt x="33" y="46"/>
                  </a:lnTo>
                  <a:lnTo>
                    <a:pt x="31" y="46"/>
                  </a:lnTo>
                  <a:lnTo>
                    <a:pt x="8" y="10"/>
                  </a:lnTo>
                  <a:lnTo>
                    <a:pt x="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63"/>
            <p:cNvSpPr>
              <a:spLocks/>
            </p:cNvSpPr>
            <p:nvPr userDrawn="1"/>
          </p:nvSpPr>
          <p:spPr bwMode="auto">
            <a:xfrm>
              <a:off x="2124075" y="6899276"/>
              <a:ext cx="36513" cy="50800"/>
            </a:xfrm>
            <a:custGeom>
              <a:avLst/>
              <a:gdLst>
                <a:gd name="T0" fmla="*/ 0 w 47"/>
                <a:gd name="T1" fmla="*/ 0 h 62"/>
                <a:gd name="T2" fmla="*/ 47 w 47"/>
                <a:gd name="T3" fmla="*/ 0 h 62"/>
                <a:gd name="T4" fmla="*/ 47 w 47"/>
                <a:gd name="T5" fmla="*/ 5 h 62"/>
                <a:gd name="T6" fmla="*/ 8 w 47"/>
                <a:gd name="T7" fmla="*/ 5 h 62"/>
                <a:gd name="T8" fmla="*/ 8 w 47"/>
                <a:gd name="T9" fmla="*/ 27 h 62"/>
                <a:gd name="T10" fmla="*/ 44 w 47"/>
                <a:gd name="T11" fmla="*/ 27 h 62"/>
                <a:gd name="T12" fmla="*/ 44 w 47"/>
                <a:gd name="T13" fmla="*/ 34 h 62"/>
                <a:gd name="T14" fmla="*/ 8 w 47"/>
                <a:gd name="T15" fmla="*/ 34 h 62"/>
                <a:gd name="T16" fmla="*/ 8 w 47"/>
                <a:gd name="T17" fmla="*/ 57 h 62"/>
                <a:gd name="T18" fmla="*/ 47 w 47"/>
                <a:gd name="T19" fmla="*/ 57 h 62"/>
                <a:gd name="T20" fmla="*/ 47 w 47"/>
                <a:gd name="T21" fmla="*/ 62 h 62"/>
                <a:gd name="T22" fmla="*/ 0 w 47"/>
                <a:gd name="T23" fmla="*/ 62 h 62"/>
                <a:gd name="T24" fmla="*/ 0 w 47"/>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2">
                  <a:moveTo>
                    <a:pt x="0" y="0"/>
                  </a:moveTo>
                  <a:lnTo>
                    <a:pt x="47" y="0"/>
                  </a:lnTo>
                  <a:lnTo>
                    <a:pt x="47" y="5"/>
                  </a:lnTo>
                  <a:lnTo>
                    <a:pt x="8" y="5"/>
                  </a:lnTo>
                  <a:lnTo>
                    <a:pt x="8" y="27"/>
                  </a:lnTo>
                  <a:lnTo>
                    <a:pt x="44" y="27"/>
                  </a:lnTo>
                  <a:lnTo>
                    <a:pt x="44" y="34"/>
                  </a:lnTo>
                  <a:lnTo>
                    <a:pt x="8" y="34"/>
                  </a:lnTo>
                  <a:lnTo>
                    <a:pt x="8" y="57"/>
                  </a:lnTo>
                  <a:lnTo>
                    <a:pt x="47" y="57"/>
                  </a:lnTo>
                  <a:lnTo>
                    <a:pt x="47"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64"/>
            <p:cNvSpPr>
              <a:spLocks/>
            </p:cNvSpPr>
            <p:nvPr userDrawn="1"/>
          </p:nvSpPr>
          <p:spPr bwMode="auto">
            <a:xfrm>
              <a:off x="2181225" y="6899276"/>
              <a:ext cx="42863" cy="50800"/>
            </a:xfrm>
            <a:custGeom>
              <a:avLst/>
              <a:gdLst>
                <a:gd name="T0" fmla="*/ 0 w 54"/>
                <a:gd name="T1" fmla="*/ 0 h 62"/>
                <a:gd name="T2" fmla="*/ 6 w 54"/>
                <a:gd name="T3" fmla="*/ 0 h 62"/>
                <a:gd name="T4" fmla="*/ 47 w 54"/>
                <a:gd name="T5" fmla="*/ 50 h 62"/>
                <a:gd name="T6" fmla="*/ 47 w 54"/>
                <a:gd name="T7" fmla="*/ 0 h 62"/>
                <a:gd name="T8" fmla="*/ 54 w 54"/>
                <a:gd name="T9" fmla="*/ 0 h 62"/>
                <a:gd name="T10" fmla="*/ 54 w 54"/>
                <a:gd name="T11" fmla="*/ 62 h 62"/>
                <a:gd name="T12" fmla="*/ 49 w 54"/>
                <a:gd name="T13" fmla="*/ 62 h 62"/>
                <a:gd name="T14" fmla="*/ 8 w 54"/>
                <a:gd name="T15" fmla="*/ 10 h 62"/>
                <a:gd name="T16" fmla="*/ 8 w 54"/>
                <a:gd name="T17" fmla="*/ 62 h 62"/>
                <a:gd name="T18" fmla="*/ 0 w 54"/>
                <a:gd name="T19" fmla="*/ 62 h 62"/>
                <a:gd name="T20" fmla="*/ 0 w 54"/>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62">
                  <a:moveTo>
                    <a:pt x="0" y="0"/>
                  </a:moveTo>
                  <a:lnTo>
                    <a:pt x="6" y="0"/>
                  </a:lnTo>
                  <a:lnTo>
                    <a:pt x="47" y="50"/>
                  </a:lnTo>
                  <a:lnTo>
                    <a:pt x="47" y="0"/>
                  </a:lnTo>
                  <a:lnTo>
                    <a:pt x="54" y="0"/>
                  </a:lnTo>
                  <a:lnTo>
                    <a:pt x="54" y="62"/>
                  </a:lnTo>
                  <a:lnTo>
                    <a:pt x="49" y="62"/>
                  </a:lnTo>
                  <a:lnTo>
                    <a:pt x="8" y="10"/>
                  </a:lnTo>
                  <a:lnTo>
                    <a:pt x="8" y="62"/>
                  </a:lnTo>
                  <a:lnTo>
                    <a:pt x="0" y="6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Freeform 65"/>
            <p:cNvSpPr>
              <a:spLocks/>
            </p:cNvSpPr>
            <p:nvPr userDrawn="1"/>
          </p:nvSpPr>
          <p:spPr bwMode="auto">
            <a:xfrm>
              <a:off x="2241550" y="6899276"/>
              <a:ext cx="41275" cy="50800"/>
            </a:xfrm>
            <a:custGeom>
              <a:avLst/>
              <a:gdLst>
                <a:gd name="T0" fmla="*/ 21 w 50"/>
                <a:gd name="T1" fmla="*/ 5 h 62"/>
                <a:gd name="T2" fmla="*/ 0 w 50"/>
                <a:gd name="T3" fmla="*/ 5 h 62"/>
                <a:gd name="T4" fmla="*/ 0 w 50"/>
                <a:gd name="T5" fmla="*/ 0 h 62"/>
                <a:gd name="T6" fmla="*/ 50 w 50"/>
                <a:gd name="T7" fmla="*/ 0 h 62"/>
                <a:gd name="T8" fmla="*/ 50 w 50"/>
                <a:gd name="T9" fmla="*/ 5 h 62"/>
                <a:gd name="T10" fmla="*/ 28 w 50"/>
                <a:gd name="T11" fmla="*/ 5 h 62"/>
                <a:gd name="T12" fmla="*/ 28 w 50"/>
                <a:gd name="T13" fmla="*/ 62 h 62"/>
                <a:gd name="T14" fmla="*/ 21 w 50"/>
                <a:gd name="T15" fmla="*/ 62 h 62"/>
                <a:gd name="T16" fmla="*/ 21 w 50"/>
                <a:gd name="T17"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2">
                  <a:moveTo>
                    <a:pt x="21" y="5"/>
                  </a:moveTo>
                  <a:lnTo>
                    <a:pt x="0" y="5"/>
                  </a:lnTo>
                  <a:lnTo>
                    <a:pt x="0" y="0"/>
                  </a:lnTo>
                  <a:lnTo>
                    <a:pt x="50" y="0"/>
                  </a:lnTo>
                  <a:lnTo>
                    <a:pt x="50" y="5"/>
                  </a:lnTo>
                  <a:lnTo>
                    <a:pt x="28" y="5"/>
                  </a:lnTo>
                  <a:lnTo>
                    <a:pt x="28" y="62"/>
                  </a:lnTo>
                  <a:lnTo>
                    <a:pt x="21" y="62"/>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Freeform 66"/>
            <p:cNvSpPr>
              <a:spLocks noEditPoints="1"/>
            </p:cNvSpPr>
            <p:nvPr userDrawn="1"/>
          </p:nvSpPr>
          <p:spPr bwMode="auto">
            <a:xfrm>
              <a:off x="539750" y="6678613"/>
              <a:ext cx="349250" cy="346075"/>
            </a:xfrm>
            <a:custGeom>
              <a:avLst/>
              <a:gdLst>
                <a:gd name="T0" fmla="*/ 209 w 439"/>
                <a:gd name="T1" fmla="*/ 431 h 436"/>
                <a:gd name="T2" fmla="*/ 216 w 439"/>
                <a:gd name="T3" fmla="*/ 431 h 436"/>
                <a:gd name="T4" fmla="*/ 79 w 439"/>
                <a:gd name="T5" fmla="*/ 377 h 436"/>
                <a:gd name="T6" fmla="*/ 223 w 439"/>
                <a:gd name="T7" fmla="*/ 7 h 436"/>
                <a:gd name="T8" fmla="*/ 371 w 439"/>
                <a:gd name="T9" fmla="*/ 68 h 436"/>
                <a:gd name="T10" fmla="*/ 428 w 439"/>
                <a:gd name="T11" fmla="*/ 263 h 436"/>
                <a:gd name="T12" fmla="*/ 401 w 439"/>
                <a:gd name="T13" fmla="*/ 282 h 436"/>
                <a:gd name="T14" fmla="*/ 378 w 439"/>
                <a:gd name="T15" fmla="*/ 325 h 436"/>
                <a:gd name="T16" fmla="*/ 392 w 439"/>
                <a:gd name="T17" fmla="*/ 341 h 436"/>
                <a:gd name="T18" fmla="*/ 371 w 439"/>
                <a:gd name="T19" fmla="*/ 102 h 436"/>
                <a:gd name="T20" fmla="*/ 403 w 439"/>
                <a:gd name="T21" fmla="*/ 111 h 436"/>
                <a:gd name="T22" fmla="*/ 416 w 439"/>
                <a:gd name="T23" fmla="*/ 136 h 436"/>
                <a:gd name="T24" fmla="*/ 430 w 439"/>
                <a:gd name="T25" fmla="*/ 182 h 436"/>
                <a:gd name="T26" fmla="*/ 410 w 439"/>
                <a:gd name="T27" fmla="*/ 191 h 436"/>
                <a:gd name="T28" fmla="*/ 290 w 439"/>
                <a:gd name="T29" fmla="*/ 41 h 436"/>
                <a:gd name="T30" fmla="*/ 311 w 439"/>
                <a:gd name="T31" fmla="*/ 50 h 436"/>
                <a:gd name="T32" fmla="*/ 317 w 439"/>
                <a:gd name="T33" fmla="*/ 54 h 436"/>
                <a:gd name="T34" fmla="*/ 365 w 439"/>
                <a:gd name="T35" fmla="*/ 64 h 436"/>
                <a:gd name="T36" fmla="*/ 59 w 439"/>
                <a:gd name="T37" fmla="*/ 359 h 436"/>
                <a:gd name="T38" fmla="*/ 32 w 439"/>
                <a:gd name="T39" fmla="*/ 320 h 436"/>
                <a:gd name="T40" fmla="*/ 40 w 439"/>
                <a:gd name="T41" fmla="*/ 288 h 436"/>
                <a:gd name="T42" fmla="*/ 29 w 439"/>
                <a:gd name="T43" fmla="*/ 239 h 436"/>
                <a:gd name="T44" fmla="*/ 27 w 439"/>
                <a:gd name="T45" fmla="*/ 214 h 436"/>
                <a:gd name="T46" fmla="*/ 27 w 439"/>
                <a:gd name="T47" fmla="*/ 209 h 436"/>
                <a:gd name="T48" fmla="*/ 9 w 439"/>
                <a:gd name="T49" fmla="*/ 180 h 436"/>
                <a:gd name="T50" fmla="*/ 16 w 439"/>
                <a:gd name="T51" fmla="*/ 155 h 436"/>
                <a:gd name="T52" fmla="*/ 36 w 439"/>
                <a:gd name="T53" fmla="*/ 111 h 436"/>
                <a:gd name="T54" fmla="*/ 68 w 439"/>
                <a:gd name="T55" fmla="*/ 102 h 436"/>
                <a:gd name="T56" fmla="*/ 103 w 439"/>
                <a:gd name="T57" fmla="*/ 68 h 436"/>
                <a:gd name="T58" fmla="*/ 122 w 439"/>
                <a:gd name="T59" fmla="*/ 54 h 436"/>
                <a:gd name="T60" fmla="*/ 128 w 439"/>
                <a:gd name="T61" fmla="*/ 50 h 436"/>
                <a:gd name="T62" fmla="*/ 142 w 439"/>
                <a:gd name="T63" fmla="*/ 21 h 436"/>
                <a:gd name="T64" fmla="*/ 169 w 439"/>
                <a:gd name="T65" fmla="*/ 13 h 436"/>
                <a:gd name="T66" fmla="*/ 216 w 439"/>
                <a:gd name="T67" fmla="*/ 27 h 436"/>
                <a:gd name="T68" fmla="*/ 185 w 439"/>
                <a:gd name="T69" fmla="*/ 406 h 436"/>
                <a:gd name="T70" fmla="*/ 139 w 439"/>
                <a:gd name="T71" fmla="*/ 391 h 436"/>
                <a:gd name="T72" fmla="*/ 117 w 439"/>
                <a:gd name="T73" fmla="*/ 381 h 436"/>
                <a:gd name="T74" fmla="*/ 101 w 439"/>
                <a:gd name="T75" fmla="*/ 395 h 436"/>
                <a:gd name="T76" fmla="*/ 180 w 439"/>
                <a:gd name="T77" fmla="*/ 395 h 436"/>
                <a:gd name="T78" fmla="*/ 67 w 439"/>
                <a:gd name="T79" fmla="*/ 316 h 436"/>
                <a:gd name="T80" fmla="*/ 38 w 439"/>
                <a:gd name="T81" fmla="*/ 197 h 436"/>
                <a:gd name="T82" fmla="*/ 106 w 439"/>
                <a:gd name="T83" fmla="*/ 77 h 436"/>
                <a:gd name="T84" fmla="*/ 223 w 439"/>
                <a:gd name="T85" fmla="*/ 38 h 436"/>
                <a:gd name="T86" fmla="*/ 351 w 439"/>
                <a:gd name="T87" fmla="*/ 93 h 436"/>
                <a:gd name="T88" fmla="*/ 401 w 439"/>
                <a:gd name="T89" fmla="*/ 222 h 436"/>
                <a:gd name="T90" fmla="*/ 358 w 439"/>
                <a:gd name="T91" fmla="*/ 336 h 436"/>
                <a:gd name="T92" fmla="*/ 234 w 439"/>
                <a:gd name="T93" fmla="*/ 398 h 436"/>
                <a:gd name="T94" fmla="*/ 326 w 439"/>
                <a:gd name="T95" fmla="*/ 377 h 436"/>
                <a:gd name="T96" fmla="*/ 282 w 439"/>
                <a:gd name="T97" fmla="*/ 398 h 436"/>
                <a:gd name="T98" fmla="*/ 259 w 439"/>
                <a:gd name="T99" fmla="*/ 406 h 436"/>
                <a:gd name="T100" fmla="*/ 257 w 439"/>
                <a:gd name="T101" fmla="*/ 427 h 436"/>
                <a:gd name="T102" fmla="*/ 410 w 439"/>
                <a:gd name="T103" fmla="*/ 234 h 436"/>
                <a:gd name="T104" fmla="*/ 223 w 439"/>
                <a:gd name="T105" fmla="*/ 0 h 436"/>
                <a:gd name="T106" fmla="*/ 83 w 439"/>
                <a:gd name="T107" fmla="*/ 48 h 436"/>
                <a:gd name="T108" fmla="*/ 2 w 439"/>
                <a:gd name="T109" fmla="*/ 193 h 436"/>
                <a:gd name="T110" fmla="*/ 36 w 439"/>
                <a:gd name="T111" fmla="*/ 336 h 436"/>
                <a:gd name="T112" fmla="*/ 171 w 439"/>
                <a:gd name="T113" fmla="*/ 431 h 436"/>
                <a:gd name="T114" fmla="*/ 320 w 439"/>
                <a:gd name="T115" fmla="*/ 411 h 436"/>
                <a:gd name="T116" fmla="*/ 428 w 439"/>
                <a:gd name="T117" fmla="*/ 288 h 436"/>
                <a:gd name="T118" fmla="*/ 423 w 439"/>
                <a:gd name="T119" fmla="*/ 138 h 436"/>
                <a:gd name="T120" fmla="*/ 308 w 439"/>
                <a:gd name="T121" fmla="*/ 2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436">
                  <a:moveTo>
                    <a:pt x="360" y="377"/>
                  </a:moveTo>
                  <a:lnTo>
                    <a:pt x="345" y="363"/>
                  </a:lnTo>
                  <a:lnTo>
                    <a:pt x="345" y="363"/>
                  </a:lnTo>
                  <a:lnTo>
                    <a:pt x="360" y="348"/>
                  </a:lnTo>
                  <a:lnTo>
                    <a:pt x="374" y="363"/>
                  </a:lnTo>
                  <a:lnTo>
                    <a:pt x="374" y="363"/>
                  </a:lnTo>
                  <a:lnTo>
                    <a:pt x="360" y="377"/>
                  </a:lnTo>
                  <a:close/>
                  <a:moveTo>
                    <a:pt x="209" y="431"/>
                  </a:moveTo>
                  <a:lnTo>
                    <a:pt x="211" y="409"/>
                  </a:lnTo>
                  <a:lnTo>
                    <a:pt x="211" y="409"/>
                  </a:lnTo>
                  <a:lnTo>
                    <a:pt x="216" y="409"/>
                  </a:lnTo>
                  <a:lnTo>
                    <a:pt x="216" y="409"/>
                  </a:lnTo>
                  <a:lnTo>
                    <a:pt x="229" y="409"/>
                  </a:lnTo>
                  <a:lnTo>
                    <a:pt x="230" y="431"/>
                  </a:lnTo>
                  <a:lnTo>
                    <a:pt x="230" y="431"/>
                  </a:lnTo>
                  <a:lnTo>
                    <a:pt x="216" y="431"/>
                  </a:lnTo>
                  <a:lnTo>
                    <a:pt x="216" y="431"/>
                  </a:lnTo>
                  <a:lnTo>
                    <a:pt x="209" y="431"/>
                  </a:lnTo>
                  <a:close/>
                  <a:moveTo>
                    <a:pt x="63" y="363"/>
                  </a:moveTo>
                  <a:lnTo>
                    <a:pt x="79" y="348"/>
                  </a:lnTo>
                  <a:lnTo>
                    <a:pt x="79" y="348"/>
                  </a:lnTo>
                  <a:lnTo>
                    <a:pt x="94" y="361"/>
                  </a:lnTo>
                  <a:lnTo>
                    <a:pt x="79" y="377"/>
                  </a:lnTo>
                  <a:lnTo>
                    <a:pt x="79" y="377"/>
                  </a:lnTo>
                  <a:lnTo>
                    <a:pt x="63" y="363"/>
                  </a:lnTo>
                  <a:close/>
                  <a:moveTo>
                    <a:pt x="243" y="9"/>
                  </a:moveTo>
                  <a:lnTo>
                    <a:pt x="241" y="29"/>
                  </a:lnTo>
                  <a:lnTo>
                    <a:pt x="241" y="29"/>
                  </a:lnTo>
                  <a:lnTo>
                    <a:pt x="223" y="27"/>
                  </a:lnTo>
                  <a:lnTo>
                    <a:pt x="223" y="27"/>
                  </a:lnTo>
                  <a:lnTo>
                    <a:pt x="223" y="7"/>
                  </a:lnTo>
                  <a:lnTo>
                    <a:pt x="223" y="7"/>
                  </a:lnTo>
                  <a:lnTo>
                    <a:pt x="223" y="7"/>
                  </a:lnTo>
                  <a:lnTo>
                    <a:pt x="223" y="7"/>
                  </a:lnTo>
                  <a:lnTo>
                    <a:pt x="243" y="9"/>
                  </a:lnTo>
                  <a:close/>
                  <a:moveTo>
                    <a:pt x="383" y="84"/>
                  </a:moveTo>
                  <a:lnTo>
                    <a:pt x="367" y="96"/>
                  </a:lnTo>
                  <a:lnTo>
                    <a:pt x="367" y="96"/>
                  </a:lnTo>
                  <a:lnTo>
                    <a:pt x="354" y="84"/>
                  </a:lnTo>
                  <a:lnTo>
                    <a:pt x="371" y="68"/>
                  </a:lnTo>
                  <a:lnTo>
                    <a:pt x="371" y="68"/>
                  </a:lnTo>
                  <a:lnTo>
                    <a:pt x="383" y="84"/>
                  </a:lnTo>
                  <a:close/>
                  <a:moveTo>
                    <a:pt x="407" y="257"/>
                  </a:moveTo>
                  <a:lnTo>
                    <a:pt x="407" y="257"/>
                  </a:lnTo>
                  <a:lnTo>
                    <a:pt x="410" y="239"/>
                  </a:lnTo>
                  <a:lnTo>
                    <a:pt x="432" y="241"/>
                  </a:lnTo>
                  <a:lnTo>
                    <a:pt x="432" y="241"/>
                  </a:lnTo>
                  <a:lnTo>
                    <a:pt x="428" y="263"/>
                  </a:lnTo>
                  <a:lnTo>
                    <a:pt x="407" y="257"/>
                  </a:lnTo>
                  <a:close/>
                  <a:moveTo>
                    <a:pt x="401" y="282"/>
                  </a:moveTo>
                  <a:lnTo>
                    <a:pt x="401" y="282"/>
                  </a:lnTo>
                  <a:lnTo>
                    <a:pt x="407" y="264"/>
                  </a:lnTo>
                  <a:lnTo>
                    <a:pt x="426" y="268"/>
                  </a:lnTo>
                  <a:lnTo>
                    <a:pt x="426" y="268"/>
                  </a:lnTo>
                  <a:lnTo>
                    <a:pt x="421" y="289"/>
                  </a:lnTo>
                  <a:lnTo>
                    <a:pt x="401" y="282"/>
                  </a:lnTo>
                  <a:close/>
                  <a:moveTo>
                    <a:pt x="390" y="304"/>
                  </a:moveTo>
                  <a:lnTo>
                    <a:pt x="390" y="304"/>
                  </a:lnTo>
                  <a:lnTo>
                    <a:pt x="399" y="288"/>
                  </a:lnTo>
                  <a:lnTo>
                    <a:pt x="419" y="295"/>
                  </a:lnTo>
                  <a:lnTo>
                    <a:pt x="419" y="295"/>
                  </a:lnTo>
                  <a:lnTo>
                    <a:pt x="410" y="313"/>
                  </a:lnTo>
                  <a:lnTo>
                    <a:pt x="390" y="304"/>
                  </a:lnTo>
                  <a:close/>
                  <a:moveTo>
                    <a:pt x="378" y="325"/>
                  </a:moveTo>
                  <a:lnTo>
                    <a:pt x="378" y="325"/>
                  </a:lnTo>
                  <a:lnTo>
                    <a:pt x="389" y="309"/>
                  </a:lnTo>
                  <a:lnTo>
                    <a:pt x="407" y="320"/>
                  </a:lnTo>
                  <a:lnTo>
                    <a:pt x="407" y="320"/>
                  </a:lnTo>
                  <a:lnTo>
                    <a:pt x="396" y="338"/>
                  </a:lnTo>
                  <a:lnTo>
                    <a:pt x="378" y="325"/>
                  </a:lnTo>
                  <a:close/>
                  <a:moveTo>
                    <a:pt x="376" y="331"/>
                  </a:moveTo>
                  <a:lnTo>
                    <a:pt x="392" y="341"/>
                  </a:lnTo>
                  <a:lnTo>
                    <a:pt x="392" y="341"/>
                  </a:lnTo>
                  <a:lnTo>
                    <a:pt x="380" y="359"/>
                  </a:lnTo>
                  <a:lnTo>
                    <a:pt x="363" y="345"/>
                  </a:lnTo>
                  <a:lnTo>
                    <a:pt x="363" y="345"/>
                  </a:lnTo>
                  <a:lnTo>
                    <a:pt x="376" y="331"/>
                  </a:lnTo>
                  <a:close/>
                  <a:moveTo>
                    <a:pt x="381" y="118"/>
                  </a:moveTo>
                  <a:lnTo>
                    <a:pt x="381" y="118"/>
                  </a:lnTo>
                  <a:lnTo>
                    <a:pt x="371" y="102"/>
                  </a:lnTo>
                  <a:lnTo>
                    <a:pt x="389" y="89"/>
                  </a:lnTo>
                  <a:lnTo>
                    <a:pt x="389" y="89"/>
                  </a:lnTo>
                  <a:lnTo>
                    <a:pt x="399" y="105"/>
                  </a:lnTo>
                  <a:lnTo>
                    <a:pt x="381" y="118"/>
                  </a:lnTo>
                  <a:close/>
                  <a:moveTo>
                    <a:pt x="394" y="139"/>
                  </a:moveTo>
                  <a:lnTo>
                    <a:pt x="394" y="139"/>
                  </a:lnTo>
                  <a:lnTo>
                    <a:pt x="385" y="122"/>
                  </a:lnTo>
                  <a:lnTo>
                    <a:pt x="403" y="111"/>
                  </a:lnTo>
                  <a:lnTo>
                    <a:pt x="403" y="111"/>
                  </a:lnTo>
                  <a:lnTo>
                    <a:pt x="414" y="130"/>
                  </a:lnTo>
                  <a:lnTo>
                    <a:pt x="394" y="139"/>
                  </a:lnTo>
                  <a:close/>
                  <a:moveTo>
                    <a:pt x="403" y="161"/>
                  </a:moveTo>
                  <a:lnTo>
                    <a:pt x="403" y="161"/>
                  </a:lnTo>
                  <a:lnTo>
                    <a:pt x="396" y="143"/>
                  </a:lnTo>
                  <a:lnTo>
                    <a:pt x="416" y="136"/>
                  </a:lnTo>
                  <a:lnTo>
                    <a:pt x="416" y="136"/>
                  </a:lnTo>
                  <a:lnTo>
                    <a:pt x="423" y="155"/>
                  </a:lnTo>
                  <a:lnTo>
                    <a:pt x="403" y="161"/>
                  </a:lnTo>
                  <a:close/>
                  <a:moveTo>
                    <a:pt x="408" y="186"/>
                  </a:moveTo>
                  <a:lnTo>
                    <a:pt x="408" y="186"/>
                  </a:lnTo>
                  <a:lnTo>
                    <a:pt x="405" y="166"/>
                  </a:lnTo>
                  <a:lnTo>
                    <a:pt x="425" y="161"/>
                  </a:lnTo>
                  <a:lnTo>
                    <a:pt x="425" y="161"/>
                  </a:lnTo>
                  <a:lnTo>
                    <a:pt x="430" y="182"/>
                  </a:lnTo>
                  <a:lnTo>
                    <a:pt x="408" y="186"/>
                  </a:lnTo>
                  <a:close/>
                  <a:moveTo>
                    <a:pt x="410" y="191"/>
                  </a:moveTo>
                  <a:lnTo>
                    <a:pt x="430" y="188"/>
                  </a:lnTo>
                  <a:lnTo>
                    <a:pt x="430" y="188"/>
                  </a:lnTo>
                  <a:lnTo>
                    <a:pt x="432" y="209"/>
                  </a:lnTo>
                  <a:lnTo>
                    <a:pt x="412" y="209"/>
                  </a:lnTo>
                  <a:lnTo>
                    <a:pt x="412" y="209"/>
                  </a:lnTo>
                  <a:lnTo>
                    <a:pt x="410" y="191"/>
                  </a:lnTo>
                  <a:close/>
                  <a:moveTo>
                    <a:pt x="266" y="34"/>
                  </a:moveTo>
                  <a:lnTo>
                    <a:pt x="266" y="34"/>
                  </a:lnTo>
                  <a:lnTo>
                    <a:pt x="246" y="30"/>
                  </a:lnTo>
                  <a:lnTo>
                    <a:pt x="250" y="9"/>
                  </a:lnTo>
                  <a:lnTo>
                    <a:pt x="250" y="9"/>
                  </a:lnTo>
                  <a:lnTo>
                    <a:pt x="270" y="13"/>
                  </a:lnTo>
                  <a:lnTo>
                    <a:pt x="266" y="34"/>
                  </a:lnTo>
                  <a:close/>
                  <a:moveTo>
                    <a:pt x="290" y="41"/>
                  </a:moveTo>
                  <a:lnTo>
                    <a:pt x="290" y="41"/>
                  </a:lnTo>
                  <a:lnTo>
                    <a:pt x="272" y="34"/>
                  </a:lnTo>
                  <a:lnTo>
                    <a:pt x="277" y="14"/>
                  </a:lnTo>
                  <a:lnTo>
                    <a:pt x="277" y="14"/>
                  </a:lnTo>
                  <a:lnTo>
                    <a:pt x="297" y="21"/>
                  </a:lnTo>
                  <a:lnTo>
                    <a:pt x="290" y="41"/>
                  </a:lnTo>
                  <a:close/>
                  <a:moveTo>
                    <a:pt x="311" y="50"/>
                  </a:moveTo>
                  <a:lnTo>
                    <a:pt x="311" y="50"/>
                  </a:lnTo>
                  <a:lnTo>
                    <a:pt x="295" y="43"/>
                  </a:lnTo>
                  <a:lnTo>
                    <a:pt x="302" y="23"/>
                  </a:lnTo>
                  <a:lnTo>
                    <a:pt x="302" y="23"/>
                  </a:lnTo>
                  <a:lnTo>
                    <a:pt x="322" y="32"/>
                  </a:lnTo>
                  <a:lnTo>
                    <a:pt x="311" y="50"/>
                  </a:lnTo>
                  <a:close/>
                  <a:moveTo>
                    <a:pt x="333" y="64"/>
                  </a:moveTo>
                  <a:lnTo>
                    <a:pt x="333" y="64"/>
                  </a:lnTo>
                  <a:lnTo>
                    <a:pt x="317" y="54"/>
                  </a:lnTo>
                  <a:lnTo>
                    <a:pt x="327" y="36"/>
                  </a:lnTo>
                  <a:lnTo>
                    <a:pt x="327" y="36"/>
                  </a:lnTo>
                  <a:lnTo>
                    <a:pt x="344" y="46"/>
                  </a:lnTo>
                  <a:lnTo>
                    <a:pt x="333" y="64"/>
                  </a:lnTo>
                  <a:close/>
                  <a:moveTo>
                    <a:pt x="336" y="68"/>
                  </a:moveTo>
                  <a:lnTo>
                    <a:pt x="349" y="50"/>
                  </a:lnTo>
                  <a:lnTo>
                    <a:pt x="349" y="50"/>
                  </a:lnTo>
                  <a:lnTo>
                    <a:pt x="365" y="64"/>
                  </a:lnTo>
                  <a:lnTo>
                    <a:pt x="351" y="79"/>
                  </a:lnTo>
                  <a:lnTo>
                    <a:pt x="351" y="79"/>
                  </a:lnTo>
                  <a:lnTo>
                    <a:pt x="336" y="68"/>
                  </a:lnTo>
                  <a:close/>
                  <a:moveTo>
                    <a:pt x="63" y="331"/>
                  </a:moveTo>
                  <a:lnTo>
                    <a:pt x="63" y="331"/>
                  </a:lnTo>
                  <a:lnTo>
                    <a:pt x="76" y="345"/>
                  </a:lnTo>
                  <a:lnTo>
                    <a:pt x="59" y="359"/>
                  </a:lnTo>
                  <a:lnTo>
                    <a:pt x="59" y="359"/>
                  </a:lnTo>
                  <a:lnTo>
                    <a:pt x="47" y="341"/>
                  </a:lnTo>
                  <a:lnTo>
                    <a:pt x="63" y="331"/>
                  </a:lnTo>
                  <a:close/>
                  <a:moveTo>
                    <a:pt x="50" y="309"/>
                  </a:moveTo>
                  <a:lnTo>
                    <a:pt x="50" y="309"/>
                  </a:lnTo>
                  <a:lnTo>
                    <a:pt x="59" y="325"/>
                  </a:lnTo>
                  <a:lnTo>
                    <a:pt x="43" y="338"/>
                  </a:lnTo>
                  <a:lnTo>
                    <a:pt x="43" y="338"/>
                  </a:lnTo>
                  <a:lnTo>
                    <a:pt x="32" y="320"/>
                  </a:lnTo>
                  <a:lnTo>
                    <a:pt x="50" y="309"/>
                  </a:lnTo>
                  <a:close/>
                  <a:moveTo>
                    <a:pt x="40" y="288"/>
                  </a:moveTo>
                  <a:lnTo>
                    <a:pt x="40" y="288"/>
                  </a:lnTo>
                  <a:lnTo>
                    <a:pt x="49" y="304"/>
                  </a:lnTo>
                  <a:lnTo>
                    <a:pt x="29" y="314"/>
                  </a:lnTo>
                  <a:lnTo>
                    <a:pt x="29" y="314"/>
                  </a:lnTo>
                  <a:lnTo>
                    <a:pt x="20" y="295"/>
                  </a:lnTo>
                  <a:lnTo>
                    <a:pt x="40" y="288"/>
                  </a:lnTo>
                  <a:close/>
                  <a:moveTo>
                    <a:pt x="32" y="264"/>
                  </a:moveTo>
                  <a:lnTo>
                    <a:pt x="32" y="264"/>
                  </a:lnTo>
                  <a:lnTo>
                    <a:pt x="38" y="282"/>
                  </a:lnTo>
                  <a:lnTo>
                    <a:pt x="18" y="289"/>
                  </a:lnTo>
                  <a:lnTo>
                    <a:pt x="18" y="289"/>
                  </a:lnTo>
                  <a:lnTo>
                    <a:pt x="13" y="268"/>
                  </a:lnTo>
                  <a:lnTo>
                    <a:pt x="32" y="264"/>
                  </a:lnTo>
                  <a:close/>
                  <a:moveTo>
                    <a:pt x="29" y="239"/>
                  </a:moveTo>
                  <a:lnTo>
                    <a:pt x="29" y="239"/>
                  </a:lnTo>
                  <a:lnTo>
                    <a:pt x="31" y="259"/>
                  </a:lnTo>
                  <a:lnTo>
                    <a:pt x="11" y="263"/>
                  </a:lnTo>
                  <a:lnTo>
                    <a:pt x="11" y="263"/>
                  </a:lnTo>
                  <a:lnTo>
                    <a:pt x="7" y="241"/>
                  </a:lnTo>
                  <a:lnTo>
                    <a:pt x="29" y="239"/>
                  </a:lnTo>
                  <a:close/>
                  <a:moveTo>
                    <a:pt x="27" y="214"/>
                  </a:moveTo>
                  <a:lnTo>
                    <a:pt x="27" y="214"/>
                  </a:lnTo>
                  <a:lnTo>
                    <a:pt x="27" y="234"/>
                  </a:lnTo>
                  <a:lnTo>
                    <a:pt x="7" y="236"/>
                  </a:lnTo>
                  <a:lnTo>
                    <a:pt x="7" y="236"/>
                  </a:lnTo>
                  <a:lnTo>
                    <a:pt x="5" y="214"/>
                  </a:lnTo>
                  <a:lnTo>
                    <a:pt x="27" y="214"/>
                  </a:lnTo>
                  <a:close/>
                  <a:moveTo>
                    <a:pt x="29" y="191"/>
                  </a:moveTo>
                  <a:lnTo>
                    <a:pt x="29" y="191"/>
                  </a:lnTo>
                  <a:lnTo>
                    <a:pt x="27" y="209"/>
                  </a:lnTo>
                  <a:lnTo>
                    <a:pt x="7" y="207"/>
                  </a:lnTo>
                  <a:lnTo>
                    <a:pt x="7" y="207"/>
                  </a:lnTo>
                  <a:lnTo>
                    <a:pt x="9" y="188"/>
                  </a:lnTo>
                  <a:lnTo>
                    <a:pt x="29" y="191"/>
                  </a:lnTo>
                  <a:close/>
                  <a:moveTo>
                    <a:pt x="34" y="166"/>
                  </a:moveTo>
                  <a:lnTo>
                    <a:pt x="34" y="166"/>
                  </a:lnTo>
                  <a:lnTo>
                    <a:pt x="31" y="184"/>
                  </a:lnTo>
                  <a:lnTo>
                    <a:pt x="9" y="180"/>
                  </a:lnTo>
                  <a:lnTo>
                    <a:pt x="9" y="180"/>
                  </a:lnTo>
                  <a:lnTo>
                    <a:pt x="14" y="161"/>
                  </a:lnTo>
                  <a:lnTo>
                    <a:pt x="34" y="166"/>
                  </a:lnTo>
                  <a:close/>
                  <a:moveTo>
                    <a:pt x="43" y="143"/>
                  </a:moveTo>
                  <a:lnTo>
                    <a:pt x="43" y="143"/>
                  </a:lnTo>
                  <a:lnTo>
                    <a:pt x="36" y="161"/>
                  </a:lnTo>
                  <a:lnTo>
                    <a:pt x="16" y="155"/>
                  </a:lnTo>
                  <a:lnTo>
                    <a:pt x="16" y="155"/>
                  </a:lnTo>
                  <a:lnTo>
                    <a:pt x="23" y="136"/>
                  </a:lnTo>
                  <a:lnTo>
                    <a:pt x="43" y="143"/>
                  </a:lnTo>
                  <a:close/>
                  <a:moveTo>
                    <a:pt x="54" y="122"/>
                  </a:moveTo>
                  <a:lnTo>
                    <a:pt x="54" y="122"/>
                  </a:lnTo>
                  <a:lnTo>
                    <a:pt x="45" y="138"/>
                  </a:lnTo>
                  <a:lnTo>
                    <a:pt x="25" y="130"/>
                  </a:lnTo>
                  <a:lnTo>
                    <a:pt x="25" y="130"/>
                  </a:lnTo>
                  <a:lnTo>
                    <a:pt x="36" y="111"/>
                  </a:lnTo>
                  <a:lnTo>
                    <a:pt x="54" y="122"/>
                  </a:lnTo>
                  <a:close/>
                  <a:moveTo>
                    <a:pt x="68" y="102"/>
                  </a:moveTo>
                  <a:lnTo>
                    <a:pt x="68" y="102"/>
                  </a:lnTo>
                  <a:lnTo>
                    <a:pt x="58" y="116"/>
                  </a:lnTo>
                  <a:lnTo>
                    <a:pt x="40" y="105"/>
                  </a:lnTo>
                  <a:lnTo>
                    <a:pt x="40" y="105"/>
                  </a:lnTo>
                  <a:lnTo>
                    <a:pt x="50" y="89"/>
                  </a:lnTo>
                  <a:lnTo>
                    <a:pt x="68" y="102"/>
                  </a:lnTo>
                  <a:close/>
                  <a:moveTo>
                    <a:pt x="85" y="84"/>
                  </a:moveTo>
                  <a:lnTo>
                    <a:pt x="85" y="84"/>
                  </a:lnTo>
                  <a:lnTo>
                    <a:pt x="72" y="96"/>
                  </a:lnTo>
                  <a:lnTo>
                    <a:pt x="56" y="84"/>
                  </a:lnTo>
                  <a:lnTo>
                    <a:pt x="56" y="84"/>
                  </a:lnTo>
                  <a:lnTo>
                    <a:pt x="68" y="68"/>
                  </a:lnTo>
                  <a:lnTo>
                    <a:pt x="85" y="84"/>
                  </a:lnTo>
                  <a:close/>
                  <a:moveTo>
                    <a:pt x="103" y="68"/>
                  </a:moveTo>
                  <a:lnTo>
                    <a:pt x="103" y="68"/>
                  </a:lnTo>
                  <a:lnTo>
                    <a:pt x="88" y="79"/>
                  </a:lnTo>
                  <a:lnTo>
                    <a:pt x="74" y="64"/>
                  </a:lnTo>
                  <a:lnTo>
                    <a:pt x="74" y="64"/>
                  </a:lnTo>
                  <a:lnTo>
                    <a:pt x="90" y="50"/>
                  </a:lnTo>
                  <a:lnTo>
                    <a:pt x="103" y="68"/>
                  </a:lnTo>
                  <a:close/>
                  <a:moveTo>
                    <a:pt x="122" y="54"/>
                  </a:moveTo>
                  <a:lnTo>
                    <a:pt x="122" y="54"/>
                  </a:lnTo>
                  <a:lnTo>
                    <a:pt x="106" y="64"/>
                  </a:lnTo>
                  <a:lnTo>
                    <a:pt x="95" y="46"/>
                  </a:lnTo>
                  <a:lnTo>
                    <a:pt x="95" y="46"/>
                  </a:lnTo>
                  <a:lnTo>
                    <a:pt x="112" y="36"/>
                  </a:lnTo>
                  <a:lnTo>
                    <a:pt x="122" y="54"/>
                  </a:lnTo>
                  <a:close/>
                  <a:moveTo>
                    <a:pt x="146" y="43"/>
                  </a:moveTo>
                  <a:lnTo>
                    <a:pt x="146" y="43"/>
                  </a:lnTo>
                  <a:lnTo>
                    <a:pt x="128" y="50"/>
                  </a:lnTo>
                  <a:lnTo>
                    <a:pt x="117" y="32"/>
                  </a:lnTo>
                  <a:lnTo>
                    <a:pt x="117" y="32"/>
                  </a:lnTo>
                  <a:lnTo>
                    <a:pt x="137" y="23"/>
                  </a:lnTo>
                  <a:lnTo>
                    <a:pt x="146" y="43"/>
                  </a:lnTo>
                  <a:close/>
                  <a:moveTo>
                    <a:pt x="167" y="34"/>
                  </a:moveTo>
                  <a:lnTo>
                    <a:pt x="167" y="34"/>
                  </a:lnTo>
                  <a:lnTo>
                    <a:pt x="149" y="41"/>
                  </a:lnTo>
                  <a:lnTo>
                    <a:pt x="142" y="21"/>
                  </a:lnTo>
                  <a:lnTo>
                    <a:pt x="142" y="21"/>
                  </a:lnTo>
                  <a:lnTo>
                    <a:pt x="162" y="14"/>
                  </a:lnTo>
                  <a:lnTo>
                    <a:pt x="167" y="34"/>
                  </a:lnTo>
                  <a:close/>
                  <a:moveTo>
                    <a:pt x="193" y="29"/>
                  </a:moveTo>
                  <a:lnTo>
                    <a:pt x="193" y="29"/>
                  </a:lnTo>
                  <a:lnTo>
                    <a:pt x="173" y="32"/>
                  </a:lnTo>
                  <a:lnTo>
                    <a:pt x="169" y="13"/>
                  </a:lnTo>
                  <a:lnTo>
                    <a:pt x="169" y="13"/>
                  </a:lnTo>
                  <a:lnTo>
                    <a:pt x="189" y="9"/>
                  </a:lnTo>
                  <a:lnTo>
                    <a:pt x="193" y="29"/>
                  </a:lnTo>
                  <a:close/>
                  <a:moveTo>
                    <a:pt x="198" y="29"/>
                  </a:moveTo>
                  <a:lnTo>
                    <a:pt x="196" y="7"/>
                  </a:lnTo>
                  <a:lnTo>
                    <a:pt x="196" y="7"/>
                  </a:lnTo>
                  <a:lnTo>
                    <a:pt x="216" y="7"/>
                  </a:lnTo>
                  <a:lnTo>
                    <a:pt x="216" y="27"/>
                  </a:lnTo>
                  <a:lnTo>
                    <a:pt x="216" y="27"/>
                  </a:lnTo>
                  <a:lnTo>
                    <a:pt x="198" y="29"/>
                  </a:lnTo>
                  <a:close/>
                  <a:moveTo>
                    <a:pt x="185" y="406"/>
                  </a:moveTo>
                  <a:lnTo>
                    <a:pt x="185" y="406"/>
                  </a:lnTo>
                  <a:lnTo>
                    <a:pt x="205" y="409"/>
                  </a:lnTo>
                  <a:lnTo>
                    <a:pt x="203" y="429"/>
                  </a:lnTo>
                  <a:lnTo>
                    <a:pt x="203" y="429"/>
                  </a:lnTo>
                  <a:lnTo>
                    <a:pt x="182" y="427"/>
                  </a:lnTo>
                  <a:lnTo>
                    <a:pt x="185" y="406"/>
                  </a:lnTo>
                  <a:close/>
                  <a:moveTo>
                    <a:pt x="162" y="400"/>
                  </a:moveTo>
                  <a:lnTo>
                    <a:pt x="162" y="400"/>
                  </a:lnTo>
                  <a:lnTo>
                    <a:pt x="180" y="406"/>
                  </a:lnTo>
                  <a:lnTo>
                    <a:pt x="176" y="425"/>
                  </a:lnTo>
                  <a:lnTo>
                    <a:pt x="176" y="425"/>
                  </a:lnTo>
                  <a:lnTo>
                    <a:pt x="155" y="420"/>
                  </a:lnTo>
                  <a:lnTo>
                    <a:pt x="162" y="400"/>
                  </a:lnTo>
                  <a:close/>
                  <a:moveTo>
                    <a:pt x="139" y="391"/>
                  </a:moveTo>
                  <a:lnTo>
                    <a:pt x="139" y="391"/>
                  </a:lnTo>
                  <a:lnTo>
                    <a:pt x="157" y="398"/>
                  </a:lnTo>
                  <a:lnTo>
                    <a:pt x="149" y="418"/>
                  </a:lnTo>
                  <a:lnTo>
                    <a:pt x="149" y="418"/>
                  </a:lnTo>
                  <a:lnTo>
                    <a:pt x="130" y="411"/>
                  </a:lnTo>
                  <a:lnTo>
                    <a:pt x="139" y="391"/>
                  </a:lnTo>
                  <a:close/>
                  <a:moveTo>
                    <a:pt x="117" y="381"/>
                  </a:moveTo>
                  <a:lnTo>
                    <a:pt x="117" y="381"/>
                  </a:lnTo>
                  <a:lnTo>
                    <a:pt x="133" y="390"/>
                  </a:lnTo>
                  <a:lnTo>
                    <a:pt x="124" y="407"/>
                  </a:lnTo>
                  <a:lnTo>
                    <a:pt x="124" y="407"/>
                  </a:lnTo>
                  <a:lnTo>
                    <a:pt x="106" y="397"/>
                  </a:lnTo>
                  <a:lnTo>
                    <a:pt x="117" y="381"/>
                  </a:lnTo>
                  <a:close/>
                  <a:moveTo>
                    <a:pt x="112" y="377"/>
                  </a:moveTo>
                  <a:lnTo>
                    <a:pt x="101" y="395"/>
                  </a:lnTo>
                  <a:lnTo>
                    <a:pt x="101" y="395"/>
                  </a:lnTo>
                  <a:lnTo>
                    <a:pt x="85" y="382"/>
                  </a:lnTo>
                  <a:lnTo>
                    <a:pt x="97" y="366"/>
                  </a:lnTo>
                  <a:lnTo>
                    <a:pt x="97" y="366"/>
                  </a:lnTo>
                  <a:lnTo>
                    <a:pt x="112" y="377"/>
                  </a:lnTo>
                  <a:close/>
                  <a:moveTo>
                    <a:pt x="216" y="398"/>
                  </a:moveTo>
                  <a:lnTo>
                    <a:pt x="216" y="398"/>
                  </a:lnTo>
                  <a:lnTo>
                    <a:pt x="198" y="398"/>
                  </a:lnTo>
                  <a:lnTo>
                    <a:pt x="180" y="395"/>
                  </a:lnTo>
                  <a:lnTo>
                    <a:pt x="162" y="390"/>
                  </a:lnTo>
                  <a:lnTo>
                    <a:pt x="146" y="384"/>
                  </a:lnTo>
                  <a:lnTo>
                    <a:pt x="130" y="375"/>
                  </a:lnTo>
                  <a:lnTo>
                    <a:pt x="115" y="366"/>
                  </a:lnTo>
                  <a:lnTo>
                    <a:pt x="101" y="356"/>
                  </a:lnTo>
                  <a:lnTo>
                    <a:pt x="88" y="343"/>
                  </a:lnTo>
                  <a:lnTo>
                    <a:pt x="77" y="331"/>
                  </a:lnTo>
                  <a:lnTo>
                    <a:pt x="67" y="316"/>
                  </a:lnTo>
                  <a:lnTo>
                    <a:pt x="58" y="302"/>
                  </a:lnTo>
                  <a:lnTo>
                    <a:pt x="50" y="286"/>
                  </a:lnTo>
                  <a:lnTo>
                    <a:pt x="45" y="268"/>
                  </a:lnTo>
                  <a:lnTo>
                    <a:pt x="40" y="252"/>
                  </a:lnTo>
                  <a:lnTo>
                    <a:pt x="38" y="234"/>
                  </a:lnTo>
                  <a:lnTo>
                    <a:pt x="38" y="214"/>
                  </a:lnTo>
                  <a:lnTo>
                    <a:pt x="38" y="214"/>
                  </a:lnTo>
                  <a:lnTo>
                    <a:pt x="38" y="197"/>
                  </a:lnTo>
                  <a:lnTo>
                    <a:pt x="41" y="179"/>
                  </a:lnTo>
                  <a:lnTo>
                    <a:pt x="47" y="161"/>
                  </a:lnTo>
                  <a:lnTo>
                    <a:pt x="52" y="145"/>
                  </a:lnTo>
                  <a:lnTo>
                    <a:pt x="61" y="129"/>
                  </a:lnTo>
                  <a:lnTo>
                    <a:pt x="70" y="114"/>
                  </a:lnTo>
                  <a:lnTo>
                    <a:pt x="81" y="100"/>
                  </a:lnTo>
                  <a:lnTo>
                    <a:pt x="94" y="88"/>
                  </a:lnTo>
                  <a:lnTo>
                    <a:pt x="106" y="77"/>
                  </a:lnTo>
                  <a:lnTo>
                    <a:pt x="121" y="66"/>
                  </a:lnTo>
                  <a:lnTo>
                    <a:pt x="135" y="57"/>
                  </a:lnTo>
                  <a:lnTo>
                    <a:pt x="151" y="50"/>
                  </a:lnTo>
                  <a:lnTo>
                    <a:pt x="169" y="45"/>
                  </a:lnTo>
                  <a:lnTo>
                    <a:pt x="185" y="41"/>
                  </a:lnTo>
                  <a:lnTo>
                    <a:pt x="203" y="38"/>
                  </a:lnTo>
                  <a:lnTo>
                    <a:pt x="223" y="38"/>
                  </a:lnTo>
                  <a:lnTo>
                    <a:pt x="223" y="38"/>
                  </a:lnTo>
                  <a:lnTo>
                    <a:pt x="241" y="39"/>
                  </a:lnTo>
                  <a:lnTo>
                    <a:pt x="259" y="41"/>
                  </a:lnTo>
                  <a:lnTo>
                    <a:pt x="277" y="46"/>
                  </a:lnTo>
                  <a:lnTo>
                    <a:pt x="293" y="54"/>
                  </a:lnTo>
                  <a:lnTo>
                    <a:pt x="309" y="61"/>
                  </a:lnTo>
                  <a:lnTo>
                    <a:pt x="324" y="70"/>
                  </a:lnTo>
                  <a:lnTo>
                    <a:pt x="338" y="80"/>
                  </a:lnTo>
                  <a:lnTo>
                    <a:pt x="351" y="93"/>
                  </a:lnTo>
                  <a:lnTo>
                    <a:pt x="362" y="105"/>
                  </a:lnTo>
                  <a:lnTo>
                    <a:pt x="372" y="120"/>
                  </a:lnTo>
                  <a:lnTo>
                    <a:pt x="381" y="136"/>
                  </a:lnTo>
                  <a:lnTo>
                    <a:pt x="389" y="152"/>
                  </a:lnTo>
                  <a:lnTo>
                    <a:pt x="394" y="168"/>
                  </a:lnTo>
                  <a:lnTo>
                    <a:pt x="399" y="186"/>
                  </a:lnTo>
                  <a:lnTo>
                    <a:pt x="401" y="204"/>
                  </a:lnTo>
                  <a:lnTo>
                    <a:pt x="401" y="222"/>
                  </a:lnTo>
                  <a:lnTo>
                    <a:pt x="401" y="222"/>
                  </a:lnTo>
                  <a:lnTo>
                    <a:pt x="399" y="239"/>
                  </a:lnTo>
                  <a:lnTo>
                    <a:pt x="398" y="257"/>
                  </a:lnTo>
                  <a:lnTo>
                    <a:pt x="392" y="275"/>
                  </a:lnTo>
                  <a:lnTo>
                    <a:pt x="385" y="291"/>
                  </a:lnTo>
                  <a:lnTo>
                    <a:pt x="378" y="307"/>
                  </a:lnTo>
                  <a:lnTo>
                    <a:pt x="369" y="322"/>
                  </a:lnTo>
                  <a:lnTo>
                    <a:pt x="358" y="336"/>
                  </a:lnTo>
                  <a:lnTo>
                    <a:pt x="345" y="348"/>
                  </a:lnTo>
                  <a:lnTo>
                    <a:pt x="333" y="361"/>
                  </a:lnTo>
                  <a:lnTo>
                    <a:pt x="318" y="370"/>
                  </a:lnTo>
                  <a:lnTo>
                    <a:pt x="302" y="379"/>
                  </a:lnTo>
                  <a:lnTo>
                    <a:pt x="288" y="386"/>
                  </a:lnTo>
                  <a:lnTo>
                    <a:pt x="270" y="391"/>
                  </a:lnTo>
                  <a:lnTo>
                    <a:pt x="252" y="397"/>
                  </a:lnTo>
                  <a:lnTo>
                    <a:pt x="234" y="398"/>
                  </a:lnTo>
                  <a:lnTo>
                    <a:pt x="216" y="398"/>
                  </a:lnTo>
                  <a:close/>
                  <a:moveTo>
                    <a:pt x="326" y="377"/>
                  </a:moveTo>
                  <a:lnTo>
                    <a:pt x="326" y="377"/>
                  </a:lnTo>
                  <a:lnTo>
                    <a:pt x="342" y="366"/>
                  </a:lnTo>
                  <a:lnTo>
                    <a:pt x="354" y="382"/>
                  </a:lnTo>
                  <a:lnTo>
                    <a:pt x="354" y="382"/>
                  </a:lnTo>
                  <a:lnTo>
                    <a:pt x="338" y="395"/>
                  </a:lnTo>
                  <a:lnTo>
                    <a:pt x="326" y="377"/>
                  </a:lnTo>
                  <a:close/>
                  <a:moveTo>
                    <a:pt x="306" y="390"/>
                  </a:moveTo>
                  <a:lnTo>
                    <a:pt x="306" y="390"/>
                  </a:lnTo>
                  <a:lnTo>
                    <a:pt x="322" y="381"/>
                  </a:lnTo>
                  <a:lnTo>
                    <a:pt x="333" y="397"/>
                  </a:lnTo>
                  <a:lnTo>
                    <a:pt x="333" y="397"/>
                  </a:lnTo>
                  <a:lnTo>
                    <a:pt x="315" y="407"/>
                  </a:lnTo>
                  <a:lnTo>
                    <a:pt x="306" y="390"/>
                  </a:lnTo>
                  <a:close/>
                  <a:moveTo>
                    <a:pt x="282" y="398"/>
                  </a:moveTo>
                  <a:lnTo>
                    <a:pt x="282" y="398"/>
                  </a:lnTo>
                  <a:lnTo>
                    <a:pt x="300" y="391"/>
                  </a:lnTo>
                  <a:lnTo>
                    <a:pt x="309" y="411"/>
                  </a:lnTo>
                  <a:lnTo>
                    <a:pt x="309" y="411"/>
                  </a:lnTo>
                  <a:lnTo>
                    <a:pt x="290" y="418"/>
                  </a:lnTo>
                  <a:lnTo>
                    <a:pt x="282" y="398"/>
                  </a:lnTo>
                  <a:close/>
                  <a:moveTo>
                    <a:pt x="259" y="406"/>
                  </a:moveTo>
                  <a:lnTo>
                    <a:pt x="259" y="406"/>
                  </a:lnTo>
                  <a:lnTo>
                    <a:pt x="277" y="400"/>
                  </a:lnTo>
                  <a:lnTo>
                    <a:pt x="284" y="420"/>
                  </a:lnTo>
                  <a:lnTo>
                    <a:pt x="284" y="420"/>
                  </a:lnTo>
                  <a:lnTo>
                    <a:pt x="263" y="425"/>
                  </a:lnTo>
                  <a:lnTo>
                    <a:pt x="259" y="406"/>
                  </a:lnTo>
                  <a:close/>
                  <a:moveTo>
                    <a:pt x="254" y="406"/>
                  </a:moveTo>
                  <a:lnTo>
                    <a:pt x="257" y="427"/>
                  </a:lnTo>
                  <a:lnTo>
                    <a:pt x="257" y="427"/>
                  </a:lnTo>
                  <a:lnTo>
                    <a:pt x="236" y="429"/>
                  </a:lnTo>
                  <a:lnTo>
                    <a:pt x="234" y="409"/>
                  </a:lnTo>
                  <a:lnTo>
                    <a:pt x="234" y="409"/>
                  </a:lnTo>
                  <a:lnTo>
                    <a:pt x="254" y="406"/>
                  </a:lnTo>
                  <a:close/>
                  <a:moveTo>
                    <a:pt x="432" y="222"/>
                  </a:moveTo>
                  <a:lnTo>
                    <a:pt x="432" y="222"/>
                  </a:lnTo>
                  <a:lnTo>
                    <a:pt x="432" y="236"/>
                  </a:lnTo>
                  <a:lnTo>
                    <a:pt x="410" y="234"/>
                  </a:lnTo>
                  <a:lnTo>
                    <a:pt x="410" y="234"/>
                  </a:lnTo>
                  <a:lnTo>
                    <a:pt x="412" y="222"/>
                  </a:lnTo>
                  <a:lnTo>
                    <a:pt x="412" y="222"/>
                  </a:lnTo>
                  <a:lnTo>
                    <a:pt x="412" y="214"/>
                  </a:lnTo>
                  <a:lnTo>
                    <a:pt x="432" y="214"/>
                  </a:lnTo>
                  <a:lnTo>
                    <a:pt x="432" y="214"/>
                  </a:lnTo>
                  <a:lnTo>
                    <a:pt x="432" y="222"/>
                  </a:lnTo>
                  <a:close/>
                  <a:moveTo>
                    <a:pt x="223" y="0"/>
                  </a:moveTo>
                  <a:lnTo>
                    <a:pt x="223" y="0"/>
                  </a:lnTo>
                  <a:lnTo>
                    <a:pt x="202" y="2"/>
                  </a:lnTo>
                  <a:lnTo>
                    <a:pt x="180" y="4"/>
                  </a:lnTo>
                  <a:lnTo>
                    <a:pt x="158" y="9"/>
                  </a:lnTo>
                  <a:lnTo>
                    <a:pt x="139" y="16"/>
                  </a:lnTo>
                  <a:lnTo>
                    <a:pt x="119" y="25"/>
                  </a:lnTo>
                  <a:lnTo>
                    <a:pt x="101" y="36"/>
                  </a:lnTo>
                  <a:lnTo>
                    <a:pt x="83" y="48"/>
                  </a:lnTo>
                  <a:lnTo>
                    <a:pt x="67" y="63"/>
                  </a:lnTo>
                  <a:lnTo>
                    <a:pt x="52" y="77"/>
                  </a:lnTo>
                  <a:lnTo>
                    <a:pt x="40" y="93"/>
                  </a:lnTo>
                  <a:lnTo>
                    <a:pt x="29" y="111"/>
                  </a:lnTo>
                  <a:lnTo>
                    <a:pt x="20" y="130"/>
                  </a:lnTo>
                  <a:lnTo>
                    <a:pt x="11" y="150"/>
                  </a:lnTo>
                  <a:lnTo>
                    <a:pt x="5" y="170"/>
                  </a:lnTo>
                  <a:lnTo>
                    <a:pt x="2" y="193"/>
                  </a:lnTo>
                  <a:lnTo>
                    <a:pt x="0" y="214"/>
                  </a:lnTo>
                  <a:lnTo>
                    <a:pt x="0" y="214"/>
                  </a:lnTo>
                  <a:lnTo>
                    <a:pt x="2" y="236"/>
                  </a:lnTo>
                  <a:lnTo>
                    <a:pt x="4" y="257"/>
                  </a:lnTo>
                  <a:lnTo>
                    <a:pt x="9" y="279"/>
                  </a:lnTo>
                  <a:lnTo>
                    <a:pt x="16" y="298"/>
                  </a:lnTo>
                  <a:lnTo>
                    <a:pt x="25" y="318"/>
                  </a:lnTo>
                  <a:lnTo>
                    <a:pt x="36" y="336"/>
                  </a:lnTo>
                  <a:lnTo>
                    <a:pt x="49" y="354"/>
                  </a:lnTo>
                  <a:lnTo>
                    <a:pt x="61" y="370"/>
                  </a:lnTo>
                  <a:lnTo>
                    <a:pt x="77" y="384"/>
                  </a:lnTo>
                  <a:lnTo>
                    <a:pt x="94" y="397"/>
                  </a:lnTo>
                  <a:lnTo>
                    <a:pt x="112" y="407"/>
                  </a:lnTo>
                  <a:lnTo>
                    <a:pt x="130" y="418"/>
                  </a:lnTo>
                  <a:lnTo>
                    <a:pt x="151" y="425"/>
                  </a:lnTo>
                  <a:lnTo>
                    <a:pt x="171" y="431"/>
                  </a:lnTo>
                  <a:lnTo>
                    <a:pt x="193" y="434"/>
                  </a:lnTo>
                  <a:lnTo>
                    <a:pt x="216" y="436"/>
                  </a:lnTo>
                  <a:lnTo>
                    <a:pt x="216" y="436"/>
                  </a:lnTo>
                  <a:lnTo>
                    <a:pt x="237" y="436"/>
                  </a:lnTo>
                  <a:lnTo>
                    <a:pt x="259" y="432"/>
                  </a:lnTo>
                  <a:lnTo>
                    <a:pt x="281" y="427"/>
                  </a:lnTo>
                  <a:lnTo>
                    <a:pt x="300" y="420"/>
                  </a:lnTo>
                  <a:lnTo>
                    <a:pt x="320" y="411"/>
                  </a:lnTo>
                  <a:lnTo>
                    <a:pt x="338" y="400"/>
                  </a:lnTo>
                  <a:lnTo>
                    <a:pt x="356" y="390"/>
                  </a:lnTo>
                  <a:lnTo>
                    <a:pt x="371" y="375"/>
                  </a:lnTo>
                  <a:lnTo>
                    <a:pt x="385" y="359"/>
                  </a:lnTo>
                  <a:lnTo>
                    <a:pt x="399" y="343"/>
                  </a:lnTo>
                  <a:lnTo>
                    <a:pt x="410" y="325"/>
                  </a:lnTo>
                  <a:lnTo>
                    <a:pt x="419" y="307"/>
                  </a:lnTo>
                  <a:lnTo>
                    <a:pt x="428" y="288"/>
                  </a:lnTo>
                  <a:lnTo>
                    <a:pt x="434" y="266"/>
                  </a:lnTo>
                  <a:lnTo>
                    <a:pt x="437" y="245"/>
                  </a:lnTo>
                  <a:lnTo>
                    <a:pt x="439" y="223"/>
                  </a:lnTo>
                  <a:lnTo>
                    <a:pt x="439" y="223"/>
                  </a:lnTo>
                  <a:lnTo>
                    <a:pt x="437" y="200"/>
                  </a:lnTo>
                  <a:lnTo>
                    <a:pt x="435" y="179"/>
                  </a:lnTo>
                  <a:lnTo>
                    <a:pt x="430" y="157"/>
                  </a:lnTo>
                  <a:lnTo>
                    <a:pt x="423" y="138"/>
                  </a:lnTo>
                  <a:lnTo>
                    <a:pt x="414" y="118"/>
                  </a:lnTo>
                  <a:lnTo>
                    <a:pt x="403" y="100"/>
                  </a:lnTo>
                  <a:lnTo>
                    <a:pt x="390" y="84"/>
                  </a:lnTo>
                  <a:lnTo>
                    <a:pt x="378" y="68"/>
                  </a:lnTo>
                  <a:lnTo>
                    <a:pt x="362" y="54"/>
                  </a:lnTo>
                  <a:lnTo>
                    <a:pt x="345" y="41"/>
                  </a:lnTo>
                  <a:lnTo>
                    <a:pt x="327" y="29"/>
                  </a:lnTo>
                  <a:lnTo>
                    <a:pt x="308" y="20"/>
                  </a:lnTo>
                  <a:lnTo>
                    <a:pt x="288" y="13"/>
                  </a:lnTo>
                  <a:lnTo>
                    <a:pt x="268" y="5"/>
                  </a:lnTo>
                  <a:lnTo>
                    <a:pt x="246" y="2"/>
                  </a:lnTo>
                  <a:lnTo>
                    <a:pt x="2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67"/>
            <p:cNvSpPr>
              <a:spLocks/>
            </p:cNvSpPr>
            <p:nvPr userDrawn="1"/>
          </p:nvSpPr>
          <p:spPr bwMode="auto">
            <a:xfrm>
              <a:off x="814388" y="6954838"/>
              <a:ext cx="22225" cy="23813"/>
            </a:xfrm>
            <a:custGeom>
              <a:avLst/>
              <a:gdLst>
                <a:gd name="T0" fmla="*/ 15 w 29"/>
                <a:gd name="T1" fmla="*/ 29 h 29"/>
                <a:gd name="T2" fmla="*/ 0 w 29"/>
                <a:gd name="T3" fmla="*/ 15 h 29"/>
                <a:gd name="T4" fmla="*/ 0 w 29"/>
                <a:gd name="T5" fmla="*/ 15 h 29"/>
                <a:gd name="T6" fmla="*/ 15 w 29"/>
                <a:gd name="T7" fmla="*/ 0 h 29"/>
                <a:gd name="T8" fmla="*/ 29 w 29"/>
                <a:gd name="T9" fmla="*/ 15 h 29"/>
                <a:gd name="T10" fmla="*/ 29 w 29"/>
                <a:gd name="T11" fmla="*/ 15 h 29"/>
                <a:gd name="T12" fmla="*/ 15 w 29"/>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15" y="29"/>
                  </a:moveTo>
                  <a:lnTo>
                    <a:pt x="0" y="15"/>
                  </a:lnTo>
                  <a:lnTo>
                    <a:pt x="0" y="15"/>
                  </a:lnTo>
                  <a:lnTo>
                    <a:pt x="15" y="0"/>
                  </a:lnTo>
                  <a:lnTo>
                    <a:pt x="29" y="15"/>
                  </a:lnTo>
                  <a:lnTo>
                    <a:pt x="29" y="15"/>
                  </a:lnTo>
                  <a:lnTo>
                    <a:pt x="15"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68"/>
            <p:cNvSpPr>
              <a:spLocks/>
            </p:cNvSpPr>
            <p:nvPr userDrawn="1"/>
          </p:nvSpPr>
          <p:spPr bwMode="auto">
            <a:xfrm>
              <a:off x="704850" y="7004051"/>
              <a:ext cx="17463" cy="15875"/>
            </a:xfrm>
            <a:custGeom>
              <a:avLst/>
              <a:gdLst>
                <a:gd name="T0" fmla="*/ 0 w 21"/>
                <a:gd name="T1" fmla="*/ 22 h 22"/>
                <a:gd name="T2" fmla="*/ 2 w 21"/>
                <a:gd name="T3" fmla="*/ 0 h 22"/>
                <a:gd name="T4" fmla="*/ 2 w 21"/>
                <a:gd name="T5" fmla="*/ 0 h 22"/>
                <a:gd name="T6" fmla="*/ 7 w 21"/>
                <a:gd name="T7" fmla="*/ 0 h 22"/>
                <a:gd name="T8" fmla="*/ 7 w 21"/>
                <a:gd name="T9" fmla="*/ 0 h 22"/>
                <a:gd name="T10" fmla="*/ 20 w 21"/>
                <a:gd name="T11" fmla="*/ 0 h 22"/>
                <a:gd name="T12" fmla="*/ 21 w 21"/>
                <a:gd name="T13" fmla="*/ 22 h 22"/>
                <a:gd name="T14" fmla="*/ 21 w 21"/>
                <a:gd name="T15" fmla="*/ 22 h 22"/>
                <a:gd name="T16" fmla="*/ 7 w 21"/>
                <a:gd name="T17" fmla="*/ 22 h 22"/>
                <a:gd name="T18" fmla="*/ 7 w 21"/>
                <a:gd name="T19" fmla="*/ 22 h 22"/>
                <a:gd name="T20" fmla="*/ 0 w 21"/>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0" y="22"/>
                  </a:moveTo>
                  <a:lnTo>
                    <a:pt x="2" y="0"/>
                  </a:lnTo>
                  <a:lnTo>
                    <a:pt x="2" y="0"/>
                  </a:lnTo>
                  <a:lnTo>
                    <a:pt x="7" y="0"/>
                  </a:lnTo>
                  <a:lnTo>
                    <a:pt x="7" y="0"/>
                  </a:lnTo>
                  <a:lnTo>
                    <a:pt x="20" y="0"/>
                  </a:lnTo>
                  <a:lnTo>
                    <a:pt x="21" y="22"/>
                  </a:lnTo>
                  <a:lnTo>
                    <a:pt x="21" y="22"/>
                  </a:lnTo>
                  <a:lnTo>
                    <a:pt x="7" y="22"/>
                  </a:lnTo>
                  <a:lnTo>
                    <a:pt x="7" y="2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69"/>
            <p:cNvSpPr>
              <a:spLocks/>
            </p:cNvSpPr>
            <p:nvPr userDrawn="1"/>
          </p:nvSpPr>
          <p:spPr bwMode="auto">
            <a:xfrm>
              <a:off x="588963" y="6954838"/>
              <a:ext cx="25400" cy="23813"/>
            </a:xfrm>
            <a:custGeom>
              <a:avLst/>
              <a:gdLst>
                <a:gd name="T0" fmla="*/ 0 w 31"/>
                <a:gd name="T1" fmla="*/ 15 h 29"/>
                <a:gd name="T2" fmla="*/ 16 w 31"/>
                <a:gd name="T3" fmla="*/ 0 h 29"/>
                <a:gd name="T4" fmla="*/ 16 w 31"/>
                <a:gd name="T5" fmla="*/ 0 h 29"/>
                <a:gd name="T6" fmla="*/ 31 w 31"/>
                <a:gd name="T7" fmla="*/ 13 h 29"/>
                <a:gd name="T8" fmla="*/ 16 w 31"/>
                <a:gd name="T9" fmla="*/ 29 h 29"/>
                <a:gd name="T10" fmla="*/ 16 w 31"/>
                <a:gd name="T11" fmla="*/ 29 h 29"/>
                <a:gd name="T12" fmla="*/ 0 w 31"/>
                <a:gd name="T13" fmla="*/ 15 h 29"/>
              </a:gdLst>
              <a:ahLst/>
              <a:cxnLst>
                <a:cxn ang="0">
                  <a:pos x="T0" y="T1"/>
                </a:cxn>
                <a:cxn ang="0">
                  <a:pos x="T2" y="T3"/>
                </a:cxn>
                <a:cxn ang="0">
                  <a:pos x="T4" y="T5"/>
                </a:cxn>
                <a:cxn ang="0">
                  <a:pos x="T6" y="T7"/>
                </a:cxn>
                <a:cxn ang="0">
                  <a:pos x="T8" y="T9"/>
                </a:cxn>
                <a:cxn ang="0">
                  <a:pos x="T10" y="T11"/>
                </a:cxn>
                <a:cxn ang="0">
                  <a:pos x="T12" y="T13"/>
                </a:cxn>
              </a:cxnLst>
              <a:rect l="0" t="0" r="r" b="b"/>
              <a:pathLst>
                <a:path w="31" h="29">
                  <a:moveTo>
                    <a:pt x="0" y="15"/>
                  </a:moveTo>
                  <a:lnTo>
                    <a:pt x="16" y="0"/>
                  </a:lnTo>
                  <a:lnTo>
                    <a:pt x="16" y="0"/>
                  </a:lnTo>
                  <a:lnTo>
                    <a:pt x="31" y="13"/>
                  </a:lnTo>
                  <a:lnTo>
                    <a:pt x="16" y="29"/>
                  </a:lnTo>
                  <a:lnTo>
                    <a:pt x="16" y="29"/>
                  </a:lnTo>
                  <a:lnTo>
                    <a:pt x="0" y="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70"/>
            <p:cNvSpPr>
              <a:spLocks/>
            </p:cNvSpPr>
            <p:nvPr userDrawn="1"/>
          </p:nvSpPr>
          <p:spPr bwMode="auto">
            <a:xfrm>
              <a:off x="717550" y="6684963"/>
              <a:ext cx="14288" cy="15875"/>
            </a:xfrm>
            <a:custGeom>
              <a:avLst/>
              <a:gdLst>
                <a:gd name="T0" fmla="*/ 20 w 20"/>
                <a:gd name="T1" fmla="*/ 2 h 22"/>
                <a:gd name="T2" fmla="*/ 18 w 20"/>
                <a:gd name="T3" fmla="*/ 22 h 22"/>
                <a:gd name="T4" fmla="*/ 18 w 20"/>
                <a:gd name="T5" fmla="*/ 22 h 22"/>
                <a:gd name="T6" fmla="*/ 0 w 20"/>
                <a:gd name="T7" fmla="*/ 20 h 22"/>
                <a:gd name="T8" fmla="*/ 0 w 20"/>
                <a:gd name="T9" fmla="*/ 20 h 22"/>
                <a:gd name="T10" fmla="*/ 0 w 20"/>
                <a:gd name="T11" fmla="*/ 0 h 22"/>
                <a:gd name="T12" fmla="*/ 0 w 20"/>
                <a:gd name="T13" fmla="*/ 0 h 22"/>
                <a:gd name="T14" fmla="*/ 0 w 20"/>
                <a:gd name="T15" fmla="*/ 0 h 22"/>
                <a:gd name="T16" fmla="*/ 0 w 20"/>
                <a:gd name="T17" fmla="*/ 0 h 22"/>
                <a:gd name="T18" fmla="*/ 20 w 20"/>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2">
                  <a:moveTo>
                    <a:pt x="20" y="2"/>
                  </a:moveTo>
                  <a:lnTo>
                    <a:pt x="18" y="22"/>
                  </a:lnTo>
                  <a:lnTo>
                    <a:pt x="18" y="22"/>
                  </a:lnTo>
                  <a:lnTo>
                    <a:pt x="0" y="20"/>
                  </a:lnTo>
                  <a:lnTo>
                    <a:pt x="0" y="20"/>
                  </a:lnTo>
                  <a:lnTo>
                    <a:pt x="0" y="0"/>
                  </a:lnTo>
                  <a:lnTo>
                    <a:pt x="0" y="0"/>
                  </a:lnTo>
                  <a:lnTo>
                    <a:pt x="0" y="0"/>
                  </a:lnTo>
                  <a:lnTo>
                    <a:pt x="0" y="0"/>
                  </a:lnTo>
                  <a:lnTo>
                    <a:pt x="2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71"/>
            <p:cNvSpPr>
              <a:spLocks/>
            </p:cNvSpPr>
            <p:nvPr userDrawn="1"/>
          </p:nvSpPr>
          <p:spPr bwMode="auto">
            <a:xfrm>
              <a:off x="820738" y="6732588"/>
              <a:ext cx="23813" cy="22225"/>
            </a:xfrm>
            <a:custGeom>
              <a:avLst/>
              <a:gdLst>
                <a:gd name="T0" fmla="*/ 29 w 29"/>
                <a:gd name="T1" fmla="*/ 16 h 28"/>
                <a:gd name="T2" fmla="*/ 13 w 29"/>
                <a:gd name="T3" fmla="*/ 28 h 28"/>
                <a:gd name="T4" fmla="*/ 13 w 29"/>
                <a:gd name="T5" fmla="*/ 28 h 28"/>
                <a:gd name="T6" fmla="*/ 0 w 29"/>
                <a:gd name="T7" fmla="*/ 16 h 28"/>
                <a:gd name="T8" fmla="*/ 17 w 29"/>
                <a:gd name="T9" fmla="*/ 0 h 28"/>
                <a:gd name="T10" fmla="*/ 17 w 29"/>
                <a:gd name="T11" fmla="*/ 0 h 28"/>
                <a:gd name="T12" fmla="*/ 29 w 29"/>
                <a:gd name="T13" fmla="*/ 16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29" y="16"/>
                  </a:moveTo>
                  <a:lnTo>
                    <a:pt x="13" y="28"/>
                  </a:lnTo>
                  <a:lnTo>
                    <a:pt x="13" y="28"/>
                  </a:lnTo>
                  <a:lnTo>
                    <a:pt x="0" y="16"/>
                  </a:lnTo>
                  <a:lnTo>
                    <a:pt x="17" y="0"/>
                  </a:lnTo>
                  <a:lnTo>
                    <a:pt x="17" y="0"/>
                  </a:lnTo>
                  <a:lnTo>
                    <a:pt x="29"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72"/>
            <p:cNvSpPr>
              <a:spLocks/>
            </p:cNvSpPr>
            <p:nvPr userDrawn="1"/>
          </p:nvSpPr>
          <p:spPr bwMode="auto">
            <a:xfrm>
              <a:off x="862013" y="6869113"/>
              <a:ext cx="20638" cy="17463"/>
            </a:xfrm>
            <a:custGeom>
              <a:avLst/>
              <a:gdLst>
                <a:gd name="T0" fmla="*/ 0 w 25"/>
                <a:gd name="T1" fmla="*/ 18 h 24"/>
                <a:gd name="T2" fmla="*/ 0 w 25"/>
                <a:gd name="T3" fmla="*/ 18 h 24"/>
                <a:gd name="T4" fmla="*/ 3 w 25"/>
                <a:gd name="T5" fmla="*/ 0 h 24"/>
                <a:gd name="T6" fmla="*/ 25 w 25"/>
                <a:gd name="T7" fmla="*/ 2 h 24"/>
                <a:gd name="T8" fmla="*/ 25 w 25"/>
                <a:gd name="T9" fmla="*/ 2 h 24"/>
                <a:gd name="T10" fmla="*/ 21 w 25"/>
                <a:gd name="T11" fmla="*/ 24 h 24"/>
                <a:gd name="T12" fmla="*/ 0 w 25"/>
                <a:gd name="T13" fmla="*/ 18 h 24"/>
              </a:gdLst>
              <a:ahLst/>
              <a:cxnLst>
                <a:cxn ang="0">
                  <a:pos x="T0" y="T1"/>
                </a:cxn>
                <a:cxn ang="0">
                  <a:pos x="T2" y="T3"/>
                </a:cxn>
                <a:cxn ang="0">
                  <a:pos x="T4" y="T5"/>
                </a:cxn>
                <a:cxn ang="0">
                  <a:pos x="T6" y="T7"/>
                </a:cxn>
                <a:cxn ang="0">
                  <a:pos x="T8" y="T9"/>
                </a:cxn>
                <a:cxn ang="0">
                  <a:pos x="T10" y="T11"/>
                </a:cxn>
                <a:cxn ang="0">
                  <a:pos x="T12" y="T13"/>
                </a:cxn>
              </a:cxnLst>
              <a:rect l="0" t="0" r="r" b="b"/>
              <a:pathLst>
                <a:path w="25" h="24">
                  <a:moveTo>
                    <a:pt x="0" y="18"/>
                  </a:moveTo>
                  <a:lnTo>
                    <a:pt x="0" y="18"/>
                  </a:lnTo>
                  <a:lnTo>
                    <a:pt x="3" y="0"/>
                  </a:lnTo>
                  <a:lnTo>
                    <a:pt x="25" y="2"/>
                  </a:lnTo>
                  <a:lnTo>
                    <a:pt x="25" y="2"/>
                  </a:lnTo>
                  <a:lnTo>
                    <a:pt x="21" y="24"/>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73"/>
            <p:cNvSpPr>
              <a:spLocks/>
            </p:cNvSpPr>
            <p:nvPr userDrawn="1"/>
          </p:nvSpPr>
          <p:spPr bwMode="auto">
            <a:xfrm>
              <a:off x="858838" y="6888163"/>
              <a:ext cx="19050" cy="20638"/>
            </a:xfrm>
            <a:custGeom>
              <a:avLst/>
              <a:gdLst>
                <a:gd name="T0" fmla="*/ 0 w 25"/>
                <a:gd name="T1" fmla="*/ 18 h 25"/>
                <a:gd name="T2" fmla="*/ 0 w 25"/>
                <a:gd name="T3" fmla="*/ 18 h 25"/>
                <a:gd name="T4" fmla="*/ 6 w 25"/>
                <a:gd name="T5" fmla="*/ 0 h 25"/>
                <a:gd name="T6" fmla="*/ 25 w 25"/>
                <a:gd name="T7" fmla="*/ 4 h 25"/>
                <a:gd name="T8" fmla="*/ 25 w 25"/>
                <a:gd name="T9" fmla="*/ 4 h 25"/>
                <a:gd name="T10" fmla="*/ 20 w 25"/>
                <a:gd name="T11" fmla="*/ 25 h 25"/>
                <a:gd name="T12" fmla="*/ 0 w 25"/>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18"/>
                  </a:moveTo>
                  <a:lnTo>
                    <a:pt x="0" y="18"/>
                  </a:lnTo>
                  <a:lnTo>
                    <a:pt x="6" y="0"/>
                  </a:lnTo>
                  <a:lnTo>
                    <a:pt x="25" y="4"/>
                  </a:lnTo>
                  <a:lnTo>
                    <a:pt x="25" y="4"/>
                  </a:lnTo>
                  <a:lnTo>
                    <a:pt x="20" y="25"/>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74"/>
            <p:cNvSpPr>
              <a:spLocks/>
            </p:cNvSpPr>
            <p:nvPr userDrawn="1"/>
          </p:nvSpPr>
          <p:spPr bwMode="auto">
            <a:xfrm>
              <a:off x="849313" y="6907213"/>
              <a:ext cx="23813" cy="19050"/>
            </a:xfrm>
            <a:custGeom>
              <a:avLst/>
              <a:gdLst>
                <a:gd name="T0" fmla="*/ 0 w 29"/>
                <a:gd name="T1" fmla="*/ 16 h 25"/>
                <a:gd name="T2" fmla="*/ 0 w 29"/>
                <a:gd name="T3" fmla="*/ 16 h 25"/>
                <a:gd name="T4" fmla="*/ 9 w 29"/>
                <a:gd name="T5" fmla="*/ 0 h 25"/>
                <a:gd name="T6" fmla="*/ 29 w 29"/>
                <a:gd name="T7" fmla="*/ 7 h 25"/>
                <a:gd name="T8" fmla="*/ 29 w 29"/>
                <a:gd name="T9" fmla="*/ 7 h 25"/>
                <a:gd name="T10" fmla="*/ 20 w 29"/>
                <a:gd name="T11" fmla="*/ 25 h 25"/>
                <a:gd name="T12" fmla="*/ 0 w 29"/>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29" h="25">
                  <a:moveTo>
                    <a:pt x="0" y="16"/>
                  </a:moveTo>
                  <a:lnTo>
                    <a:pt x="0" y="16"/>
                  </a:lnTo>
                  <a:lnTo>
                    <a:pt x="9" y="0"/>
                  </a:lnTo>
                  <a:lnTo>
                    <a:pt x="29" y="7"/>
                  </a:lnTo>
                  <a:lnTo>
                    <a:pt x="29" y="7"/>
                  </a:lnTo>
                  <a:lnTo>
                    <a:pt x="20" y="25"/>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75"/>
            <p:cNvSpPr>
              <a:spLocks/>
            </p:cNvSpPr>
            <p:nvPr userDrawn="1"/>
          </p:nvSpPr>
          <p:spPr bwMode="auto">
            <a:xfrm>
              <a:off x="839788" y="6924676"/>
              <a:ext cx="22225" cy="22225"/>
            </a:xfrm>
            <a:custGeom>
              <a:avLst/>
              <a:gdLst>
                <a:gd name="T0" fmla="*/ 0 w 29"/>
                <a:gd name="T1" fmla="*/ 16 h 29"/>
                <a:gd name="T2" fmla="*/ 0 w 29"/>
                <a:gd name="T3" fmla="*/ 16 h 29"/>
                <a:gd name="T4" fmla="*/ 11 w 29"/>
                <a:gd name="T5" fmla="*/ 0 h 29"/>
                <a:gd name="T6" fmla="*/ 29 w 29"/>
                <a:gd name="T7" fmla="*/ 11 h 29"/>
                <a:gd name="T8" fmla="*/ 29 w 29"/>
                <a:gd name="T9" fmla="*/ 11 h 29"/>
                <a:gd name="T10" fmla="*/ 18 w 29"/>
                <a:gd name="T11" fmla="*/ 29 h 29"/>
                <a:gd name="T12" fmla="*/ 0 w 29"/>
                <a:gd name="T13" fmla="*/ 16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16"/>
                  </a:moveTo>
                  <a:lnTo>
                    <a:pt x="0" y="16"/>
                  </a:lnTo>
                  <a:lnTo>
                    <a:pt x="11" y="0"/>
                  </a:lnTo>
                  <a:lnTo>
                    <a:pt x="29" y="11"/>
                  </a:lnTo>
                  <a:lnTo>
                    <a:pt x="29" y="11"/>
                  </a:lnTo>
                  <a:lnTo>
                    <a:pt x="18" y="29"/>
                  </a:lnTo>
                  <a:lnTo>
                    <a:pt x="0"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76"/>
            <p:cNvSpPr>
              <a:spLocks/>
            </p:cNvSpPr>
            <p:nvPr userDrawn="1"/>
          </p:nvSpPr>
          <p:spPr bwMode="auto">
            <a:xfrm>
              <a:off x="828675" y="6940551"/>
              <a:ext cx="22225" cy="23813"/>
            </a:xfrm>
            <a:custGeom>
              <a:avLst/>
              <a:gdLst>
                <a:gd name="T0" fmla="*/ 13 w 29"/>
                <a:gd name="T1" fmla="*/ 0 h 28"/>
                <a:gd name="T2" fmla="*/ 29 w 29"/>
                <a:gd name="T3" fmla="*/ 10 h 28"/>
                <a:gd name="T4" fmla="*/ 29 w 29"/>
                <a:gd name="T5" fmla="*/ 10 h 28"/>
                <a:gd name="T6" fmla="*/ 17 w 29"/>
                <a:gd name="T7" fmla="*/ 28 h 28"/>
                <a:gd name="T8" fmla="*/ 0 w 29"/>
                <a:gd name="T9" fmla="*/ 14 h 28"/>
                <a:gd name="T10" fmla="*/ 0 w 29"/>
                <a:gd name="T11" fmla="*/ 14 h 28"/>
                <a:gd name="T12" fmla="*/ 13 w 29"/>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13" y="0"/>
                  </a:moveTo>
                  <a:lnTo>
                    <a:pt x="29" y="10"/>
                  </a:lnTo>
                  <a:lnTo>
                    <a:pt x="29" y="10"/>
                  </a:lnTo>
                  <a:lnTo>
                    <a:pt x="17" y="28"/>
                  </a:lnTo>
                  <a:lnTo>
                    <a:pt x="0" y="14"/>
                  </a:lnTo>
                  <a:lnTo>
                    <a:pt x="0" y="14"/>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77"/>
            <p:cNvSpPr>
              <a:spLocks/>
            </p:cNvSpPr>
            <p:nvPr userDrawn="1"/>
          </p:nvSpPr>
          <p:spPr bwMode="auto">
            <a:xfrm>
              <a:off x="833438" y="6750051"/>
              <a:ext cx="23813" cy="22225"/>
            </a:xfrm>
            <a:custGeom>
              <a:avLst/>
              <a:gdLst>
                <a:gd name="T0" fmla="*/ 10 w 28"/>
                <a:gd name="T1" fmla="*/ 29 h 29"/>
                <a:gd name="T2" fmla="*/ 10 w 28"/>
                <a:gd name="T3" fmla="*/ 29 h 29"/>
                <a:gd name="T4" fmla="*/ 0 w 28"/>
                <a:gd name="T5" fmla="*/ 13 h 29"/>
                <a:gd name="T6" fmla="*/ 18 w 28"/>
                <a:gd name="T7" fmla="*/ 0 h 29"/>
                <a:gd name="T8" fmla="*/ 18 w 28"/>
                <a:gd name="T9" fmla="*/ 0 h 29"/>
                <a:gd name="T10" fmla="*/ 28 w 28"/>
                <a:gd name="T11" fmla="*/ 16 h 29"/>
                <a:gd name="T12" fmla="*/ 10 w 28"/>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10" y="29"/>
                  </a:moveTo>
                  <a:lnTo>
                    <a:pt x="10" y="29"/>
                  </a:lnTo>
                  <a:lnTo>
                    <a:pt x="0" y="13"/>
                  </a:lnTo>
                  <a:lnTo>
                    <a:pt x="18" y="0"/>
                  </a:lnTo>
                  <a:lnTo>
                    <a:pt x="18" y="0"/>
                  </a:lnTo>
                  <a:lnTo>
                    <a:pt x="28" y="16"/>
                  </a:lnTo>
                  <a:lnTo>
                    <a:pt x="1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78"/>
            <p:cNvSpPr>
              <a:spLocks/>
            </p:cNvSpPr>
            <p:nvPr userDrawn="1"/>
          </p:nvSpPr>
          <p:spPr bwMode="auto">
            <a:xfrm>
              <a:off x="846138" y="6765926"/>
              <a:ext cx="22225" cy="23813"/>
            </a:xfrm>
            <a:custGeom>
              <a:avLst/>
              <a:gdLst>
                <a:gd name="T0" fmla="*/ 9 w 29"/>
                <a:gd name="T1" fmla="*/ 28 h 28"/>
                <a:gd name="T2" fmla="*/ 9 w 29"/>
                <a:gd name="T3" fmla="*/ 28 h 28"/>
                <a:gd name="T4" fmla="*/ 0 w 29"/>
                <a:gd name="T5" fmla="*/ 11 h 28"/>
                <a:gd name="T6" fmla="*/ 18 w 29"/>
                <a:gd name="T7" fmla="*/ 0 h 28"/>
                <a:gd name="T8" fmla="*/ 18 w 29"/>
                <a:gd name="T9" fmla="*/ 0 h 28"/>
                <a:gd name="T10" fmla="*/ 29 w 29"/>
                <a:gd name="T11" fmla="*/ 19 h 28"/>
                <a:gd name="T12" fmla="*/ 9 w 29"/>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9" y="28"/>
                  </a:moveTo>
                  <a:lnTo>
                    <a:pt x="9" y="28"/>
                  </a:lnTo>
                  <a:lnTo>
                    <a:pt x="0" y="11"/>
                  </a:lnTo>
                  <a:lnTo>
                    <a:pt x="18" y="0"/>
                  </a:lnTo>
                  <a:lnTo>
                    <a:pt x="18" y="0"/>
                  </a:lnTo>
                  <a:lnTo>
                    <a:pt x="29" y="19"/>
                  </a:lnTo>
                  <a:lnTo>
                    <a:pt x="9"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9"/>
            <p:cNvSpPr>
              <a:spLocks/>
            </p:cNvSpPr>
            <p:nvPr userDrawn="1"/>
          </p:nvSpPr>
          <p:spPr bwMode="auto">
            <a:xfrm>
              <a:off x="854075" y="6786563"/>
              <a:ext cx="20638" cy="19050"/>
            </a:xfrm>
            <a:custGeom>
              <a:avLst/>
              <a:gdLst>
                <a:gd name="T0" fmla="*/ 7 w 27"/>
                <a:gd name="T1" fmla="*/ 25 h 25"/>
                <a:gd name="T2" fmla="*/ 7 w 27"/>
                <a:gd name="T3" fmla="*/ 25 h 25"/>
                <a:gd name="T4" fmla="*/ 0 w 27"/>
                <a:gd name="T5" fmla="*/ 7 h 25"/>
                <a:gd name="T6" fmla="*/ 20 w 27"/>
                <a:gd name="T7" fmla="*/ 0 h 25"/>
                <a:gd name="T8" fmla="*/ 20 w 27"/>
                <a:gd name="T9" fmla="*/ 0 h 25"/>
                <a:gd name="T10" fmla="*/ 27 w 27"/>
                <a:gd name="T11" fmla="*/ 19 h 25"/>
                <a:gd name="T12" fmla="*/ 7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7" y="25"/>
                  </a:moveTo>
                  <a:lnTo>
                    <a:pt x="7" y="25"/>
                  </a:lnTo>
                  <a:lnTo>
                    <a:pt x="0" y="7"/>
                  </a:lnTo>
                  <a:lnTo>
                    <a:pt x="20" y="0"/>
                  </a:lnTo>
                  <a:lnTo>
                    <a:pt x="20" y="0"/>
                  </a:lnTo>
                  <a:lnTo>
                    <a:pt x="27" y="19"/>
                  </a:lnTo>
                  <a:lnTo>
                    <a:pt x="7"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80"/>
            <p:cNvSpPr>
              <a:spLocks/>
            </p:cNvSpPr>
            <p:nvPr userDrawn="1"/>
          </p:nvSpPr>
          <p:spPr bwMode="auto">
            <a:xfrm>
              <a:off x="860425" y="6805613"/>
              <a:ext cx="20638" cy="20638"/>
            </a:xfrm>
            <a:custGeom>
              <a:avLst/>
              <a:gdLst>
                <a:gd name="T0" fmla="*/ 3 w 25"/>
                <a:gd name="T1" fmla="*/ 25 h 25"/>
                <a:gd name="T2" fmla="*/ 3 w 25"/>
                <a:gd name="T3" fmla="*/ 25 h 25"/>
                <a:gd name="T4" fmla="*/ 0 w 25"/>
                <a:gd name="T5" fmla="*/ 5 h 25"/>
                <a:gd name="T6" fmla="*/ 20 w 25"/>
                <a:gd name="T7" fmla="*/ 0 h 25"/>
                <a:gd name="T8" fmla="*/ 20 w 25"/>
                <a:gd name="T9" fmla="*/ 0 h 25"/>
                <a:gd name="T10" fmla="*/ 25 w 25"/>
                <a:gd name="T11" fmla="*/ 21 h 25"/>
                <a:gd name="T12" fmla="*/ 3 w 2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3" y="25"/>
                  </a:moveTo>
                  <a:lnTo>
                    <a:pt x="3" y="25"/>
                  </a:lnTo>
                  <a:lnTo>
                    <a:pt x="0" y="5"/>
                  </a:lnTo>
                  <a:lnTo>
                    <a:pt x="20" y="0"/>
                  </a:lnTo>
                  <a:lnTo>
                    <a:pt x="20" y="0"/>
                  </a:lnTo>
                  <a:lnTo>
                    <a:pt x="25" y="21"/>
                  </a:lnTo>
                  <a:lnTo>
                    <a:pt x="3"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81"/>
            <p:cNvSpPr>
              <a:spLocks/>
            </p:cNvSpPr>
            <p:nvPr userDrawn="1"/>
          </p:nvSpPr>
          <p:spPr bwMode="auto">
            <a:xfrm>
              <a:off x="865188" y="6827838"/>
              <a:ext cx="17463" cy="17463"/>
            </a:xfrm>
            <a:custGeom>
              <a:avLst/>
              <a:gdLst>
                <a:gd name="T0" fmla="*/ 0 w 22"/>
                <a:gd name="T1" fmla="*/ 3 h 21"/>
                <a:gd name="T2" fmla="*/ 20 w 22"/>
                <a:gd name="T3" fmla="*/ 0 h 21"/>
                <a:gd name="T4" fmla="*/ 20 w 22"/>
                <a:gd name="T5" fmla="*/ 0 h 21"/>
                <a:gd name="T6" fmla="*/ 22 w 22"/>
                <a:gd name="T7" fmla="*/ 21 h 21"/>
                <a:gd name="T8" fmla="*/ 2 w 22"/>
                <a:gd name="T9" fmla="*/ 21 h 21"/>
                <a:gd name="T10" fmla="*/ 2 w 22"/>
                <a:gd name="T11" fmla="*/ 21 h 21"/>
                <a:gd name="T12" fmla="*/ 0 w 22"/>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0" y="3"/>
                  </a:moveTo>
                  <a:lnTo>
                    <a:pt x="20" y="0"/>
                  </a:lnTo>
                  <a:lnTo>
                    <a:pt x="20" y="0"/>
                  </a:lnTo>
                  <a:lnTo>
                    <a:pt x="22" y="21"/>
                  </a:lnTo>
                  <a:lnTo>
                    <a:pt x="2" y="21"/>
                  </a:lnTo>
                  <a:lnTo>
                    <a:pt x="2" y="21"/>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82"/>
            <p:cNvSpPr>
              <a:spLocks/>
            </p:cNvSpPr>
            <p:nvPr userDrawn="1"/>
          </p:nvSpPr>
          <p:spPr bwMode="auto">
            <a:xfrm>
              <a:off x="735013" y="6684963"/>
              <a:ext cx="19050" cy="20638"/>
            </a:xfrm>
            <a:custGeom>
              <a:avLst/>
              <a:gdLst>
                <a:gd name="T0" fmla="*/ 20 w 24"/>
                <a:gd name="T1" fmla="*/ 25 h 25"/>
                <a:gd name="T2" fmla="*/ 20 w 24"/>
                <a:gd name="T3" fmla="*/ 25 h 25"/>
                <a:gd name="T4" fmla="*/ 0 w 24"/>
                <a:gd name="T5" fmla="*/ 21 h 25"/>
                <a:gd name="T6" fmla="*/ 4 w 24"/>
                <a:gd name="T7" fmla="*/ 0 h 25"/>
                <a:gd name="T8" fmla="*/ 4 w 24"/>
                <a:gd name="T9" fmla="*/ 0 h 25"/>
                <a:gd name="T10" fmla="*/ 24 w 24"/>
                <a:gd name="T11" fmla="*/ 4 h 25"/>
                <a:gd name="T12" fmla="*/ 20 w 2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20" y="25"/>
                  </a:moveTo>
                  <a:lnTo>
                    <a:pt x="20" y="25"/>
                  </a:lnTo>
                  <a:lnTo>
                    <a:pt x="0" y="21"/>
                  </a:lnTo>
                  <a:lnTo>
                    <a:pt x="4" y="0"/>
                  </a:lnTo>
                  <a:lnTo>
                    <a:pt x="4" y="0"/>
                  </a:lnTo>
                  <a:lnTo>
                    <a:pt x="24" y="4"/>
                  </a:lnTo>
                  <a:lnTo>
                    <a:pt x="20"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83"/>
            <p:cNvSpPr>
              <a:spLocks/>
            </p:cNvSpPr>
            <p:nvPr userDrawn="1"/>
          </p:nvSpPr>
          <p:spPr bwMode="auto">
            <a:xfrm>
              <a:off x="755650" y="6689726"/>
              <a:ext cx="19050" cy="22225"/>
            </a:xfrm>
            <a:custGeom>
              <a:avLst/>
              <a:gdLst>
                <a:gd name="T0" fmla="*/ 18 w 25"/>
                <a:gd name="T1" fmla="*/ 27 h 27"/>
                <a:gd name="T2" fmla="*/ 18 w 25"/>
                <a:gd name="T3" fmla="*/ 27 h 27"/>
                <a:gd name="T4" fmla="*/ 0 w 25"/>
                <a:gd name="T5" fmla="*/ 20 h 27"/>
                <a:gd name="T6" fmla="*/ 5 w 25"/>
                <a:gd name="T7" fmla="*/ 0 h 27"/>
                <a:gd name="T8" fmla="*/ 5 w 25"/>
                <a:gd name="T9" fmla="*/ 0 h 27"/>
                <a:gd name="T10" fmla="*/ 25 w 25"/>
                <a:gd name="T11" fmla="*/ 7 h 27"/>
                <a:gd name="T12" fmla="*/ 18 w 25"/>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18" y="27"/>
                  </a:moveTo>
                  <a:lnTo>
                    <a:pt x="18" y="27"/>
                  </a:lnTo>
                  <a:lnTo>
                    <a:pt x="0" y="20"/>
                  </a:lnTo>
                  <a:lnTo>
                    <a:pt x="5" y="0"/>
                  </a:lnTo>
                  <a:lnTo>
                    <a:pt x="5" y="0"/>
                  </a:lnTo>
                  <a:lnTo>
                    <a:pt x="25" y="7"/>
                  </a:lnTo>
                  <a:lnTo>
                    <a:pt x="18"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84"/>
            <p:cNvSpPr>
              <a:spLocks/>
            </p:cNvSpPr>
            <p:nvPr userDrawn="1"/>
          </p:nvSpPr>
          <p:spPr bwMode="auto">
            <a:xfrm>
              <a:off x="774700" y="6697663"/>
              <a:ext cx="20638" cy="20638"/>
            </a:xfrm>
            <a:custGeom>
              <a:avLst/>
              <a:gdLst>
                <a:gd name="T0" fmla="*/ 16 w 27"/>
                <a:gd name="T1" fmla="*/ 27 h 27"/>
                <a:gd name="T2" fmla="*/ 16 w 27"/>
                <a:gd name="T3" fmla="*/ 27 h 27"/>
                <a:gd name="T4" fmla="*/ 0 w 27"/>
                <a:gd name="T5" fmla="*/ 20 h 27"/>
                <a:gd name="T6" fmla="*/ 7 w 27"/>
                <a:gd name="T7" fmla="*/ 0 h 27"/>
                <a:gd name="T8" fmla="*/ 7 w 27"/>
                <a:gd name="T9" fmla="*/ 0 h 27"/>
                <a:gd name="T10" fmla="*/ 27 w 27"/>
                <a:gd name="T11" fmla="*/ 9 h 27"/>
                <a:gd name="T12" fmla="*/ 16 w 27"/>
                <a:gd name="T13" fmla="*/ 2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16" y="27"/>
                  </a:moveTo>
                  <a:lnTo>
                    <a:pt x="16" y="27"/>
                  </a:lnTo>
                  <a:lnTo>
                    <a:pt x="0" y="20"/>
                  </a:lnTo>
                  <a:lnTo>
                    <a:pt x="7" y="0"/>
                  </a:lnTo>
                  <a:lnTo>
                    <a:pt x="7" y="0"/>
                  </a:lnTo>
                  <a:lnTo>
                    <a:pt x="27" y="9"/>
                  </a:lnTo>
                  <a:lnTo>
                    <a:pt x="16" y="2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85"/>
            <p:cNvSpPr>
              <a:spLocks/>
            </p:cNvSpPr>
            <p:nvPr userDrawn="1"/>
          </p:nvSpPr>
          <p:spPr bwMode="auto">
            <a:xfrm>
              <a:off x="790575" y="6707188"/>
              <a:ext cx="22225" cy="22225"/>
            </a:xfrm>
            <a:custGeom>
              <a:avLst/>
              <a:gdLst>
                <a:gd name="T0" fmla="*/ 16 w 27"/>
                <a:gd name="T1" fmla="*/ 28 h 28"/>
                <a:gd name="T2" fmla="*/ 16 w 27"/>
                <a:gd name="T3" fmla="*/ 28 h 28"/>
                <a:gd name="T4" fmla="*/ 0 w 27"/>
                <a:gd name="T5" fmla="*/ 18 h 28"/>
                <a:gd name="T6" fmla="*/ 10 w 27"/>
                <a:gd name="T7" fmla="*/ 0 h 28"/>
                <a:gd name="T8" fmla="*/ 10 w 27"/>
                <a:gd name="T9" fmla="*/ 0 h 28"/>
                <a:gd name="T10" fmla="*/ 27 w 27"/>
                <a:gd name="T11" fmla="*/ 10 h 28"/>
                <a:gd name="T12" fmla="*/ 16 w 2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16" y="28"/>
                  </a:moveTo>
                  <a:lnTo>
                    <a:pt x="16" y="28"/>
                  </a:lnTo>
                  <a:lnTo>
                    <a:pt x="0" y="18"/>
                  </a:lnTo>
                  <a:lnTo>
                    <a:pt x="10" y="0"/>
                  </a:lnTo>
                  <a:lnTo>
                    <a:pt x="10" y="0"/>
                  </a:lnTo>
                  <a:lnTo>
                    <a:pt x="27" y="10"/>
                  </a:lnTo>
                  <a:lnTo>
                    <a:pt x="16"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86"/>
            <p:cNvSpPr>
              <a:spLocks/>
            </p:cNvSpPr>
            <p:nvPr userDrawn="1"/>
          </p:nvSpPr>
          <p:spPr bwMode="auto">
            <a:xfrm>
              <a:off x="806450" y="6718301"/>
              <a:ext cx="23813" cy="22225"/>
            </a:xfrm>
            <a:custGeom>
              <a:avLst/>
              <a:gdLst>
                <a:gd name="T0" fmla="*/ 0 w 29"/>
                <a:gd name="T1" fmla="*/ 18 h 29"/>
                <a:gd name="T2" fmla="*/ 13 w 29"/>
                <a:gd name="T3" fmla="*/ 0 h 29"/>
                <a:gd name="T4" fmla="*/ 13 w 29"/>
                <a:gd name="T5" fmla="*/ 0 h 29"/>
                <a:gd name="T6" fmla="*/ 29 w 29"/>
                <a:gd name="T7" fmla="*/ 14 h 29"/>
                <a:gd name="T8" fmla="*/ 15 w 29"/>
                <a:gd name="T9" fmla="*/ 29 h 29"/>
                <a:gd name="T10" fmla="*/ 15 w 29"/>
                <a:gd name="T11" fmla="*/ 29 h 29"/>
                <a:gd name="T12" fmla="*/ 0 w 29"/>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0" y="18"/>
                  </a:moveTo>
                  <a:lnTo>
                    <a:pt x="13" y="0"/>
                  </a:lnTo>
                  <a:lnTo>
                    <a:pt x="13" y="0"/>
                  </a:lnTo>
                  <a:lnTo>
                    <a:pt x="29" y="14"/>
                  </a:lnTo>
                  <a:lnTo>
                    <a:pt x="15" y="29"/>
                  </a:lnTo>
                  <a:lnTo>
                    <a:pt x="15" y="29"/>
                  </a:lnTo>
                  <a:lnTo>
                    <a:pt x="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87"/>
            <p:cNvSpPr>
              <a:spLocks/>
            </p:cNvSpPr>
            <p:nvPr userDrawn="1"/>
          </p:nvSpPr>
          <p:spPr bwMode="auto">
            <a:xfrm>
              <a:off x="576263" y="6940551"/>
              <a:ext cx="23813" cy="23813"/>
            </a:xfrm>
            <a:custGeom>
              <a:avLst/>
              <a:gdLst>
                <a:gd name="T0" fmla="*/ 16 w 29"/>
                <a:gd name="T1" fmla="*/ 0 h 28"/>
                <a:gd name="T2" fmla="*/ 16 w 29"/>
                <a:gd name="T3" fmla="*/ 0 h 28"/>
                <a:gd name="T4" fmla="*/ 29 w 29"/>
                <a:gd name="T5" fmla="*/ 14 h 28"/>
                <a:gd name="T6" fmla="*/ 12 w 29"/>
                <a:gd name="T7" fmla="*/ 28 h 28"/>
                <a:gd name="T8" fmla="*/ 12 w 29"/>
                <a:gd name="T9" fmla="*/ 28 h 28"/>
                <a:gd name="T10" fmla="*/ 0 w 29"/>
                <a:gd name="T11" fmla="*/ 10 h 28"/>
                <a:gd name="T12" fmla="*/ 16 w 29"/>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16" y="0"/>
                  </a:moveTo>
                  <a:lnTo>
                    <a:pt x="16" y="0"/>
                  </a:lnTo>
                  <a:lnTo>
                    <a:pt x="29" y="14"/>
                  </a:lnTo>
                  <a:lnTo>
                    <a:pt x="12" y="28"/>
                  </a:lnTo>
                  <a:lnTo>
                    <a:pt x="12" y="28"/>
                  </a:lnTo>
                  <a:lnTo>
                    <a:pt x="0" y="10"/>
                  </a:lnTo>
                  <a:lnTo>
                    <a:pt x="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88"/>
            <p:cNvSpPr>
              <a:spLocks/>
            </p:cNvSpPr>
            <p:nvPr userDrawn="1"/>
          </p:nvSpPr>
          <p:spPr bwMode="auto">
            <a:xfrm>
              <a:off x="565150" y="6924676"/>
              <a:ext cx="22225" cy="22225"/>
            </a:xfrm>
            <a:custGeom>
              <a:avLst/>
              <a:gdLst>
                <a:gd name="T0" fmla="*/ 18 w 27"/>
                <a:gd name="T1" fmla="*/ 0 h 29"/>
                <a:gd name="T2" fmla="*/ 18 w 27"/>
                <a:gd name="T3" fmla="*/ 0 h 29"/>
                <a:gd name="T4" fmla="*/ 27 w 27"/>
                <a:gd name="T5" fmla="*/ 16 h 29"/>
                <a:gd name="T6" fmla="*/ 11 w 27"/>
                <a:gd name="T7" fmla="*/ 29 h 29"/>
                <a:gd name="T8" fmla="*/ 11 w 27"/>
                <a:gd name="T9" fmla="*/ 29 h 29"/>
                <a:gd name="T10" fmla="*/ 0 w 27"/>
                <a:gd name="T11" fmla="*/ 11 h 29"/>
                <a:gd name="T12" fmla="*/ 18 w 27"/>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27" h="29">
                  <a:moveTo>
                    <a:pt x="18" y="0"/>
                  </a:moveTo>
                  <a:lnTo>
                    <a:pt x="18" y="0"/>
                  </a:lnTo>
                  <a:lnTo>
                    <a:pt x="27" y="16"/>
                  </a:lnTo>
                  <a:lnTo>
                    <a:pt x="11" y="29"/>
                  </a:lnTo>
                  <a:lnTo>
                    <a:pt x="11" y="29"/>
                  </a:lnTo>
                  <a:lnTo>
                    <a:pt x="0" y="11"/>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89"/>
            <p:cNvSpPr>
              <a:spLocks/>
            </p:cNvSpPr>
            <p:nvPr userDrawn="1"/>
          </p:nvSpPr>
          <p:spPr bwMode="auto">
            <a:xfrm>
              <a:off x="555625" y="6907213"/>
              <a:ext cx="22225" cy="20638"/>
            </a:xfrm>
            <a:custGeom>
              <a:avLst/>
              <a:gdLst>
                <a:gd name="T0" fmla="*/ 20 w 29"/>
                <a:gd name="T1" fmla="*/ 0 h 26"/>
                <a:gd name="T2" fmla="*/ 20 w 29"/>
                <a:gd name="T3" fmla="*/ 0 h 26"/>
                <a:gd name="T4" fmla="*/ 29 w 29"/>
                <a:gd name="T5" fmla="*/ 16 h 26"/>
                <a:gd name="T6" fmla="*/ 9 w 29"/>
                <a:gd name="T7" fmla="*/ 26 h 26"/>
                <a:gd name="T8" fmla="*/ 9 w 29"/>
                <a:gd name="T9" fmla="*/ 26 h 26"/>
                <a:gd name="T10" fmla="*/ 0 w 29"/>
                <a:gd name="T11" fmla="*/ 7 h 26"/>
                <a:gd name="T12" fmla="*/ 20 w 29"/>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9" h="26">
                  <a:moveTo>
                    <a:pt x="20" y="0"/>
                  </a:moveTo>
                  <a:lnTo>
                    <a:pt x="20" y="0"/>
                  </a:lnTo>
                  <a:lnTo>
                    <a:pt x="29" y="16"/>
                  </a:lnTo>
                  <a:lnTo>
                    <a:pt x="9" y="26"/>
                  </a:lnTo>
                  <a:lnTo>
                    <a:pt x="9" y="26"/>
                  </a:lnTo>
                  <a:lnTo>
                    <a:pt x="0" y="7"/>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90"/>
            <p:cNvSpPr>
              <a:spLocks/>
            </p:cNvSpPr>
            <p:nvPr userDrawn="1"/>
          </p:nvSpPr>
          <p:spPr bwMode="auto">
            <a:xfrm>
              <a:off x="549275" y="6888163"/>
              <a:ext cx="20638" cy="20638"/>
            </a:xfrm>
            <a:custGeom>
              <a:avLst/>
              <a:gdLst>
                <a:gd name="T0" fmla="*/ 19 w 25"/>
                <a:gd name="T1" fmla="*/ 0 h 25"/>
                <a:gd name="T2" fmla="*/ 19 w 25"/>
                <a:gd name="T3" fmla="*/ 0 h 25"/>
                <a:gd name="T4" fmla="*/ 25 w 25"/>
                <a:gd name="T5" fmla="*/ 18 h 25"/>
                <a:gd name="T6" fmla="*/ 5 w 25"/>
                <a:gd name="T7" fmla="*/ 25 h 25"/>
                <a:gd name="T8" fmla="*/ 5 w 25"/>
                <a:gd name="T9" fmla="*/ 25 h 25"/>
                <a:gd name="T10" fmla="*/ 0 w 25"/>
                <a:gd name="T11" fmla="*/ 4 h 25"/>
                <a:gd name="T12" fmla="*/ 19 w 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19" y="0"/>
                  </a:moveTo>
                  <a:lnTo>
                    <a:pt x="19" y="0"/>
                  </a:lnTo>
                  <a:lnTo>
                    <a:pt x="25" y="18"/>
                  </a:lnTo>
                  <a:lnTo>
                    <a:pt x="5" y="25"/>
                  </a:lnTo>
                  <a:lnTo>
                    <a:pt x="5" y="25"/>
                  </a:lnTo>
                  <a:lnTo>
                    <a:pt x="0" y="4"/>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91"/>
            <p:cNvSpPr>
              <a:spLocks/>
            </p:cNvSpPr>
            <p:nvPr userDrawn="1"/>
          </p:nvSpPr>
          <p:spPr bwMode="auto">
            <a:xfrm>
              <a:off x="546100" y="6869113"/>
              <a:ext cx="17463" cy="17463"/>
            </a:xfrm>
            <a:custGeom>
              <a:avLst/>
              <a:gdLst>
                <a:gd name="T0" fmla="*/ 22 w 24"/>
                <a:gd name="T1" fmla="*/ 0 h 24"/>
                <a:gd name="T2" fmla="*/ 22 w 24"/>
                <a:gd name="T3" fmla="*/ 0 h 24"/>
                <a:gd name="T4" fmla="*/ 24 w 24"/>
                <a:gd name="T5" fmla="*/ 20 h 24"/>
                <a:gd name="T6" fmla="*/ 4 w 24"/>
                <a:gd name="T7" fmla="*/ 24 h 24"/>
                <a:gd name="T8" fmla="*/ 4 w 24"/>
                <a:gd name="T9" fmla="*/ 24 h 24"/>
                <a:gd name="T10" fmla="*/ 0 w 24"/>
                <a:gd name="T11" fmla="*/ 2 h 24"/>
                <a:gd name="T12" fmla="*/ 22 w 24"/>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4" h="24">
                  <a:moveTo>
                    <a:pt x="22" y="0"/>
                  </a:moveTo>
                  <a:lnTo>
                    <a:pt x="22" y="0"/>
                  </a:lnTo>
                  <a:lnTo>
                    <a:pt x="24" y="20"/>
                  </a:lnTo>
                  <a:lnTo>
                    <a:pt x="4" y="24"/>
                  </a:lnTo>
                  <a:lnTo>
                    <a:pt x="4" y="24"/>
                  </a:lnTo>
                  <a:lnTo>
                    <a:pt x="0" y="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92"/>
            <p:cNvSpPr>
              <a:spLocks/>
            </p:cNvSpPr>
            <p:nvPr userDrawn="1"/>
          </p:nvSpPr>
          <p:spPr bwMode="auto">
            <a:xfrm>
              <a:off x="544513" y="6848476"/>
              <a:ext cx="15875" cy="17463"/>
            </a:xfrm>
            <a:custGeom>
              <a:avLst/>
              <a:gdLst>
                <a:gd name="T0" fmla="*/ 22 w 22"/>
                <a:gd name="T1" fmla="*/ 0 h 22"/>
                <a:gd name="T2" fmla="*/ 22 w 22"/>
                <a:gd name="T3" fmla="*/ 0 h 22"/>
                <a:gd name="T4" fmla="*/ 22 w 22"/>
                <a:gd name="T5" fmla="*/ 20 h 22"/>
                <a:gd name="T6" fmla="*/ 2 w 22"/>
                <a:gd name="T7" fmla="*/ 22 h 22"/>
                <a:gd name="T8" fmla="*/ 2 w 22"/>
                <a:gd name="T9" fmla="*/ 22 h 22"/>
                <a:gd name="T10" fmla="*/ 0 w 22"/>
                <a:gd name="T11" fmla="*/ 0 h 22"/>
                <a:gd name="T12" fmla="*/ 22 w 2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2" h="22">
                  <a:moveTo>
                    <a:pt x="22" y="0"/>
                  </a:moveTo>
                  <a:lnTo>
                    <a:pt x="22" y="0"/>
                  </a:lnTo>
                  <a:lnTo>
                    <a:pt x="22" y="20"/>
                  </a:lnTo>
                  <a:lnTo>
                    <a:pt x="2" y="22"/>
                  </a:lnTo>
                  <a:lnTo>
                    <a:pt x="2" y="22"/>
                  </a:lnTo>
                  <a:lnTo>
                    <a:pt x="0" y="0"/>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93"/>
            <p:cNvSpPr>
              <a:spLocks/>
            </p:cNvSpPr>
            <p:nvPr userDrawn="1"/>
          </p:nvSpPr>
          <p:spPr bwMode="auto">
            <a:xfrm>
              <a:off x="546100" y="6827838"/>
              <a:ext cx="15875" cy="17463"/>
            </a:xfrm>
            <a:custGeom>
              <a:avLst/>
              <a:gdLst>
                <a:gd name="T0" fmla="*/ 22 w 22"/>
                <a:gd name="T1" fmla="*/ 3 h 21"/>
                <a:gd name="T2" fmla="*/ 22 w 22"/>
                <a:gd name="T3" fmla="*/ 3 h 21"/>
                <a:gd name="T4" fmla="*/ 20 w 22"/>
                <a:gd name="T5" fmla="*/ 21 h 21"/>
                <a:gd name="T6" fmla="*/ 0 w 22"/>
                <a:gd name="T7" fmla="*/ 19 h 21"/>
                <a:gd name="T8" fmla="*/ 0 w 22"/>
                <a:gd name="T9" fmla="*/ 19 h 21"/>
                <a:gd name="T10" fmla="*/ 2 w 22"/>
                <a:gd name="T11" fmla="*/ 0 h 21"/>
                <a:gd name="T12" fmla="*/ 22 w 22"/>
                <a:gd name="T13" fmla="*/ 3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22" y="3"/>
                  </a:moveTo>
                  <a:lnTo>
                    <a:pt x="22" y="3"/>
                  </a:lnTo>
                  <a:lnTo>
                    <a:pt x="20" y="21"/>
                  </a:lnTo>
                  <a:lnTo>
                    <a:pt x="0" y="19"/>
                  </a:lnTo>
                  <a:lnTo>
                    <a:pt x="0" y="19"/>
                  </a:lnTo>
                  <a:lnTo>
                    <a:pt x="2" y="0"/>
                  </a:lnTo>
                  <a:lnTo>
                    <a:pt x="22"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94"/>
            <p:cNvSpPr>
              <a:spLocks/>
            </p:cNvSpPr>
            <p:nvPr userDrawn="1"/>
          </p:nvSpPr>
          <p:spPr bwMode="auto">
            <a:xfrm>
              <a:off x="546100" y="6805613"/>
              <a:ext cx="20638" cy="19050"/>
            </a:xfrm>
            <a:custGeom>
              <a:avLst/>
              <a:gdLst>
                <a:gd name="T0" fmla="*/ 25 w 25"/>
                <a:gd name="T1" fmla="*/ 5 h 23"/>
                <a:gd name="T2" fmla="*/ 25 w 25"/>
                <a:gd name="T3" fmla="*/ 5 h 23"/>
                <a:gd name="T4" fmla="*/ 22 w 25"/>
                <a:gd name="T5" fmla="*/ 23 h 23"/>
                <a:gd name="T6" fmla="*/ 0 w 25"/>
                <a:gd name="T7" fmla="*/ 19 h 23"/>
                <a:gd name="T8" fmla="*/ 0 w 25"/>
                <a:gd name="T9" fmla="*/ 19 h 23"/>
                <a:gd name="T10" fmla="*/ 5 w 25"/>
                <a:gd name="T11" fmla="*/ 0 h 23"/>
                <a:gd name="T12" fmla="*/ 25 w 25"/>
                <a:gd name="T13" fmla="*/ 5 h 23"/>
              </a:gdLst>
              <a:ahLst/>
              <a:cxnLst>
                <a:cxn ang="0">
                  <a:pos x="T0" y="T1"/>
                </a:cxn>
                <a:cxn ang="0">
                  <a:pos x="T2" y="T3"/>
                </a:cxn>
                <a:cxn ang="0">
                  <a:pos x="T4" y="T5"/>
                </a:cxn>
                <a:cxn ang="0">
                  <a:pos x="T6" y="T7"/>
                </a:cxn>
                <a:cxn ang="0">
                  <a:pos x="T8" y="T9"/>
                </a:cxn>
                <a:cxn ang="0">
                  <a:pos x="T10" y="T11"/>
                </a:cxn>
                <a:cxn ang="0">
                  <a:pos x="T12" y="T13"/>
                </a:cxn>
              </a:cxnLst>
              <a:rect l="0" t="0" r="r" b="b"/>
              <a:pathLst>
                <a:path w="25" h="23">
                  <a:moveTo>
                    <a:pt x="25" y="5"/>
                  </a:moveTo>
                  <a:lnTo>
                    <a:pt x="25" y="5"/>
                  </a:lnTo>
                  <a:lnTo>
                    <a:pt x="22" y="23"/>
                  </a:lnTo>
                  <a:lnTo>
                    <a:pt x="0" y="19"/>
                  </a:lnTo>
                  <a:lnTo>
                    <a:pt x="0" y="19"/>
                  </a:lnTo>
                  <a:lnTo>
                    <a:pt x="5" y="0"/>
                  </a:lnTo>
                  <a:lnTo>
                    <a:pt x="25"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95"/>
            <p:cNvSpPr>
              <a:spLocks/>
            </p:cNvSpPr>
            <p:nvPr userDrawn="1"/>
          </p:nvSpPr>
          <p:spPr bwMode="auto">
            <a:xfrm>
              <a:off x="552450" y="6786563"/>
              <a:ext cx="22225" cy="19050"/>
            </a:xfrm>
            <a:custGeom>
              <a:avLst/>
              <a:gdLst>
                <a:gd name="T0" fmla="*/ 27 w 27"/>
                <a:gd name="T1" fmla="*/ 7 h 25"/>
                <a:gd name="T2" fmla="*/ 27 w 27"/>
                <a:gd name="T3" fmla="*/ 7 h 25"/>
                <a:gd name="T4" fmla="*/ 20 w 27"/>
                <a:gd name="T5" fmla="*/ 25 h 25"/>
                <a:gd name="T6" fmla="*/ 0 w 27"/>
                <a:gd name="T7" fmla="*/ 19 h 25"/>
                <a:gd name="T8" fmla="*/ 0 w 27"/>
                <a:gd name="T9" fmla="*/ 19 h 25"/>
                <a:gd name="T10" fmla="*/ 7 w 27"/>
                <a:gd name="T11" fmla="*/ 0 h 25"/>
                <a:gd name="T12" fmla="*/ 27 w 27"/>
                <a:gd name="T13" fmla="*/ 7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27" y="7"/>
                  </a:moveTo>
                  <a:lnTo>
                    <a:pt x="27" y="7"/>
                  </a:lnTo>
                  <a:lnTo>
                    <a:pt x="20" y="25"/>
                  </a:lnTo>
                  <a:lnTo>
                    <a:pt x="0" y="19"/>
                  </a:lnTo>
                  <a:lnTo>
                    <a:pt x="0" y="19"/>
                  </a:lnTo>
                  <a:lnTo>
                    <a:pt x="7" y="0"/>
                  </a:lnTo>
                  <a:lnTo>
                    <a:pt x="2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96"/>
            <p:cNvSpPr>
              <a:spLocks/>
            </p:cNvSpPr>
            <p:nvPr userDrawn="1"/>
          </p:nvSpPr>
          <p:spPr bwMode="auto">
            <a:xfrm>
              <a:off x="560388" y="6765926"/>
              <a:ext cx="22225" cy="22225"/>
            </a:xfrm>
            <a:custGeom>
              <a:avLst/>
              <a:gdLst>
                <a:gd name="T0" fmla="*/ 29 w 29"/>
                <a:gd name="T1" fmla="*/ 11 h 27"/>
                <a:gd name="T2" fmla="*/ 29 w 29"/>
                <a:gd name="T3" fmla="*/ 11 h 27"/>
                <a:gd name="T4" fmla="*/ 20 w 29"/>
                <a:gd name="T5" fmla="*/ 27 h 27"/>
                <a:gd name="T6" fmla="*/ 0 w 29"/>
                <a:gd name="T7" fmla="*/ 19 h 27"/>
                <a:gd name="T8" fmla="*/ 0 w 29"/>
                <a:gd name="T9" fmla="*/ 19 h 27"/>
                <a:gd name="T10" fmla="*/ 11 w 29"/>
                <a:gd name="T11" fmla="*/ 0 h 27"/>
                <a:gd name="T12" fmla="*/ 29 w 29"/>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11"/>
                  </a:moveTo>
                  <a:lnTo>
                    <a:pt x="29" y="11"/>
                  </a:lnTo>
                  <a:lnTo>
                    <a:pt x="20" y="27"/>
                  </a:lnTo>
                  <a:lnTo>
                    <a:pt x="0" y="19"/>
                  </a:lnTo>
                  <a:lnTo>
                    <a:pt x="0" y="19"/>
                  </a:lnTo>
                  <a:lnTo>
                    <a:pt x="11" y="0"/>
                  </a:lnTo>
                  <a:lnTo>
                    <a:pt x="29"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97"/>
            <p:cNvSpPr>
              <a:spLocks/>
            </p:cNvSpPr>
            <p:nvPr userDrawn="1"/>
          </p:nvSpPr>
          <p:spPr bwMode="auto">
            <a:xfrm>
              <a:off x="571500" y="6750051"/>
              <a:ext cx="22225" cy="20638"/>
            </a:xfrm>
            <a:custGeom>
              <a:avLst/>
              <a:gdLst>
                <a:gd name="T0" fmla="*/ 28 w 28"/>
                <a:gd name="T1" fmla="*/ 13 h 27"/>
                <a:gd name="T2" fmla="*/ 28 w 28"/>
                <a:gd name="T3" fmla="*/ 13 h 27"/>
                <a:gd name="T4" fmla="*/ 18 w 28"/>
                <a:gd name="T5" fmla="*/ 27 h 27"/>
                <a:gd name="T6" fmla="*/ 0 w 28"/>
                <a:gd name="T7" fmla="*/ 16 h 27"/>
                <a:gd name="T8" fmla="*/ 0 w 28"/>
                <a:gd name="T9" fmla="*/ 16 h 27"/>
                <a:gd name="T10" fmla="*/ 10 w 28"/>
                <a:gd name="T11" fmla="*/ 0 h 27"/>
                <a:gd name="T12" fmla="*/ 28 w 28"/>
                <a:gd name="T13" fmla="*/ 13 h 27"/>
              </a:gdLst>
              <a:ahLst/>
              <a:cxnLst>
                <a:cxn ang="0">
                  <a:pos x="T0" y="T1"/>
                </a:cxn>
                <a:cxn ang="0">
                  <a:pos x="T2" y="T3"/>
                </a:cxn>
                <a:cxn ang="0">
                  <a:pos x="T4" y="T5"/>
                </a:cxn>
                <a:cxn ang="0">
                  <a:pos x="T6" y="T7"/>
                </a:cxn>
                <a:cxn ang="0">
                  <a:pos x="T8" y="T9"/>
                </a:cxn>
                <a:cxn ang="0">
                  <a:pos x="T10" y="T11"/>
                </a:cxn>
                <a:cxn ang="0">
                  <a:pos x="T12" y="T13"/>
                </a:cxn>
              </a:cxnLst>
              <a:rect l="0" t="0" r="r" b="b"/>
              <a:pathLst>
                <a:path w="28" h="27">
                  <a:moveTo>
                    <a:pt x="28" y="13"/>
                  </a:moveTo>
                  <a:lnTo>
                    <a:pt x="28" y="13"/>
                  </a:lnTo>
                  <a:lnTo>
                    <a:pt x="18" y="27"/>
                  </a:lnTo>
                  <a:lnTo>
                    <a:pt x="0" y="16"/>
                  </a:lnTo>
                  <a:lnTo>
                    <a:pt x="0" y="16"/>
                  </a:lnTo>
                  <a:lnTo>
                    <a:pt x="10" y="0"/>
                  </a:lnTo>
                  <a:lnTo>
                    <a:pt x="28"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8"/>
            <p:cNvSpPr>
              <a:spLocks/>
            </p:cNvSpPr>
            <p:nvPr userDrawn="1"/>
          </p:nvSpPr>
          <p:spPr bwMode="auto">
            <a:xfrm>
              <a:off x="584200" y="6732588"/>
              <a:ext cx="22225" cy="22225"/>
            </a:xfrm>
            <a:custGeom>
              <a:avLst/>
              <a:gdLst>
                <a:gd name="T0" fmla="*/ 29 w 29"/>
                <a:gd name="T1" fmla="*/ 16 h 28"/>
                <a:gd name="T2" fmla="*/ 29 w 29"/>
                <a:gd name="T3" fmla="*/ 16 h 28"/>
                <a:gd name="T4" fmla="*/ 16 w 29"/>
                <a:gd name="T5" fmla="*/ 28 h 28"/>
                <a:gd name="T6" fmla="*/ 0 w 29"/>
                <a:gd name="T7" fmla="*/ 16 h 28"/>
                <a:gd name="T8" fmla="*/ 0 w 29"/>
                <a:gd name="T9" fmla="*/ 16 h 28"/>
                <a:gd name="T10" fmla="*/ 12 w 29"/>
                <a:gd name="T11" fmla="*/ 0 h 28"/>
                <a:gd name="T12" fmla="*/ 29 w 29"/>
                <a:gd name="T13" fmla="*/ 16 h 28"/>
              </a:gdLst>
              <a:ahLst/>
              <a:cxnLst>
                <a:cxn ang="0">
                  <a:pos x="T0" y="T1"/>
                </a:cxn>
                <a:cxn ang="0">
                  <a:pos x="T2" y="T3"/>
                </a:cxn>
                <a:cxn ang="0">
                  <a:pos x="T4" y="T5"/>
                </a:cxn>
                <a:cxn ang="0">
                  <a:pos x="T6" y="T7"/>
                </a:cxn>
                <a:cxn ang="0">
                  <a:pos x="T8" y="T9"/>
                </a:cxn>
                <a:cxn ang="0">
                  <a:pos x="T10" y="T11"/>
                </a:cxn>
                <a:cxn ang="0">
                  <a:pos x="T12" y="T13"/>
                </a:cxn>
              </a:cxnLst>
              <a:rect l="0" t="0" r="r" b="b"/>
              <a:pathLst>
                <a:path w="29" h="28">
                  <a:moveTo>
                    <a:pt x="29" y="16"/>
                  </a:moveTo>
                  <a:lnTo>
                    <a:pt x="29" y="16"/>
                  </a:lnTo>
                  <a:lnTo>
                    <a:pt x="16" y="28"/>
                  </a:lnTo>
                  <a:lnTo>
                    <a:pt x="0" y="16"/>
                  </a:lnTo>
                  <a:lnTo>
                    <a:pt x="0" y="16"/>
                  </a:lnTo>
                  <a:lnTo>
                    <a:pt x="12" y="0"/>
                  </a:lnTo>
                  <a:lnTo>
                    <a:pt x="29"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99"/>
            <p:cNvSpPr>
              <a:spLocks/>
            </p:cNvSpPr>
            <p:nvPr userDrawn="1"/>
          </p:nvSpPr>
          <p:spPr bwMode="auto">
            <a:xfrm>
              <a:off x="598488" y="6718301"/>
              <a:ext cx="22225" cy="22225"/>
            </a:xfrm>
            <a:custGeom>
              <a:avLst/>
              <a:gdLst>
                <a:gd name="T0" fmla="*/ 29 w 29"/>
                <a:gd name="T1" fmla="*/ 18 h 29"/>
                <a:gd name="T2" fmla="*/ 29 w 29"/>
                <a:gd name="T3" fmla="*/ 18 h 29"/>
                <a:gd name="T4" fmla="*/ 14 w 29"/>
                <a:gd name="T5" fmla="*/ 29 h 29"/>
                <a:gd name="T6" fmla="*/ 0 w 29"/>
                <a:gd name="T7" fmla="*/ 14 h 29"/>
                <a:gd name="T8" fmla="*/ 0 w 29"/>
                <a:gd name="T9" fmla="*/ 14 h 29"/>
                <a:gd name="T10" fmla="*/ 16 w 29"/>
                <a:gd name="T11" fmla="*/ 0 h 29"/>
                <a:gd name="T12" fmla="*/ 29 w 29"/>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29" y="18"/>
                  </a:moveTo>
                  <a:lnTo>
                    <a:pt x="29" y="18"/>
                  </a:lnTo>
                  <a:lnTo>
                    <a:pt x="14" y="29"/>
                  </a:lnTo>
                  <a:lnTo>
                    <a:pt x="0" y="14"/>
                  </a:lnTo>
                  <a:lnTo>
                    <a:pt x="0" y="14"/>
                  </a:lnTo>
                  <a:lnTo>
                    <a:pt x="16" y="0"/>
                  </a:lnTo>
                  <a:lnTo>
                    <a:pt x="29"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00"/>
            <p:cNvSpPr>
              <a:spLocks/>
            </p:cNvSpPr>
            <p:nvPr userDrawn="1"/>
          </p:nvSpPr>
          <p:spPr bwMode="auto">
            <a:xfrm>
              <a:off x="615950" y="6707188"/>
              <a:ext cx="20638" cy="22225"/>
            </a:xfrm>
            <a:custGeom>
              <a:avLst/>
              <a:gdLst>
                <a:gd name="T0" fmla="*/ 27 w 27"/>
                <a:gd name="T1" fmla="*/ 18 h 28"/>
                <a:gd name="T2" fmla="*/ 27 w 27"/>
                <a:gd name="T3" fmla="*/ 18 h 28"/>
                <a:gd name="T4" fmla="*/ 11 w 27"/>
                <a:gd name="T5" fmla="*/ 28 h 28"/>
                <a:gd name="T6" fmla="*/ 0 w 27"/>
                <a:gd name="T7" fmla="*/ 10 h 28"/>
                <a:gd name="T8" fmla="*/ 0 w 27"/>
                <a:gd name="T9" fmla="*/ 10 h 28"/>
                <a:gd name="T10" fmla="*/ 17 w 27"/>
                <a:gd name="T11" fmla="*/ 0 h 28"/>
                <a:gd name="T12" fmla="*/ 27 w 27"/>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27" h="28">
                  <a:moveTo>
                    <a:pt x="27" y="18"/>
                  </a:moveTo>
                  <a:lnTo>
                    <a:pt x="27" y="18"/>
                  </a:lnTo>
                  <a:lnTo>
                    <a:pt x="11" y="28"/>
                  </a:lnTo>
                  <a:lnTo>
                    <a:pt x="0" y="10"/>
                  </a:lnTo>
                  <a:lnTo>
                    <a:pt x="0" y="10"/>
                  </a:lnTo>
                  <a:lnTo>
                    <a:pt x="17" y="0"/>
                  </a:lnTo>
                  <a:lnTo>
                    <a:pt x="27"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01"/>
            <p:cNvSpPr>
              <a:spLocks/>
            </p:cNvSpPr>
            <p:nvPr userDrawn="1"/>
          </p:nvSpPr>
          <p:spPr bwMode="auto">
            <a:xfrm>
              <a:off x="631825" y="6697663"/>
              <a:ext cx="23813" cy="20638"/>
            </a:xfrm>
            <a:custGeom>
              <a:avLst/>
              <a:gdLst>
                <a:gd name="T0" fmla="*/ 29 w 29"/>
                <a:gd name="T1" fmla="*/ 20 h 27"/>
                <a:gd name="T2" fmla="*/ 29 w 29"/>
                <a:gd name="T3" fmla="*/ 20 h 27"/>
                <a:gd name="T4" fmla="*/ 11 w 29"/>
                <a:gd name="T5" fmla="*/ 27 h 27"/>
                <a:gd name="T6" fmla="*/ 0 w 29"/>
                <a:gd name="T7" fmla="*/ 9 h 27"/>
                <a:gd name="T8" fmla="*/ 0 w 29"/>
                <a:gd name="T9" fmla="*/ 9 h 27"/>
                <a:gd name="T10" fmla="*/ 20 w 29"/>
                <a:gd name="T11" fmla="*/ 0 h 27"/>
                <a:gd name="T12" fmla="*/ 29 w 29"/>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29" h="27">
                  <a:moveTo>
                    <a:pt x="29" y="20"/>
                  </a:moveTo>
                  <a:lnTo>
                    <a:pt x="29" y="20"/>
                  </a:lnTo>
                  <a:lnTo>
                    <a:pt x="11" y="27"/>
                  </a:lnTo>
                  <a:lnTo>
                    <a:pt x="0" y="9"/>
                  </a:lnTo>
                  <a:lnTo>
                    <a:pt x="0" y="9"/>
                  </a:lnTo>
                  <a:lnTo>
                    <a:pt x="20" y="0"/>
                  </a:lnTo>
                  <a:lnTo>
                    <a:pt x="29"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02"/>
            <p:cNvSpPr>
              <a:spLocks/>
            </p:cNvSpPr>
            <p:nvPr userDrawn="1"/>
          </p:nvSpPr>
          <p:spPr bwMode="auto">
            <a:xfrm>
              <a:off x="652463" y="6689726"/>
              <a:ext cx="20638" cy="22225"/>
            </a:xfrm>
            <a:custGeom>
              <a:avLst/>
              <a:gdLst>
                <a:gd name="T0" fmla="*/ 25 w 25"/>
                <a:gd name="T1" fmla="*/ 20 h 27"/>
                <a:gd name="T2" fmla="*/ 25 w 25"/>
                <a:gd name="T3" fmla="*/ 20 h 27"/>
                <a:gd name="T4" fmla="*/ 7 w 25"/>
                <a:gd name="T5" fmla="*/ 27 h 27"/>
                <a:gd name="T6" fmla="*/ 0 w 25"/>
                <a:gd name="T7" fmla="*/ 7 h 27"/>
                <a:gd name="T8" fmla="*/ 0 w 25"/>
                <a:gd name="T9" fmla="*/ 7 h 27"/>
                <a:gd name="T10" fmla="*/ 20 w 25"/>
                <a:gd name="T11" fmla="*/ 0 h 27"/>
                <a:gd name="T12" fmla="*/ 25 w 25"/>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25" h="27">
                  <a:moveTo>
                    <a:pt x="25" y="20"/>
                  </a:moveTo>
                  <a:lnTo>
                    <a:pt x="25" y="20"/>
                  </a:lnTo>
                  <a:lnTo>
                    <a:pt x="7" y="27"/>
                  </a:lnTo>
                  <a:lnTo>
                    <a:pt x="0" y="7"/>
                  </a:lnTo>
                  <a:lnTo>
                    <a:pt x="0" y="7"/>
                  </a:lnTo>
                  <a:lnTo>
                    <a:pt x="20" y="0"/>
                  </a:lnTo>
                  <a:lnTo>
                    <a:pt x="25"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03"/>
            <p:cNvSpPr>
              <a:spLocks/>
            </p:cNvSpPr>
            <p:nvPr userDrawn="1"/>
          </p:nvSpPr>
          <p:spPr bwMode="auto">
            <a:xfrm>
              <a:off x="674688" y="6684963"/>
              <a:ext cx="17463" cy="19050"/>
            </a:xfrm>
            <a:custGeom>
              <a:avLst/>
              <a:gdLst>
                <a:gd name="T0" fmla="*/ 24 w 24"/>
                <a:gd name="T1" fmla="*/ 20 h 23"/>
                <a:gd name="T2" fmla="*/ 24 w 24"/>
                <a:gd name="T3" fmla="*/ 20 h 23"/>
                <a:gd name="T4" fmla="*/ 4 w 24"/>
                <a:gd name="T5" fmla="*/ 23 h 23"/>
                <a:gd name="T6" fmla="*/ 0 w 24"/>
                <a:gd name="T7" fmla="*/ 4 h 23"/>
                <a:gd name="T8" fmla="*/ 0 w 24"/>
                <a:gd name="T9" fmla="*/ 4 h 23"/>
                <a:gd name="T10" fmla="*/ 20 w 24"/>
                <a:gd name="T11" fmla="*/ 0 h 23"/>
                <a:gd name="T12" fmla="*/ 24 w 24"/>
                <a:gd name="T13" fmla="*/ 20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24" y="20"/>
                  </a:moveTo>
                  <a:lnTo>
                    <a:pt x="24" y="20"/>
                  </a:lnTo>
                  <a:lnTo>
                    <a:pt x="4" y="23"/>
                  </a:lnTo>
                  <a:lnTo>
                    <a:pt x="0" y="4"/>
                  </a:lnTo>
                  <a:lnTo>
                    <a:pt x="0" y="4"/>
                  </a:lnTo>
                  <a:lnTo>
                    <a:pt x="20" y="0"/>
                  </a:lnTo>
                  <a:lnTo>
                    <a:pt x="2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04"/>
            <p:cNvSpPr>
              <a:spLocks/>
            </p:cNvSpPr>
            <p:nvPr userDrawn="1"/>
          </p:nvSpPr>
          <p:spPr bwMode="auto">
            <a:xfrm>
              <a:off x="695325" y="6684963"/>
              <a:ext cx="15875" cy="15875"/>
            </a:xfrm>
            <a:custGeom>
              <a:avLst/>
              <a:gdLst>
                <a:gd name="T0" fmla="*/ 2 w 20"/>
                <a:gd name="T1" fmla="*/ 22 h 22"/>
                <a:gd name="T2" fmla="*/ 0 w 20"/>
                <a:gd name="T3" fmla="*/ 0 h 22"/>
                <a:gd name="T4" fmla="*/ 0 w 20"/>
                <a:gd name="T5" fmla="*/ 0 h 22"/>
                <a:gd name="T6" fmla="*/ 20 w 20"/>
                <a:gd name="T7" fmla="*/ 0 h 22"/>
                <a:gd name="T8" fmla="*/ 20 w 20"/>
                <a:gd name="T9" fmla="*/ 20 h 22"/>
                <a:gd name="T10" fmla="*/ 20 w 20"/>
                <a:gd name="T11" fmla="*/ 20 h 22"/>
                <a:gd name="T12" fmla="*/ 2 w 20"/>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20" h="22">
                  <a:moveTo>
                    <a:pt x="2" y="22"/>
                  </a:moveTo>
                  <a:lnTo>
                    <a:pt x="0" y="0"/>
                  </a:lnTo>
                  <a:lnTo>
                    <a:pt x="0" y="0"/>
                  </a:lnTo>
                  <a:lnTo>
                    <a:pt x="20" y="0"/>
                  </a:lnTo>
                  <a:lnTo>
                    <a:pt x="20" y="20"/>
                  </a:lnTo>
                  <a:lnTo>
                    <a:pt x="20" y="20"/>
                  </a:lnTo>
                  <a:lnTo>
                    <a:pt x="2"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05"/>
            <p:cNvSpPr>
              <a:spLocks/>
            </p:cNvSpPr>
            <p:nvPr userDrawn="1"/>
          </p:nvSpPr>
          <p:spPr bwMode="auto">
            <a:xfrm>
              <a:off x="684213" y="7000876"/>
              <a:ext cx="19050" cy="17463"/>
            </a:xfrm>
            <a:custGeom>
              <a:avLst/>
              <a:gdLst>
                <a:gd name="T0" fmla="*/ 3 w 23"/>
                <a:gd name="T1" fmla="*/ 0 h 23"/>
                <a:gd name="T2" fmla="*/ 3 w 23"/>
                <a:gd name="T3" fmla="*/ 0 h 23"/>
                <a:gd name="T4" fmla="*/ 23 w 23"/>
                <a:gd name="T5" fmla="*/ 3 h 23"/>
                <a:gd name="T6" fmla="*/ 21 w 23"/>
                <a:gd name="T7" fmla="*/ 23 h 23"/>
                <a:gd name="T8" fmla="*/ 21 w 23"/>
                <a:gd name="T9" fmla="*/ 23 h 23"/>
                <a:gd name="T10" fmla="*/ 0 w 23"/>
                <a:gd name="T11" fmla="*/ 21 h 23"/>
                <a:gd name="T12" fmla="*/ 3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3" y="0"/>
                  </a:moveTo>
                  <a:lnTo>
                    <a:pt x="3" y="0"/>
                  </a:lnTo>
                  <a:lnTo>
                    <a:pt x="23" y="3"/>
                  </a:lnTo>
                  <a:lnTo>
                    <a:pt x="21" y="23"/>
                  </a:lnTo>
                  <a:lnTo>
                    <a:pt x="21" y="23"/>
                  </a:lnTo>
                  <a:lnTo>
                    <a:pt x="0" y="21"/>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06"/>
            <p:cNvSpPr>
              <a:spLocks/>
            </p:cNvSpPr>
            <p:nvPr userDrawn="1"/>
          </p:nvSpPr>
          <p:spPr bwMode="auto">
            <a:xfrm>
              <a:off x="661988" y="6996113"/>
              <a:ext cx="20638" cy="20638"/>
            </a:xfrm>
            <a:custGeom>
              <a:avLst/>
              <a:gdLst>
                <a:gd name="T0" fmla="*/ 7 w 25"/>
                <a:gd name="T1" fmla="*/ 0 h 25"/>
                <a:gd name="T2" fmla="*/ 7 w 25"/>
                <a:gd name="T3" fmla="*/ 0 h 25"/>
                <a:gd name="T4" fmla="*/ 25 w 25"/>
                <a:gd name="T5" fmla="*/ 6 h 25"/>
                <a:gd name="T6" fmla="*/ 21 w 25"/>
                <a:gd name="T7" fmla="*/ 25 h 25"/>
                <a:gd name="T8" fmla="*/ 21 w 25"/>
                <a:gd name="T9" fmla="*/ 25 h 25"/>
                <a:gd name="T10" fmla="*/ 0 w 25"/>
                <a:gd name="T11" fmla="*/ 20 h 25"/>
                <a:gd name="T12" fmla="*/ 7 w 25"/>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7" y="0"/>
                  </a:moveTo>
                  <a:lnTo>
                    <a:pt x="7" y="0"/>
                  </a:lnTo>
                  <a:lnTo>
                    <a:pt x="25" y="6"/>
                  </a:lnTo>
                  <a:lnTo>
                    <a:pt x="21" y="25"/>
                  </a:lnTo>
                  <a:lnTo>
                    <a:pt x="21" y="25"/>
                  </a:lnTo>
                  <a:lnTo>
                    <a:pt x="0" y="20"/>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07"/>
            <p:cNvSpPr>
              <a:spLocks/>
            </p:cNvSpPr>
            <p:nvPr userDrawn="1"/>
          </p:nvSpPr>
          <p:spPr bwMode="auto">
            <a:xfrm>
              <a:off x="642938" y="6989763"/>
              <a:ext cx="20638" cy="20638"/>
            </a:xfrm>
            <a:custGeom>
              <a:avLst/>
              <a:gdLst>
                <a:gd name="T0" fmla="*/ 9 w 27"/>
                <a:gd name="T1" fmla="*/ 0 h 27"/>
                <a:gd name="T2" fmla="*/ 9 w 27"/>
                <a:gd name="T3" fmla="*/ 0 h 27"/>
                <a:gd name="T4" fmla="*/ 27 w 27"/>
                <a:gd name="T5" fmla="*/ 7 h 27"/>
                <a:gd name="T6" fmla="*/ 19 w 27"/>
                <a:gd name="T7" fmla="*/ 27 h 27"/>
                <a:gd name="T8" fmla="*/ 19 w 27"/>
                <a:gd name="T9" fmla="*/ 27 h 27"/>
                <a:gd name="T10" fmla="*/ 0 w 27"/>
                <a:gd name="T11" fmla="*/ 20 h 27"/>
                <a:gd name="T12" fmla="*/ 9 w 27"/>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9" y="0"/>
                  </a:moveTo>
                  <a:lnTo>
                    <a:pt x="9" y="0"/>
                  </a:lnTo>
                  <a:lnTo>
                    <a:pt x="27" y="7"/>
                  </a:lnTo>
                  <a:lnTo>
                    <a:pt x="19" y="27"/>
                  </a:lnTo>
                  <a:lnTo>
                    <a:pt x="19" y="27"/>
                  </a:lnTo>
                  <a:lnTo>
                    <a:pt x="0" y="2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08"/>
            <p:cNvSpPr>
              <a:spLocks/>
            </p:cNvSpPr>
            <p:nvPr userDrawn="1"/>
          </p:nvSpPr>
          <p:spPr bwMode="auto">
            <a:xfrm>
              <a:off x="623888" y="6980238"/>
              <a:ext cx="22225" cy="22225"/>
            </a:xfrm>
            <a:custGeom>
              <a:avLst/>
              <a:gdLst>
                <a:gd name="T0" fmla="*/ 11 w 27"/>
                <a:gd name="T1" fmla="*/ 0 h 26"/>
                <a:gd name="T2" fmla="*/ 11 w 27"/>
                <a:gd name="T3" fmla="*/ 0 h 26"/>
                <a:gd name="T4" fmla="*/ 27 w 27"/>
                <a:gd name="T5" fmla="*/ 9 h 26"/>
                <a:gd name="T6" fmla="*/ 18 w 27"/>
                <a:gd name="T7" fmla="*/ 26 h 26"/>
                <a:gd name="T8" fmla="*/ 18 w 27"/>
                <a:gd name="T9" fmla="*/ 26 h 26"/>
                <a:gd name="T10" fmla="*/ 0 w 27"/>
                <a:gd name="T11" fmla="*/ 16 h 26"/>
                <a:gd name="T12" fmla="*/ 11 w 27"/>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11" y="0"/>
                  </a:moveTo>
                  <a:lnTo>
                    <a:pt x="11" y="0"/>
                  </a:lnTo>
                  <a:lnTo>
                    <a:pt x="27" y="9"/>
                  </a:lnTo>
                  <a:lnTo>
                    <a:pt x="18" y="26"/>
                  </a:lnTo>
                  <a:lnTo>
                    <a:pt x="18" y="26"/>
                  </a:lnTo>
                  <a:lnTo>
                    <a:pt x="0" y="16"/>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109"/>
            <p:cNvSpPr>
              <a:spLocks/>
            </p:cNvSpPr>
            <p:nvPr userDrawn="1"/>
          </p:nvSpPr>
          <p:spPr bwMode="auto">
            <a:xfrm>
              <a:off x="606425" y="6969126"/>
              <a:ext cx="22225" cy="22225"/>
            </a:xfrm>
            <a:custGeom>
              <a:avLst/>
              <a:gdLst>
                <a:gd name="T0" fmla="*/ 27 w 27"/>
                <a:gd name="T1" fmla="*/ 11 h 29"/>
                <a:gd name="T2" fmla="*/ 16 w 27"/>
                <a:gd name="T3" fmla="*/ 29 h 29"/>
                <a:gd name="T4" fmla="*/ 16 w 27"/>
                <a:gd name="T5" fmla="*/ 29 h 29"/>
                <a:gd name="T6" fmla="*/ 0 w 27"/>
                <a:gd name="T7" fmla="*/ 16 h 29"/>
                <a:gd name="T8" fmla="*/ 12 w 27"/>
                <a:gd name="T9" fmla="*/ 0 h 29"/>
                <a:gd name="T10" fmla="*/ 12 w 27"/>
                <a:gd name="T11" fmla="*/ 0 h 29"/>
                <a:gd name="T12" fmla="*/ 27 w 27"/>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27" h="29">
                  <a:moveTo>
                    <a:pt x="27" y="11"/>
                  </a:moveTo>
                  <a:lnTo>
                    <a:pt x="16" y="29"/>
                  </a:lnTo>
                  <a:lnTo>
                    <a:pt x="16" y="29"/>
                  </a:lnTo>
                  <a:lnTo>
                    <a:pt x="0" y="16"/>
                  </a:lnTo>
                  <a:lnTo>
                    <a:pt x="12" y="0"/>
                  </a:lnTo>
                  <a:lnTo>
                    <a:pt x="12" y="0"/>
                  </a:lnTo>
                  <a:lnTo>
                    <a:pt x="2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110"/>
            <p:cNvSpPr>
              <a:spLocks/>
            </p:cNvSpPr>
            <p:nvPr userDrawn="1"/>
          </p:nvSpPr>
          <p:spPr bwMode="auto">
            <a:xfrm>
              <a:off x="569913" y="6708776"/>
              <a:ext cx="288925" cy="285750"/>
            </a:xfrm>
            <a:custGeom>
              <a:avLst/>
              <a:gdLst>
                <a:gd name="T0" fmla="*/ 178 w 363"/>
                <a:gd name="T1" fmla="*/ 360 h 360"/>
                <a:gd name="T2" fmla="*/ 142 w 363"/>
                <a:gd name="T3" fmla="*/ 357 h 360"/>
                <a:gd name="T4" fmla="*/ 108 w 363"/>
                <a:gd name="T5" fmla="*/ 346 h 360"/>
                <a:gd name="T6" fmla="*/ 77 w 363"/>
                <a:gd name="T7" fmla="*/ 328 h 360"/>
                <a:gd name="T8" fmla="*/ 50 w 363"/>
                <a:gd name="T9" fmla="*/ 305 h 360"/>
                <a:gd name="T10" fmla="*/ 29 w 363"/>
                <a:gd name="T11" fmla="*/ 278 h 360"/>
                <a:gd name="T12" fmla="*/ 12 w 363"/>
                <a:gd name="T13" fmla="*/ 248 h 360"/>
                <a:gd name="T14" fmla="*/ 2 w 363"/>
                <a:gd name="T15" fmla="*/ 214 h 360"/>
                <a:gd name="T16" fmla="*/ 0 w 363"/>
                <a:gd name="T17" fmla="*/ 176 h 360"/>
                <a:gd name="T18" fmla="*/ 0 w 363"/>
                <a:gd name="T19" fmla="*/ 159 h 360"/>
                <a:gd name="T20" fmla="*/ 9 w 363"/>
                <a:gd name="T21" fmla="*/ 123 h 360"/>
                <a:gd name="T22" fmla="*/ 23 w 363"/>
                <a:gd name="T23" fmla="*/ 91 h 360"/>
                <a:gd name="T24" fmla="*/ 43 w 363"/>
                <a:gd name="T25" fmla="*/ 62 h 360"/>
                <a:gd name="T26" fmla="*/ 68 w 363"/>
                <a:gd name="T27" fmla="*/ 39 h 360"/>
                <a:gd name="T28" fmla="*/ 97 w 363"/>
                <a:gd name="T29" fmla="*/ 19 h 360"/>
                <a:gd name="T30" fmla="*/ 131 w 363"/>
                <a:gd name="T31" fmla="*/ 7 h 360"/>
                <a:gd name="T32" fmla="*/ 165 w 363"/>
                <a:gd name="T33" fmla="*/ 0 h 360"/>
                <a:gd name="T34" fmla="*/ 185 w 363"/>
                <a:gd name="T35" fmla="*/ 0 h 360"/>
                <a:gd name="T36" fmla="*/ 221 w 363"/>
                <a:gd name="T37" fmla="*/ 3 h 360"/>
                <a:gd name="T38" fmla="*/ 255 w 363"/>
                <a:gd name="T39" fmla="*/ 16 h 360"/>
                <a:gd name="T40" fmla="*/ 286 w 363"/>
                <a:gd name="T41" fmla="*/ 32 h 360"/>
                <a:gd name="T42" fmla="*/ 313 w 363"/>
                <a:gd name="T43" fmla="*/ 55 h 360"/>
                <a:gd name="T44" fmla="*/ 334 w 363"/>
                <a:gd name="T45" fmla="*/ 82 h 360"/>
                <a:gd name="T46" fmla="*/ 351 w 363"/>
                <a:gd name="T47" fmla="*/ 114 h 360"/>
                <a:gd name="T48" fmla="*/ 361 w 363"/>
                <a:gd name="T49" fmla="*/ 148 h 360"/>
                <a:gd name="T50" fmla="*/ 363 w 363"/>
                <a:gd name="T51" fmla="*/ 184 h 360"/>
                <a:gd name="T52" fmla="*/ 361 w 363"/>
                <a:gd name="T53" fmla="*/ 201 h 360"/>
                <a:gd name="T54" fmla="*/ 354 w 363"/>
                <a:gd name="T55" fmla="*/ 237 h 360"/>
                <a:gd name="T56" fmla="*/ 340 w 363"/>
                <a:gd name="T57" fmla="*/ 269 h 360"/>
                <a:gd name="T58" fmla="*/ 320 w 363"/>
                <a:gd name="T59" fmla="*/ 298 h 360"/>
                <a:gd name="T60" fmla="*/ 295 w 363"/>
                <a:gd name="T61" fmla="*/ 323 h 360"/>
                <a:gd name="T62" fmla="*/ 264 w 363"/>
                <a:gd name="T63" fmla="*/ 341 h 360"/>
                <a:gd name="T64" fmla="*/ 232 w 363"/>
                <a:gd name="T65" fmla="*/ 353 h 360"/>
                <a:gd name="T66" fmla="*/ 196 w 363"/>
                <a:gd name="T67" fmla="*/ 36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3" h="360">
                  <a:moveTo>
                    <a:pt x="178" y="360"/>
                  </a:moveTo>
                  <a:lnTo>
                    <a:pt x="178" y="360"/>
                  </a:lnTo>
                  <a:lnTo>
                    <a:pt x="160" y="360"/>
                  </a:lnTo>
                  <a:lnTo>
                    <a:pt x="142" y="357"/>
                  </a:lnTo>
                  <a:lnTo>
                    <a:pt x="124" y="352"/>
                  </a:lnTo>
                  <a:lnTo>
                    <a:pt x="108" y="346"/>
                  </a:lnTo>
                  <a:lnTo>
                    <a:pt x="92" y="337"/>
                  </a:lnTo>
                  <a:lnTo>
                    <a:pt x="77" y="328"/>
                  </a:lnTo>
                  <a:lnTo>
                    <a:pt x="63" y="318"/>
                  </a:lnTo>
                  <a:lnTo>
                    <a:pt x="50" y="305"/>
                  </a:lnTo>
                  <a:lnTo>
                    <a:pt x="39" y="293"/>
                  </a:lnTo>
                  <a:lnTo>
                    <a:pt x="29" y="278"/>
                  </a:lnTo>
                  <a:lnTo>
                    <a:pt x="20" y="264"/>
                  </a:lnTo>
                  <a:lnTo>
                    <a:pt x="12" y="248"/>
                  </a:lnTo>
                  <a:lnTo>
                    <a:pt x="7" y="230"/>
                  </a:lnTo>
                  <a:lnTo>
                    <a:pt x="2" y="214"/>
                  </a:lnTo>
                  <a:lnTo>
                    <a:pt x="0" y="196"/>
                  </a:lnTo>
                  <a:lnTo>
                    <a:pt x="0" y="176"/>
                  </a:lnTo>
                  <a:lnTo>
                    <a:pt x="0" y="176"/>
                  </a:lnTo>
                  <a:lnTo>
                    <a:pt x="0" y="159"/>
                  </a:lnTo>
                  <a:lnTo>
                    <a:pt x="3" y="141"/>
                  </a:lnTo>
                  <a:lnTo>
                    <a:pt x="9" y="123"/>
                  </a:lnTo>
                  <a:lnTo>
                    <a:pt x="14" y="107"/>
                  </a:lnTo>
                  <a:lnTo>
                    <a:pt x="23" y="91"/>
                  </a:lnTo>
                  <a:lnTo>
                    <a:pt x="32" y="76"/>
                  </a:lnTo>
                  <a:lnTo>
                    <a:pt x="43" y="62"/>
                  </a:lnTo>
                  <a:lnTo>
                    <a:pt x="56" y="50"/>
                  </a:lnTo>
                  <a:lnTo>
                    <a:pt x="68" y="39"/>
                  </a:lnTo>
                  <a:lnTo>
                    <a:pt x="83" y="28"/>
                  </a:lnTo>
                  <a:lnTo>
                    <a:pt x="97" y="19"/>
                  </a:lnTo>
                  <a:lnTo>
                    <a:pt x="113" y="12"/>
                  </a:lnTo>
                  <a:lnTo>
                    <a:pt x="131" y="7"/>
                  </a:lnTo>
                  <a:lnTo>
                    <a:pt x="147" y="3"/>
                  </a:lnTo>
                  <a:lnTo>
                    <a:pt x="165" y="0"/>
                  </a:lnTo>
                  <a:lnTo>
                    <a:pt x="185" y="0"/>
                  </a:lnTo>
                  <a:lnTo>
                    <a:pt x="185" y="0"/>
                  </a:lnTo>
                  <a:lnTo>
                    <a:pt x="203" y="1"/>
                  </a:lnTo>
                  <a:lnTo>
                    <a:pt x="221" y="3"/>
                  </a:lnTo>
                  <a:lnTo>
                    <a:pt x="239" y="8"/>
                  </a:lnTo>
                  <a:lnTo>
                    <a:pt x="255" y="16"/>
                  </a:lnTo>
                  <a:lnTo>
                    <a:pt x="271" y="23"/>
                  </a:lnTo>
                  <a:lnTo>
                    <a:pt x="286" y="32"/>
                  </a:lnTo>
                  <a:lnTo>
                    <a:pt x="300" y="42"/>
                  </a:lnTo>
                  <a:lnTo>
                    <a:pt x="313" y="55"/>
                  </a:lnTo>
                  <a:lnTo>
                    <a:pt x="324" y="67"/>
                  </a:lnTo>
                  <a:lnTo>
                    <a:pt x="334" y="82"/>
                  </a:lnTo>
                  <a:lnTo>
                    <a:pt x="343" y="98"/>
                  </a:lnTo>
                  <a:lnTo>
                    <a:pt x="351" y="114"/>
                  </a:lnTo>
                  <a:lnTo>
                    <a:pt x="356" y="130"/>
                  </a:lnTo>
                  <a:lnTo>
                    <a:pt x="361" y="148"/>
                  </a:lnTo>
                  <a:lnTo>
                    <a:pt x="363" y="166"/>
                  </a:lnTo>
                  <a:lnTo>
                    <a:pt x="363" y="184"/>
                  </a:lnTo>
                  <a:lnTo>
                    <a:pt x="363" y="184"/>
                  </a:lnTo>
                  <a:lnTo>
                    <a:pt x="361" y="201"/>
                  </a:lnTo>
                  <a:lnTo>
                    <a:pt x="360" y="219"/>
                  </a:lnTo>
                  <a:lnTo>
                    <a:pt x="354" y="237"/>
                  </a:lnTo>
                  <a:lnTo>
                    <a:pt x="347" y="253"/>
                  </a:lnTo>
                  <a:lnTo>
                    <a:pt x="340" y="269"/>
                  </a:lnTo>
                  <a:lnTo>
                    <a:pt x="331" y="284"/>
                  </a:lnTo>
                  <a:lnTo>
                    <a:pt x="320" y="298"/>
                  </a:lnTo>
                  <a:lnTo>
                    <a:pt x="307" y="310"/>
                  </a:lnTo>
                  <a:lnTo>
                    <a:pt x="295" y="323"/>
                  </a:lnTo>
                  <a:lnTo>
                    <a:pt x="280" y="332"/>
                  </a:lnTo>
                  <a:lnTo>
                    <a:pt x="264" y="341"/>
                  </a:lnTo>
                  <a:lnTo>
                    <a:pt x="250" y="348"/>
                  </a:lnTo>
                  <a:lnTo>
                    <a:pt x="232" y="353"/>
                  </a:lnTo>
                  <a:lnTo>
                    <a:pt x="214" y="359"/>
                  </a:lnTo>
                  <a:lnTo>
                    <a:pt x="196" y="360"/>
                  </a:lnTo>
                  <a:lnTo>
                    <a:pt x="178" y="3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111"/>
            <p:cNvSpPr>
              <a:spLocks/>
            </p:cNvSpPr>
            <p:nvPr userDrawn="1"/>
          </p:nvSpPr>
          <p:spPr bwMode="auto">
            <a:xfrm>
              <a:off x="798513" y="6969126"/>
              <a:ext cx="22225" cy="22225"/>
            </a:xfrm>
            <a:custGeom>
              <a:avLst/>
              <a:gdLst>
                <a:gd name="T0" fmla="*/ 0 w 28"/>
                <a:gd name="T1" fmla="*/ 11 h 29"/>
                <a:gd name="T2" fmla="*/ 0 w 28"/>
                <a:gd name="T3" fmla="*/ 11 h 29"/>
                <a:gd name="T4" fmla="*/ 16 w 28"/>
                <a:gd name="T5" fmla="*/ 0 h 29"/>
                <a:gd name="T6" fmla="*/ 28 w 28"/>
                <a:gd name="T7" fmla="*/ 16 h 29"/>
                <a:gd name="T8" fmla="*/ 28 w 28"/>
                <a:gd name="T9" fmla="*/ 16 h 29"/>
                <a:gd name="T10" fmla="*/ 12 w 28"/>
                <a:gd name="T11" fmla="*/ 29 h 29"/>
                <a:gd name="T12" fmla="*/ 0 w 28"/>
                <a:gd name="T13" fmla="*/ 11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0" y="11"/>
                  </a:moveTo>
                  <a:lnTo>
                    <a:pt x="0" y="11"/>
                  </a:lnTo>
                  <a:lnTo>
                    <a:pt x="16" y="0"/>
                  </a:lnTo>
                  <a:lnTo>
                    <a:pt x="28" y="16"/>
                  </a:lnTo>
                  <a:lnTo>
                    <a:pt x="28" y="16"/>
                  </a:lnTo>
                  <a:lnTo>
                    <a:pt x="12" y="29"/>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112"/>
            <p:cNvSpPr>
              <a:spLocks/>
            </p:cNvSpPr>
            <p:nvPr userDrawn="1"/>
          </p:nvSpPr>
          <p:spPr bwMode="auto">
            <a:xfrm>
              <a:off x="782638" y="6980238"/>
              <a:ext cx="20638" cy="22225"/>
            </a:xfrm>
            <a:custGeom>
              <a:avLst/>
              <a:gdLst>
                <a:gd name="T0" fmla="*/ 0 w 27"/>
                <a:gd name="T1" fmla="*/ 9 h 26"/>
                <a:gd name="T2" fmla="*/ 0 w 27"/>
                <a:gd name="T3" fmla="*/ 9 h 26"/>
                <a:gd name="T4" fmla="*/ 16 w 27"/>
                <a:gd name="T5" fmla="*/ 0 h 26"/>
                <a:gd name="T6" fmla="*/ 27 w 27"/>
                <a:gd name="T7" fmla="*/ 16 h 26"/>
                <a:gd name="T8" fmla="*/ 27 w 27"/>
                <a:gd name="T9" fmla="*/ 16 h 26"/>
                <a:gd name="T10" fmla="*/ 9 w 27"/>
                <a:gd name="T11" fmla="*/ 26 h 26"/>
                <a:gd name="T12" fmla="*/ 0 w 27"/>
                <a:gd name="T13" fmla="*/ 9 h 26"/>
              </a:gdLst>
              <a:ahLst/>
              <a:cxnLst>
                <a:cxn ang="0">
                  <a:pos x="T0" y="T1"/>
                </a:cxn>
                <a:cxn ang="0">
                  <a:pos x="T2" y="T3"/>
                </a:cxn>
                <a:cxn ang="0">
                  <a:pos x="T4" y="T5"/>
                </a:cxn>
                <a:cxn ang="0">
                  <a:pos x="T6" y="T7"/>
                </a:cxn>
                <a:cxn ang="0">
                  <a:pos x="T8" y="T9"/>
                </a:cxn>
                <a:cxn ang="0">
                  <a:pos x="T10" y="T11"/>
                </a:cxn>
                <a:cxn ang="0">
                  <a:pos x="T12" y="T13"/>
                </a:cxn>
              </a:cxnLst>
              <a:rect l="0" t="0" r="r" b="b"/>
              <a:pathLst>
                <a:path w="27" h="26">
                  <a:moveTo>
                    <a:pt x="0" y="9"/>
                  </a:moveTo>
                  <a:lnTo>
                    <a:pt x="0" y="9"/>
                  </a:lnTo>
                  <a:lnTo>
                    <a:pt x="16" y="0"/>
                  </a:lnTo>
                  <a:lnTo>
                    <a:pt x="27" y="16"/>
                  </a:lnTo>
                  <a:lnTo>
                    <a:pt x="27" y="16"/>
                  </a:lnTo>
                  <a:lnTo>
                    <a:pt x="9" y="26"/>
                  </a:lnTo>
                  <a:lnTo>
                    <a:pt x="0"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113"/>
            <p:cNvSpPr>
              <a:spLocks/>
            </p:cNvSpPr>
            <p:nvPr userDrawn="1"/>
          </p:nvSpPr>
          <p:spPr bwMode="auto">
            <a:xfrm>
              <a:off x="763588" y="6989763"/>
              <a:ext cx="22225" cy="20638"/>
            </a:xfrm>
            <a:custGeom>
              <a:avLst/>
              <a:gdLst>
                <a:gd name="T0" fmla="*/ 0 w 27"/>
                <a:gd name="T1" fmla="*/ 7 h 27"/>
                <a:gd name="T2" fmla="*/ 0 w 27"/>
                <a:gd name="T3" fmla="*/ 7 h 27"/>
                <a:gd name="T4" fmla="*/ 18 w 27"/>
                <a:gd name="T5" fmla="*/ 0 h 27"/>
                <a:gd name="T6" fmla="*/ 27 w 27"/>
                <a:gd name="T7" fmla="*/ 20 h 27"/>
                <a:gd name="T8" fmla="*/ 27 w 27"/>
                <a:gd name="T9" fmla="*/ 20 h 27"/>
                <a:gd name="T10" fmla="*/ 8 w 27"/>
                <a:gd name="T11" fmla="*/ 27 h 27"/>
                <a:gd name="T12" fmla="*/ 0 w 27"/>
                <a:gd name="T13" fmla="*/ 7 h 27"/>
              </a:gdLst>
              <a:ahLst/>
              <a:cxnLst>
                <a:cxn ang="0">
                  <a:pos x="T0" y="T1"/>
                </a:cxn>
                <a:cxn ang="0">
                  <a:pos x="T2" y="T3"/>
                </a:cxn>
                <a:cxn ang="0">
                  <a:pos x="T4" y="T5"/>
                </a:cxn>
                <a:cxn ang="0">
                  <a:pos x="T6" y="T7"/>
                </a:cxn>
                <a:cxn ang="0">
                  <a:pos x="T8" y="T9"/>
                </a:cxn>
                <a:cxn ang="0">
                  <a:pos x="T10" y="T11"/>
                </a:cxn>
                <a:cxn ang="0">
                  <a:pos x="T12" y="T13"/>
                </a:cxn>
              </a:cxnLst>
              <a:rect l="0" t="0" r="r" b="b"/>
              <a:pathLst>
                <a:path w="27" h="27">
                  <a:moveTo>
                    <a:pt x="0" y="7"/>
                  </a:moveTo>
                  <a:lnTo>
                    <a:pt x="0" y="7"/>
                  </a:lnTo>
                  <a:lnTo>
                    <a:pt x="18" y="0"/>
                  </a:lnTo>
                  <a:lnTo>
                    <a:pt x="27" y="20"/>
                  </a:lnTo>
                  <a:lnTo>
                    <a:pt x="27" y="20"/>
                  </a:lnTo>
                  <a:lnTo>
                    <a:pt x="8" y="27"/>
                  </a:lnTo>
                  <a:lnTo>
                    <a:pt x="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114"/>
            <p:cNvSpPr>
              <a:spLocks/>
            </p:cNvSpPr>
            <p:nvPr userDrawn="1"/>
          </p:nvSpPr>
          <p:spPr bwMode="auto">
            <a:xfrm>
              <a:off x="746125" y="6996113"/>
              <a:ext cx="19050" cy="20638"/>
            </a:xfrm>
            <a:custGeom>
              <a:avLst/>
              <a:gdLst>
                <a:gd name="T0" fmla="*/ 0 w 25"/>
                <a:gd name="T1" fmla="*/ 6 h 25"/>
                <a:gd name="T2" fmla="*/ 0 w 25"/>
                <a:gd name="T3" fmla="*/ 6 h 25"/>
                <a:gd name="T4" fmla="*/ 18 w 25"/>
                <a:gd name="T5" fmla="*/ 0 h 25"/>
                <a:gd name="T6" fmla="*/ 25 w 25"/>
                <a:gd name="T7" fmla="*/ 20 h 25"/>
                <a:gd name="T8" fmla="*/ 25 w 25"/>
                <a:gd name="T9" fmla="*/ 20 h 25"/>
                <a:gd name="T10" fmla="*/ 4 w 25"/>
                <a:gd name="T11" fmla="*/ 25 h 25"/>
                <a:gd name="T12" fmla="*/ 0 w 25"/>
                <a:gd name="T13" fmla="*/ 6 h 25"/>
              </a:gdLst>
              <a:ahLst/>
              <a:cxnLst>
                <a:cxn ang="0">
                  <a:pos x="T0" y="T1"/>
                </a:cxn>
                <a:cxn ang="0">
                  <a:pos x="T2" y="T3"/>
                </a:cxn>
                <a:cxn ang="0">
                  <a:pos x="T4" y="T5"/>
                </a:cxn>
                <a:cxn ang="0">
                  <a:pos x="T6" y="T7"/>
                </a:cxn>
                <a:cxn ang="0">
                  <a:pos x="T8" y="T9"/>
                </a:cxn>
                <a:cxn ang="0">
                  <a:pos x="T10" y="T11"/>
                </a:cxn>
                <a:cxn ang="0">
                  <a:pos x="T12" y="T13"/>
                </a:cxn>
              </a:cxnLst>
              <a:rect l="0" t="0" r="r" b="b"/>
              <a:pathLst>
                <a:path w="25" h="25">
                  <a:moveTo>
                    <a:pt x="0" y="6"/>
                  </a:moveTo>
                  <a:lnTo>
                    <a:pt x="0" y="6"/>
                  </a:lnTo>
                  <a:lnTo>
                    <a:pt x="18" y="0"/>
                  </a:lnTo>
                  <a:lnTo>
                    <a:pt x="25" y="20"/>
                  </a:lnTo>
                  <a:lnTo>
                    <a:pt x="25" y="20"/>
                  </a:lnTo>
                  <a:lnTo>
                    <a:pt x="4" y="25"/>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115"/>
            <p:cNvSpPr>
              <a:spLocks/>
            </p:cNvSpPr>
            <p:nvPr userDrawn="1"/>
          </p:nvSpPr>
          <p:spPr bwMode="auto">
            <a:xfrm>
              <a:off x="725488" y="7000876"/>
              <a:ext cx="19050" cy="17463"/>
            </a:xfrm>
            <a:custGeom>
              <a:avLst/>
              <a:gdLst>
                <a:gd name="T0" fmla="*/ 20 w 23"/>
                <a:gd name="T1" fmla="*/ 0 h 23"/>
                <a:gd name="T2" fmla="*/ 23 w 23"/>
                <a:gd name="T3" fmla="*/ 21 h 23"/>
                <a:gd name="T4" fmla="*/ 23 w 23"/>
                <a:gd name="T5" fmla="*/ 21 h 23"/>
                <a:gd name="T6" fmla="*/ 2 w 23"/>
                <a:gd name="T7" fmla="*/ 23 h 23"/>
                <a:gd name="T8" fmla="*/ 0 w 23"/>
                <a:gd name="T9" fmla="*/ 3 h 23"/>
                <a:gd name="T10" fmla="*/ 0 w 23"/>
                <a:gd name="T11" fmla="*/ 3 h 23"/>
                <a:gd name="T12" fmla="*/ 20 w 23"/>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20" y="0"/>
                  </a:moveTo>
                  <a:lnTo>
                    <a:pt x="23" y="21"/>
                  </a:lnTo>
                  <a:lnTo>
                    <a:pt x="23" y="21"/>
                  </a:lnTo>
                  <a:lnTo>
                    <a:pt x="2" y="23"/>
                  </a:lnTo>
                  <a:lnTo>
                    <a:pt x="0" y="3"/>
                  </a:lnTo>
                  <a:lnTo>
                    <a:pt x="0"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116"/>
            <p:cNvSpPr>
              <a:spLocks/>
            </p:cNvSpPr>
            <p:nvPr userDrawn="1"/>
          </p:nvSpPr>
          <p:spPr bwMode="auto">
            <a:xfrm>
              <a:off x="865188" y="6848476"/>
              <a:ext cx="17463" cy="17463"/>
            </a:xfrm>
            <a:custGeom>
              <a:avLst/>
              <a:gdLst>
                <a:gd name="T0" fmla="*/ 22 w 22"/>
                <a:gd name="T1" fmla="*/ 8 h 22"/>
                <a:gd name="T2" fmla="*/ 22 w 22"/>
                <a:gd name="T3" fmla="*/ 8 h 22"/>
                <a:gd name="T4" fmla="*/ 22 w 22"/>
                <a:gd name="T5" fmla="*/ 22 h 22"/>
                <a:gd name="T6" fmla="*/ 0 w 22"/>
                <a:gd name="T7" fmla="*/ 20 h 22"/>
                <a:gd name="T8" fmla="*/ 0 w 22"/>
                <a:gd name="T9" fmla="*/ 20 h 22"/>
                <a:gd name="T10" fmla="*/ 2 w 22"/>
                <a:gd name="T11" fmla="*/ 8 h 22"/>
                <a:gd name="T12" fmla="*/ 2 w 22"/>
                <a:gd name="T13" fmla="*/ 8 h 22"/>
                <a:gd name="T14" fmla="*/ 2 w 22"/>
                <a:gd name="T15" fmla="*/ 0 h 22"/>
                <a:gd name="T16" fmla="*/ 22 w 22"/>
                <a:gd name="T17" fmla="*/ 0 h 22"/>
                <a:gd name="T18" fmla="*/ 22 w 22"/>
                <a:gd name="T19" fmla="*/ 0 h 22"/>
                <a:gd name="T20" fmla="*/ 22 w 22"/>
                <a:gd name="T21"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2">
                  <a:moveTo>
                    <a:pt x="22" y="8"/>
                  </a:moveTo>
                  <a:lnTo>
                    <a:pt x="22" y="8"/>
                  </a:lnTo>
                  <a:lnTo>
                    <a:pt x="22" y="22"/>
                  </a:lnTo>
                  <a:lnTo>
                    <a:pt x="0" y="20"/>
                  </a:lnTo>
                  <a:lnTo>
                    <a:pt x="0" y="20"/>
                  </a:lnTo>
                  <a:lnTo>
                    <a:pt x="2" y="8"/>
                  </a:lnTo>
                  <a:lnTo>
                    <a:pt x="2" y="8"/>
                  </a:lnTo>
                  <a:lnTo>
                    <a:pt x="2" y="0"/>
                  </a:lnTo>
                  <a:lnTo>
                    <a:pt x="22" y="0"/>
                  </a:lnTo>
                  <a:lnTo>
                    <a:pt x="22" y="0"/>
                  </a:lnTo>
                  <a:lnTo>
                    <a:pt x="22"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117"/>
            <p:cNvSpPr>
              <a:spLocks/>
            </p:cNvSpPr>
            <p:nvPr userDrawn="1"/>
          </p:nvSpPr>
          <p:spPr bwMode="auto">
            <a:xfrm>
              <a:off x="539750" y="6678613"/>
              <a:ext cx="349250" cy="346075"/>
            </a:xfrm>
            <a:custGeom>
              <a:avLst/>
              <a:gdLst>
                <a:gd name="T0" fmla="*/ 223 w 439"/>
                <a:gd name="T1" fmla="*/ 0 h 436"/>
                <a:gd name="T2" fmla="*/ 180 w 439"/>
                <a:gd name="T3" fmla="*/ 4 h 436"/>
                <a:gd name="T4" fmla="*/ 139 w 439"/>
                <a:gd name="T5" fmla="*/ 16 h 436"/>
                <a:gd name="T6" fmla="*/ 101 w 439"/>
                <a:gd name="T7" fmla="*/ 36 h 436"/>
                <a:gd name="T8" fmla="*/ 67 w 439"/>
                <a:gd name="T9" fmla="*/ 63 h 436"/>
                <a:gd name="T10" fmla="*/ 40 w 439"/>
                <a:gd name="T11" fmla="*/ 93 h 436"/>
                <a:gd name="T12" fmla="*/ 20 w 439"/>
                <a:gd name="T13" fmla="*/ 130 h 436"/>
                <a:gd name="T14" fmla="*/ 5 w 439"/>
                <a:gd name="T15" fmla="*/ 170 h 436"/>
                <a:gd name="T16" fmla="*/ 0 w 439"/>
                <a:gd name="T17" fmla="*/ 214 h 436"/>
                <a:gd name="T18" fmla="*/ 2 w 439"/>
                <a:gd name="T19" fmla="*/ 236 h 436"/>
                <a:gd name="T20" fmla="*/ 9 w 439"/>
                <a:gd name="T21" fmla="*/ 279 h 436"/>
                <a:gd name="T22" fmla="*/ 25 w 439"/>
                <a:gd name="T23" fmla="*/ 318 h 436"/>
                <a:gd name="T24" fmla="*/ 49 w 439"/>
                <a:gd name="T25" fmla="*/ 354 h 436"/>
                <a:gd name="T26" fmla="*/ 77 w 439"/>
                <a:gd name="T27" fmla="*/ 384 h 436"/>
                <a:gd name="T28" fmla="*/ 112 w 439"/>
                <a:gd name="T29" fmla="*/ 407 h 436"/>
                <a:gd name="T30" fmla="*/ 151 w 439"/>
                <a:gd name="T31" fmla="*/ 425 h 436"/>
                <a:gd name="T32" fmla="*/ 193 w 439"/>
                <a:gd name="T33" fmla="*/ 434 h 436"/>
                <a:gd name="T34" fmla="*/ 216 w 439"/>
                <a:gd name="T35" fmla="*/ 436 h 436"/>
                <a:gd name="T36" fmla="*/ 259 w 439"/>
                <a:gd name="T37" fmla="*/ 432 h 436"/>
                <a:gd name="T38" fmla="*/ 300 w 439"/>
                <a:gd name="T39" fmla="*/ 420 h 436"/>
                <a:gd name="T40" fmla="*/ 338 w 439"/>
                <a:gd name="T41" fmla="*/ 400 h 436"/>
                <a:gd name="T42" fmla="*/ 371 w 439"/>
                <a:gd name="T43" fmla="*/ 375 h 436"/>
                <a:gd name="T44" fmla="*/ 399 w 439"/>
                <a:gd name="T45" fmla="*/ 343 h 436"/>
                <a:gd name="T46" fmla="*/ 419 w 439"/>
                <a:gd name="T47" fmla="*/ 307 h 436"/>
                <a:gd name="T48" fmla="*/ 434 w 439"/>
                <a:gd name="T49" fmla="*/ 266 h 436"/>
                <a:gd name="T50" fmla="*/ 439 w 439"/>
                <a:gd name="T51" fmla="*/ 223 h 436"/>
                <a:gd name="T52" fmla="*/ 437 w 439"/>
                <a:gd name="T53" fmla="*/ 200 h 436"/>
                <a:gd name="T54" fmla="*/ 430 w 439"/>
                <a:gd name="T55" fmla="*/ 157 h 436"/>
                <a:gd name="T56" fmla="*/ 414 w 439"/>
                <a:gd name="T57" fmla="*/ 118 h 436"/>
                <a:gd name="T58" fmla="*/ 390 w 439"/>
                <a:gd name="T59" fmla="*/ 84 h 436"/>
                <a:gd name="T60" fmla="*/ 362 w 439"/>
                <a:gd name="T61" fmla="*/ 54 h 436"/>
                <a:gd name="T62" fmla="*/ 327 w 439"/>
                <a:gd name="T63" fmla="*/ 29 h 436"/>
                <a:gd name="T64" fmla="*/ 288 w 439"/>
                <a:gd name="T65" fmla="*/ 13 h 436"/>
                <a:gd name="T66" fmla="*/ 246 w 439"/>
                <a:gd name="T67" fmla="*/ 2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9" h="436">
                  <a:moveTo>
                    <a:pt x="223" y="0"/>
                  </a:moveTo>
                  <a:lnTo>
                    <a:pt x="223" y="0"/>
                  </a:lnTo>
                  <a:lnTo>
                    <a:pt x="202" y="2"/>
                  </a:lnTo>
                  <a:lnTo>
                    <a:pt x="180" y="4"/>
                  </a:lnTo>
                  <a:lnTo>
                    <a:pt x="158" y="9"/>
                  </a:lnTo>
                  <a:lnTo>
                    <a:pt x="139" y="16"/>
                  </a:lnTo>
                  <a:lnTo>
                    <a:pt x="119" y="25"/>
                  </a:lnTo>
                  <a:lnTo>
                    <a:pt x="101" y="36"/>
                  </a:lnTo>
                  <a:lnTo>
                    <a:pt x="83" y="48"/>
                  </a:lnTo>
                  <a:lnTo>
                    <a:pt x="67" y="63"/>
                  </a:lnTo>
                  <a:lnTo>
                    <a:pt x="52" y="77"/>
                  </a:lnTo>
                  <a:lnTo>
                    <a:pt x="40" y="93"/>
                  </a:lnTo>
                  <a:lnTo>
                    <a:pt x="29" y="111"/>
                  </a:lnTo>
                  <a:lnTo>
                    <a:pt x="20" y="130"/>
                  </a:lnTo>
                  <a:lnTo>
                    <a:pt x="11" y="150"/>
                  </a:lnTo>
                  <a:lnTo>
                    <a:pt x="5" y="170"/>
                  </a:lnTo>
                  <a:lnTo>
                    <a:pt x="2" y="193"/>
                  </a:lnTo>
                  <a:lnTo>
                    <a:pt x="0" y="214"/>
                  </a:lnTo>
                  <a:lnTo>
                    <a:pt x="0" y="214"/>
                  </a:lnTo>
                  <a:lnTo>
                    <a:pt x="2" y="236"/>
                  </a:lnTo>
                  <a:lnTo>
                    <a:pt x="4" y="257"/>
                  </a:lnTo>
                  <a:lnTo>
                    <a:pt x="9" y="279"/>
                  </a:lnTo>
                  <a:lnTo>
                    <a:pt x="16" y="298"/>
                  </a:lnTo>
                  <a:lnTo>
                    <a:pt x="25" y="318"/>
                  </a:lnTo>
                  <a:lnTo>
                    <a:pt x="36" y="336"/>
                  </a:lnTo>
                  <a:lnTo>
                    <a:pt x="49" y="354"/>
                  </a:lnTo>
                  <a:lnTo>
                    <a:pt x="61" y="370"/>
                  </a:lnTo>
                  <a:lnTo>
                    <a:pt x="77" y="384"/>
                  </a:lnTo>
                  <a:lnTo>
                    <a:pt x="94" y="397"/>
                  </a:lnTo>
                  <a:lnTo>
                    <a:pt x="112" y="407"/>
                  </a:lnTo>
                  <a:lnTo>
                    <a:pt x="130" y="418"/>
                  </a:lnTo>
                  <a:lnTo>
                    <a:pt x="151" y="425"/>
                  </a:lnTo>
                  <a:lnTo>
                    <a:pt x="171" y="431"/>
                  </a:lnTo>
                  <a:lnTo>
                    <a:pt x="193" y="434"/>
                  </a:lnTo>
                  <a:lnTo>
                    <a:pt x="216" y="436"/>
                  </a:lnTo>
                  <a:lnTo>
                    <a:pt x="216" y="436"/>
                  </a:lnTo>
                  <a:lnTo>
                    <a:pt x="237" y="436"/>
                  </a:lnTo>
                  <a:lnTo>
                    <a:pt x="259" y="432"/>
                  </a:lnTo>
                  <a:lnTo>
                    <a:pt x="281" y="427"/>
                  </a:lnTo>
                  <a:lnTo>
                    <a:pt x="300" y="420"/>
                  </a:lnTo>
                  <a:lnTo>
                    <a:pt x="320" y="411"/>
                  </a:lnTo>
                  <a:lnTo>
                    <a:pt x="338" y="400"/>
                  </a:lnTo>
                  <a:lnTo>
                    <a:pt x="356" y="390"/>
                  </a:lnTo>
                  <a:lnTo>
                    <a:pt x="371" y="375"/>
                  </a:lnTo>
                  <a:lnTo>
                    <a:pt x="385" y="359"/>
                  </a:lnTo>
                  <a:lnTo>
                    <a:pt x="399" y="343"/>
                  </a:lnTo>
                  <a:lnTo>
                    <a:pt x="410" y="325"/>
                  </a:lnTo>
                  <a:lnTo>
                    <a:pt x="419" y="307"/>
                  </a:lnTo>
                  <a:lnTo>
                    <a:pt x="428" y="288"/>
                  </a:lnTo>
                  <a:lnTo>
                    <a:pt x="434" y="266"/>
                  </a:lnTo>
                  <a:lnTo>
                    <a:pt x="437" y="245"/>
                  </a:lnTo>
                  <a:lnTo>
                    <a:pt x="439" y="223"/>
                  </a:lnTo>
                  <a:lnTo>
                    <a:pt x="439" y="223"/>
                  </a:lnTo>
                  <a:lnTo>
                    <a:pt x="437" y="200"/>
                  </a:lnTo>
                  <a:lnTo>
                    <a:pt x="435" y="179"/>
                  </a:lnTo>
                  <a:lnTo>
                    <a:pt x="430" y="157"/>
                  </a:lnTo>
                  <a:lnTo>
                    <a:pt x="423" y="138"/>
                  </a:lnTo>
                  <a:lnTo>
                    <a:pt x="414" y="118"/>
                  </a:lnTo>
                  <a:lnTo>
                    <a:pt x="403" y="100"/>
                  </a:lnTo>
                  <a:lnTo>
                    <a:pt x="390" y="84"/>
                  </a:lnTo>
                  <a:lnTo>
                    <a:pt x="378" y="68"/>
                  </a:lnTo>
                  <a:lnTo>
                    <a:pt x="362" y="54"/>
                  </a:lnTo>
                  <a:lnTo>
                    <a:pt x="345" y="41"/>
                  </a:lnTo>
                  <a:lnTo>
                    <a:pt x="327" y="29"/>
                  </a:lnTo>
                  <a:lnTo>
                    <a:pt x="308" y="20"/>
                  </a:lnTo>
                  <a:lnTo>
                    <a:pt x="288" y="13"/>
                  </a:lnTo>
                  <a:lnTo>
                    <a:pt x="268" y="5"/>
                  </a:lnTo>
                  <a:lnTo>
                    <a:pt x="246" y="2"/>
                  </a:lnTo>
                  <a:lnTo>
                    <a:pt x="2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118"/>
            <p:cNvSpPr>
              <a:spLocks/>
            </p:cNvSpPr>
            <p:nvPr userDrawn="1"/>
          </p:nvSpPr>
          <p:spPr bwMode="auto">
            <a:xfrm>
              <a:off x="701675" y="6789738"/>
              <a:ext cx="109538" cy="95250"/>
            </a:xfrm>
            <a:custGeom>
              <a:avLst/>
              <a:gdLst>
                <a:gd name="T0" fmla="*/ 78 w 139"/>
                <a:gd name="T1" fmla="*/ 0 h 120"/>
                <a:gd name="T2" fmla="*/ 78 w 139"/>
                <a:gd name="T3" fmla="*/ 0 h 120"/>
                <a:gd name="T4" fmla="*/ 61 w 139"/>
                <a:gd name="T5" fmla="*/ 2 h 120"/>
                <a:gd name="T6" fmla="*/ 47 w 139"/>
                <a:gd name="T7" fmla="*/ 6 h 120"/>
                <a:gd name="T8" fmla="*/ 34 w 139"/>
                <a:gd name="T9" fmla="*/ 15 h 120"/>
                <a:gd name="T10" fmla="*/ 22 w 139"/>
                <a:gd name="T11" fmla="*/ 24 h 120"/>
                <a:gd name="T12" fmla="*/ 13 w 139"/>
                <a:gd name="T13" fmla="*/ 36 h 120"/>
                <a:gd name="T14" fmla="*/ 6 w 139"/>
                <a:gd name="T15" fmla="*/ 49 h 120"/>
                <a:gd name="T16" fmla="*/ 2 w 139"/>
                <a:gd name="T17" fmla="*/ 65 h 120"/>
                <a:gd name="T18" fmla="*/ 0 w 139"/>
                <a:gd name="T19" fmla="*/ 81 h 120"/>
                <a:gd name="T20" fmla="*/ 0 w 139"/>
                <a:gd name="T21" fmla="*/ 81 h 120"/>
                <a:gd name="T22" fmla="*/ 0 w 139"/>
                <a:gd name="T23" fmla="*/ 81 h 120"/>
                <a:gd name="T24" fmla="*/ 0 w 139"/>
                <a:gd name="T25" fmla="*/ 92 h 120"/>
                <a:gd name="T26" fmla="*/ 4 w 139"/>
                <a:gd name="T27" fmla="*/ 102 h 120"/>
                <a:gd name="T28" fmla="*/ 6 w 139"/>
                <a:gd name="T29" fmla="*/ 111 h 120"/>
                <a:gd name="T30" fmla="*/ 11 w 139"/>
                <a:gd name="T31" fmla="*/ 120 h 120"/>
                <a:gd name="T32" fmla="*/ 11 w 139"/>
                <a:gd name="T33" fmla="*/ 120 h 120"/>
                <a:gd name="T34" fmla="*/ 18 w 139"/>
                <a:gd name="T35" fmla="*/ 109 h 120"/>
                <a:gd name="T36" fmla="*/ 18 w 139"/>
                <a:gd name="T37" fmla="*/ 109 h 120"/>
                <a:gd name="T38" fmla="*/ 15 w 139"/>
                <a:gd name="T39" fmla="*/ 95 h 120"/>
                <a:gd name="T40" fmla="*/ 13 w 139"/>
                <a:gd name="T41" fmla="*/ 81 h 120"/>
                <a:gd name="T42" fmla="*/ 13 w 139"/>
                <a:gd name="T43" fmla="*/ 81 h 120"/>
                <a:gd name="T44" fmla="*/ 13 w 139"/>
                <a:gd name="T45" fmla="*/ 81 h 120"/>
                <a:gd name="T46" fmla="*/ 13 w 139"/>
                <a:gd name="T47" fmla="*/ 66 h 120"/>
                <a:gd name="T48" fmla="*/ 18 w 139"/>
                <a:gd name="T49" fmla="*/ 52 h 120"/>
                <a:gd name="T50" fmla="*/ 24 w 139"/>
                <a:gd name="T51" fmla="*/ 41 h 120"/>
                <a:gd name="T52" fmla="*/ 31 w 139"/>
                <a:gd name="T53" fmla="*/ 31 h 120"/>
                <a:gd name="T54" fmla="*/ 42 w 139"/>
                <a:gd name="T55" fmla="*/ 22 h 120"/>
                <a:gd name="T56" fmla="*/ 52 w 139"/>
                <a:gd name="T57" fmla="*/ 16 h 120"/>
                <a:gd name="T58" fmla="*/ 65 w 139"/>
                <a:gd name="T59" fmla="*/ 13 h 120"/>
                <a:gd name="T60" fmla="*/ 78 w 139"/>
                <a:gd name="T61" fmla="*/ 11 h 120"/>
                <a:gd name="T62" fmla="*/ 78 w 139"/>
                <a:gd name="T63" fmla="*/ 11 h 120"/>
                <a:gd name="T64" fmla="*/ 94 w 139"/>
                <a:gd name="T65" fmla="*/ 13 h 120"/>
                <a:gd name="T66" fmla="*/ 108 w 139"/>
                <a:gd name="T67" fmla="*/ 16 h 120"/>
                <a:gd name="T68" fmla="*/ 121 w 139"/>
                <a:gd name="T69" fmla="*/ 24 h 120"/>
                <a:gd name="T70" fmla="*/ 132 w 139"/>
                <a:gd name="T71" fmla="*/ 34 h 120"/>
                <a:gd name="T72" fmla="*/ 139 w 139"/>
                <a:gd name="T73" fmla="*/ 25 h 120"/>
                <a:gd name="T74" fmla="*/ 139 w 139"/>
                <a:gd name="T75" fmla="*/ 25 h 120"/>
                <a:gd name="T76" fmla="*/ 126 w 139"/>
                <a:gd name="T77" fmla="*/ 15 h 120"/>
                <a:gd name="T78" fmla="*/ 114 w 139"/>
                <a:gd name="T79" fmla="*/ 8 h 120"/>
                <a:gd name="T80" fmla="*/ 97 w 139"/>
                <a:gd name="T81" fmla="*/ 2 h 120"/>
                <a:gd name="T82" fmla="*/ 78 w 139"/>
                <a:gd name="T8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120">
                  <a:moveTo>
                    <a:pt x="78" y="0"/>
                  </a:moveTo>
                  <a:lnTo>
                    <a:pt x="78" y="0"/>
                  </a:lnTo>
                  <a:lnTo>
                    <a:pt x="61" y="2"/>
                  </a:lnTo>
                  <a:lnTo>
                    <a:pt x="47" y="6"/>
                  </a:lnTo>
                  <a:lnTo>
                    <a:pt x="34" y="15"/>
                  </a:lnTo>
                  <a:lnTo>
                    <a:pt x="22" y="24"/>
                  </a:lnTo>
                  <a:lnTo>
                    <a:pt x="13" y="36"/>
                  </a:lnTo>
                  <a:lnTo>
                    <a:pt x="6" y="49"/>
                  </a:lnTo>
                  <a:lnTo>
                    <a:pt x="2" y="65"/>
                  </a:lnTo>
                  <a:lnTo>
                    <a:pt x="0" y="81"/>
                  </a:lnTo>
                  <a:lnTo>
                    <a:pt x="0" y="81"/>
                  </a:lnTo>
                  <a:lnTo>
                    <a:pt x="0" y="81"/>
                  </a:lnTo>
                  <a:lnTo>
                    <a:pt x="0" y="92"/>
                  </a:lnTo>
                  <a:lnTo>
                    <a:pt x="4" y="102"/>
                  </a:lnTo>
                  <a:lnTo>
                    <a:pt x="6" y="111"/>
                  </a:lnTo>
                  <a:lnTo>
                    <a:pt x="11" y="120"/>
                  </a:lnTo>
                  <a:lnTo>
                    <a:pt x="11" y="120"/>
                  </a:lnTo>
                  <a:lnTo>
                    <a:pt x="18" y="109"/>
                  </a:lnTo>
                  <a:lnTo>
                    <a:pt x="18" y="109"/>
                  </a:lnTo>
                  <a:lnTo>
                    <a:pt x="15" y="95"/>
                  </a:lnTo>
                  <a:lnTo>
                    <a:pt x="13" y="81"/>
                  </a:lnTo>
                  <a:lnTo>
                    <a:pt x="13" y="81"/>
                  </a:lnTo>
                  <a:lnTo>
                    <a:pt x="13" y="81"/>
                  </a:lnTo>
                  <a:lnTo>
                    <a:pt x="13" y="66"/>
                  </a:lnTo>
                  <a:lnTo>
                    <a:pt x="18" y="52"/>
                  </a:lnTo>
                  <a:lnTo>
                    <a:pt x="24" y="41"/>
                  </a:lnTo>
                  <a:lnTo>
                    <a:pt x="31" y="31"/>
                  </a:lnTo>
                  <a:lnTo>
                    <a:pt x="42" y="22"/>
                  </a:lnTo>
                  <a:lnTo>
                    <a:pt x="52" y="16"/>
                  </a:lnTo>
                  <a:lnTo>
                    <a:pt x="65" y="13"/>
                  </a:lnTo>
                  <a:lnTo>
                    <a:pt x="78" y="11"/>
                  </a:lnTo>
                  <a:lnTo>
                    <a:pt x="78" y="11"/>
                  </a:lnTo>
                  <a:lnTo>
                    <a:pt x="94" y="13"/>
                  </a:lnTo>
                  <a:lnTo>
                    <a:pt x="108" y="16"/>
                  </a:lnTo>
                  <a:lnTo>
                    <a:pt x="121" y="24"/>
                  </a:lnTo>
                  <a:lnTo>
                    <a:pt x="132" y="34"/>
                  </a:lnTo>
                  <a:lnTo>
                    <a:pt x="139" y="25"/>
                  </a:lnTo>
                  <a:lnTo>
                    <a:pt x="139" y="25"/>
                  </a:lnTo>
                  <a:lnTo>
                    <a:pt x="126" y="15"/>
                  </a:lnTo>
                  <a:lnTo>
                    <a:pt x="114" y="8"/>
                  </a:lnTo>
                  <a:lnTo>
                    <a:pt x="97"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119"/>
            <p:cNvSpPr>
              <a:spLocks/>
            </p:cNvSpPr>
            <p:nvPr userDrawn="1"/>
          </p:nvSpPr>
          <p:spPr bwMode="auto">
            <a:xfrm>
              <a:off x="701675" y="6789738"/>
              <a:ext cx="109538" cy="95250"/>
            </a:xfrm>
            <a:custGeom>
              <a:avLst/>
              <a:gdLst>
                <a:gd name="T0" fmla="*/ 78 w 139"/>
                <a:gd name="T1" fmla="*/ 0 h 120"/>
                <a:gd name="T2" fmla="*/ 78 w 139"/>
                <a:gd name="T3" fmla="*/ 0 h 120"/>
                <a:gd name="T4" fmla="*/ 61 w 139"/>
                <a:gd name="T5" fmla="*/ 2 h 120"/>
                <a:gd name="T6" fmla="*/ 47 w 139"/>
                <a:gd name="T7" fmla="*/ 6 h 120"/>
                <a:gd name="T8" fmla="*/ 34 w 139"/>
                <a:gd name="T9" fmla="*/ 15 h 120"/>
                <a:gd name="T10" fmla="*/ 22 w 139"/>
                <a:gd name="T11" fmla="*/ 24 h 120"/>
                <a:gd name="T12" fmla="*/ 13 w 139"/>
                <a:gd name="T13" fmla="*/ 36 h 120"/>
                <a:gd name="T14" fmla="*/ 6 w 139"/>
                <a:gd name="T15" fmla="*/ 49 h 120"/>
                <a:gd name="T16" fmla="*/ 2 w 139"/>
                <a:gd name="T17" fmla="*/ 65 h 120"/>
                <a:gd name="T18" fmla="*/ 0 w 139"/>
                <a:gd name="T19" fmla="*/ 81 h 120"/>
                <a:gd name="T20" fmla="*/ 0 w 139"/>
                <a:gd name="T21" fmla="*/ 81 h 120"/>
                <a:gd name="T22" fmla="*/ 0 w 139"/>
                <a:gd name="T23" fmla="*/ 81 h 120"/>
                <a:gd name="T24" fmla="*/ 0 w 139"/>
                <a:gd name="T25" fmla="*/ 92 h 120"/>
                <a:gd name="T26" fmla="*/ 4 w 139"/>
                <a:gd name="T27" fmla="*/ 102 h 120"/>
                <a:gd name="T28" fmla="*/ 6 w 139"/>
                <a:gd name="T29" fmla="*/ 111 h 120"/>
                <a:gd name="T30" fmla="*/ 11 w 139"/>
                <a:gd name="T31" fmla="*/ 120 h 120"/>
                <a:gd name="T32" fmla="*/ 11 w 139"/>
                <a:gd name="T33" fmla="*/ 120 h 120"/>
                <a:gd name="T34" fmla="*/ 18 w 139"/>
                <a:gd name="T35" fmla="*/ 109 h 120"/>
                <a:gd name="T36" fmla="*/ 18 w 139"/>
                <a:gd name="T37" fmla="*/ 109 h 120"/>
                <a:gd name="T38" fmla="*/ 15 w 139"/>
                <a:gd name="T39" fmla="*/ 95 h 120"/>
                <a:gd name="T40" fmla="*/ 13 w 139"/>
                <a:gd name="T41" fmla="*/ 81 h 120"/>
                <a:gd name="T42" fmla="*/ 13 w 139"/>
                <a:gd name="T43" fmla="*/ 81 h 120"/>
                <a:gd name="T44" fmla="*/ 13 w 139"/>
                <a:gd name="T45" fmla="*/ 81 h 120"/>
                <a:gd name="T46" fmla="*/ 13 w 139"/>
                <a:gd name="T47" fmla="*/ 66 h 120"/>
                <a:gd name="T48" fmla="*/ 18 w 139"/>
                <a:gd name="T49" fmla="*/ 52 h 120"/>
                <a:gd name="T50" fmla="*/ 24 w 139"/>
                <a:gd name="T51" fmla="*/ 41 h 120"/>
                <a:gd name="T52" fmla="*/ 31 w 139"/>
                <a:gd name="T53" fmla="*/ 31 h 120"/>
                <a:gd name="T54" fmla="*/ 42 w 139"/>
                <a:gd name="T55" fmla="*/ 22 h 120"/>
                <a:gd name="T56" fmla="*/ 52 w 139"/>
                <a:gd name="T57" fmla="*/ 16 h 120"/>
                <a:gd name="T58" fmla="*/ 65 w 139"/>
                <a:gd name="T59" fmla="*/ 13 h 120"/>
                <a:gd name="T60" fmla="*/ 78 w 139"/>
                <a:gd name="T61" fmla="*/ 11 h 120"/>
                <a:gd name="T62" fmla="*/ 78 w 139"/>
                <a:gd name="T63" fmla="*/ 11 h 120"/>
                <a:gd name="T64" fmla="*/ 94 w 139"/>
                <a:gd name="T65" fmla="*/ 13 h 120"/>
                <a:gd name="T66" fmla="*/ 108 w 139"/>
                <a:gd name="T67" fmla="*/ 16 h 120"/>
                <a:gd name="T68" fmla="*/ 121 w 139"/>
                <a:gd name="T69" fmla="*/ 24 h 120"/>
                <a:gd name="T70" fmla="*/ 132 w 139"/>
                <a:gd name="T71" fmla="*/ 34 h 120"/>
                <a:gd name="T72" fmla="*/ 139 w 139"/>
                <a:gd name="T73" fmla="*/ 25 h 120"/>
                <a:gd name="T74" fmla="*/ 139 w 139"/>
                <a:gd name="T75" fmla="*/ 25 h 120"/>
                <a:gd name="T76" fmla="*/ 126 w 139"/>
                <a:gd name="T77" fmla="*/ 15 h 120"/>
                <a:gd name="T78" fmla="*/ 114 w 139"/>
                <a:gd name="T79" fmla="*/ 8 h 120"/>
                <a:gd name="T80" fmla="*/ 97 w 139"/>
                <a:gd name="T81" fmla="*/ 2 h 120"/>
                <a:gd name="T82" fmla="*/ 78 w 139"/>
                <a:gd name="T8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 h="120">
                  <a:moveTo>
                    <a:pt x="78" y="0"/>
                  </a:moveTo>
                  <a:lnTo>
                    <a:pt x="78" y="0"/>
                  </a:lnTo>
                  <a:lnTo>
                    <a:pt x="61" y="2"/>
                  </a:lnTo>
                  <a:lnTo>
                    <a:pt x="47" y="6"/>
                  </a:lnTo>
                  <a:lnTo>
                    <a:pt x="34" y="15"/>
                  </a:lnTo>
                  <a:lnTo>
                    <a:pt x="22" y="24"/>
                  </a:lnTo>
                  <a:lnTo>
                    <a:pt x="13" y="36"/>
                  </a:lnTo>
                  <a:lnTo>
                    <a:pt x="6" y="49"/>
                  </a:lnTo>
                  <a:lnTo>
                    <a:pt x="2" y="65"/>
                  </a:lnTo>
                  <a:lnTo>
                    <a:pt x="0" y="81"/>
                  </a:lnTo>
                  <a:lnTo>
                    <a:pt x="0" y="81"/>
                  </a:lnTo>
                  <a:lnTo>
                    <a:pt x="0" y="81"/>
                  </a:lnTo>
                  <a:lnTo>
                    <a:pt x="0" y="92"/>
                  </a:lnTo>
                  <a:lnTo>
                    <a:pt x="4" y="102"/>
                  </a:lnTo>
                  <a:lnTo>
                    <a:pt x="6" y="111"/>
                  </a:lnTo>
                  <a:lnTo>
                    <a:pt x="11" y="120"/>
                  </a:lnTo>
                  <a:lnTo>
                    <a:pt x="11" y="120"/>
                  </a:lnTo>
                  <a:lnTo>
                    <a:pt x="18" y="109"/>
                  </a:lnTo>
                  <a:lnTo>
                    <a:pt x="18" y="109"/>
                  </a:lnTo>
                  <a:lnTo>
                    <a:pt x="15" y="95"/>
                  </a:lnTo>
                  <a:lnTo>
                    <a:pt x="13" y="81"/>
                  </a:lnTo>
                  <a:lnTo>
                    <a:pt x="13" y="81"/>
                  </a:lnTo>
                  <a:lnTo>
                    <a:pt x="13" y="81"/>
                  </a:lnTo>
                  <a:lnTo>
                    <a:pt x="13" y="66"/>
                  </a:lnTo>
                  <a:lnTo>
                    <a:pt x="18" y="52"/>
                  </a:lnTo>
                  <a:lnTo>
                    <a:pt x="24" y="41"/>
                  </a:lnTo>
                  <a:lnTo>
                    <a:pt x="31" y="31"/>
                  </a:lnTo>
                  <a:lnTo>
                    <a:pt x="42" y="22"/>
                  </a:lnTo>
                  <a:lnTo>
                    <a:pt x="52" y="16"/>
                  </a:lnTo>
                  <a:lnTo>
                    <a:pt x="65" y="13"/>
                  </a:lnTo>
                  <a:lnTo>
                    <a:pt x="78" y="11"/>
                  </a:lnTo>
                  <a:lnTo>
                    <a:pt x="78" y="11"/>
                  </a:lnTo>
                  <a:lnTo>
                    <a:pt x="94" y="13"/>
                  </a:lnTo>
                  <a:lnTo>
                    <a:pt x="108" y="16"/>
                  </a:lnTo>
                  <a:lnTo>
                    <a:pt x="121" y="24"/>
                  </a:lnTo>
                  <a:lnTo>
                    <a:pt x="132" y="34"/>
                  </a:lnTo>
                  <a:lnTo>
                    <a:pt x="139" y="25"/>
                  </a:lnTo>
                  <a:lnTo>
                    <a:pt x="139" y="25"/>
                  </a:lnTo>
                  <a:lnTo>
                    <a:pt x="126" y="15"/>
                  </a:lnTo>
                  <a:lnTo>
                    <a:pt x="114" y="8"/>
                  </a:lnTo>
                  <a:lnTo>
                    <a:pt x="97" y="2"/>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120"/>
            <p:cNvSpPr>
              <a:spLocks/>
            </p:cNvSpPr>
            <p:nvPr userDrawn="1"/>
          </p:nvSpPr>
          <p:spPr bwMode="auto">
            <a:xfrm>
              <a:off x="727075" y="6888163"/>
              <a:ext cx="85725" cy="28575"/>
            </a:xfrm>
            <a:custGeom>
              <a:avLst/>
              <a:gdLst>
                <a:gd name="T0" fmla="*/ 99 w 108"/>
                <a:gd name="T1" fmla="*/ 0 h 36"/>
                <a:gd name="T2" fmla="*/ 99 w 108"/>
                <a:gd name="T3" fmla="*/ 0 h 36"/>
                <a:gd name="T4" fmla="*/ 88 w 108"/>
                <a:gd name="T5" fmla="*/ 11 h 36"/>
                <a:gd name="T6" fmla="*/ 75 w 108"/>
                <a:gd name="T7" fmla="*/ 18 h 36"/>
                <a:gd name="T8" fmla="*/ 61 w 108"/>
                <a:gd name="T9" fmla="*/ 24 h 36"/>
                <a:gd name="T10" fmla="*/ 45 w 108"/>
                <a:gd name="T11" fmla="*/ 25 h 36"/>
                <a:gd name="T12" fmla="*/ 45 w 108"/>
                <a:gd name="T13" fmla="*/ 25 h 36"/>
                <a:gd name="T14" fmla="*/ 36 w 108"/>
                <a:gd name="T15" fmla="*/ 24 h 36"/>
                <a:gd name="T16" fmla="*/ 25 w 108"/>
                <a:gd name="T17" fmla="*/ 22 h 36"/>
                <a:gd name="T18" fmla="*/ 16 w 108"/>
                <a:gd name="T19" fmla="*/ 18 h 36"/>
                <a:gd name="T20" fmla="*/ 7 w 108"/>
                <a:gd name="T21" fmla="*/ 13 h 36"/>
                <a:gd name="T22" fmla="*/ 7 w 108"/>
                <a:gd name="T23" fmla="*/ 13 h 36"/>
                <a:gd name="T24" fmla="*/ 0 w 108"/>
                <a:gd name="T25" fmla="*/ 20 h 36"/>
                <a:gd name="T26" fmla="*/ 0 w 108"/>
                <a:gd name="T27" fmla="*/ 20 h 36"/>
                <a:gd name="T28" fmla="*/ 9 w 108"/>
                <a:gd name="T29" fmla="*/ 27 h 36"/>
                <a:gd name="T30" fmla="*/ 19 w 108"/>
                <a:gd name="T31" fmla="*/ 31 h 36"/>
                <a:gd name="T32" fmla="*/ 32 w 108"/>
                <a:gd name="T33" fmla="*/ 34 h 36"/>
                <a:gd name="T34" fmla="*/ 45 w 108"/>
                <a:gd name="T35" fmla="*/ 36 h 36"/>
                <a:gd name="T36" fmla="*/ 45 w 108"/>
                <a:gd name="T37" fmla="*/ 36 h 36"/>
                <a:gd name="T38" fmla="*/ 64 w 108"/>
                <a:gd name="T39" fmla="*/ 34 h 36"/>
                <a:gd name="T40" fmla="*/ 81 w 108"/>
                <a:gd name="T41" fmla="*/ 27 h 36"/>
                <a:gd name="T42" fmla="*/ 95 w 108"/>
                <a:gd name="T43" fmla="*/ 20 h 36"/>
                <a:gd name="T44" fmla="*/ 108 w 108"/>
                <a:gd name="T45" fmla="*/ 8 h 36"/>
                <a:gd name="T46" fmla="*/ 99 w 108"/>
                <a:gd name="T4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8" h="36">
                  <a:moveTo>
                    <a:pt x="99" y="0"/>
                  </a:moveTo>
                  <a:lnTo>
                    <a:pt x="99" y="0"/>
                  </a:lnTo>
                  <a:lnTo>
                    <a:pt x="88" y="11"/>
                  </a:lnTo>
                  <a:lnTo>
                    <a:pt x="75" y="18"/>
                  </a:lnTo>
                  <a:lnTo>
                    <a:pt x="61" y="24"/>
                  </a:lnTo>
                  <a:lnTo>
                    <a:pt x="45" y="25"/>
                  </a:lnTo>
                  <a:lnTo>
                    <a:pt x="45" y="25"/>
                  </a:lnTo>
                  <a:lnTo>
                    <a:pt x="36" y="24"/>
                  </a:lnTo>
                  <a:lnTo>
                    <a:pt x="25" y="22"/>
                  </a:lnTo>
                  <a:lnTo>
                    <a:pt x="16" y="18"/>
                  </a:lnTo>
                  <a:lnTo>
                    <a:pt x="7" y="13"/>
                  </a:lnTo>
                  <a:lnTo>
                    <a:pt x="7" y="13"/>
                  </a:lnTo>
                  <a:lnTo>
                    <a:pt x="0" y="20"/>
                  </a:lnTo>
                  <a:lnTo>
                    <a:pt x="0" y="20"/>
                  </a:lnTo>
                  <a:lnTo>
                    <a:pt x="9" y="27"/>
                  </a:lnTo>
                  <a:lnTo>
                    <a:pt x="19" y="31"/>
                  </a:lnTo>
                  <a:lnTo>
                    <a:pt x="32" y="34"/>
                  </a:lnTo>
                  <a:lnTo>
                    <a:pt x="45" y="36"/>
                  </a:lnTo>
                  <a:lnTo>
                    <a:pt x="45" y="36"/>
                  </a:lnTo>
                  <a:lnTo>
                    <a:pt x="64" y="34"/>
                  </a:lnTo>
                  <a:lnTo>
                    <a:pt x="81" y="27"/>
                  </a:lnTo>
                  <a:lnTo>
                    <a:pt x="95" y="20"/>
                  </a:lnTo>
                  <a:lnTo>
                    <a:pt x="108" y="8"/>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121"/>
            <p:cNvSpPr>
              <a:spLocks/>
            </p:cNvSpPr>
            <p:nvPr userDrawn="1"/>
          </p:nvSpPr>
          <p:spPr bwMode="auto">
            <a:xfrm>
              <a:off x="614363" y="6789738"/>
              <a:ext cx="125413" cy="139700"/>
            </a:xfrm>
            <a:custGeom>
              <a:avLst/>
              <a:gdLst>
                <a:gd name="T0" fmla="*/ 158 w 158"/>
                <a:gd name="T1" fmla="*/ 81 h 177"/>
                <a:gd name="T2" fmla="*/ 154 w 158"/>
                <a:gd name="T3" fmla="*/ 59 h 177"/>
                <a:gd name="T4" fmla="*/ 147 w 158"/>
                <a:gd name="T5" fmla="*/ 40 h 177"/>
                <a:gd name="T6" fmla="*/ 140 w 158"/>
                <a:gd name="T7" fmla="*/ 52 h 177"/>
                <a:gd name="T8" fmla="*/ 143 w 158"/>
                <a:gd name="T9" fmla="*/ 65 h 177"/>
                <a:gd name="T10" fmla="*/ 145 w 158"/>
                <a:gd name="T11" fmla="*/ 81 h 177"/>
                <a:gd name="T12" fmla="*/ 143 w 158"/>
                <a:gd name="T13" fmla="*/ 95 h 177"/>
                <a:gd name="T14" fmla="*/ 135 w 158"/>
                <a:gd name="T15" fmla="*/ 120 h 177"/>
                <a:gd name="T16" fmla="*/ 117 w 158"/>
                <a:gd name="T17" fmla="*/ 138 h 177"/>
                <a:gd name="T18" fmla="*/ 93 w 158"/>
                <a:gd name="T19" fmla="*/ 149 h 177"/>
                <a:gd name="T20" fmla="*/ 79 w 158"/>
                <a:gd name="T21" fmla="*/ 150 h 177"/>
                <a:gd name="T22" fmla="*/ 52 w 158"/>
                <a:gd name="T23" fmla="*/ 145 h 177"/>
                <a:gd name="T24" fmla="*/ 32 w 158"/>
                <a:gd name="T25" fmla="*/ 129 h 177"/>
                <a:gd name="T26" fmla="*/ 18 w 158"/>
                <a:gd name="T27" fmla="*/ 108 h 177"/>
                <a:gd name="T28" fmla="*/ 12 w 158"/>
                <a:gd name="T29" fmla="*/ 81 h 177"/>
                <a:gd name="T30" fmla="*/ 12 w 158"/>
                <a:gd name="T31" fmla="*/ 81 h 177"/>
                <a:gd name="T32" fmla="*/ 18 w 158"/>
                <a:gd name="T33" fmla="*/ 52 h 177"/>
                <a:gd name="T34" fmla="*/ 30 w 158"/>
                <a:gd name="T35" fmla="*/ 31 h 177"/>
                <a:gd name="T36" fmla="*/ 52 w 158"/>
                <a:gd name="T37" fmla="*/ 16 h 177"/>
                <a:gd name="T38" fmla="*/ 79 w 158"/>
                <a:gd name="T39" fmla="*/ 11 h 177"/>
                <a:gd name="T40" fmla="*/ 90 w 158"/>
                <a:gd name="T41" fmla="*/ 11 h 177"/>
                <a:gd name="T42" fmla="*/ 109 w 158"/>
                <a:gd name="T43" fmla="*/ 18 h 177"/>
                <a:gd name="T44" fmla="*/ 118 w 158"/>
                <a:gd name="T45" fmla="*/ 24 h 177"/>
                <a:gd name="T46" fmla="*/ 126 w 158"/>
                <a:gd name="T47" fmla="*/ 15 h 177"/>
                <a:gd name="T48" fmla="*/ 104 w 158"/>
                <a:gd name="T49" fmla="*/ 4 h 177"/>
                <a:gd name="T50" fmla="*/ 79 w 158"/>
                <a:gd name="T51" fmla="*/ 0 h 177"/>
                <a:gd name="T52" fmla="*/ 63 w 158"/>
                <a:gd name="T53" fmla="*/ 2 h 177"/>
                <a:gd name="T54" fmla="*/ 34 w 158"/>
                <a:gd name="T55" fmla="*/ 15 h 177"/>
                <a:gd name="T56" fmla="*/ 12 w 158"/>
                <a:gd name="T57" fmla="*/ 36 h 177"/>
                <a:gd name="T58" fmla="*/ 1 w 158"/>
                <a:gd name="T59" fmla="*/ 65 h 177"/>
                <a:gd name="T60" fmla="*/ 0 w 158"/>
                <a:gd name="T61" fmla="*/ 81 h 177"/>
                <a:gd name="T62" fmla="*/ 1 w 158"/>
                <a:gd name="T63" fmla="*/ 92 h 177"/>
                <a:gd name="T64" fmla="*/ 7 w 158"/>
                <a:gd name="T65" fmla="*/ 113 h 177"/>
                <a:gd name="T66" fmla="*/ 18 w 158"/>
                <a:gd name="T67" fmla="*/ 133 h 177"/>
                <a:gd name="T68" fmla="*/ 36 w 158"/>
                <a:gd name="T69" fmla="*/ 147 h 177"/>
                <a:gd name="T70" fmla="*/ 45 w 158"/>
                <a:gd name="T71" fmla="*/ 152 h 177"/>
                <a:gd name="T72" fmla="*/ 37 w 158"/>
                <a:gd name="T73" fmla="*/ 163 h 177"/>
                <a:gd name="T74" fmla="*/ 52 w 158"/>
                <a:gd name="T75" fmla="*/ 163 h 177"/>
                <a:gd name="T76" fmla="*/ 84 w 158"/>
                <a:gd name="T77" fmla="*/ 170 h 177"/>
                <a:gd name="T78" fmla="*/ 118 w 158"/>
                <a:gd name="T79" fmla="*/ 177 h 177"/>
                <a:gd name="T80" fmla="*/ 133 w 158"/>
                <a:gd name="T81" fmla="*/ 167 h 177"/>
                <a:gd name="T82" fmla="*/ 113 w 158"/>
                <a:gd name="T83" fmla="*/ 167 h 177"/>
                <a:gd name="T84" fmla="*/ 86 w 158"/>
                <a:gd name="T85" fmla="*/ 159 h 177"/>
                <a:gd name="T86" fmla="*/ 70 w 158"/>
                <a:gd name="T87" fmla="*/ 154 h 177"/>
                <a:gd name="T88" fmla="*/ 91 w 158"/>
                <a:gd name="T89" fmla="*/ 159 h 177"/>
                <a:gd name="T90" fmla="*/ 106 w 158"/>
                <a:gd name="T91" fmla="*/ 156 h 177"/>
                <a:gd name="T92" fmla="*/ 129 w 158"/>
                <a:gd name="T93" fmla="*/ 142 h 177"/>
                <a:gd name="T94" fmla="*/ 147 w 158"/>
                <a:gd name="T95" fmla="*/ 120 h 177"/>
                <a:gd name="T96" fmla="*/ 156 w 158"/>
                <a:gd name="T97" fmla="*/ 95 h 177"/>
                <a:gd name="T98" fmla="*/ 158 w 158"/>
                <a:gd name="T99" fmla="*/ 8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77">
                  <a:moveTo>
                    <a:pt x="158" y="81"/>
                  </a:moveTo>
                  <a:lnTo>
                    <a:pt x="158" y="81"/>
                  </a:lnTo>
                  <a:lnTo>
                    <a:pt x="156" y="70"/>
                  </a:lnTo>
                  <a:lnTo>
                    <a:pt x="154" y="59"/>
                  </a:lnTo>
                  <a:lnTo>
                    <a:pt x="151" y="49"/>
                  </a:lnTo>
                  <a:lnTo>
                    <a:pt x="147" y="40"/>
                  </a:lnTo>
                  <a:lnTo>
                    <a:pt x="147" y="40"/>
                  </a:lnTo>
                  <a:lnTo>
                    <a:pt x="140" y="52"/>
                  </a:lnTo>
                  <a:lnTo>
                    <a:pt x="140" y="52"/>
                  </a:lnTo>
                  <a:lnTo>
                    <a:pt x="143" y="65"/>
                  </a:lnTo>
                  <a:lnTo>
                    <a:pt x="145" y="81"/>
                  </a:lnTo>
                  <a:lnTo>
                    <a:pt x="145" y="81"/>
                  </a:lnTo>
                  <a:lnTo>
                    <a:pt x="145" y="81"/>
                  </a:lnTo>
                  <a:lnTo>
                    <a:pt x="143" y="95"/>
                  </a:lnTo>
                  <a:lnTo>
                    <a:pt x="140" y="108"/>
                  </a:lnTo>
                  <a:lnTo>
                    <a:pt x="135" y="120"/>
                  </a:lnTo>
                  <a:lnTo>
                    <a:pt x="127" y="129"/>
                  </a:lnTo>
                  <a:lnTo>
                    <a:pt x="117" y="138"/>
                  </a:lnTo>
                  <a:lnTo>
                    <a:pt x="106" y="145"/>
                  </a:lnTo>
                  <a:lnTo>
                    <a:pt x="93" y="149"/>
                  </a:lnTo>
                  <a:lnTo>
                    <a:pt x="79" y="150"/>
                  </a:lnTo>
                  <a:lnTo>
                    <a:pt x="79" y="150"/>
                  </a:lnTo>
                  <a:lnTo>
                    <a:pt x="64" y="149"/>
                  </a:lnTo>
                  <a:lnTo>
                    <a:pt x="52" y="145"/>
                  </a:lnTo>
                  <a:lnTo>
                    <a:pt x="41" y="138"/>
                  </a:lnTo>
                  <a:lnTo>
                    <a:pt x="32" y="129"/>
                  </a:lnTo>
                  <a:lnTo>
                    <a:pt x="23" y="120"/>
                  </a:lnTo>
                  <a:lnTo>
                    <a:pt x="18" y="108"/>
                  </a:lnTo>
                  <a:lnTo>
                    <a:pt x="14" y="95"/>
                  </a:lnTo>
                  <a:lnTo>
                    <a:pt x="12" y="81"/>
                  </a:lnTo>
                  <a:lnTo>
                    <a:pt x="12" y="81"/>
                  </a:lnTo>
                  <a:lnTo>
                    <a:pt x="12" y="81"/>
                  </a:lnTo>
                  <a:lnTo>
                    <a:pt x="14" y="66"/>
                  </a:lnTo>
                  <a:lnTo>
                    <a:pt x="18" y="52"/>
                  </a:lnTo>
                  <a:lnTo>
                    <a:pt x="23" y="41"/>
                  </a:lnTo>
                  <a:lnTo>
                    <a:pt x="30" y="31"/>
                  </a:lnTo>
                  <a:lnTo>
                    <a:pt x="41" y="22"/>
                  </a:lnTo>
                  <a:lnTo>
                    <a:pt x="52" y="16"/>
                  </a:lnTo>
                  <a:lnTo>
                    <a:pt x="64" y="13"/>
                  </a:lnTo>
                  <a:lnTo>
                    <a:pt x="79" y="11"/>
                  </a:lnTo>
                  <a:lnTo>
                    <a:pt x="79" y="11"/>
                  </a:lnTo>
                  <a:lnTo>
                    <a:pt x="90" y="11"/>
                  </a:lnTo>
                  <a:lnTo>
                    <a:pt x="100" y="15"/>
                  </a:lnTo>
                  <a:lnTo>
                    <a:pt x="109" y="18"/>
                  </a:lnTo>
                  <a:lnTo>
                    <a:pt x="118" y="24"/>
                  </a:lnTo>
                  <a:lnTo>
                    <a:pt x="118" y="24"/>
                  </a:lnTo>
                  <a:lnTo>
                    <a:pt x="126" y="15"/>
                  </a:lnTo>
                  <a:lnTo>
                    <a:pt x="126" y="15"/>
                  </a:lnTo>
                  <a:lnTo>
                    <a:pt x="115" y="9"/>
                  </a:lnTo>
                  <a:lnTo>
                    <a:pt x="104" y="4"/>
                  </a:lnTo>
                  <a:lnTo>
                    <a:pt x="91" y="0"/>
                  </a:lnTo>
                  <a:lnTo>
                    <a:pt x="79" y="0"/>
                  </a:lnTo>
                  <a:lnTo>
                    <a:pt x="79" y="0"/>
                  </a:lnTo>
                  <a:lnTo>
                    <a:pt x="63" y="2"/>
                  </a:lnTo>
                  <a:lnTo>
                    <a:pt x="46" y="8"/>
                  </a:lnTo>
                  <a:lnTo>
                    <a:pt x="34" y="15"/>
                  </a:lnTo>
                  <a:lnTo>
                    <a:pt x="21" y="24"/>
                  </a:lnTo>
                  <a:lnTo>
                    <a:pt x="12" y="36"/>
                  </a:lnTo>
                  <a:lnTo>
                    <a:pt x="7" y="50"/>
                  </a:lnTo>
                  <a:lnTo>
                    <a:pt x="1" y="65"/>
                  </a:lnTo>
                  <a:lnTo>
                    <a:pt x="0" y="81"/>
                  </a:lnTo>
                  <a:lnTo>
                    <a:pt x="0" y="81"/>
                  </a:lnTo>
                  <a:lnTo>
                    <a:pt x="0" y="81"/>
                  </a:lnTo>
                  <a:lnTo>
                    <a:pt x="1" y="92"/>
                  </a:lnTo>
                  <a:lnTo>
                    <a:pt x="3" y="104"/>
                  </a:lnTo>
                  <a:lnTo>
                    <a:pt x="7" y="113"/>
                  </a:lnTo>
                  <a:lnTo>
                    <a:pt x="12" y="124"/>
                  </a:lnTo>
                  <a:lnTo>
                    <a:pt x="18" y="133"/>
                  </a:lnTo>
                  <a:lnTo>
                    <a:pt x="27" y="140"/>
                  </a:lnTo>
                  <a:lnTo>
                    <a:pt x="36" y="147"/>
                  </a:lnTo>
                  <a:lnTo>
                    <a:pt x="45" y="152"/>
                  </a:lnTo>
                  <a:lnTo>
                    <a:pt x="45" y="152"/>
                  </a:lnTo>
                  <a:lnTo>
                    <a:pt x="37" y="154"/>
                  </a:lnTo>
                  <a:lnTo>
                    <a:pt x="37" y="163"/>
                  </a:lnTo>
                  <a:lnTo>
                    <a:pt x="37" y="163"/>
                  </a:lnTo>
                  <a:lnTo>
                    <a:pt x="52" y="163"/>
                  </a:lnTo>
                  <a:lnTo>
                    <a:pt x="63" y="165"/>
                  </a:lnTo>
                  <a:lnTo>
                    <a:pt x="84" y="170"/>
                  </a:lnTo>
                  <a:lnTo>
                    <a:pt x="106" y="175"/>
                  </a:lnTo>
                  <a:lnTo>
                    <a:pt x="118" y="177"/>
                  </a:lnTo>
                  <a:lnTo>
                    <a:pt x="133" y="177"/>
                  </a:lnTo>
                  <a:lnTo>
                    <a:pt x="133" y="167"/>
                  </a:lnTo>
                  <a:lnTo>
                    <a:pt x="133" y="167"/>
                  </a:lnTo>
                  <a:lnTo>
                    <a:pt x="113" y="167"/>
                  </a:lnTo>
                  <a:lnTo>
                    <a:pt x="99" y="163"/>
                  </a:lnTo>
                  <a:lnTo>
                    <a:pt x="86" y="159"/>
                  </a:lnTo>
                  <a:lnTo>
                    <a:pt x="70" y="154"/>
                  </a:lnTo>
                  <a:lnTo>
                    <a:pt x="70" y="154"/>
                  </a:lnTo>
                  <a:lnTo>
                    <a:pt x="82" y="158"/>
                  </a:lnTo>
                  <a:lnTo>
                    <a:pt x="91" y="159"/>
                  </a:lnTo>
                  <a:lnTo>
                    <a:pt x="91" y="159"/>
                  </a:lnTo>
                  <a:lnTo>
                    <a:pt x="106" y="156"/>
                  </a:lnTo>
                  <a:lnTo>
                    <a:pt x="118" y="150"/>
                  </a:lnTo>
                  <a:lnTo>
                    <a:pt x="129" y="142"/>
                  </a:lnTo>
                  <a:lnTo>
                    <a:pt x="140" y="133"/>
                  </a:lnTo>
                  <a:lnTo>
                    <a:pt x="147" y="120"/>
                  </a:lnTo>
                  <a:lnTo>
                    <a:pt x="152" y="108"/>
                  </a:lnTo>
                  <a:lnTo>
                    <a:pt x="156" y="95"/>
                  </a:lnTo>
                  <a:lnTo>
                    <a:pt x="158" y="81"/>
                  </a:lnTo>
                  <a:lnTo>
                    <a:pt x="158" y="81"/>
                  </a:lnTo>
                  <a:lnTo>
                    <a:pt x="158"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122"/>
            <p:cNvSpPr>
              <a:spLocks/>
            </p:cNvSpPr>
            <p:nvPr userDrawn="1"/>
          </p:nvSpPr>
          <p:spPr bwMode="auto">
            <a:xfrm>
              <a:off x="614363" y="6789738"/>
              <a:ext cx="125413" cy="139700"/>
            </a:xfrm>
            <a:custGeom>
              <a:avLst/>
              <a:gdLst>
                <a:gd name="T0" fmla="*/ 158 w 158"/>
                <a:gd name="T1" fmla="*/ 81 h 177"/>
                <a:gd name="T2" fmla="*/ 154 w 158"/>
                <a:gd name="T3" fmla="*/ 59 h 177"/>
                <a:gd name="T4" fmla="*/ 147 w 158"/>
                <a:gd name="T5" fmla="*/ 40 h 177"/>
                <a:gd name="T6" fmla="*/ 140 w 158"/>
                <a:gd name="T7" fmla="*/ 52 h 177"/>
                <a:gd name="T8" fmla="*/ 143 w 158"/>
                <a:gd name="T9" fmla="*/ 65 h 177"/>
                <a:gd name="T10" fmla="*/ 145 w 158"/>
                <a:gd name="T11" fmla="*/ 81 h 177"/>
                <a:gd name="T12" fmla="*/ 143 w 158"/>
                <a:gd name="T13" fmla="*/ 95 h 177"/>
                <a:gd name="T14" fmla="*/ 135 w 158"/>
                <a:gd name="T15" fmla="*/ 120 h 177"/>
                <a:gd name="T16" fmla="*/ 117 w 158"/>
                <a:gd name="T17" fmla="*/ 138 h 177"/>
                <a:gd name="T18" fmla="*/ 93 w 158"/>
                <a:gd name="T19" fmla="*/ 149 h 177"/>
                <a:gd name="T20" fmla="*/ 79 w 158"/>
                <a:gd name="T21" fmla="*/ 150 h 177"/>
                <a:gd name="T22" fmla="*/ 52 w 158"/>
                <a:gd name="T23" fmla="*/ 145 h 177"/>
                <a:gd name="T24" fmla="*/ 32 w 158"/>
                <a:gd name="T25" fmla="*/ 129 h 177"/>
                <a:gd name="T26" fmla="*/ 18 w 158"/>
                <a:gd name="T27" fmla="*/ 108 h 177"/>
                <a:gd name="T28" fmla="*/ 12 w 158"/>
                <a:gd name="T29" fmla="*/ 81 h 177"/>
                <a:gd name="T30" fmla="*/ 12 w 158"/>
                <a:gd name="T31" fmla="*/ 81 h 177"/>
                <a:gd name="T32" fmla="*/ 18 w 158"/>
                <a:gd name="T33" fmla="*/ 52 h 177"/>
                <a:gd name="T34" fmla="*/ 30 w 158"/>
                <a:gd name="T35" fmla="*/ 31 h 177"/>
                <a:gd name="T36" fmla="*/ 52 w 158"/>
                <a:gd name="T37" fmla="*/ 16 h 177"/>
                <a:gd name="T38" fmla="*/ 79 w 158"/>
                <a:gd name="T39" fmla="*/ 11 h 177"/>
                <a:gd name="T40" fmla="*/ 90 w 158"/>
                <a:gd name="T41" fmla="*/ 11 h 177"/>
                <a:gd name="T42" fmla="*/ 109 w 158"/>
                <a:gd name="T43" fmla="*/ 18 h 177"/>
                <a:gd name="T44" fmla="*/ 118 w 158"/>
                <a:gd name="T45" fmla="*/ 24 h 177"/>
                <a:gd name="T46" fmla="*/ 126 w 158"/>
                <a:gd name="T47" fmla="*/ 15 h 177"/>
                <a:gd name="T48" fmla="*/ 104 w 158"/>
                <a:gd name="T49" fmla="*/ 4 h 177"/>
                <a:gd name="T50" fmla="*/ 79 w 158"/>
                <a:gd name="T51" fmla="*/ 0 h 177"/>
                <a:gd name="T52" fmla="*/ 63 w 158"/>
                <a:gd name="T53" fmla="*/ 2 h 177"/>
                <a:gd name="T54" fmla="*/ 34 w 158"/>
                <a:gd name="T55" fmla="*/ 15 h 177"/>
                <a:gd name="T56" fmla="*/ 12 w 158"/>
                <a:gd name="T57" fmla="*/ 36 h 177"/>
                <a:gd name="T58" fmla="*/ 1 w 158"/>
                <a:gd name="T59" fmla="*/ 65 h 177"/>
                <a:gd name="T60" fmla="*/ 0 w 158"/>
                <a:gd name="T61" fmla="*/ 81 h 177"/>
                <a:gd name="T62" fmla="*/ 1 w 158"/>
                <a:gd name="T63" fmla="*/ 92 h 177"/>
                <a:gd name="T64" fmla="*/ 7 w 158"/>
                <a:gd name="T65" fmla="*/ 113 h 177"/>
                <a:gd name="T66" fmla="*/ 18 w 158"/>
                <a:gd name="T67" fmla="*/ 133 h 177"/>
                <a:gd name="T68" fmla="*/ 36 w 158"/>
                <a:gd name="T69" fmla="*/ 147 h 177"/>
                <a:gd name="T70" fmla="*/ 45 w 158"/>
                <a:gd name="T71" fmla="*/ 152 h 177"/>
                <a:gd name="T72" fmla="*/ 37 w 158"/>
                <a:gd name="T73" fmla="*/ 163 h 177"/>
                <a:gd name="T74" fmla="*/ 52 w 158"/>
                <a:gd name="T75" fmla="*/ 163 h 177"/>
                <a:gd name="T76" fmla="*/ 84 w 158"/>
                <a:gd name="T77" fmla="*/ 170 h 177"/>
                <a:gd name="T78" fmla="*/ 118 w 158"/>
                <a:gd name="T79" fmla="*/ 177 h 177"/>
                <a:gd name="T80" fmla="*/ 133 w 158"/>
                <a:gd name="T81" fmla="*/ 167 h 177"/>
                <a:gd name="T82" fmla="*/ 113 w 158"/>
                <a:gd name="T83" fmla="*/ 167 h 177"/>
                <a:gd name="T84" fmla="*/ 86 w 158"/>
                <a:gd name="T85" fmla="*/ 159 h 177"/>
                <a:gd name="T86" fmla="*/ 70 w 158"/>
                <a:gd name="T87" fmla="*/ 154 h 177"/>
                <a:gd name="T88" fmla="*/ 91 w 158"/>
                <a:gd name="T89" fmla="*/ 159 h 177"/>
                <a:gd name="T90" fmla="*/ 106 w 158"/>
                <a:gd name="T91" fmla="*/ 156 h 177"/>
                <a:gd name="T92" fmla="*/ 129 w 158"/>
                <a:gd name="T93" fmla="*/ 142 h 177"/>
                <a:gd name="T94" fmla="*/ 147 w 158"/>
                <a:gd name="T95" fmla="*/ 120 h 177"/>
                <a:gd name="T96" fmla="*/ 156 w 158"/>
                <a:gd name="T97" fmla="*/ 95 h 177"/>
                <a:gd name="T98" fmla="*/ 158 w 158"/>
                <a:gd name="T99" fmla="*/ 81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8" h="177">
                  <a:moveTo>
                    <a:pt x="158" y="81"/>
                  </a:moveTo>
                  <a:lnTo>
                    <a:pt x="158" y="81"/>
                  </a:lnTo>
                  <a:lnTo>
                    <a:pt x="156" y="70"/>
                  </a:lnTo>
                  <a:lnTo>
                    <a:pt x="154" y="59"/>
                  </a:lnTo>
                  <a:lnTo>
                    <a:pt x="151" y="49"/>
                  </a:lnTo>
                  <a:lnTo>
                    <a:pt x="147" y="40"/>
                  </a:lnTo>
                  <a:lnTo>
                    <a:pt x="147" y="40"/>
                  </a:lnTo>
                  <a:lnTo>
                    <a:pt x="140" y="52"/>
                  </a:lnTo>
                  <a:lnTo>
                    <a:pt x="140" y="52"/>
                  </a:lnTo>
                  <a:lnTo>
                    <a:pt x="143" y="65"/>
                  </a:lnTo>
                  <a:lnTo>
                    <a:pt x="145" y="81"/>
                  </a:lnTo>
                  <a:lnTo>
                    <a:pt x="145" y="81"/>
                  </a:lnTo>
                  <a:lnTo>
                    <a:pt x="145" y="81"/>
                  </a:lnTo>
                  <a:lnTo>
                    <a:pt x="143" y="95"/>
                  </a:lnTo>
                  <a:lnTo>
                    <a:pt x="140" y="108"/>
                  </a:lnTo>
                  <a:lnTo>
                    <a:pt x="135" y="120"/>
                  </a:lnTo>
                  <a:lnTo>
                    <a:pt x="127" y="129"/>
                  </a:lnTo>
                  <a:lnTo>
                    <a:pt x="117" y="138"/>
                  </a:lnTo>
                  <a:lnTo>
                    <a:pt x="106" y="145"/>
                  </a:lnTo>
                  <a:lnTo>
                    <a:pt x="93" y="149"/>
                  </a:lnTo>
                  <a:lnTo>
                    <a:pt x="79" y="150"/>
                  </a:lnTo>
                  <a:lnTo>
                    <a:pt x="79" y="150"/>
                  </a:lnTo>
                  <a:lnTo>
                    <a:pt x="64" y="149"/>
                  </a:lnTo>
                  <a:lnTo>
                    <a:pt x="52" y="145"/>
                  </a:lnTo>
                  <a:lnTo>
                    <a:pt x="41" y="138"/>
                  </a:lnTo>
                  <a:lnTo>
                    <a:pt x="32" y="129"/>
                  </a:lnTo>
                  <a:lnTo>
                    <a:pt x="23" y="120"/>
                  </a:lnTo>
                  <a:lnTo>
                    <a:pt x="18" y="108"/>
                  </a:lnTo>
                  <a:lnTo>
                    <a:pt x="14" y="95"/>
                  </a:lnTo>
                  <a:lnTo>
                    <a:pt x="12" y="81"/>
                  </a:lnTo>
                  <a:lnTo>
                    <a:pt x="12" y="81"/>
                  </a:lnTo>
                  <a:lnTo>
                    <a:pt x="12" y="81"/>
                  </a:lnTo>
                  <a:lnTo>
                    <a:pt x="14" y="66"/>
                  </a:lnTo>
                  <a:lnTo>
                    <a:pt x="18" y="52"/>
                  </a:lnTo>
                  <a:lnTo>
                    <a:pt x="23" y="41"/>
                  </a:lnTo>
                  <a:lnTo>
                    <a:pt x="30" y="31"/>
                  </a:lnTo>
                  <a:lnTo>
                    <a:pt x="41" y="22"/>
                  </a:lnTo>
                  <a:lnTo>
                    <a:pt x="52" y="16"/>
                  </a:lnTo>
                  <a:lnTo>
                    <a:pt x="64" y="13"/>
                  </a:lnTo>
                  <a:lnTo>
                    <a:pt x="79" y="11"/>
                  </a:lnTo>
                  <a:lnTo>
                    <a:pt x="79" y="11"/>
                  </a:lnTo>
                  <a:lnTo>
                    <a:pt x="90" y="11"/>
                  </a:lnTo>
                  <a:lnTo>
                    <a:pt x="100" y="15"/>
                  </a:lnTo>
                  <a:lnTo>
                    <a:pt x="109" y="18"/>
                  </a:lnTo>
                  <a:lnTo>
                    <a:pt x="118" y="24"/>
                  </a:lnTo>
                  <a:lnTo>
                    <a:pt x="118" y="24"/>
                  </a:lnTo>
                  <a:lnTo>
                    <a:pt x="126" y="15"/>
                  </a:lnTo>
                  <a:lnTo>
                    <a:pt x="126" y="15"/>
                  </a:lnTo>
                  <a:lnTo>
                    <a:pt x="115" y="9"/>
                  </a:lnTo>
                  <a:lnTo>
                    <a:pt x="104" y="4"/>
                  </a:lnTo>
                  <a:lnTo>
                    <a:pt x="91" y="0"/>
                  </a:lnTo>
                  <a:lnTo>
                    <a:pt x="79" y="0"/>
                  </a:lnTo>
                  <a:lnTo>
                    <a:pt x="79" y="0"/>
                  </a:lnTo>
                  <a:lnTo>
                    <a:pt x="63" y="2"/>
                  </a:lnTo>
                  <a:lnTo>
                    <a:pt x="46" y="8"/>
                  </a:lnTo>
                  <a:lnTo>
                    <a:pt x="34" y="15"/>
                  </a:lnTo>
                  <a:lnTo>
                    <a:pt x="21" y="24"/>
                  </a:lnTo>
                  <a:lnTo>
                    <a:pt x="12" y="36"/>
                  </a:lnTo>
                  <a:lnTo>
                    <a:pt x="7" y="50"/>
                  </a:lnTo>
                  <a:lnTo>
                    <a:pt x="1" y="65"/>
                  </a:lnTo>
                  <a:lnTo>
                    <a:pt x="0" y="81"/>
                  </a:lnTo>
                  <a:lnTo>
                    <a:pt x="0" y="81"/>
                  </a:lnTo>
                  <a:lnTo>
                    <a:pt x="0" y="81"/>
                  </a:lnTo>
                  <a:lnTo>
                    <a:pt x="1" y="92"/>
                  </a:lnTo>
                  <a:lnTo>
                    <a:pt x="3" y="104"/>
                  </a:lnTo>
                  <a:lnTo>
                    <a:pt x="7" y="113"/>
                  </a:lnTo>
                  <a:lnTo>
                    <a:pt x="12" y="124"/>
                  </a:lnTo>
                  <a:lnTo>
                    <a:pt x="18" y="133"/>
                  </a:lnTo>
                  <a:lnTo>
                    <a:pt x="27" y="140"/>
                  </a:lnTo>
                  <a:lnTo>
                    <a:pt x="36" y="147"/>
                  </a:lnTo>
                  <a:lnTo>
                    <a:pt x="45" y="152"/>
                  </a:lnTo>
                  <a:lnTo>
                    <a:pt x="45" y="152"/>
                  </a:lnTo>
                  <a:lnTo>
                    <a:pt x="37" y="154"/>
                  </a:lnTo>
                  <a:lnTo>
                    <a:pt x="37" y="163"/>
                  </a:lnTo>
                  <a:lnTo>
                    <a:pt x="37" y="163"/>
                  </a:lnTo>
                  <a:lnTo>
                    <a:pt x="52" y="163"/>
                  </a:lnTo>
                  <a:lnTo>
                    <a:pt x="63" y="165"/>
                  </a:lnTo>
                  <a:lnTo>
                    <a:pt x="84" y="170"/>
                  </a:lnTo>
                  <a:lnTo>
                    <a:pt x="106" y="175"/>
                  </a:lnTo>
                  <a:lnTo>
                    <a:pt x="118" y="177"/>
                  </a:lnTo>
                  <a:lnTo>
                    <a:pt x="133" y="177"/>
                  </a:lnTo>
                  <a:lnTo>
                    <a:pt x="133" y="167"/>
                  </a:lnTo>
                  <a:lnTo>
                    <a:pt x="133" y="167"/>
                  </a:lnTo>
                  <a:lnTo>
                    <a:pt x="113" y="167"/>
                  </a:lnTo>
                  <a:lnTo>
                    <a:pt x="99" y="163"/>
                  </a:lnTo>
                  <a:lnTo>
                    <a:pt x="86" y="159"/>
                  </a:lnTo>
                  <a:lnTo>
                    <a:pt x="70" y="154"/>
                  </a:lnTo>
                  <a:lnTo>
                    <a:pt x="70" y="154"/>
                  </a:lnTo>
                  <a:lnTo>
                    <a:pt x="82" y="158"/>
                  </a:lnTo>
                  <a:lnTo>
                    <a:pt x="91" y="159"/>
                  </a:lnTo>
                  <a:lnTo>
                    <a:pt x="91" y="159"/>
                  </a:lnTo>
                  <a:lnTo>
                    <a:pt x="106" y="156"/>
                  </a:lnTo>
                  <a:lnTo>
                    <a:pt x="118" y="150"/>
                  </a:lnTo>
                  <a:lnTo>
                    <a:pt x="129" y="142"/>
                  </a:lnTo>
                  <a:lnTo>
                    <a:pt x="140" y="133"/>
                  </a:lnTo>
                  <a:lnTo>
                    <a:pt x="147" y="120"/>
                  </a:lnTo>
                  <a:lnTo>
                    <a:pt x="152" y="108"/>
                  </a:lnTo>
                  <a:lnTo>
                    <a:pt x="156" y="95"/>
                  </a:lnTo>
                  <a:lnTo>
                    <a:pt x="158" y="81"/>
                  </a:lnTo>
                  <a:lnTo>
                    <a:pt x="158" y="81"/>
                  </a:lnTo>
                  <a:lnTo>
                    <a:pt x="158"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9" name="TextBox 168"/>
          <p:cNvSpPr txBox="1"/>
          <p:nvPr userDrawn="1"/>
        </p:nvSpPr>
        <p:spPr>
          <a:xfrm>
            <a:off x="7992000" y="6588000"/>
            <a:ext cx="2160000" cy="539999"/>
          </a:xfrm>
          <a:prstGeom prst="rect">
            <a:avLst/>
          </a:prstGeom>
          <a:noFill/>
        </p:spPr>
        <p:txBody>
          <a:bodyPr wrap="square" lIns="0" tIns="0" rIns="0" bIns="0" rtlCol="0" anchor="ctr" anchorCtr="0">
            <a:noAutofit/>
          </a:bodyPr>
          <a:lstStyle/>
          <a:p>
            <a:pPr algn="r"/>
            <a:r>
              <a:rPr lang="en-GB" sz="1100" dirty="0">
                <a:solidFill>
                  <a:schemeClr val="tx1"/>
                </a:solidFill>
              </a:rPr>
              <a:t>The experience of lifetimes</a:t>
            </a:r>
          </a:p>
        </p:txBody>
      </p:sp>
    </p:spTree>
    <p:extLst>
      <p:ext uri="{BB962C8B-B14F-4D97-AF65-F5344CB8AC3E}">
        <p14:creationId xmlns:p14="http://schemas.microsoft.com/office/powerpoint/2010/main" val="26157671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664" r:id="rId3"/>
    <p:sldLayoutId id="2147483695" r:id="rId4"/>
    <p:sldLayoutId id="2147483696" r:id="rId5"/>
    <p:sldLayoutId id="2147483666" r:id="rId6"/>
    <p:sldLayoutId id="2147483683" r:id="rId7"/>
    <p:sldLayoutId id="2147483685" r:id="rId8"/>
    <p:sldLayoutId id="2147483690" r:id="rId9"/>
    <p:sldLayoutId id="2147483701" r:id="rId10"/>
    <p:sldLayoutId id="2147483667" r:id="rId11"/>
    <p:sldLayoutId id="2147483688" r:id="rId12"/>
    <p:sldLayoutId id="2147483692" r:id="rId13"/>
    <p:sldLayoutId id="2147483697" r:id="rId14"/>
    <p:sldLayoutId id="2147483689" r:id="rId15"/>
    <p:sldLayoutId id="2147483702" r:id="rId16"/>
  </p:sldLayoutIdLst>
  <p:transition spd="slow">
    <p:fade/>
  </p:transition>
  <p:hf hdr="0" ftr="0" dt="0"/>
  <p:txStyles>
    <p:title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p:titleStyle>
    <p:body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p:bodyStyle>
    <p:otherStyle>
      <a:defPPr>
        <a:defRPr lang="en-US"/>
      </a:defPPr>
      <a:lvl1pPr marL="0" algn="l" defTabSz="1069198" rtl="0" eaLnBrk="1" latinLnBrk="0" hangingPunct="1">
        <a:defRPr sz="2135" kern="1200">
          <a:solidFill>
            <a:schemeClr val="tx1"/>
          </a:solidFill>
          <a:latin typeface="+mn-lt"/>
          <a:ea typeface="+mn-ea"/>
          <a:cs typeface="+mn-cs"/>
        </a:defRPr>
      </a:lvl1pPr>
      <a:lvl2pPr marL="534599" algn="l" defTabSz="1069198" rtl="0" eaLnBrk="1" latinLnBrk="0" hangingPunct="1">
        <a:defRPr sz="2135" kern="1200">
          <a:solidFill>
            <a:schemeClr val="tx1"/>
          </a:solidFill>
          <a:latin typeface="+mn-lt"/>
          <a:ea typeface="+mn-ea"/>
          <a:cs typeface="+mn-cs"/>
        </a:defRPr>
      </a:lvl2pPr>
      <a:lvl3pPr marL="1069198" algn="l" defTabSz="1069198" rtl="0" eaLnBrk="1" latinLnBrk="0" hangingPunct="1">
        <a:defRPr sz="2135" kern="1200">
          <a:solidFill>
            <a:schemeClr val="tx1"/>
          </a:solidFill>
          <a:latin typeface="+mn-lt"/>
          <a:ea typeface="+mn-ea"/>
          <a:cs typeface="+mn-cs"/>
        </a:defRPr>
      </a:lvl3pPr>
      <a:lvl4pPr marL="1603797" algn="l" defTabSz="1069198" rtl="0" eaLnBrk="1" latinLnBrk="0" hangingPunct="1">
        <a:defRPr sz="2135" kern="1200">
          <a:solidFill>
            <a:schemeClr val="tx1"/>
          </a:solidFill>
          <a:latin typeface="+mn-lt"/>
          <a:ea typeface="+mn-ea"/>
          <a:cs typeface="+mn-cs"/>
        </a:defRPr>
      </a:lvl4pPr>
      <a:lvl5pPr marL="2138396" algn="l" defTabSz="1069198" rtl="0" eaLnBrk="1" latinLnBrk="0" hangingPunct="1">
        <a:defRPr sz="2135" kern="1200">
          <a:solidFill>
            <a:schemeClr val="tx1"/>
          </a:solidFill>
          <a:latin typeface="+mn-lt"/>
          <a:ea typeface="+mn-ea"/>
          <a:cs typeface="+mn-cs"/>
        </a:defRPr>
      </a:lvl5pPr>
      <a:lvl6pPr marL="2672995" algn="l" defTabSz="1069198" rtl="0" eaLnBrk="1" latinLnBrk="0" hangingPunct="1">
        <a:defRPr sz="2135" kern="1200">
          <a:solidFill>
            <a:schemeClr val="tx1"/>
          </a:solidFill>
          <a:latin typeface="+mn-lt"/>
          <a:ea typeface="+mn-ea"/>
          <a:cs typeface="+mn-cs"/>
        </a:defRPr>
      </a:lvl6pPr>
      <a:lvl7pPr marL="3207593" algn="l" defTabSz="1069198" rtl="0" eaLnBrk="1" latinLnBrk="0" hangingPunct="1">
        <a:defRPr sz="2135" kern="1200">
          <a:solidFill>
            <a:schemeClr val="tx1"/>
          </a:solidFill>
          <a:latin typeface="+mn-lt"/>
          <a:ea typeface="+mn-ea"/>
          <a:cs typeface="+mn-cs"/>
        </a:defRPr>
      </a:lvl7pPr>
      <a:lvl8pPr marL="3742193" algn="l" defTabSz="1069198" rtl="0" eaLnBrk="1" latinLnBrk="0" hangingPunct="1">
        <a:defRPr sz="2135" kern="1200">
          <a:solidFill>
            <a:schemeClr val="tx1"/>
          </a:solidFill>
          <a:latin typeface="+mn-lt"/>
          <a:ea typeface="+mn-ea"/>
          <a:cs typeface="+mn-cs"/>
        </a:defRPr>
      </a:lvl8pPr>
      <a:lvl9pPr marL="4276792" algn="l" defTabSz="1069198" rtl="0" eaLnBrk="1" latinLnBrk="0" hangingPunct="1">
        <a:defRPr sz="21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ogle.co.uk/url?sa=i&amp;rct=j&amp;q=&amp;esrc=s&amp;source=images&amp;cd=&amp;cad=rja&amp;uact=8&amp;ved=2ahUKEwiixczFkKjZAhULSsAKHRW1AKUQjRx6BAgAEAY&amp;url=http://clipartbarn.com/question-mark-clipart_1644/&amp;psig=AOvVaw2Br9j8pszHdg1wd6EZKugR&amp;ust=1518791261098741"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7939096" y="2922106"/>
            <a:ext cx="2068017" cy="333884"/>
          </a:xfrm>
        </p:spPr>
        <p:txBody>
          <a:bodyPr/>
          <a:lstStyle/>
          <a:p>
            <a:pPr algn="ctr"/>
            <a:r>
              <a:rPr lang="en-GB" dirty="0" smtClean="0"/>
              <a:t>October 2018</a:t>
            </a:r>
            <a:endParaRPr lang="en-GB" dirty="0"/>
          </a:p>
        </p:txBody>
      </p:sp>
      <p:sp>
        <p:nvSpPr>
          <p:cNvPr id="10" name="Content Placeholder 9"/>
          <p:cNvSpPr>
            <a:spLocks noGrp="1"/>
          </p:cNvSpPr>
          <p:nvPr>
            <p:ph sz="quarter" idx="10"/>
          </p:nvPr>
        </p:nvSpPr>
        <p:spPr>
          <a:xfrm>
            <a:off x="3686629" y="3394606"/>
            <a:ext cx="6821714" cy="725007"/>
          </a:xfrm>
        </p:spPr>
        <p:txBody>
          <a:bodyPr/>
          <a:lstStyle/>
          <a:p>
            <a:r>
              <a:rPr lang="en-GB" sz="2000" dirty="0"/>
              <a:t>Vulnerable clients – vulnerable business</a:t>
            </a:r>
            <a:r>
              <a:rPr lang="en-GB" dirty="0"/>
              <a:t>!</a:t>
            </a:r>
          </a:p>
        </p:txBody>
      </p:sp>
      <p:sp>
        <p:nvSpPr>
          <p:cNvPr id="26" name="Content Placeholder 25"/>
          <p:cNvSpPr>
            <a:spLocks noGrp="1"/>
          </p:cNvSpPr>
          <p:nvPr>
            <p:ph sz="quarter" idx="15"/>
          </p:nvPr>
        </p:nvSpPr>
        <p:spPr>
          <a:xfrm>
            <a:off x="7387770" y="3853157"/>
            <a:ext cx="3897263" cy="1309433"/>
          </a:xfrm>
        </p:spPr>
        <p:txBody>
          <a:bodyPr/>
          <a:lstStyle/>
          <a:p>
            <a:endParaRPr lang="en-GB" dirty="0"/>
          </a:p>
          <a:p>
            <a:r>
              <a:rPr lang="en-GB" dirty="0"/>
              <a:t>Helen Morrissey</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4839" y="3417756"/>
            <a:ext cx="612130" cy="612000"/>
          </a:xfrm>
          <a:prstGeom prst="rect">
            <a:avLst/>
          </a:prstGeom>
        </p:spPr>
      </p:pic>
      <p:sp>
        <p:nvSpPr>
          <p:cNvPr id="8" name="Text Placeholder 4"/>
          <p:cNvSpPr>
            <a:spLocks noGrp="1"/>
          </p:cNvSpPr>
          <p:nvPr>
            <p:ph type="body" sz="quarter" idx="13"/>
          </p:nvPr>
        </p:nvSpPr>
        <p:spPr>
          <a:xfrm>
            <a:off x="540000" y="540000"/>
            <a:ext cx="2338735" cy="338193"/>
          </a:xfrm>
        </p:spPr>
        <p:txBody>
          <a:bodyPr/>
          <a:lstStyle/>
          <a:p>
            <a:r>
              <a:rPr lang="en-GB" dirty="0" smtClean="0"/>
              <a:t>Professional Financial Advisers</a:t>
            </a:r>
            <a:endParaRPr lang="en-GB" dirty="0"/>
          </a:p>
        </p:txBody>
      </p:sp>
    </p:spTree>
    <p:extLst>
      <p:ext uri="{BB962C8B-B14F-4D97-AF65-F5344CB8AC3E}">
        <p14:creationId xmlns:p14="http://schemas.microsoft.com/office/powerpoint/2010/main" val="72439239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p:cNvSpPr txBox="1">
            <a:spLocks/>
          </p:cNvSpPr>
          <p:nvPr/>
        </p:nvSpPr>
        <p:spPr>
          <a:xfrm>
            <a:off x="426718" y="395250"/>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MEMORIES</a:t>
            </a:r>
          </a:p>
          <a:p>
            <a:r>
              <a:rPr lang="en-GB" altLang="en-US" sz="2300" b="0" cap="none" dirty="0"/>
              <a:t>A lifetime in the making</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3465" b="10783"/>
          <a:stretch/>
        </p:blipFill>
        <p:spPr>
          <a:xfrm>
            <a:off x="586451" y="1585730"/>
            <a:ext cx="9552971" cy="4710893"/>
          </a:xfrm>
          <a:prstGeom prst="rect">
            <a:avLst/>
          </a:prstGeom>
        </p:spPr>
      </p:pic>
      <p:sp>
        <p:nvSpPr>
          <p:cNvPr id="5" name="TextBox 4"/>
          <p:cNvSpPr txBox="1"/>
          <p:nvPr/>
        </p:nvSpPr>
        <p:spPr>
          <a:xfrm>
            <a:off x="568058" y="6227766"/>
            <a:ext cx="2489336" cy="276999"/>
          </a:xfrm>
          <a:prstGeom prst="rect">
            <a:avLst/>
          </a:prstGeom>
          <a:noFill/>
        </p:spPr>
        <p:txBody>
          <a:bodyPr wrap="none" rtlCol="0">
            <a:spAutoFit/>
          </a:bodyPr>
          <a:lstStyle/>
          <a:p>
            <a:r>
              <a:rPr lang="en-GB" sz="1200" dirty="0" smtClean="0"/>
              <a:t>Source:: </a:t>
            </a:r>
            <a:r>
              <a:rPr lang="en-GB" sz="1200" smtClean="0"/>
              <a:t>Adobe stock photo, </a:t>
            </a:r>
            <a:r>
              <a:rPr lang="en-GB" sz="1200" dirty="0" smtClean="0"/>
              <a:t>2019</a:t>
            </a:r>
            <a:endParaRPr lang="en-GB" sz="1200" dirty="0"/>
          </a:p>
        </p:txBody>
      </p:sp>
      <p:sp>
        <p:nvSpPr>
          <p:cNvPr id="6" name="Slide Number Placeholder 3"/>
          <p:cNvSpPr>
            <a:spLocks noGrp="1"/>
          </p:cNvSpPr>
          <p:nvPr>
            <p:ph type="sldNum" sz="quarter" idx="12"/>
          </p:nvPr>
        </p:nvSpPr>
        <p:spPr>
          <a:xfrm>
            <a:off x="540000" y="6588000"/>
            <a:ext cx="9612000" cy="540000"/>
          </a:xfrm>
        </p:spPr>
        <p:txBody>
          <a:bodyPr/>
          <a:lstStyle/>
          <a:p>
            <a:fld id="{017B8712-43A9-46E2-9679-058523AFA422}" type="slidenum">
              <a:rPr lang="en-GB" smtClean="0"/>
              <a:t>10</a:t>
            </a:fld>
            <a:endParaRPr lang="en-GB"/>
          </a:p>
        </p:txBody>
      </p:sp>
    </p:spTree>
    <p:extLst>
      <p:ext uri="{BB962C8B-B14F-4D97-AF65-F5344CB8AC3E}">
        <p14:creationId xmlns:p14="http://schemas.microsoft.com/office/powerpoint/2010/main" val="8606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
          <p:cNvSpPr txBox="1">
            <a:spLocks/>
          </p:cNvSpPr>
          <p:nvPr/>
        </p:nvSpPr>
        <p:spPr>
          <a:xfrm>
            <a:off x="408940" y="756194"/>
            <a:ext cx="9612000" cy="999266"/>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LACKING MENTAL </a:t>
            </a:r>
            <a:r>
              <a:rPr lang="en-GB" altLang="en-US" cap="none" dirty="0" smtClean="0"/>
              <a:t>CAPACITY…MCA 2005 sct2!</a:t>
            </a:r>
            <a:endParaRPr lang="en-GB" altLang="en-US" sz="2300" b="0" cap="none" dirty="0"/>
          </a:p>
        </p:txBody>
      </p:sp>
      <p:sp>
        <p:nvSpPr>
          <p:cNvPr id="2" name="Chevron 1"/>
          <p:cNvSpPr/>
          <p:nvPr/>
        </p:nvSpPr>
        <p:spPr>
          <a:xfrm rot="5400000">
            <a:off x="1049735" y="1102899"/>
            <a:ext cx="898617" cy="1914155"/>
          </a:xfrm>
          <a:prstGeom prst="chevron">
            <a:avLst>
              <a:gd name="adj" fmla="val 27086"/>
            </a:avLst>
          </a:prstGeom>
          <a:solidFill>
            <a:srgbClr val="E796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ound Same Side Corner Rectangle 4"/>
          <p:cNvSpPr/>
          <p:nvPr/>
        </p:nvSpPr>
        <p:spPr>
          <a:xfrm>
            <a:off x="2631431" y="1635033"/>
            <a:ext cx="7503170" cy="6326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l" defTabSz="889000">
              <a:lnSpc>
                <a:spcPct val="90000"/>
              </a:lnSpc>
              <a:spcBef>
                <a:spcPct val="0"/>
              </a:spcBef>
              <a:spcAft>
                <a:spcPct val="15000"/>
              </a:spcAft>
            </a:pPr>
            <a:r>
              <a:rPr lang="en-GB" sz="1800" kern="1200" dirty="0">
                <a:latin typeface="+mn-lt"/>
                <a:cs typeface="Arial"/>
              </a:rPr>
              <a:t>‘A person must be assumed to have capacity unless it is established that they lack capacity</a:t>
            </a:r>
            <a:r>
              <a:rPr lang="ja-JP" altLang="en-GB" sz="1800" kern="1200" dirty="0">
                <a:latin typeface="+mn-lt"/>
                <a:cs typeface="Arial"/>
              </a:rPr>
              <a:t>’</a:t>
            </a:r>
            <a:endParaRPr lang="en-US" sz="1800" kern="1200" dirty="0">
              <a:latin typeface="+mn-lt"/>
            </a:endParaRPr>
          </a:p>
        </p:txBody>
      </p:sp>
      <p:sp>
        <p:nvSpPr>
          <p:cNvPr id="14" name="Round Same Side Corner Rectangle 4"/>
          <p:cNvSpPr/>
          <p:nvPr/>
        </p:nvSpPr>
        <p:spPr>
          <a:xfrm>
            <a:off x="1074132" y="1837676"/>
            <a:ext cx="680237" cy="68983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ctr" defTabSz="889000">
              <a:lnSpc>
                <a:spcPct val="90000"/>
              </a:lnSpc>
              <a:spcBef>
                <a:spcPct val="0"/>
              </a:spcBef>
              <a:spcAft>
                <a:spcPct val="15000"/>
              </a:spcAft>
            </a:pPr>
            <a:r>
              <a:rPr lang="en-GB" sz="3600" b="1" kern="1200" dirty="0">
                <a:solidFill>
                  <a:schemeClr val="bg1"/>
                </a:solidFill>
                <a:latin typeface="+mn-lt"/>
                <a:cs typeface="Arial"/>
              </a:rPr>
              <a:t>1</a:t>
            </a:r>
            <a:endParaRPr lang="en-US" sz="3600" b="1" kern="1200" dirty="0">
              <a:solidFill>
                <a:schemeClr val="bg1"/>
              </a:solidFill>
              <a:latin typeface="+mn-lt"/>
            </a:endParaRPr>
          </a:p>
        </p:txBody>
      </p:sp>
      <p:sp>
        <p:nvSpPr>
          <p:cNvPr id="15" name="Chevron 14"/>
          <p:cNvSpPr/>
          <p:nvPr/>
        </p:nvSpPr>
        <p:spPr>
          <a:xfrm rot="5400000">
            <a:off x="1049735" y="2049197"/>
            <a:ext cx="898617" cy="1914155"/>
          </a:xfrm>
          <a:prstGeom prst="chevron">
            <a:avLst>
              <a:gd name="adj" fmla="val 27086"/>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ound Same Side Corner Rectangle 4"/>
          <p:cNvSpPr/>
          <p:nvPr/>
        </p:nvSpPr>
        <p:spPr>
          <a:xfrm>
            <a:off x="2631430" y="2556965"/>
            <a:ext cx="7586457" cy="6326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0"/>
            <a:r>
              <a:rPr lang="en-US" sz="1800" dirty="0" smtClean="0"/>
              <a:t>At the material time, they are unable to understand the information relevant  to the decision</a:t>
            </a:r>
            <a:endParaRPr lang="en-US" sz="1800" dirty="0"/>
          </a:p>
        </p:txBody>
      </p:sp>
      <p:sp>
        <p:nvSpPr>
          <p:cNvPr id="17" name="Round Same Side Corner Rectangle 4"/>
          <p:cNvSpPr/>
          <p:nvPr/>
        </p:nvSpPr>
        <p:spPr>
          <a:xfrm>
            <a:off x="1074132" y="2783974"/>
            <a:ext cx="680237" cy="68983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ctr" defTabSz="889000">
              <a:lnSpc>
                <a:spcPct val="90000"/>
              </a:lnSpc>
              <a:spcBef>
                <a:spcPct val="0"/>
              </a:spcBef>
              <a:spcAft>
                <a:spcPct val="15000"/>
              </a:spcAft>
            </a:pPr>
            <a:r>
              <a:rPr lang="en-GB" sz="3600" b="1" kern="1200" dirty="0">
                <a:solidFill>
                  <a:schemeClr val="bg1"/>
                </a:solidFill>
                <a:latin typeface="+mn-lt"/>
                <a:cs typeface="Arial"/>
              </a:rPr>
              <a:t>2</a:t>
            </a:r>
            <a:endParaRPr lang="en-US" sz="3600" b="1" kern="1200" dirty="0">
              <a:solidFill>
                <a:schemeClr val="bg1"/>
              </a:solidFill>
              <a:latin typeface="+mn-lt"/>
            </a:endParaRPr>
          </a:p>
        </p:txBody>
      </p:sp>
      <p:sp>
        <p:nvSpPr>
          <p:cNvPr id="18" name="Chevron 17"/>
          <p:cNvSpPr/>
          <p:nvPr/>
        </p:nvSpPr>
        <p:spPr>
          <a:xfrm rot="5400000">
            <a:off x="1049735" y="2993640"/>
            <a:ext cx="898617" cy="1914155"/>
          </a:xfrm>
          <a:prstGeom prst="chevron">
            <a:avLst>
              <a:gd name="adj" fmla="val 27086"/>
            </a:avLst>
          </a:prstGeom>
          <a:solidFill>
            <a:srgbClr val="0037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 Same Side Corner Rectangle 4"/>
          <p:cNvSpPr/>
          <p:nvPr/>
        </p:nvSpPr>
        <p:spPr>
          <a:xfrm>
            <a:off x="2631431" y="3501408"/>
            <a:ext cx="7503170" cy="6326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0"/>
            <a:r>
              <a:rPr lang="en-GB" sz="1800" dirty="0" smtClean="0">
                <a:cs typeface="Arial"/>
              </a:rPr>
              <a:t>At the material time, are unable to retain information </a:t>
            </a:r>
            <a:endParaRPr lang="en-US" sz="1800" dirty="0"/>
          </a:p>
        </p:txBody>
      </p:sp>
      <p:sp>
        <p:nvSpPr>
          <p:cNvPr id="20" name="Round Same Side Corner Rectangle 4"/>
          <p:cNvSpPr/>
          <p:nvPr/>
        </p:nvSpPr>
        <p:spPr>
          <a:xfrm>
            <a:off x="1074132" y="3728417"/>
            <a:ext cx="680237" cy="68983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ctr" defTabSz="889000">
              <a:lnSpc>
                <a:spcPct val="90000"/>
              </a:lnSpc>
              <a:spcBef>
                <a:spcPct val="0"/>
              </a:spcBef>
              <a:spcAft>
                <a:spcPct val="15000"/>
              </a:spcAft>
            </a:pPr>
            <a:r>
              <a:rPr lang="en-GB" sz="3600" b="1" kern="1200" dirty="0">
                <a:solidFill>
                  <a:schemeClr val="bg1"/>
                </a:solidFill>
                <a:latin typeface="+mn-lt"/>
                <a:cs typeface="Arial"/>
              </a:rPr>
              <a:t>3</a:t>
            </a:r>
            <a:endParaRPr lang="en-US" sz="3600" b="1" kern="1200" dirty="0">
              <a:solidFill>
                <a:schemeClr val="bg1"/>
              </a:solidFill>
              <a:latin typeface="+mn-lt"/>
            </a:endParaRPr>
          </a:p>
        </p:txBody>
      </p:sp>
      <p:sp>
        <p:nvSpPr>
          <p:cNvPr id="21" name="Chevron 20"/>
          <p:cNvSpPr/>
          <p:nvPr/>
        </p:nvSpPr>
        <p:spPr>
          <a:xfrm rot="5400000">
            <a:off x="1049735" y="3892257"/>
            <a:ext cx="898617" cy="1914155"/>
          </a:xfrm>
          <a:prstGeom prst="chevron">
            <a:avLst>
              <a:gd name="adj" fmla="val 27086"/>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 Same Side Corner Rectangle 4"/>
          <p:cNvSpPr/>
          <p:nvPr/>
        </p:nvSpPr>
        <p:spPr>
          <a:xfrm>
            <a:off x="2631431" y="4418252"/>
            <a:ext cx="7503170" cy="6326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0"/>
            <a:r>
              <a:rPr lang="en-GB" sz="1800" dirty="0" smtClean="0">
                <a:cs typeface="Arial"/>
              </a:rPr>
              <a:t>At the material time, are unable to use or weigh information as part of the decision making process</a:t>
            </a:r>
            <a:endParaRPr lang="en-US" sz="1800" dirty="0"/>
          </a:p>
        </p:txBody>
      </p:sp>
      <p:sp>
        <p:nvSpPr>
          <p:cNvPr id="23" name="Round Same Side Corner Rectangle 4"/>
          <p:cNvSpPr/>
          <p:nvPr/>
        </p:nvSpPr>
        <p:spPr>
          <a:xfrm>
            <a:off x="1074132" y="4637668"/>
            <a:ext cx="680237" cy="68983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ctr" defTabSz="889000">
              <a:lnSpc>
                <a:spcPct val="90000"/>
              </a:lnSpc>
              <a:spcBef>
                <a:spcPct val="0"/>
              </a:spcBef>
              <a:spcAft>
                <a:spcPct val="15000"/>
              </a:spcAft>
            </a:pPr>
            <a:r>
              <a:rPr lang="en-GB" sz="3600" b="1" kern="1200" dirty="0">
                <a:solidFill>
                  <a:schemeClr val="bg1"/>
                </a:solidFill>
                <a:latin typeface="+mn-lt"/>
                <a:cs typeface="Arial"/>
              </a:rPr>
              <a:t>4</a:t>
            </a:r>
            <a:endParaRPr lang="en-US" sz="3600" b="1" kern="1200" dirty="0">
              <a:solidFill>
                <a:schemeClr val="bg1"/>
              </a:solidFill>
              <a:latin typeface="+mn-lt"/>
            </a:endParaRPr>
          </a:p>
        </p:txBody>
      </p:sp>
      <p:sp>
        <p:nvSpPr>
          <p:cNvPr id="24" name="Chevron 23"/>
          <p:cNvSpPr/>
          <p:nvPr/>
        </p:nvSpPr>
        <p:spPr>
          <a:xfrm rot="5400000">
            <a:off x="1049735" y="4846155"/>
            <a:ext cx="898617" cy="1914155"/>
          </a:xfrm>
          <a:prstGeom prst="chevron">
            <a:avLst>
              <a:gd name="adj" fmla="val 27086"/>
            </a:avLst>
          </a:prstGeom>
          <a:solidFill>
            <a:srgbClr val="AAC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Round Same Side Corner Rectangle 4"/>
          <p:cNvSpPr/>
          <p:nvPr/>
        </p:nvSpPr>
        <p:spPr>
          <a:xfrm>
            <a:off x="2631431" y="5353923"/>
            <a:ext cx="7503170" cy="632694"/>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lvl="0"/>
            <a:r>
              <a:rPr lang="en-US" sz="1800" dirty="0" smtClean="0"/>
              <a:t>At the material time, are unable to communicate their decisions by any means, verbal or non-verbal!</a:t>
            </a:r>
            <a:endParaRPr lang="en-US" sz="1800" dirty="0"/>
          </a:p>
        </p:txBody>
      </p:sp>
      <p:sp>
        <p:nvSpPr>
          <p:cNvPr id="26" name="Round Same Side Corner Rectangle 4"/>
          <p:cNvSpPr/>
          <p:nvPr/>
        </p:nvSpPr>
        <p:spPr>
          <a:xfrm>
            <a:off x="1074132" y="5573339"/>
            <a:ext cx="680237" cy="68983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0" lvl="1" algn="ctr" defTabSz="889000">
              <a:lnSpc>
                <a:spcPct val="90000"/>
              </a:lnSpc>
              <a:spcBef>
                <a:spcPct val="0"/>
              </a:spcBef>
              <a:spcAft>
                <a:spcPct val="15000"/>
              </a:spcAft>
            </a:pPr>
            <a:r>
              <a:rPr lang="en-GB" sz="3600" b="1" kern="1200" dirty="0">
                <a:solidFill>
                  <a:schemeClr val="bg1"/>
                </a:solidFill>
                <a:latin typeface="+mn-lt"/>
                <a:cs typeface="Arial"/>
              </a:rPr>
              <a:t>5</a:t>
            </a:r>
            <a:endParaRPr lang="en-US" sz="3600" b="1" kern="1200" dirty="0">
              <a:solidFill>
                <a:schemeClr val="bg1"/>
              </a:solidFill>
              <a:latin typeface="+mn-lt"/>
            </a:endParaRPr>
          </a:p>
        </p:txBody>
      </p:sp>
      <p:sp>
        <p:nvSpPr>
          <p:cNvPr id="3" name="Slide Number Placeholder 2"/>
          <p:cNvSpPr>
            <a:spLocks noGrp="1"/>
          </p:cNvSpPr>
          <p:nvPr>
            <p:ph type="sldNum" sz="quarter" idx="12"/>
          </p:nvPr>
        </p:nvSpPr>
        <p:spPr/>
        <p:txBody>
          <a:bodyPr/>
          <a:lstStyle/>
          <a:p>
            <a:fld id="{017B8712-43A9-46E2-9679-058523AFA422}" type="slidenum">
              <a:rPr lang="en-GB" smtClean="0"/>
              <a:t>11</a:t>
            </a:fld>
            <a:endParaRPr lang="en-GB"/>
          </a:p>
        </p:txBody>
      </p:sp>
    </p:spTree>
    <p:extLst>
      <p:ext uri="{BB962C8B-B14F-4D97-AF65-F5344CB8AC3E}">
        <p14:creationId xmlns:p14="http://schemas.microsoft.com/office/powerpoint/2010/main" val="4202738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360" y="0"/>
            <a:ext cx="9612000" cy="1224000"/>
          </a:xfrm>
        </p:spPr>
        <p:txBody>
          <a:bodyPr/>
          <a:lstStyle/>
          <a:p>
            <a:r>
              <a:rPr lang="en-GB" dirty="0" err="1"/>
              <a:t>Fca</a:t>
            </a:r>
            <a:r>
              <a:rPr lang="en-GB" dirty="0"/>
              <a:t> business plan 2017/18</a:t>
            </a:r>
          </a:p>
        </p:txBody>
      </p:sp>
      <p:sp>
        <p:nvSpPr>
          <p:cNvPr id="4" name="Slide Number Placeholder 3"/>
          <p:cNvSpPr>
            <a:spLocks noGrp="1"/>
          </p:cNvSpPr>
          <p:nvPr>
            <p:ph type="sldNum" sz="quarter" idx="12"/>
          </p:nvPr>
        </p:nvSpPr>
        <p:spPr/>
        <p:txBody>
          <a:bodyPr/>
          <a:lstStyle/>
          <a:p>
            <a:fld id="{017B8712-43A9-46E2-9679-058523AFA422}" type="slidenum">
              <a:rPr lang="en-GB" smtClean="0"/>
              <a:t>12</a:t>
            </a:fld>
            <a:endParaRPr lang="en-GB"/>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750" y="1564346"/>
            <a:ext cx="9612313" cy="4580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220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847334" indent="-325898">
              <a:defRPr b="1">
                <a:solidFill>
                  <a:schemeClr val="tx1"/>
                </a:solidFill>
                <a:latin typeface="Arial" charset="0"/>
                <a:ea typeface="Arial" charset="0"/>
                <a:cs typeface="Arial" charset="0"/>
              </a:defRPr>
            </a:lvl2pPr>
            <a:lvl3pPr marL="1303592" indent="-260718">
              <a:defRPr b="1">
                <a:solidFill>
                  <a:schemeClr val="tx1"/>
                </a:solidFill>
                <a:latin typeface="Arial" charset="0"/>
                <a:ea typeface="Arial" charset="0"/>
                <a:cs typeface="Arial" charset="0"/>
              </a:defRPr>
            </a:lvl3pPr>
            <a:lvl4pPr marL="1825028" indent="-260718">
              <a:defRPr b="1">
                <a:solidFill>
                  <a:schemeClr val="tx1"/>
                </a:solidFill>
                <a:latin typeface="Arial" charset="0"/>
                <a:ea typeface="Arial" charset="0"/>
                <a:cs typeface="Arial" charset="0"/>
              </a:defRPr>
            </a:lvl4pPr>
            <a:lvl5pPr marL="2346465" indent="-260718">
              <a:defRPr b="1">
                <a:solidFill>
                  <a:schemeClr val="tx1"/>
                </a:solidFill>
                <a:latin typeface="Arial" charset="0"/>
                <a:ea typeface="Arial" charset="0"/>
                <a:cs typeface="Arial" charset="0"/>
              </a:defRPr>
            </a:lvl5pPr>
            <a:lvl6pPr marL="2867901" indent="-260718" eaLnBrk="0" fontAlgn="base" hangingPunct="0">
              <a:spcBef>
                <a:spcPct val="0"/>
              </a:spcBef>
              <a:spcAft>
                <a:spcPct val="0"/>
              </a:spcAft>
              <a:defRPr b="1">
                <a:solidFill>
                  <a:schemeClr val="tx1"/>
                </a:solidFill>
                <a:latin typeface="Arial" charset="0"/>
                <a:ea typeface="Arial" charset="0"/>
                <a:cs typeface="Arial" charset="0"/>
              </a:defRPr>
            </a:lvl6pPr>
            <a:lvl7pPr marL="3389338" indent="-260718" eaLnBrk="0" fontAlgn="base" hangingPunct="0">
              <a:spcBef>
                <a:spcPct val="0"/>
              </a:spcBef>
              <a:spcAft>
                <a:spcPct val="0"/>
              </a:spcAft>
              <a:defRPr b="1">
                <a:solidFill>
                  <a:schemeClr val="tx1"/>
                </a:solidFill>
                <a:latin typeface="Arial" charset="0"/>
                <a:ea typeface="Arial" charset="0"/>
                <a:cs typeface="Arial" charset="0"/>
              </a:defRPr>
            </a:lvl7pPr>
            <a:lvl8pPr marL="3910775" indent="-260718" eaLnBrk="0" fontAlgn="base" hangingPunct="0">
              <a:spcBef>
                <a:spcPct val="0"/>
              </a:spcBef>
              <a:spcAft>
                <a:spcPct val="0"/>
              </a:spcAft>
              <a:defRPr b="1">
                <a:solidFill>
                  <a:schemeClr val="tx1"/>
                </a:solidFill>
                <a:latin typeface="Arial" charset="0"/>
                <a:ea typeface="Arial" charset="0"/>
                <a:cs typeface="Arial" charset="0"/>
              </a:defRPr>
            </a:lvl8pPr>
            <a:lvl9pPr marL="4432211" indent="-260718" eaLnBrk="0" fontAlgn="base" hangingPunct="0">
              <a:spcBef>
                <a:spcPct val="0"/>
              </a:spcBef>
              <a:spcAft>
                <a:spcPct val="0"/>
              </a:spcAft>
              <a:defRPr b="1">
                <a:solidFill>
                  <a:schemeClr val="tx1"/>
                </a:solidFill>
                <a:latin typeface="Arial" charset="0"/>
                <a:ea typeface="Arial" charset="0"/>
                <a:cs typeface="Arial" charset="0"/>
              </a:defRPr>
            </a:lvl9pPr>
          </a:lstStyle>
          <a:p>
            <a:fld id="{BCC15333-D744-0648-88D6-FF8A1A9A05BD}" type="slidenum">
              <a:rPr lang="en-GB" altLang="en-US" b="0">
                <a:solidFill>
                  <a:schemeClr val="bg1"/>
                </a:solidFill>
              </a:rPr>
              <a:pPr/>
              <a:t>13</a:t>
            </a:fld>
            <a:endParaRPr lang="en-GB" altLang="en-US" b="0">
              <a:solidFill>
                <a:schemeClr val="bg1"/>
              </a:solidFill>
            </a:endParaRPr>
          </a:p>
        </p:txBody>
      </p:sp>
      <p:sp>
        <p:nvSpPr>
          <p:cNvPr id="19459" name="Content Placeholder 2"/>
          <p:cNvSpPr>
            <a:spLocks noGrp="1"/>
          </p:cNvSpPr>
          <p:nvPr>
            <p:ph type="body" sz="quarter" idx="12"/>
          </p:nvPr>
        </p:nvSpPr>
        <p:spPr bwMode="auto">
          <a:xfrm>
            <a:off x="2210765" y="2281629"/>
            <a:ext cx="6335234" cy="4703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algn="ctr"/>
            <a:r>
              <a:rPr lang="en-US" altLang="en-US" sz="2800" i="1" dirty="0">
                <a:solidFill>
                  <a:schemeClr val="accent1"/>
                </a:solidFill>
                <a:latin typeface="Arial" charset="0"/>
                <a:cs typeface="Arial" charset="0"/>
              </a:rPr>
              <a:t>Someone who, due to their personal circumstances, is especially susceptible to detriment, particularly when the firm is not acting with appropriate levels of care</a:t>
            </a:r>
            <a:r>
              <a:rPr lang="en-US" altLang="en-US" sz="2800" i="1" dirty="0">
                <a:solidFill>
                  <a:srgbClr val="00A3E2"/>
                </a:solidFill>
                <a:latin typeface="Arial" charset="0"/>
                <a:cs typeface="Arial" charset="0"/>
              </a:rPr>
              <a:t>.</a:t>
            </a:r>
            <a:r>
              <a:rPr lang="en-US" altLang="en-US" sz="2800" i="1" dirty="0">
                <a:solidFill>
                  <a:srgbClr val="004151"/>
                </a:solidFill>
                <a:latin typeface="Arial" charset="0"/>
                <a:cs typeface="Arial" charset="0"/>
              </a:rPr>
              <a:t> </a:t>
            </a:r>
          </a:p>
          <a:p>
            <a:pPr algn="ctr"/>
            <a:endParaRPr lang="en-US" altLang="en-US" sz="2800" i="1" dirty="0">
              <a:solidFill>
                <a:srgbClr val="004151"/>
              </a:solidFill>
              <a:latin typeface="Arial" charset="0"/>
              <a:cs typeface="Arial" charset="0"/>
            </a:endParaRPr>
          </a:p>
          <a:p>
            <a:pPr algn="ctr"/>
            <a:r>
              <a:rPr lang="en-US" altLang="en-US" sz="2000" b="0" i="1" dirty="0">
                <a:solidFill>
                  <a:srgbClr val="004151"/>
                </a:solidFill>
                <a:latin typeface="Arial" charset="0"/>
                <a:cs typeface="Arial" charset="0"/>
              </a:rPr>
              <a:t>(FCA Consumer Vulnerability Paper, February 2015)</a:t>
            </a:r>
          </a:p>
        </p:txBody>
      </p:sp>
      <p:sp>
        <p:nvSpPr>
          <p:cNvPr id="6" name="Rectangle 14"/>
          <p:cNvSpPr txBox="1">
            <a:spLocks/>
          </p:cNvSpPr>
          <p:nvPr/>
        </p:nvSpPr>
        <p:spPr>
          <a:xfrm>
            <a:off x="396238" y="395250"/>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VULNERABLE CUSTOMERS</a:t>
            </a:r>
          </a:p>
          <a:p>
            <a:r>
              <a:rPr lang="en-GB" altLang="en-US" sz="2300" b="0" cap="none" dirty="0"/>
              <a:t>Dementia in the context of Financial Services</a:t>
            </a:r>
          </a:p>
        </p:txBody>
      </p:sp>
      <p:sp>
        <p:nvSpPr>
          <p:cNvPr id="2" name="TextBox 1"/>
          <p:cNvSpPr txBox="1"/>
          <p:nvPr/>
        </p:nvSpPr>
        <p:spPr>
          <a:xfrm>
            <a:off x="1565275" y="1434178"/>
            <a:ext cx="795153" cy="3170099"/>
          </a:xfrm>
          <a:prstGeom prst="rect">
            <a:avLst/>
          </a:prstGeom>
          <a:noFill/>
        </p:spPr>
        <p:txBody>
          <a:bodyPr wrap="square" rtlCol="0">
            <a:spAutoFit/>
          </a:bodyPr>
          <a:lstStyle/>
          <a:p>
            <a:r>
              <a:rPr lang="en-US" sz="20000">
                <a:solidFill>
                  <a:srgbClr val="00A3E2"/>
                </a:solidFill>
              </a:rPr>
              <a:t>“</a:t>
            </a:r>
          </a:p>
        </p:txBody>
      </p:sp>
      <p:sp>
        <p:nvSpPr>
          <p:cNvPr id="7" name="TextBox 6"/>
          <p:cNvSpPr txBox="1"/>
          <p:nvPr/>
        </p:nvSpPr>
        <p:spPr>
          <a:xfrm rot="10800000">
            <a:off x="7549115" y="2270995"/>
            <a:ext cx="790443" cy="3170099"/>
          </a:xfrm>
          <a:prstGeom prst="rect">
            <a:avLst/>
          </a:prstGeom>
          <a:noFill/>
        </p:spPr>
        <p:txBody>
          <a:bodyPr wrap="square" rtlCol="0">
            <a:spAutoFit/>
          </a:bodyPr>
          <a:lstStyle/>
          <a:p>
            <a:r>
              <a:rPr lang="en-US" sz="20000" dirty="0">
                <a:solidFill>
                  <a:srgbClr val="00A3E2"/>
                </a:solidFill>
              </a:rPr>
              <a:t>“</a:t>
            </a:r>
          </a:p>
        </p:txBody>
      </p:sp>
    </p:spTree>
    <p:extLst>
      <p:ext uri="{BB962C8B-B14F-4D97-AF65-F5344CB8AC3E}">
        <p14:creationId xmlns:p14="http://schemas.microsoft.com/office/powerpoint/2010/main" val="2061331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Effect transition="in" filter="fade">
                                      <p:cBhvr>
                                        <p:cTn id="12" dur="10"/>
                                        <p:tgtEl>
                                          <p:spTgt spid="19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0"/>
            <a:ext cx="9612000" cy="1224000"/>
          </a:xfrm>
        </p:spPr>
        <p:txBody>
          <a:bodyPr/>
          <a:lstStyle/>
          <a:p>
            <a:r>
              <a:rPr lang="en-GB" dirty="0" smtClean="0"/>
              <a:t>consumer </a:t>
            </a:r>
            <a:r>
              <a:rPr lang="en-GB" dirty="0"/>
              <a:t>vulnerability </a:t>
            </a:r>
          </a:p>
        </p:txBody>
      </p:sp>
      <p:sp>
        <p:nvSpPr>
          <p:cNvPr id="3" name="Content Placeholder 2"/>
          <p:cNvSpPr>
            <a:spLocks noGrp="1"/>
          </p:cNvSpPr>
          <p:nvPr>
            <p:ph idx="1"/>
          </p:nvPr>
        </p:nvSpPr>
        <p:spPr>
          <a:xfrm>
            <a:off x="1579625" y="2031247"/>
            <a:ext cx="8572375" cy="3466731"/>
          </a:xfrm>
        </p:spPr>
        <p:txBody>
          <a:bodyPr/>
          <a:lstStyle/>
          <a:p>
            <a:pPr>
              <a:buClr>
                <a:srgbClr val="00A3E2"/>
              </a:buClr>
            </a:pPr>
            <a:r>
              <a:rPr lang="en-GB" sz="2000" dirty="0"/>
              <a:t>Much consumer protection legislation looks at average or typical client – vulnerable client more likely suffer harm</a:t>
            </a:r>
            <a:br>
              <a:rPr lang="en-GB" sz="2000" dirty="0"/>
            </a:br>
            <a:endParaRPr lang="en-GB" sz="2000" dirty="0"/>
          </a:p>
          <a:p>
            <a:pPr>
              <a:buClr>
                <a:srgbClr val="00A3E2"/>
              </a:buClr>
            </a:pPr>
            <a:r>
              <a:rPr lang="en-GB" sz="2000" dirty="0"/>
              <a:t>Firms need to ensure that consumers are adequately protected.</a:t>
            </a:r>
            <a:br>
              <a:rPr lang="en-GB" sz="2000" dirty="0"/>
            </a:br>
            <a:endParaRPr lang="en-GB" sz="2000" dirty="0"/>
          </a:p>
          <a:p>
            <a:pPr>
              <a:buClr>
                <a:srgbClr val="00A3E2"/>
              </a:buClr>
            </a:pPr>
            <a:r>
              <a:rPr lang="en-GB" sz="2000" dirty="0"/>
              <a:t>Deal with vulnerable clients is a reality due to the long-term nature of commitments.</a:t>
            </a:r>
            <a:br>
              <a:rPr lang="en-GB" sz="2000" dirty="0"/>
            </a:br>
            <a:endParaRPr lang="en-GB" sz="2000" dirty="0"/>
          </a:p>
          <a:p>
            <a:pPr>
              <a:buClr>
                <a:srgbClr val="00A3E2"/>
              </a:buClr>
            </a:pPr>
            <a:r>
              <a:rPr lang="en-GB" sz="2000" dirty="0"/>
              <a:t>Vulnerability includes dementia – often not recognised by the affected individual or their partner</a:t>
            </a:r>
          </a:p>
          <a:p>
            <a:endParaRPr lang="en-GB"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14</a:t>
            </a:fld>
            <a:endParaRPr lang="en-GB"/>
          </a:p>
        </p:txBody>
      </p:sp>
      <p:sp>
        <p:nvSpPr>
          <p:cNvPr id="5" name="Oval 4"/>
          <p:cNvSpPr/>
          <p:nvPr/>
        </p:nvSpPr>
        <p:spPr>
          <a:xfrm>
            <a:off x="1131570" y="207113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314809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389993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4959033"/>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3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843207"/>
            <a:ext cx="9612000" cy="798287"/>
          </a:xfrm>
        </p:spPr>
        <p:txBody>
          <a:bodyPr/>
          <a:lstStyle/>
          <a:p>
            <a:r>
              <a:rPr lang="en-GB" dirty="0"/>
              <a:t>firm strategy:</a:t>
            </a:r>
            <a:br>
              <a:rPr lang="en-GB" dirty="0"/>
            </a:br>
            <a:endParaRPr lang="en-GB" dirty="0"/>
          </a:p>
        </p:txBody>
      </p:sp>
      <p:sp>
        <p:nvSpPr>
          <p:cNvPr id="3" name="Content Placeholder 2"/>
          <p:cNvSpPr>
            <a:spLocks noGrp="1"/>
          </p:cNvSpPr>
          <p:nvPr>
            <p:ph idx="1"/>
          </p:nvPr>
        </p:nvSpPr>
        <p:spPr>
          <a:xfrm>
            <a:off x="1576705" y="1873451"/>
            <a:ext cx="8881546" cy="3809720"/>
          </a:xfrm>
        </p:spPr>
        <p:txBody>
          <a:bodyPr/>
          <a:lstStyle/>
          <a:p>
            <a:pPr>
              <a:buClr>
                <a:srgbClr val="00A3E2"/>
              </a:buClr>
              <a:buSzPct val="100000"/>
            </a:pPr>
            <a:r>
              <a:rPr lang="en-GB" sz="1800" dirty="0"/>
              <a:t>Begin building strategy by auditing current practice</a:t>
            </a:r>
          </a:p>
          <a:p>
            <a:pPr>
              <a:buClr>
                <a:srgbClr val="00A3E2"/>
              </a:buClr>
              <a:buSzPct val="100000"/>
            </a:pPr>
            <a:r>
              <a:rPr lang="en-GB" sz="1800" dirty="0"/>
              <a:t>Treat the client as an individual</a:t>
            </a:r>
          </a:p>
          <a:p>
            <a:pPr>
              <a:buClr>
                <a:srgbClr val="00A3E2"/>
              </a:buClr>
              <a:buSzPct val="100000"/>
            </a:pPr>
            <a:r>
              <a:rPr lang="en-GB" sz="1800" dirty="0"/>
              <a:t>Offer the client a flexible and tailored response to a change in circumstances</a:t>
            </a:r>
          </a:p>
          <a:p>
            <a:pPr>
              <a:buClr>
                <a:srgbClr val="00A3E2"/>
              </a:buClr>
              <a:buSzPct val="100000"/>
            </a:pPr>
            <a:r>
              <a:rPr lang="en-GB" sz="1800" dirty="0"/>
              <a:t>Provide a tailored approach and offer the use of specialist sources of help and advice if necessary</a:t>
            </a:r>
          </a:p>
          <a:p>
            <a:pPr>
              <a:buClr>
                <a:srgbClr val="00A3E2"/>
              </a:buClr>
              <a:buSzPct val="100000"/>
            </a:pPr>
            <a:r>
              <a:rPr lang="en-GB" sz="1800" dirty="0"/>
              <a:t>Sufficient training for frontline staff to have ‘proper conversation’</a:t>
            </a:r>
          </a:p>
          <a:p>
            <a:pPr>
              <a:buClr>
                <a:srgbClr val="00A3E2"/>
              </a:buClr>
              <a:buSzPct val="100000"/>
            </a:pPr>
            <a:r>
              <a:rPr lang="en-GB" sz="1800" dirty="0"/>
              <a:t>Good policies and practice in handling disclosure or communication needs</a:t>
            </a:r>
          </a:p>
          <a:p>
            <a:pPr>
              <a:buClr>
                <a:srgbClr val="00A3E2"/>
              </a:buClr>
              <a:buSzPct val="100000"/>
            </a:pPr>
            <a:r>
              <a:rPr lang="en-GB" sz="1800" dirty="0" smtClean="0"/>
              <a:t>Ongoing </a:t>
            </a:r>
            <a:r>
              <a:rPr lang="en-GB" sz="1800" dirty="0"/>
              <a:t>evaluation</a:t>
            </a:r>
          </a:p>
          <a:p>
            <a:endParaRPr lang="en-GB" sz="2000"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15</a:t>
            </a:fld>
            <a:endParaRPr lang="en-GB"/>
          </a:p>
        </p:txBody>
      </p:sp>
      <p:sp>
        <p:nvSpPr>
          <p:cNvPr id="5" name="Oval 4"/>
          <p:cNvSpPr/>
          <p:nvPr/>
        </p:nvSpPr>
        <p:spPr>
          <a:xfrm>
            <a:off x="1131570" y="19081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2339747"/>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273822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3254561"/>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38990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1570" y="436171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1570" y="4786783"/>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843207"/>
            <a:ext cx="9612000" cy="798287"/>
          </a:xfrm>
        </p:spPr>
        <p:txBody>
          <a:bodyPr/>
          <a:lstStyle/>
          <a:p>
            <a:r>
              <a:rPr lang="en-GB" dirty="0"/>
              <a:t>firm strategy:</a:t>
            </a:r>
            <a:br>
              <a:rPr lang="en-GB" dirty="0"/>
            </a:br>
            <a:endParaRPr lang="en-GB" dirty="0"/>
          </a:p>
        </p:txBody>
      </p:sp>
      <p:sp>
        <p:nvSpPr>
          <p:cNvPr id="3" name="Content Placeholder 2"/>
          <p:cNvSpPr>
            <a:spLocks noGrp="1"/>
          </p:cNvSpPr>
          <p:nvPr>
            <p:ph idx="1"/>
          </p:nvPr>
        </p:nvSpPr>
        <p:spPr>
          <a:xfrm>
            <a:off x="1576705" y="1873451"/>
            <a:ext cx="8881546" cy="3809720"/>
          </a:xfrm>
        </p:spPr>
        <p:txBody>
          <a:bodyPr/>
          <a:lstStyle/>
          <a:p>
            <a:pPr>
              <a:buClr>
                <a:srgbClr val="00A3E2"/>
              </a:buClr>
              <a:buSzPct val="100000"/>
            </a:pPr>
            <a:r>
              <a:rPr lang="en-GB" sz="1800" dirty="0"/>
              <a:t>Begin building strategy by auditing current practice</a:t>
            </a:r>
          </a:p>
          <a:p>
            <a:pPr>
              <a:buClr>
                <a:srgbClr val="00A3E2"/>
              </a:buClr>
              <a:buSzPct val="100000"/>
            </a:pPr>
            <a:r>
              <a:rPr lang="en-GB" sz="1800" dirty="0"/>
              <a:t>Treat the client as an individual</a:t>
            </a:r>
          </a:p>
          <a:p>
            <a:pPr>
              <a:buClr>
                <a:srgbClr val="00A3E2"/>
              </a:buClr>
              <a:buSzPct val="100000"/>
            </a:pPr>
            <a:r>
              <a:rPr lang="en-GB" sz="1800" dirty="0"/>
              <a:t>Offer the client a flexible and tailored response to a change in circumstances</a:t>
            </a:r>
          </a:p>
          <a:p>
            <a:pPr>
              <a:buClr>
                <a:srgbClr val="00A3E2"/>
              </a:buClr>
              <a:buSzPct val="100000"/>
            </a:pPr>
            <a:r>
              <a:rPr lang="en-GB" sz="1800" dirty="0"/>
              <a:t>Provide a tailored approach and offer the use of specialist sources of help and advice if necessary</a:t>
            </a:r>
          </a:p>
          <a:p>
            <a:pPr>
              <a:buClr>
                <a:srgbClr val="00A3E2"/>
              </a:buClr>
              <a:buSzPct val="100000"/>
            </a:pPr>
            <a:r>
              <a:rPr lang="en-GB" sz="1800" dirty="0">
                <a:solidFill>
                  <a:srgbClr val="FF0000"/>
                </a:solidFill>
              </a:rPr>
              <a:t>Sufficient training for frontline staff to have ‘proper conversation’</a:t>
            </a:r>
          </a:p>
          <a:p>
            <a:pPr>
              <a:buClr>
                <a:srgbClr val="00A3E2"/>
              </a:buClr>
              <a:buSzPct val="100000"/>
            </a:pPr>
            <a:r>
              <a:rPr lang="en-GB" sz="1800" dirty="0"/>
              <a:t>Good policies and practice in handling disclosure or communication needs</a:t>
            </a:r>
          </a:p>
          <a:p>
            <a:pPr>
              <a:buClr>
                <a:srgbClr val="00A3E2"/>
              </a:buClr>
              <a:buSzPct val="100000"/>
            </a:pPr>
            <a:r>
              <a:rPr lang="en-GB" sz="1800" dirty="0" smtClean="0"/>
              <a:t>Ongoing </a:t>
            </a:r>
            <a:r>
              <a:rPr lang="en-GB" sz="1800" dirty="0"/>
              <a:t>evaluation</a:t>
            </a:r>
          </a:p>
          <a:p>
            <a:endParaRPr lang="en-GB" sz="2000"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16</a:t>
            </a:fld>
            <a:endParaRPr lang="en-GB"/>
          </a:p>
        </p:txBody>
      </p:sp>
      <p:sp>
        <p:nvSpPr>
          <p:cNvPr id="5" name="Oval 4"/>
          <p:cNvSpPr/>
          <p:nvPr/>
        </p:nvSpPr>
        <p:spPr>
          <a:xfrm>
            <a:off x="1131570" y="19081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2339747"/>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273822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3254561"/>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38990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1570" y="436171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1570" y="4786783"/>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549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Content Placeholder 7"/>
          <p:cNvSpPr txBox="1">
            <a:spLocks/>
          </p:cNvSpPr>
          <p:nvPr/>
        </p:nvSpPr>
        <p:spPr bwMode="auto">
          <a:xfrm>
            <a:off x="4285308" y="399380"/>
            <a:ext cx="3747704" cy="4483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566" tIns="35783" rIns="71566" bIns="35783"/>
          <a:lstStyle>
            <a:lvl1pPr marL="312738" indent="-312738">
              <a:defRPr b="1">
                <a:solidFill>
                  <a:schemeClr val="tx1"/>
                </a:solidFill>
                <a:latin typeface="Arial" charset="0"/>
                <a:ea typeface="Arial" charset="0"/>
                <a:cs typeface="Arial" charset="0"/>
              </a:defRPr>
            </a:lvl1pPr>
            <a:lvl2pPr marL="742950" indent="-285750">
              <a:defRPr b="1">
                <a:solidFill>
                  <a:schemeClr val="tx1"/>
                </a:solidFill>
                <a:latin typeface="Arial" charset="0"/>
                <a:ea typeface="Arial" charset="0"/>
                <a:cs typeface="Arial" charset="0"/>
              </a:defRPr>
            </a:lvl2pPr>
            <a:lvl3pPr marL="1141413" indent="-227013">
              <a:defRPr b="1">
                <a:solidFill>
                  <a:schemeClr val="tx1"/>
                </a:solidFill>
                <a:latin typeface="Arial" charset="0"/>
                <a:ea typeface="Arial" charset="0"/>
                <a:cs typeface="Arial" charset="0"/>
              </a:defRPr>
            </a:lvl3pPr>
            <a:lvl4pPr marL="1600200" indent="-228600">
              <a:defRPr b="1">
                <a:solidFill>
                  <a:schemeClr val="tx1"/>
                </a:solidFill>
                <a:latin typeface="Arial" charset="0"/>
                <a:ea typeface="Arial" charset="0"/>
                <a:cs typeface="Arial" charset="0"/>
              </a:defRPr>
            </a:lvl4pPr>
            <a:lvl5pPr marL="2057400" indent="-228600">
              <a:defRPr b="1">
                <a:solidFill>
                  <a:schemeClr val="tx1"/>
                </a:solidFill>
                <a:latin typeface="Arial" charset="0"/>
                <a:ea typeface="Arial" charset="0"/>
                <a:cs typeface="Arial" charset="0"/>
              </a:defRPr>
            </a:lvl5pPr>
            <a:lvl6pPr marL="2514600" indent="-228600" eaLnBrk="0" fontAlgn="base" hangingPunct="0">
              <a:spcBef>
                <a:spcPct val="0"/>
              </a:spcBef>
              <a:spcAft>
                <a:spcPct val="0"/>
              </a:spcAft>
              <a:defRPr b="1">
                <a:solidFill>
                  <a:schemeClr val="tx1"/>
                </a:solidFill>
                <a:latin typeface="Arial" charset="0"/>
                <a:ea typeface="Arial" charset="0"/>
                <a:cs typeface="Arial" charset="0"/>
              </a:defRPr>
            </a:lvl6pPr>
            <a:lvl7pPr marL="2971800" indent="-228600" eaLnBrk="0" fontAlgn="base" hangingPunct="0">
              <a:spcBef>
                <a:spcPct val="0"/>
              </a:spcBef>
              <a:spcAft>
                <a:spcPct val="0"/>
              </a:spcAft>
              <a:defRPr b="1">
                <a:solidFill>
                  <a:schemeClr val="tx1"/>
                </a:solidFill>
                <a:latin typeface="Arial" charset="0"/>
                <a:ea typeface="Arial" charset="0"/>
                <a:cs typeface="Arial" charset="0"/>
              </a:defRPr>
            </a:lvl7pPr>
            <a:lvl8pPr marL="3429000" indent="-228600" eaLnBrk="0" fontAlgn="base" hangingPunct="0">
              <a:spcBef>
                <a:spcPct val="0"/>
              </a:spcBef>
              <a:spcAft>
                <a:spcPct val="0"/>
              </a:spcAft>
              <a:defRPr b="1">
                <a:solidFill>
                  <a:schemeClr val="tx1"/>
                </a:solidFill>
                <a:latin typeface="Arial" charset="0"/>
                <a:ea typeface="Arial" charset="0"/>
                <a:cs typeface="Arial" charset="0"/>
              </a:defRPr>
            </a:lvl8pPr>
            <a:lvl9pPr marL="3886200" indent="-228600" eaLnBrk="0" fontAlgn="base" hangingPunct="0">
              <a:spcBef>
                <a:spcPct val="0"/>
              </a:spcBef>
              <a:spcAft>
                <a:spcPct val="0"/>
              </a:spcAft>
              <a:defRPr b="1">
                <a:solidFill>
                  <a:schemeClr val="tx1"/>
                </a:solidFill>
                <a:latin typeface="Arial" charset="0"/>
                <a:ea typeface="Arial" charset="0"/>
                <a:cs typeface="Arial" charset="0"/>
              </a:defRPr>
            </a:lvl9pPr>
          </a:lstStyle>
          <a:p>
            <a:pPr algn="just">
              <a:spcBef>
                <a:spcPct val="20000"/>
              </a:spcBef>
              <a:buFont typeface="Arial" charset="0"/>
              <a:buChar char="•"/>
            </a:pPr>
            <a:endParaRPr lang="en-US" altLang="en-US" sz="1400">
              <a:solidFill>
                <a:srgbClr val="003377"/>
              </a:solidFill>
            </a:endParaRPr>
          </a:p>
          <a:p>
            <a:pPr algn="just">
              <a:spcBef>
                <a:spcPct val="20000"/>
              </a:spcBef>
              <a:buFontTx/>
              <a:buChar char="•"/>
            </a:pPr>
            <a:endParaRPr lang="en-US" altLang="en-US" sz="1300">
              <a:solidFill>
                <a:srgbClr val="003377"/>
              </a:solidFill>
            </a:endParaRPr>
          </a:p>
        </p:txBody>
      </p:sp>
      <p:sp>
        <p:nvSpPr>
          <p:cNvPr id="11" name="Rectangle 14"/>
          <p:cNvSpPr txBox="1">
            <a:spLocks/>
          </p:cNvSpPr>
          <p:nvPr/>
        </p:nvSpPr>
        <p:spPr>
          <a:xfrm>
            <a:off x="421534" y="389081"/>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HAVING A CONVERSATION</a:t>
            </a:r>
          </a:p>
          <a:p>
            <a:r>
              <a:rPr lang="en-GB" altLang="en-US" sz="2300" b="0" cap="none" dirty="0"/>
              <a:t>Some ground rules</a:t>
            </a:r>
          </a:p>
        </p:txBody>
      </p:sp>
      <p:sp>
        <p:nvSpPr>
          <p:cNvPr id="2" name="Slide Number Placeholder 1"/>
          <p:cNvSpPr>
            <a:spLocks noGrp="1"/>
          </p:cNvSpPr>
          <p:nvPr>
            <p:ph type="sldNum" sz="quarter" idx="12"/>
          </p:nvPr>
        </p:nvSpPr>
        <p:spPr/>
        <p:txBody>
          <a:bodyPr/>
          <a:lstStyle/>
          <a:p>
            <a:fld id="{017B8712-43A9-46E2-9679-058523AFA422}" type="slidenum">
              <a:rPr lang="en-GB" smtClean="0"/>
              <a:t>17</a:t>
            </a:fld>
            <a:endParaRPr lang="en-GB"/>
          </a:p>
        </p:txBody>
      </p:sp>
      <p:sp>
        <p:nvSpPr>
          <p:cNvPr id="7" name="Rectangle 6"/>
          <p:cNvSpPr/>
          <p:nvPr/>
        </p:nvSpPr>
        <p:spPr>
          <a:xfrm>
            <a:off x="2185620" y="2006628"/>
            <a:ext cx="7966380" cy="36933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326510" y="2006628"/>
            <a:ext cx="7650867" cy="369332"/>
          </a:xfrm>
          <a:prstGeom prst="rect">
            <a:avLst/>
          </a:prstGeom>
          <a:solidFill>
            <a:schemeClr val="tx2">
              <a:lumMod val="40000"/>
              <a:lumOff val="60000"/>
            </a:schemeClr>
          </a:solidFill>
        </p:spPr>
        <p:txBody>
          <a:bodyPr wrap="square" rtlCol="0">
            <a:spAutoFit/>
          </a:bodyPr>
          <a:lstStyle/>
          <a:p>
            <a:pPr lvl="0" algn="ctr"/>
            <a:r>
              <a:rPr lang="en-GB" sz="1800" dirty="0"/>
              <a:t>Talk to the person, not about them</a:t>
            </a:r>
            <a:endParaRPr lang="en-US" sz="1800" dirty="0"/>
          </a:p>
        </p:txBody>
      </p:sp>
      <p:sp>
        <p:nvSpPr>
          <p:cNvPr id="9" name="Rectangle 8"/>
          <p:cNvSpPr/>
          <p:nvPr/>
        </p:nvSpPr>
        <p:spPr>
          <a:xfrm>
            <a:off x="2185620" y="2469620"/>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326510" y="2469620"/>
            <a:ext cx="7650867" cy="369332"/>
          </a:xfrm>
          <a:prstGeom prst="rect">
            <a:avLst/>
          </a:prstGeom>
          <a:solidFill>
            <a:schemeClr val="tx2">
              <a:lumMod val="40000"/>
              <a:lumOff val="60000"/>
            </a:schemeClr>
          </a:solidFill>
        </p:spPr>
        <p:txBody>
          <a:bodyPr wrap="square" rtlCol="0">
            <a:spAutoFit/>
          </a:bodyPr>
          <a:lstStyle/>
          <a:p>
            <a:pPr lvl="0" algn="ctr"/>
            <a:r>
              <a:rPr lang="en-GB" sz="1800"/>
              <a:t>Use names, rather than he/she</a:t>
            </a:r>
            <a:endParaRPr lang="en-US" sz="1800" dirty="0"/>
          </a:p>
        </p:txBody>
      </p:sp>
      <p:sp>
        <p:nvSpPr>
          <p:cNvPr id="12" name="Rectangle 11"/>
          <p:cNvSpPr/>
          <p:nvPr/>
        </p:nvSpPr>
        <p:spPr>
          <a:xfrm>
            <a:off x="2185620" y="2932612"/>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326510" y="2932612"/>
            <a:ext cx="7650867" cy="369332"/>
          </a:xfrm>
          <a:prstGeom prst="rect">
            <a:avLst/>
          </a:prstGeom>
          <a:solidFill>
            <a:schemeClr val="tx2">
              <a:lumMod val="40000"/>
              <a:lumOff val="60000"/>
            </a:schemeClr>
          </a:solidFill>
        </p:spPr>
        <p:txBody>
          <a:bodyPr wrap="square" rtlCol="0">
            <a:spAutoFit/>
          </a:bodyPr>
          <a:lstStyle/>
          <a:p>
            <a:pPr lvl="0" algn="ctr"/>
            <a:r>
              <a:rPr lang="en-GB" sz="1800"/>
              <a:t>Avoid badgering the witness! </a:t>
            </a:r>
            <a:endParaRPr lang="en-US" sz="1800" dirty="0"/>
          </a:p>
        </p:txBody>
      </p:sp>
      <p:sp>
        <p:nvSpPr>
          <p:cNvPr id="14" name="Rectangle 13"/>
          <p:cNvSpPr/>
          <p:nvPr/>
        </p:nvSpPr>
        <p:spPr>
          <a:xfrm>
            <a:off x="2185620" y="3408701"/>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26510" y="3408701"/>
            <a:ext cx="7650867" cy="369332"/>
          </a:xfrm>
          <a:prstGeom prst="rect">
            <a:avLst/>
          </a:prstGeom>
          <a:solidFill>
            <a:schemeClr val="tx2">
              <a:lumMod val="40000"/>
              <a:lumOff val="60000"/>
            </a:schemeClr>
          </a:solidFill>
        </p:spPr>
        <p:txBody>
          <a:bodyPr wrap="square" rtlCol="0">
            <a:spAutoFit/>
          </a:bodyPr>
          <a:lstStyle/>
          <a:p>
            <a:pPr lvl="0" algn="ctr"/>
            <a:r>
              <a:rPr lang="en-GB" sz="1800"/>
              <a:t>Speak one at a time and do not interrupt</a:t>
            </a:r>
            <a:endParaRPr lang="en-US" sz="1800" dirty="0"/>
          </a:p>
        </p:txBody>
      </p:sp>
      <p:sp>
        <p:nvSpPr>
          <p:cNvPr id="16" name="Rectangle 15"/>
          <p:cNvSpPr/>
          <p:nvPr/>
        </p:nvSpPr>
        <p:spPr>
          <a:xfrm>
            <a:off x="2185620" y="3884790"/>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326510" y="3884790"/>
            <a:ext cx="7650867" cy="369332"/>
          </a:xfrm>
          <a:prstGeom prst="rect">
            <a:avLst/>
          </a:prstGeom>
          <a:solidFill>
            <a:schemeClr val="tx2">
              <a:lumMod val="40000"/>
              <a:lumOff val="60000"/>
            </a:schemeClr>
          </a:solidFill>
        </p:spPr>
        <p:txBody>
          <a:bodyPr wrap="square" rtlCol="0">
            <a:spAutoFit/>
          </a:bodyPr>
          <a:lstStyle/>
          <a:p>
            <a:pPr lvl="0" algn="ctr"/>
            <a:r>
              <a:rPr lang="en-US" sz="1800"/>
              <a:t>Break it down, rephrase, don’t repeat</a:t>
            </a:r>
            <a:endParaRPr lang="en-US" sz="1800" dirty="0"/>
          </a:p>
        </p:txBody>
      </p:sp>
      <p:sp>
        <p:nvSpPr>
          <p:cNvPr id="18" name="Rectangle 17"/>
          <p:cNvSpPr/>
          <p:nvPr/>
        </p:nvSpPr>
        <p:spPr>
          <a:xfrm>
            <a:off x="2185620" y="4359599"/>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326510" y="4359599"/>
            <a:ext cx="7650867" cy="369332"/>
          </a:xfrm>
          <a:prstGeom prst="rect">
            <a:avLst/>
          </a:prstGeom>
          <a:solidFill>
            <a:schemeClr val="tx2">
              <a:lumMod val="40000"/>
              <a:lumOff val="60000"/>
            </a:schemeClr>
          </a:solidFill>
        </p:spPr>
        <p:txBody>
          <a:bodyPr wrap="square" rtlCol="0">
            <a:spAutoFit/>
          </a:bodyPr>
          <a:lstStyle/>
          <a:p>
            <a:pPr algn="ctr"/>
            <a:r>
              <a:rPr lang="en-US" sz="1800" dirty="0"/>
              <a:t>Think about speech, pace &amp; expressiveness</a:t>
            </a:r>
          </a:p>
        </p:txBody>
      </p:sp>
      <p:sp>
        <p:nvSpPr>
          <p:cNvPr id="20" name="Rectangle 19"/>
          <p:cNvSpPr/>
          <p:nvPr/>
        </p:nvSpPr>
        <p:spPr>
          <a:xfrm>
            <a:off x="2185620" y="4846847"/>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326510" y="4846847"/>
            <a:ext cx="7650867" cy="369332"/>
          </a:xfrm>
          <a:prstGeom prst="rect">
            <a:avLst/>
          </a:prstGeom>
          <a:solidFill>
            <a:schemeClr val="tx2">
              <a:lumMod val="40000"/>
              <a:lumOff val="60000"/>
            </a:schemeClr>
          </a:solidFill>
        </p:spPr>
        <p:txBody>
          <a:bodyPr wrap="square" rtlCol="0">
            <a:spAutoFit/>
          </a:bodyPr>
          <a:lstStyle/>
          <a:p>
            <a:pPr lvl="0" algn="ctr"/>
            <a:r>
              <a:rPr lang="en-GB" sz="1800"/>
              <a:t>Seek first to understand and then be understood</a:t>
            </a:r>
            <a:endParaRPr lang="en-US" sz="1800" dirty="0"/>
          </a:p>
        </p:txBody>
      </p:sp>
      <p:sp>
        <p:nvSpPr>
          <p:cNvPr id="22" name="Rectangle 21"/>
          <p:cNvSpPr/>
          <p:nvPr/>
        </p:nvSpPr>
        <p:spPr>
          <a:xfrm>
            <a:off x="2185620" y="5337453"/>
            <a:ext cx="7966380" cy="369332"/>
          </a:xfrm>
          <a:prstGeom prst="rect">
            <a:avLst/>
          </a:prstGeom>
          <a:solidFill>
            <a:srgbClr val="DFDC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2326510" y="5337453"/>
            <a:ext cx="7650867" cy="369332"/>
          </a:xfrm>
          <a:prstGeom prst="rect">
            <a:avLst/>
          </a:prstGeom>
          <a:solidFill>
            <a:schemeClr val="tx2">
              <a:lumMod val="40000"/>
              <a:lumOff val="60000"/>
            </a:schemeClr>
          </a:solidFill>
        </p:spPr>
        <p:txBody>
          <a:bodyPr wrap="square" rtlCol="0">
            <a:spAutoFit/>
          </a:bodyPr>
          <a:lstStyle/>
          <a:p>
            <a:pPr lvl="0" algn="ctr"/>
            <a:r>
              <a:rPr lang="en-GB" sz="1800"/>
              <a:t>Start with the end in mind</a:t>
            </a:r>
            <a:endParaRPr lang="en-US" sz="1800" dirty="0"/>
          </a:p>
        </p:txBody>
      </p:sp>
      <p:sp>
        <p:nvSpPr>
          <p:cNvPr id="4" name="Left Brace 3"/>
          <p:cNvSpPr/>
          <p:nvPr/>
        </p:nvSpPr>
        <p:spPr>
          <a:xfrm>
            <a:off x="1689904" y="1863523"/>
            <a:ext cx="495716" cy="4051140"/>
          </a:xfrm>
          <a:prstGeom prst="leftBrace">
            <a:avLst>
              <a:gd name="adj1" fmla="val 125080"/>
              <a:gd name="adj2" fmla="val 48857"/>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71" y="2784055"/>
            <a:ext cx="966010" cy="1200874"/>
          </a:xfrm>
          <a:prstGeom prst="rect">
            <a:avLst/>
          </a:prstGeom>
        </p:spPr>
      </p:pic>
      <p:sp>
        <p:nvSpPr>
          <p:cNvPr id="25" name="TextBox 24"/>
          <p:cNvSpPr txBox="1"/>
          <p:nvPr/>
        </p:nvSpPr>
        <p:spPr>
          <a:xfrm>
            <a:off x="382145" y="4134203"/>
            <a:ext cx="1367809" cy="660663"/>
          </a:xfrm>
          <a:prstGeom prst="rect">
            <a:avLst/>
          </a:prstGeom>
          <a:noFill/>
        </p:spPr>
        <p:txBody>
          <a:bodyPr wrap="square" rtlCol="0">
            <a:spAutoFit/>
          </a:bodyPr>
          <a:lstStyle/>
          <a:p>
            <a:pPr lvl="0" algn="ctr"/>
            <a:r>
              <a:rPr lang="en-US" sz="1800"/>
              <a:t>Active listening</a:t>
            </a:r>
            <a:endParaRPr lang="en-US" sz="1800" dirty="0"/>
          </a:p>
        </p:txBody>
      </p:sp>
    </p:spTree>
    <p:extLst>
      <p:ext uri="{BB962C8B-B14F-4D97-AF65-F5344CB8AC3E}">
        <p14:creationId xmlns:p14="http://schemas.microsoft.com/office/powerpoint/2010/main" val="2746899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9398" y="4594945"/>
            <a:ext cx="1517842" cy="532845"/>
          </a:xfrm>
        </p:spPr>
        <p:txBody>
          <a:bodyPr/>
          <a:lstStyle/>
          <a:p>
            <a:pPr algn="ctr"/>
            <a:r>
              <a:rPr lang="en-US" sz="3200" dirty="0">
                <a:solidFill>
                  <a:srgbClr val="FF0000"/>
                </a:solidFill>
              </a:rPr>
              <a:t>P</a:t>
            </a:r>
            <a:r>
              <a:rPr lang="en-US" sz="2300" dirty="0"/>
              <a:t>roximity</a:t>
            </a:r>
          </a:p>
        </p:txBody>
      </p:sp>
      <p:sp>
        <p:nvSpPr>
          <p:cNvPr id="6" name="Rectangle 14"/>
          <p:cNvSpPr txBox="1">
            <a:spLocks/>
          </p:cNvSpPr>
          <p:nvPr/>
        </p:nvSpPr>
        <p:spPr>
          <a:xfrm>
            <a:off x="409724" y="797312"/>
            <a:ext cx="9612000" cy="897666"/>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sz="2400" cap="none" dirty="0"/>
              <a:t>EFFECTIVE COMMUNIATION, IT’S NOT WHAT YOU THINK!</a:t>
            </a:r>
          </a:p>
        </p:txBody>
      </p:sp>
      <p:sp>
        <p:nvSpPr>
          <p:cNvPr id="2" name="Slide Number Placeholder 1"/>
          <p:cNvSpPr>
            <a:spLocks noGrp="1"/>
          </p:cNvSpPr>
          <p:nvPr>
            <p:ph type="sldNum" sz="quarter" idx="12"/>
          </p:nvPr>
        </p:nvSpPr>
        <p:spPr/>
        <p:txBody>
          <a:bodyPr/>
          <a:lstStyle/>
          <a:p>
            <a:fld id="{017B8712-43A9-46E2-9679-058523AFA422}" type="slidenum">
              <a:rPr lang="en-GB" smtClean="0"/>
              <a:t>18</a:t>
            </a:fld>
            <a:endParaRPr lang="en-GB"/>
          </a:p>
        </p:txBody>
      </p:sp>
      <p:sp>
        <p:nvSpPr>
          <p:cNvPr id="8" name="Content Placeholder 2"/>
          <p:cNvSpPr txBox="1">
            <a:spLocks/>
          </p:cNvSpPr>
          <p:nvPr/>
        </p:nvSpPr>
        <p:spPr>
          <a:xfrm>
            <a:off x="604551" y="4618094"/>
            <a:ext cx="1540992" cy="509696"/>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US" sz="3200" dirty="0">
                <a:solidFill>
                  <a:srgbClr val="FF0000"/>
                </a:solidFill>
              </a:rPr>
              <a:t>P</a:t>
            </a:r>
            <a:r>
              <a:rPr lang="en-US" sz="2300" dirty="0"/>
              <a:t>erson</a:t>
            </a:r>
          </a:p>
        </p:txBody>
      </p:sp>
      <p:sp>
        <p:nvSpPr>
          <p:cNvPr id="9" name="Content Placeholder 2"/>
          <p:cNvSpPr txBox="1">
            <a:spLocks/>
          </p:cNvSpPr>
          <p:nvPr/>
        </p:nvSpPr>
        <p:spPr>
          <a:xfrm>
            <a:off x="3049147" y="4600732"/>
            <a:ext cx="1378946" cy="544419"/>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US" sz="3200" dirty="0">
                <a:solidFill>
                  <a:srgbClr val="FF0000"/>
                </a:solidFill>
              </a:rPr>
              <a:t>P</a:t>
            </a:r>
            <a:r>
              <a:rPr lang="en-US" sz="2300" dirty="0"/>
              <a:t>lace</a:t>
            </a:r>
          </a:p>
        </p:txBody>
      </p:sp>
      <p:sp>
        <p:nvSpPr>
          <p:cNvPr id="10" name="Content Placeholder 2"/>
          <p:cNvSpPr txBox="1">
            <a:spLocks/>
          </p:cNvSpPr>
          <p:nvPr/>
        </p:nvSpPr>
        <p:spPr>
          <a:xfrm>
            <a:off x="5609825" y="4600732"/>
            <a:ext cx="1517841" cy="625442"/>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US" sz="3200" dirty="0">
                <a:solidFill>
                  <a:srgbClr val="FF0000"/>
                </a:solidFill>
              </a:rPr>
              <a:t>P</a:t>
            </a:r>
            <a:r>
              <a:rPr lang="en-US" sz="2300" dirty="0"/>
              <a:t>osition</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321" y="2409152"/>
            <a:ext cx="1006599" cy="154376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2841" y="2375891"/>
            <a:ext cx="1771808" cy="156081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7304" y="2533442"/>
            <a:ext cx="1974420" cy="1174591"/>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245" y="2538079"/>
            <a:ext cx="1414836" cy="1414836"/>
          </a:xfrm>
          <a:prstGeom prst="rect">
            <a:avLst/>
          </a:prstGeom>
        </p:spPr>
      </p:pic>
    </p:spTree>
    <p:extLst>
      <p:ext uri="{BB962C8B-B14F-4D97-AF65-F5344CB8AC3E}">
        <p14:creationId xmlns:p14="http://schemas.microsoft.com/office/powerpoint/2010/main" val="1418493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843207"/>
            <a:ext cx="9612000" cy="798287"/>
          </a:xfrm>
        </p:spPr>
        <p:txBody>
          <a:bodyPr/>
          <a:lstStyle/>
          <a:p>
            <a:r>
              <a:rPr lang="en-GB" dirty="0"/>
              <a:t>firm strategy:</a:t>
            </a:r>
            <a:br>
              <a:rPr lang="en-GB" dirty="0"/>
            </a:br>
            <a:endParaRPr lang="en-GB" dirty="0"/>
          </a:p>
        </p:txBody>
      </p:sp>
      <p:sp>
        <p:nvSpPr>
          <p:cNvPr id="3" name="Content Placeholder 2"/>
          <p:cNvSpPr>
            <a:spLocks noGrp="1"/>
          </p:cNvSpPr>
          <p:nvPr>
            <p:ph idx="1"/>
          </p:nvPr>
        </p:nvSpPr>
        <p:spPr>
          <a:xfrm>
            <a:off x="1576705" y="1873451"/>
            <a:ext cx="8881546" cy="3809720"/>
          </a:xfrm>
        </p:spPr>
        <p:txBody>
          <a:bodyPr/>
          <a:lstStyle/>
          <a:p>
            <a:pPr>
              <a:buClr>
                <a:srgbClr val="00A3E2"/>
              </a:buClr>
              <a:buSzPct val="100000"/>
            </a:pPr>
            <a:r>
              <a:rPr lang="en-GB" sz="1800" dirty="0"/>
              <a:t>Begin building strategy by auditing current practice</a:t>
            </a:r>
          </a:p>
          <a:p>
            <a:pPr>
              <a:buClr>
                <a:srgbClr val="00A3E2"/>
              </a:buClr>
              <a:buSzPct val="100000"/>
            </a:pPr>
            <a:r>
              <a:rPr lang="en-GB" sz="1800" dirty="0"/>
              <a:t>Treat the client as an individual</a:t>
            </a:r>
          </a:p>
          <a:p>
            <a:pPr>
              <a:buClr>
                <a:srgbClr val="00A3E2"/>
              </a:buClr>
              <a:buSzPct val="100000"/>
            </a:pPr>
            <a:r>
              <a:rPr lang="en-GB" sz="1800" dirty="0"/>
              <a:t>Offer the client a flexible and tailored response to a change in circumstances</a:t>
            </a:r>
          </a:p>
          <a:p>
            <a:pPr>
              <a:buClr>
                <a:srgbClr val="00A3E2"/>
              </a:buClr>
              <a:buSzPct val="100000"/>
            </a:pPr>
            <a:r>
              <a:rPr lang="en-GB" sz="1800" dirty="0">
                <a:solidFill>
                  <a:srgbClr val="FF0000"/>
                </a:solidFill>
              </a:rPr>
              <a:t>Provide a tailored approach and offer the use of specialist sources of help and advice if necessary</a:t>
            </a:r>
          </a:p>
          <a:p>
            <a:pPr>
              <a:buClr>
                <a:srgbClr val="00A3E2"/>
              </a:buClr>
              <a:buSzPct val="100000"/>
            </a:pPr>
            <a:r>
              <a:rPr lang="en-GB" sz="1800" dirty="0"/>
              <a:t>Sufficient training for frontline staff to have ‘proper conversation’</a:t>
            </a:r>
          </a:p>
          <a:p>
            <a:pPr>
              <a:buClr>
                <a:srgbClr val="00A3E2"/>
              </a:buClr>
              <a:buSzPct val="100000"/>
            </a:pPr>
            <a:r>
              <a:rPr lang="en-GB" sz="1800" dirty="0"/>
              <a:t>Good policies and practice in handling disclosure or communication needs</a:t>
            </a:r>
          </a:p>
          <a:p>
            <a:pPr>
              <a:buClr>
                <a:srgbClr val="00A3E2"/>
              </a:buClr>
              <a:buSzPct val="100000"/>
            </a:pPr>
            <a:r>
              <a:rPr lang="en-GB" sz="1800" dirty="0" smtClean="0"/>
              <a:t>Ongoing </a:t>
            </a:r>
            <a:r>
              <a:rPr lang="en-GB" sz="1800" dirty="0"/>
              <a:t>evaluation</a:t>
            </a:r>
          </a:p>
          <a:p>
            <a:endParaRPr lang="en-GB" sz="2000"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19</a:t>
            </a:fld>
            <a:endParaRPr lang="en-GB"/>
          </a:p>
        </p:txBody>
      </p:sp>
      <p:sp>
        <p:nvSpPr>
          <p:cNvPr id="5" name="Oval 4"/>
          <p:cNvSpPr/>
          <p:nvPr/>
        </p:nvSpPr>
        <p:spPr>
          <a:xfrm>
            <a:off x="1131570" y="19081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2339747"/>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273822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3254561"/>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38990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1570" y="436171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1570" y="4786783"/>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9787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3"/>
          </p:nvPr>
        </p:nvSpPr>
        <p:spPr/>
        <p:txBody>
          <a:bodyPr/>
          <a:lstStyle/>
          <a:p>
            <a:fld id="{0810E0D1-A517-4A12-9518-5376CE4B9155}" type="slidenum">
              <a:rPr lang="en-GB" smtClean="0"/>
              <a:pPr/>
              <a:t>2</a:t>
            </a:fld>
            <a:endParaRPr lang="en-GB" dirty="0"/>
          </a:p>
        </p:txBody>
      </p:sp>
      <p:sp>
        <p:nvSpPr>
          <p:cNvPr id="10" name="Rectangle 14"/>
          <p:cNvSpPr txBox="1">
            <a:spLocks/>
          </p:cNvSpPr>
          <p:nvPr/>
        </p:nvSpPr>
        <p:spPr>
          <a:xfrm>
            <a:off x="396238" y="395250"/>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a:t>LEARNING </a:t>
            </a:r>
            <a:r>
              <a:rPr lang="en-GB" altLang="en-US" cap="none" smtClean="0"/>
              <a:t>OUTCOMES</a:t>
            </a:r>
            <a:endParaRPr lang="en-GB" altLang="en-US" cap="none" dirty="0"/>
          </a:p>
        </p:txBody>
      </p:sp>
      <p:sp>
        <p:nvSpPr>
          <p:cNvPr id="11" name="Content Placeholder 2"/>
          <p:cNvSpPr>
            <a:spLocks noGrp="1"/>
          </p:cNvSpPr>
          <p:nvPr>
            <p:ph idx="4294967295"/>
          </p:nvPr>
        </p:nvSpPr>
        <p:spPr bwMode="auto">
          <a:xfrm>
            <a:off x="1886675" y="2071866"/>
            <a:ext cx="9235791" cy="39512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r>
              <a:rPr lang="en-US" sz="2000" dirty="0" smtClean="0"/>
              <a:t>Being </a:t>
            </a:r>
            <a:r>
              <a:rPr lang="en-US" sz="2000" dirty="0"/>
              <a:t>able to demonstrate an understanding of dementia &amp; how to </a:t>
            </a:r>
            <a:r>
              <a:rPr lang="en-US" sz="2000" dirty="0" smtClean="0"/>
              <a:t>communicate</a:t>
            </a:r>
          </a:p>
          <a:p>
            <a:pPr>
              <a:lnSpc>
                <a:spcPct val="250000"/>
              </a:lnSpc>
            </a:pPr>
            <a:r>
              <a:rPr lang="en-US" sz="2000" dirty="0" smtClean="0"/>
              <a:t>Gain </a:t>
            </a:r>
            <a:r>
              <a:rPr lang="en-US" sz="2000" dirty="0"/>
              <a:t>an understanding of the FCA’s stance on vulnerable client</a:t>
            </a:r>
            <a:endParaRPr lang="en-GB" sz="2000" dirty="0"/>
          </a:p>
          <a:p>
            <a:pPr>
              <a:lnSpc>
                <a:spcPct val="250000"/>
              </a:lnSpc>
            </a:pPr>
            <a:r>
              <a:rPr lang="en-US" sz="2000" dirty="0" smtClean="0"/>
              <a:t>Understanding </a:t>
            </a:r>
            <a:r>
              <a:rPr lang="en-US" sz="2000" dirty="0"/>
              <a:t>how to create a dementia plan for the client</a:t>
            </a:r>
            <a:endParaRPr lang="en-GB" sz="2000" dirty="0"/>
          </a:p>
          <a:p>
            <a:pPr>
              <a:lnSpc>
                <a:spcPct val="250000"/>
              </a:lnSpc>
            </a:pPr>
            <a:r>
              <a:rPr lang="en-US" sz="2000" dirty="0" smtClean="0"/>
              <a:t>Understanding </a:t>
            </a:r>
            <a:r>
              <a:rPr lang="en-US" sz="2000" dirty="0"/>
              <a:t>of differing ‘responsible parties’ and their powers</a:t>
            </a:r>
            <a:endParaRPr lang="en-GB" sz="2000" dirty="0"/>
          </a:p>
          <a:p>
            <a:pPr>
              <a:lnSpc>
                <a:spcPct val="250000"/>
              </a:lnSpc>
            </a:pPr>
            <a:endParaRPr lang="en-US" altLang="en-US" sz="2000" dirty="0">
              <a:latin typeface="Arial" charset="0"/>
              <a:cs typeface="Arial" charset="0"/>
            </a:endParaRPr>
          </a:p>
          <a:p>
            <a:pPr>
              <a:lnSpc>
                <a:spcPct val="250000"/>
              </a:lnSpc>
            </a:pPr>
            <a:endParaRPr lang="en-US" altLang="en-US" sz="2000" dirty="0">
              <a:latin typeface="Arial" charset="0"/>
              <a:cs typeface="Arial" charset="0"/>
            </a:endParaRPr>
          </a:p>
        </p:txBody>
      </p:sp>
      <p:sp>
        <p:nvSpPr>
          <p:cNvPr id="5" name="Content Placeholder 2"/>
          <p:cNvSpPr>
            <a:spLocks noGrp="1"/>
          </p:cNvSpPr>
          <p:nvPr>
            <p:ph idx="4294967295"/>
          </p:nvPr>
        </p:nvSpPr>
        <p:spPr bwMode="auto">
          <a:xfrm>
            <a:off x="1336750" y="2240159"/>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r>
              <a:rPr lang="en-US" altLang="en-US" sz="2000" b="0" dirty="0">
                <a:latin typeface="Arial" charset="0"/>
                <a:cs typeface="Arial" charset="0"/>
              </a:rPr>
              <a:t>1</a:t>
            </a: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2" name="Oval 1"/>
          <p:cNvSpPr/>
          <p:nvPr/>
        </p:nvSpPr>
        <p:spPr>
          <a:xfrm>
            <a:off x="1145895" y="2071866"/>
            <a:ext cx="740780" cy="740780"/>
          </a:xfrm>
          <a:prstGeom prst="ellipse">
            <a:avLst/>
          </a:prstGeom>
          <a:no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4294967295"/>
          </p:nvPr>
        </p:nvSpPr>
        <p:spPr bwMode="auto">
          <a:xfrm>
            <a:off x="1336750" y="3154564"/>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r>
              <a:rPr lang="en-US" altLang="en-US" sz="2000" b="0" dirty="0">
                <a:latin typeface="Arial" charset="0"/>
                <a:cs typeface="Arial" charset="0"/>
              </a:rPr>
              <a:t>2</a:t>
            </a: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8" name="Oval 7"/>
          <p:cNvSpPr/>
          <p:nvPr/>
        </p:nvSpPr>
        <p:spPr>
          <a:xfrm>
            <a:off x="1145895" y="2986271"/>
            <a:ext cx="740780" cy="740780"/>
          </a:xfrm>
          <a:prstGeom prst="ellipse">
            <a:avLst/>
          </a:prstGeom>
          <a:no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idx="4294967295"/>
          </p:nvPr>
        </p:nvSpPr>
        <p:spPr bwMode="auto">
          <a:xfrm>
            <a:off x="1336750" y="4068964"/>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r>
              <a:rPr lang="en-US" altLang="en-US" sz="2000" b="0" dirty="0">
                <a:latin typeface="Arial" charset="0"/>
                <a:cs typeface="Arial" charset="0"/>
              </a:rPr>
              <a:t>3</a:t>
            </a: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12" name="Oval 11"/>
          <p:cNvSpPr/>
          <p:nvPr/>
        </p:nvSpPr>
        <p:spPr>
          <a:xfrm>
            <a:off x="1145895" y="3900671"/>
            <a:ext cx="740780" cy="740780"/>
          </a:xfrm>
          <a:prstGeom prst="ellipse">
            <a:avLst/>
          </a:prstGeom>
          <a:no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idx="4294967295"/>
          </p:nvPr>
        </p:nvSpPr>
        <p:spPr bwMode="auto">
          <a:xfrm>
            <a:off x="1336750" y="4983364"/>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r>
              <a:rPr lang="en-US" altLang="en-US" sz="2000" b="0" dirty="0">
                <a:latin typeface="Arial" charset="0"/>
                <a:cs typeface="Arial" charset="0"/>
              </a:rPr>
              <a:t>4</a:t>
            </a: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14" name="Oval 13"/>
          <p:cNvSpPr/>
          <p:nvPr/>
        </p:nvSpPr>
        <p:spPr>
          <a:xfrm>
            <a:off x="1145895" y="4815071"/>
            <a:ext cx="740780" cy="740780"/>
          </a:xfrm>
          <a:prstGeom prst="ellipse">
            <a:avLst/>
          </a:prstGeom>
          <a:no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743152"/>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2435" y="2291790"/>
            <a:ext cx="3333508" cy="333350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GB" dirty="0"/>
              <a:t>Ask yourself…</a:t>
            </a:r>
          </a:p>
        </p:txBody>
      </p:sp>
      <p:sp>
        <p:nvSpPr>
          <p:cNvPr id="10" name="Content Placeholder 9"/>
          <p:cNvSpPr>
            <a:spLocks noGrp="1"/>
          </p:cNvSpPr>
          <p:nvPr>
            <p:ph idx="1"/>
          </p:nvPr>
        </p:nvSpPr>
        <p:spPr>
          <a:xfrm>
            <a:off x="898821" y="3177529"/>
            <a:ext cx="2538862" cy="2563516"/>
          </a:xfrm>
        </p:spPr>
        <p:txBody>
          <a:bodyPr/>
          <a:lstStyle/>
          <a:p>
            <a:pPr algn="ctr"/>
            <a:r>
              <a:rPr lang="en-GB" sz="2000" dirty="0">
                <a:solidFill>
                  <a:schemeClr val="bg1"/>
                </a:solidFill>
              </a:rPr>
              <a:t>If an existing client was suspected </a:t>
            </a:r>
            <a:r>
              <a:rPr lang="en-GB" sz="2000" dirty="0" smtClean="0">
                <a:solidFill>
                  <a:schemeClr val="bg1"/>
                </a:solidFill>
              </a:rPr>
              <a:t>or </a:t>
            </a:r>
            <a:r>
              <a:rPr lang="en-GB" sz="2000" dirty="0">
                <a:solidFill>
                  <a:schemeClr val="bg1"/>
                </a:solidFill>
              </a:rPr>
              <a:t>diagnosed with dementia would their children ring you?</a:t>
            </a:r>
          </a:p>
        </p:txBody>
      </p:sp>
      <p:sp>
        <p:nvSpPr>
          <p:cNvPr id="4" name="Slide Number Placeholder 3"/>
          <p:cNvSpPr>
            <a:spLocks noGrp="1"/>
          </p:cNvSpPr>
          <p:nvPr>
            <p:ph type="sldNum" sz="quarter" idx="10"/>
          </p:nvPr>
        </p:nvSpPr>
        <p:spPr/>
        <p:txBody>
          <a:bodyPr/>
          <a:lstStyle/>
          <a:p>
            <a:fld id="{0810E0D1-A517-4A12-9518-5376CE4B9155}" type="slidenum">
              <a:rPr lang="en-GB" smtClean="0"/>
              <a:pPr/>
              <a:t>20</a:t>
            </a:fld>
            <a:endParaRPr lang="en-GB" dirty="0"/>
          </a:p>
        </p:txBody>
      </p:sp>
      <p:sp>
        <p:nvSpPr>
          <p:cNvPr id="13" name="Oval 12"/>
          <p:cNvSpPr/>
          <p:nvPr/>
        </p:nvSpPr>
        <p:spPr>
          <a:xfrm>
            <a:off x="6852212" y="2291790"/>
            <a:ext cx="3333508" cy="333350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9"/>
          <p:cNvSpPr txBox="1">
            <a:spLocks/>
          </p:cNvSpPr>
          <p:nvPr/>
        </p:nvSpPr>
        <p:spPr>
          <a:xfrm>
            <a:off x="7183873" y="2668241"/>
            <a:ext cx="2666184" cy="2563516"/>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0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0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0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GB" sz="2000" dirty="0">
                <a:solidFill>
                  <a:schemeClr val="bg1"/>
                </a:solidFill>
              </a:rPr>
              <a:t>If a client</a:t>
            </a:r>
            <a:br>
              <a:rPr lang="en-GB" sz="2000" dirty="0">
                <a:solidFill>
                  <a:schemeClr val="bg1"/>
                </a:solidFill>
              </a:rPr>
            </a:br>
            <a:r>
              <a:rPr lang="en-GB" sz="2000" dirty="0">
                <a:solidFill>
                  <a:schemeClr val="bg1"/>
                </a:solidFill>
              </a:rPr>
              <a:t>has a power of attorney or a court deputy appointed under the court of protection, would the attorney/duty know</a:t>
            </a:r>
            <a:br>
              <a:rPr lang="en-GB" sz="2000" dirty="0">
                <a:solidFill>
                  <a:schemeClr val="bg1"/>
                </a:solidFill>
              </a:rPr>
            </a:br>
            <a:r>
              <a:rPr lang="en-GB" sz="2000" dirty="0">
                <a:solidFill>
                  <a:schemeClr val="bg1"/>
                </a:solidFill>
              </a:rPr>
              <a:t>to contact you?</a:t>
            </a:r>
          </a:p>
        </p:txBody>
      </p:sp>
      <p:sp>
        <p:nvSpPr>
          <p:cNvPr id="15" name="Oval 14"/>
          <p:cNvSpPr/>
          <p:nvPr/>
        </p:nvSpPr>
        <p:spPr>
          <a:xfrm>
            <a:off x="3703897" y="2291790"/>
            <a:ext cx="3333508" cy="3333508"/>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txBox="1">
            <a:spLocks/>
          </p:cNvSpPr>
          <p:nvPr/>
        </p:nvSpPr>
        <p:spPr>
          <a:xfrm>
            <a:off x="4051136" y="3177529"/>
            <a:ext cx="2627454" cy="2563516"/>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0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0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0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GB" sz="2000" dirty="0">
                <a:solidFill>
                  <a:schemeClr val="bg1"/>
                </a:solidFill>
              </a:rPr>
              <a:t>If you suspected there was an issue with a client, would you always know who to contact?</a:t>
            </a:r>
          </a:p>
        </p:txBody>
      </p:sp>
      <p:sp>
        <p:nvSpPr>
          <p:cNvPr id="17" name="Oval 16"/>
          <p:cNvSpPr/>
          <p:nvPr/>
        </p:nvSpPr>
        <p:spPr>
          <a:xfrm>
            <a:off x="8113852"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13853" y="1863528"/>
            <a:ext cx="775503" cy="646331"/>
          </a:xfrm>
          <a:prstGeom prst="rect">
            <a:avLst/>
          </a:prstGeom>
          <a:noFill/>
        </p:spPr>
        <p:txBody>
          <a:bodyPr wrap="square" rtlCol="0">
            <a:spAutoFit/>
          </a:bodyPr>
          <a:lstStyle/>
          <a:p>
            <a:pPr algn="ctr"/>
            <a:r>
              <a:rPr lang="en-US" sz="3600" b="1" dirty="0">
                <a:solidFill>
                  <a:srgbClr val="003743"/>
                </a:solidFill>
              </a:rPr>
              <a:t>?</a:t>
            </a:r>
          </a:p>
        </p:txBody>
      </p:sp>
      <p:sp>
        <p:nvSpPr>
          <p:cNvPr id="18" name="Oval 17"/>
          <p:cNvSpPr/>
          <p:nvPr/>
        </p:nvSpPr>
        <p:spPr>
          <a:xfrm>
            <a:off x="4942389"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42390" y="1863528"/>
            <a:ext cx="775503" cy="646331"/>
          </a:xfrm>
          <a:prstGeom prst="rect">
            <a:avLst/>
          </a:prstGeom>
          <a:noFill/>
        </p:spPr>
        <p:txBody>
          <a:bodyPr wrap="square" rtlCol="0">
            <a:spAutoFit/>
          </a:bodyPr>
          <a:lstStyle/>
          <a:p>
            <a:pPr algn="ctr"/>
            <a:r>
              <a:rPr lang="en-US" sz="3600" b="1" dirty="0">
                <a:solidFill>
                  <a:srgbClr val="003743"/>
                </a:solidFill>
              </a:rPr>
              <a:t>?</a:t>
            </a:r>
          </a:p>
        </p:txBody>
      </p:sp>
      <p:sp>
        <p:nvSpPr>
          <p:cNvPr id="20" name="Oval 19"/>
          <p:cNvSpPr/>
          <p:nvPr/>
        </p:nvSpPr>
        <p:spPr>
          <a:xfrm>
            <a:off x="1782500"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82501" y="1863528"/>
            <a:ext cx="775503" cy="646331"/>
          </a:xfrm>
          <a:prstGeom prst="rect">
            <a:avLst/>
          </a:prstGeom>
          <a:noFill/>
        </p:spPr>
        <p:txBody>
          <a:bodyPr wrap="square" rtlCol="0">
            <a:spAutoFit/>
          </a:bodyPr>
          <a:lstStyle/>
          <a:p>
            <a:pPr algn="ctr"/>
            <a:r>
              <a:rPr lang="en-US" sz="3600" b="1" dirty="0">
                <a:solidFill>
                  <a:srgbClr val="003743"/>
                </a:solidFill>
              </a:rPr>
              <a:t>?</a:t>
            </a:r>
          </a:p>
        </p:txBody>
      </p:sp>
    </p:spTree>
    <p:extLst>
      <p:ext uri="{BB962C8B-B14F-4D97-AF65-F5344CB8AC3E}">
        <p14:creationId xmlns:p14="http://schemas.microsoft.com/office/powerpoint/2010/main" val="237034945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698045"/>
            <a:ext cx="2772229" cy="187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What if Bob called you?</a:t>
            </a:r>
          </a:p>
        </p:txBody>
      </p:sp>
      <p:sp>
        <p:nvSpPr>
          <p:cNvPr id="3" name="Content Placeholder 2"/>
          <p:cNvSpPr>
            <a:spLocks noGrp="1"/>
          </p:cNvSpPr>
          <p:nvPr>
            <p:ph idx="1"/>
          </p:nvPr>
        </p:nvSpPr>
        <p:spPr>
          <a:xfrm>
            <a:off x="540000" y="1636772"/>
            <a:ext cx="9612000" cy="4173720"/>
          </a:xfrm>
        </p:spPr>
        <p:txBody>
          <a:bodyPr/>
          <a:lstStyle/>
          <a:p>
            <a:r>
              <a:rPr lang="en-GB" sz="2400" dirty="0"/>
              <a:t>He is married to Doris and both have been clients for a long time.</a:t>
            </a:r>
          </a:p>
          <a:p>
            <a:r>
              <a:rPr lang="en-GB" sz="2000" b="0" dirty="0"/>
              <a:t>They always talk to you together.</a:t>
            </a:r>
          </a:p>
          <a:p>
            <a:r>
              <a:rPr lang="en-GB" sz="2000" b="0" dirty="0"/>
              <a:t>Bob always discussed with you that his wish is that Doris is looked after should anything happen to him.</a:t>
            </a:r>
          </a:p>
          <a:p>
            <a:r>
              <a:rPr lang="en-GB" sz="2000" b="0" dirty="0"/>
              <a:t>Today Bob rings you and requests that he wants to give £20,000 each to ‘the best colleagues he ever worked with’… Geoff, Clive, George, Steve and Chris ,who still take him for a round of golf every year since he retired in 2010. </a:t>
            </a:r>
          </a:p>
          <a:p>
            <a:r>
              <a:rPr lang="en-GB" sz="2000" b="0" dirty="0"/>
              <a:t>He would like to use his offshore bond currently worth £100,000 to pay them.</a:t>
            </a:r>
            <a:br>
              <a:rPr lang="en-GB" sz="2000" b="0" dirty="0"/>
            </a:br>
            <a:endParaRPr lang="en-GB" sz="2000" b="0" dirty="0"/>
          </a:p>
          <a:p>
            <a:r>
              <a:rPr lang="en-GB" sz="2400" dirty="0">
                <a:solidFill>
                  <a:schemeClr val="accent1"/>
                </a:solidFill>
              </a:rPr>
              <a:t>What would you do in this situation?</a:t>
            </a:r>
          </a:p>
        </p:txBody>
      </p:sp>
      <p:sp>
        <p:nvSpPr>
          <p:cNvPr id="4" name="Slide Number Placeholder 3"/>
          <p:cNvSpPr>
            <a:spLocks noGrp="1"/>
          </p:cNvSpPr>
          <p:nvPr>
            <p:ph type="sldNum" sz="quarter" idx="12"/>
          </p:nvPr>
        </p:nvSpPr>
        <p:spPr/>
        <p:txBody>
          <a:bodyPr/>
          <a:lstStyle/>
          <a:p>
            <a:fld id="{017B8712-43A9-46E2-9679-058523AFA422}" type="slidenum">
              <a:rPr lang="en-GB" smtClean="0"/>
              <a:t>21</a:t>
            </a:fld>
            <a:endParaRPr lang="en-GB"/>
          </a:p>
        </p:txBody>
      </p:sp>
    </p:spTree>
    <p:extLst>
      <p:ext uri="{BB962C8B-B14F-4D97-AF65-F5344CB8AC3E}">
        <p14:creationId xmlns:p14="http://schemas.microsoft.com/office/powerpoint/2010/main" val="13304936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if Bob called you?</a:t>
            </a:r>
          </a:p>
        </p:txBody>
      </p:sp>
      <p:sp>
        <p:nvSpPr>
          <p:cNvPr id="3" name="Content Placeholder 2"/>
          <p:cNvSpPr>
            <a:spLocks noGrp="1"/>
          </p:cNvSpPr>
          <p:nvPr>
            <p:ph idx="1"/>
          </p:nvPr>
        </p:nvSpPr>
        <p:spPr>
          <a:xfrm>
            <a:off x="540000" y="1648344"/>
            <a:ext cx="9612000" cy="4829662"/>
          </a:xfrm>
        </p:spPr>
        <p:txBody>
          <a:bodyPr/>
          <a:lstStyle/>
          <a:p>
            <a:r>
              <a:rPr lang="en-GB" sz="2400" dirty="0"/>
              <a:t>He is widowed and has been a client for a long time.</a:t>
            </a:r>
          </a:p>
          <a:p>
            <a:r>
              <a:rPr lang="en-GB" sz="2000" b="0" dirty="0"/>
              <a:t>Since Doris died Bob always discussed that he wished to leave his assets to his daughter to make sure she can support herself. Whilst you have a good relationship with Bob you have never met his daughter.</a:t>
            </a:r>
          </a:p>
          <a:p>
            <a:r>
              <a:rPr lang="en-GB" sz="2000" b="0" dirty="0"/>
              <a:t>Today Bob rings you and requests that he wants to give £20,000 each to ‘the best colleagues he ever worked with’… Geoff, Clive, George, Steve and Chris ,who still take him for a round of golf every year since he retired in 2010. </a:t>
            </a:r>
          </a:p>
          <a:p>
            <a:r>
              <a:rPr lang="en-GB" sz="2000" b="0" dirty="0"/>
              <a:t>He would like to use his offshore bond currently worth £100,000 to pay them.</a:t>
            </a:r>
            <a:br>
              <a:rPr lang="en-GB" sz="2000" b="0" dirty="0"/>
            </a:br>
            <a:endParaRPr lang="en-GB" sz="2000" b="0" dirty="0">
              <a:solidFill>
                <a:schemeClr val="accent1"/>
              </a:solidFill>
            </a:endParaRPr>
          </a:p>
          <a:p>
            <a:r>
              <a:rPr lang="en-GB" sz="2400" dirty="0">
                <a:solidFill>
                  <a:schemeClr val="accent1"/>
                </a:solidFill>
              </a:rPr>
              <a:t>What would you do in this situation?</a:t>
            </a:r>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22</a:t>
            </a:fld>
            <a:endParaRPr lang="en-GB"/>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4698045"/>
            <a:ext cx="2772229" cy="187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0512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start building a dementia plan:</a:t>
            </a:r>
            <a:endParaRPr lang="en-GB" dirty="0"/>
          </a:p>
        </p:txBody>
      </p:sp>
      <p:sp>
        <p:nvSpPr>
          <p:cNvPr id="3" name="Content Placeholder 2"/>
          <p:cNvSpPr>
            <a:spLocks noGrp="1"/>
          </p:cNvSpPr>
          <p:nvPr>
            <p:ph idx="1"/>
          </p:nvPr>
        </p:nvSpPr>
        <p:spPr>
          <a:xfrm>
            <a:off x="1546224" y="1974496"/>
            <a:ext cx="8910575" cy="4121548"/>
          </a:xfrm>
        </p:spPr>
        <p:txBody>
          <a:bodyPr/>
          <a:lstStyle/>
          <a:p>
            <a:pPr>
              <a:lnSpc>
                <a:spcPct val="150000"/>
              </a:lnSpc>
              <a:buClr>
                <a:srgbClr val="00A3E2"/>
              </a:buClr>
            </a:pPr>
            <a:r>
              <a:rPr lang="en-GB" sz="2000" dirty="0"/>
              <a:t>Financial Passport</a:t>
            </a:r>
          </a:p>
          <a:p>
            <a:pPr>
              <a:lnSpc>
                <a:spcPct val="150000"/>
              </a:lnSpc>
              <a:buClr>
                <a:srgbClr val="00A3E2"/>
              </a:buClr>
            </a:pPr>
            <a:r>
              <a:rPr lang="en-GB" sz="2000" dirty="0"/>
              <a:t>Details of  relevant  persons</a:t>
            </a:r>
          </a:p>
          <a:p>
            <a:pPr>
              <a:lnSpc>
                <a:spcPct val="150000"/>
              </a:lnSpc>
              <a:buClr>
                <a:srgbClr val="00A3E2"/>
              </a:buClr>
            </a:pPr>
            <a:r>
              <a:rPr lang="en-GB" sz="2000" dirty="0"/>
              <a:t>Supporting you in later life</a:t>
            </a:r>
          </a:p>
          <a:p>
            <a:pPr>
              <a:lnSpc>
                <a:spcPct val="150000"/>
              </a:lnSpc>
              <a:buClr>
                <a:srgbClr val="00A3E2"/>
              </a:buClr>
            </a:pPr>
            <a:r>
              <a:rPr lang="en-GB" sz="2000" dirty="0"/>
              <a:t>Financial review</a:t>
            </a:r>
          </a:p>
          <a:p>
            <a:pPr>
              <a:lnSpc>
                <a:spcPct val="150000"/>
              </a:lnSpc>
              <a:buClr>
                <a:srgbClr val="00A3E2"/>
              </a:buClr>
            </a:pPr>
            <a:r>
              <a:rPr lang="en-GB" sz="2000" dirty="0"/>
              <a:t>Communications </a:t>
            </a:r>
          </a:p>
          <a:p>
            <a:pPr>
              <a:lnSpc>
                <a:spcPct val="150000"/>
              </a:lnSpc>
              <a:buClr>
                <a:srgbClr val="00A3E2"/>
              </a:buClr>
            </a:pPr>
            <a:r>
              <a:rPr lang="en-GB" sz="2000" dirty="0" smtClean="0"/>
              <a:t>Ongoing review </a:t>
            </a:r>
            <a:r>
              <a:rPr lang="en-GB" sz="2000" dirty="0"/>
              <a:t>process</a:t>
            </a:r>
          </a:p>
        </p:txBody>
      </p:sp>
      <p:sp>
        <p:nvSpPr>
          <p:cNvPr id="4" name="Slide Number Placeholder 3"/>
          <p:cNvSpPr>
            <a:spLocks noGrp="1"/>
          </p:cNvSpPr>
          <p:nvPr>
            <p:ph type="sldNum" sz="quarter" idx="12"/>
          </p:nvPr>
        </p:nvSpPr>
        <p:spPr/>
        <p:txBody>
          <a:bodyPr/>
          <a:lstStyle/>
          <a:p>
            <a:fld id="{017B8712-43A9-46E2-9679-058523AFA422}" type="slidenum">
              <a:rPr lang="en-GB" smtClean="0"/>
              <a:t>23</a:t>
            </a:fld>
            <a:endParaRPr lang="en-GB" dirty="0"/>
          </a:p>
        </p:txBody>
      </p:sp>
      <p:sp>
        <p:nvSpPr>
          <p:cNvPr id="5" name="Oval 4"/>
          <p:cNvSpPr/>
          <p:nvPr/>
        </p:nvSpPr>
        <p:spPr>
          <a:xfrm>
            <a:off x="1131570" y="212534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272478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334454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395414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456374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1570" y="5173345"/>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679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615406"/>
            <a:ext cx="9612000" cy="1045028"/>
          </a:xfrm>
        </p:spPr>
        <p:txBody>
          <a:bodyPr/>
          <a:lstStyle/>
          <a:p>
            <a:r>
              <a:rPr lang="en-GB" dirty="0"/>
              <a:t>Financial Passport</a:t>
            </a:r>
            <a:br>
              <a:rPr lang="en-GB" dirty="0"/>
            </a:br>
            <a:endParaRPr lang="en-GB" dirty="0"/>
          </a:p>
        </p:txBody>
      </p:sp>
      <p:sp>
        <p:nvSpPr>
          <p:cNvPr id="3" name="Content Placeholder 2"/>
          <p:cNvSpPr>
            <a:spLocks noGrp="1"/>
          </p:cNvSpPr>
          <p:nvPr>
            <p:ph idx="1"/>
          </p:nvPr>
        </p:nvSpPr>
        <p:spPr>
          <a:xfrm>
            <a:off x="1271904" y="1896599"/>
            <a:ext cx="8910575" cy="3763421"/>
          </a:xfrm>
        </p:spPr>
        <p:txBody>
          <a:bodyPr/>
          <a:lstStyle/>
          <a:p>
            <a:pPr marL="285750" indent="-285750">
              <a:buClr>
                <a:srgbClr val="00A3E2"/>
              </a:buClr>
              <a:buFont typeface="Arial" panose="020B0604020202020204" pitchFamily="34" charset="0"/>
              <a:buChar char="•"/>
            </a:pPr>
            <a:r>
              <a:rPr lang="en-GB" sz="2000" dirty="0"/>
              <a:t>Document setting out clearly where everything connected to the client’s financial and personal affairs can be found.</a:t>
            </a:r>
          </a:p>
          <a:p>
            <a:pPr marL="285750" indent="-285750">
              <a:buClr>
                <a:srgbClr val="00A3E2"/>
              </a:buClr>
              <a:buFont typeface="Arial" panose="020B0604020202020204" pitchFamily="34" charset="0"/>
              <a:buChar char="•"/>
            </a:pPr>
            <a:r>
              <a:rPr lang="en-GB" sz="2000" dirty="0"/>
              <a:t>Goes beyond a financial fact find</a:t>
            </a:r>
          </a:p>
          <a:p>
            <a:pPr marL="285750" indent="-285750">
              <a:buClr>
                <a:srgbClr val="00A3E2"/>
              </a:buClr>
              <a:buFont typeface="Arial" panose="020B0604020202020204" pitchFamily="34" charset="0"/>
              <a:buChar char="•"/>
            </a:pPr>
            <a:r>
              <a:rPr lang="en-GB" sz="2000" dirty="0"/>
              <a:t>Includes all professional relationships with full contact details – including doctor, solicitor, accountant</a:t>
            </a:r>
          </a:p>
          <a:p>
            <a:pPr marL="285750" indent="-285750">
              <a:buClr>
                <a:srgbClr val="00A3E2"/>
              </a:buClr>
              <a:buFont typeface="Arial" panose="020B0604020202020204" pitchFamily="34" charset="0"/>
              <a:buChar char="•"/>
            </a:pPr>
            <a:r>
              <a:rPr lang="en-GB" sz="2000" dirty="0" smtClean="0"/>
              <a:t>Understanding </a:t>
            </a:r>
            <a:r>
              <a:rPr lang="en-GB" sz="2000" dirty="0"/>
              <a:t>of who they would like you to contact and their responsibilities</a:t>
            </a:r>
          </a:p>
          <a:p>
            <a:pPr marL="285750" indent="-285750">
              <a:buFont typeface="Arial" panose="020B0604020202020204" pitchFamily="34" charset="0"/>
              <a:buChar char="•"/>
            </a:pPr>
            <a:endParaRPr lang="en-GB" sz="20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017B8712-43A9-46E2-9679-058523AFA422}" type="slidenum">
              <a:rPr lang="en-GB" smtClean="0"/>
              <a:t>24</a:t>
            </a:fld>
            <a:endParaRPr lang="en-GB"/>
          </a:p>
        </p:txBody>
      </p:sp>
      <p:sp>
        <p:nvSpPr>
          <p:cNvPr id="5" name="Oval 4"/>
          <p:cNvSpPr/>
          <p:nvPr/>
        </p:nvSpPr>
        <p:spPr>
          <a:xfrm>
            <a:off x="1131570" y="1967726"/>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69" y="2707136"/>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3474" y="3164951"/>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3938638"/>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319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Proof of identity!</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2000" dirty="0" smtClean="0"/>
              <a:t>Birth certificate</a:t>
            </a:r>
          </a:p>
          <a:p>
            <a:pPr marL="285750" indent="-285750">
              <a:buFont typeface="Arial" panose="020B0604020202020204" pitchFamily="34" charset="0"/>
              <a:buChar char="•"/>
            </a:pPr>
            <a:r>
              <a:rPr lang="en-GB" sz="2000" dirty="0" smtClean="0"/>
              <a:t>Marriage certificate</a:t>
            </a:r>
          </a:p>
          <a:p>
            <a:pPr marL="285750" indent="-285750">
              <a:buFont typeface="Arial" panose="020B0604020202020204" pitchFamily="34" charset="0"/>
              <a:buChar char="•"/>
            </a:pPr>
            <a:r>
              <a:rPr lang="en-GB" sz="2000" dirty="0" smtClean="0"/>
              <a:t>Passport</a:t>
            </a:r>
          </a:p>
          <a:p>
            <a:pPr marL="285750" indent="-285750">
              <a:buFont typeface="Arial" panose="020B0604020202020204" pitchFamily="34" charset="0"/>
              <a:buChar char="•"/>
            </a:pPr>
            <a:r>
              <a:rPr lang="en-GB" sz="2000" dirty="0" smtClean="0"/>
              <a:t>National Insurance number</a:t>
            </a:r>
          </a:p>
          <a:p>
            <a:pPr marL="285750" indent="-285750">
              <a:buFont typeface="Arial" panose="020B0604020202020204" pitchFamily="34" charset="0"/>
              <a:buChar char="•"/>
            </a:pPr>
            <a:endParaRPr lang="en-GB" sz="2000" dirty="0" smtClean="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25</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3358874"/>
            <a:ext cx="3086100"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638" y="3870807"/>
            <a:ext cx="30289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091" y="4368183"/>
            <a:ext cx="1309135" cy="184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4992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agreements:</a:t>
            </a:r>
            <a:endParaRPr lang="en-GB" dirty="0"/>
          </a:p>
        </p:txBody>
      </p:sp>
      <p:sp>
        <p:nvSpPr>
          <p:cNvPr id="3" name="Content Placeholder 2"/>
          <p:cNvSpPr>
            <a:spLocks noGrp="1"/>
          </p:cNvSpPr>
          <p:nvPr>
            <p:ph idx="1"/>
          </p:nvPr>
        </p:nvSpPr>
        <p:spPr>
          <a:xfrm>
            <a:off x="540000" y="1097280"/>
            <a:ext cx="9612000" cy="4663440"/>
          </a:xfrm>
        </p:spPr>
        <p:txBody>
          <a:bodyPr/>
          <a:lstStyle/>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LPA</a:t>
            </a:r>
          </a:p>
          <a:p>
            <a:pPr marL="285750" indent="-285750">
              <a:buFont typeface="Arial" panose="020B0604020202020204" pitchFamily="34" charset="0"/>
              <a:buChar char="•"/>
            </a:pPr>
            <a:r>
              <a:rPr lang="en-GB" sz="2400" dirty="0" smtClean="0"/>
              <a:t>Will</a:t>
            </a:r>
          </a:p>
          <a:p>
            <a:pPr marL="285750" indent="-285750">
              <a:buFont typeface="Arial" panose="020B0604020202020204" pitchFamily="34" charset="0"/>
              <a:buChar char="•"/>
            </a:pPr>
            <a:r>
              <a:rPr lang="en-GB" sz="2400" dirty="0" smtClean="0"/>
              <a:t>Deeds to the house</a:t>
            </a:r>
          </a:p>
          <a:p>
            <a:pPr marL="285750" indent="-285750">
              <a:buFont typeface="Arial" panose="020B0604020202020204" pitchFamily="34" charset="0"/>
              <a:buChar char="•"/>
            </a:pPr>
            <a:r>
              <a:rPr lang="en-GB" sz="2400" dirty="0" smtClean="0"/>
              <a:t>Policy documents</a:t>
            </a:r>
          </a:p>
          <a:p>
            <a:pPr marL="285750" indent="-285750">
              <a:buFont typeface="Arial" panose="020B0604020202020204" pitchFamily="34" charset="0"/>
              <a:buChar char="•"/>
            </a:pPr>
            <a:r>
              <a:rPr lang="en-GB" sz="2400" dirty="0" smtClean="0"/>
              <a:t>Insurance documents – house, car, protection</a:t>
            </a:r>
          </a:p>
          <a:p>
            <a:pPr marL="285750" indent="-285750">
              <a:buFont typeface="Arial" panose="020B0604020202020204" pitchFamily="34" charset="0"/>
              <a:buChar char="•"/>
            </a:pPr>
            <a:r>
              <a:rPr lang="en-GB" sz="2400" dirty="0" smtClean="0"/>
              <a:t>Utilities – providers, account numbers </a:t>
            </a:r>
          </a:p>
          <a:p>
            <a:pPr marL="285750" indent="-285750">
              <a:buFont typeface="Arial" panose="020B0604020202020204" pitchFamily="34" charset="0"/>
              <a:buChar char="•"/>
            </a:pPr>
            <a:r>
              <a:rPr lang="en-GB" sz="2400" dirty="0" smtClean="0"/>
              <a:t>Loans, credit cards, mortgage – provider, account number</a:t>
            </a:r>
          </a:p>
          <a:p>
            <a:pPr marL="285750" indent="-285750">
              <a:buFont typeface="Arial" panose="020B0604020202020204" pitchFamily="34" charset="0"/>
              <a:buChar char="•"/>
            </a:pPr>
            <a:r>
              <a:rPr lang="en-GB" sz="2400" dirty="0" smtClean="0"/>
              <a:t>Funeral plan</a:t>
            </a:r>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26</a:t>
            </a:fld>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170" y="1771128"/>
            <a:ext cx="24003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872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capacity:</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Guardian</a:t>
            </a:r>
          </a:p>
          <a:p>
            <a:pPr marL="285750" indent="-285750">
              <a:buFont typeface="Arial" panose="020B0604020202020204" pitchFamily="34" charset="0"/>
              <a:buChar char="•"/>
            </a:pPr>
            <a:r>
              <a:rPr lang="en-GB" sz="2400" dirty="0" smtClean="0"/>
              <a:t>Attorney – LPA</a:t>
            </a:r>
          </a:p>
          <a:p>
            <a:pPr marL="285750" indent="-285750">
              <a:buFont typeface="Arial" panose="020B0604020202020204" pitchFamily="34" charset="0"/>
              <a:buChar char="•"/>
            </a:pPr>
            <a:r>
              <a:rPr lang="en-GB" sz="2400" dirty="0" smtClean="0"/>
              <a:t>Deputy – Court Of Protection</a:t>
            </a:r>
          </a:p>
          <a:p>
            <a:pPr marL="285750" indent="-285750">
              <a:buFont typeface="Arial" panose="020B0604020202020204" pitchFamily="34" charset="0"/>
              <a:buChar char="•"/>
            </a:pPr>
            <a:r>
              <a:rPr lang="en-GB" sz="2400" dirty="0" smtClean="0"/>
              <a:t>Trustee</a:t>
            </a:r>
          </a:p>
          <a:p>
            <a:pPr marL="285750" indent="-285750">
              <a:buFont typeface="Arial" panose="020B0604020202020204" pitchFamily="34" charset="0"/>
              <a:buChar char="•"/>
            </a:pPr>
            <a:r>
              <a:rPr lang="en-GB" sz="2400" dirty="0" smtClean="0"/>
              <a:t>Executor</a:t>
            </a:r>
          </a:p>
          <a:p>
            <a:pPr marL="285750" indent="-285750">
              <a:buFont typeface="Arial" panose="020B0604020202020204" pitchFamily="34" charset="0"/>
              <a:buChar char="•"/>
            </a:pPr>
            <a:r>
              <a:rPr lang="en-GB" sz="2400" dirty="0" smtClean="0"/>
              <a:t>Board member</a:t>
            </a:r>
          </a:p>
          <a:p>
            <a:pPr marL="285750" indent="-285750">
              <a:buFont typeface="Arial" panose="020B0604020202020204" pitchFamily="34" charset="0"/>
              <a:buChar char="•"/>
            </a:pPr>
            <a:r>
              <a:rPr lang="en-GB" sz="2400" dirty="0" smtClean="0"/>
              <a:t>Any other positions</a:t>
            </a:r>
          </a:p>
          <a:p>
            <a:endParaRPr lang="en-GB" dirty="0" smtClean="0"/>
          </a:p>
        </p:txBody>
      </p:sp>
      <p:sp>
        <p:nvSpPr>
          <p:cNvPr id="4" name="Slide Number Placeholder 3"/>
          <p:cNvSpPr>
            <a:spLocks noGrp="1"/>
          </p:cNvSpPr>
          <p:nvPr>
            <p:ph type="sldNum" sz="quarter" idx="12"/>
          </p:nvPr>
        </p:nvSpPr>
        <p:spPr/>
        <p:txBody>
          <a:bodyPr/>
          <a:lstStyle/>
          <a:p>
            <a:fld id="{017B8712-43A9-46E2-9679-058523AFA422}" type="slidenum">
              <a:rPr lang="en-GB" smtClean="0"/>
              <a:t>27</a:t>
            </a:fld>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313" y="4035287"/>
            <a:ext cx="2892011" cy="1973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4527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challenge!</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HMRC</a:t>
            </a:r>
          </a:p>
          <a:p>
            <a:pPr marL="285750" indent="-285750">
              <a:buFont typeface="Arial" panose="020B0604020202020204" pitchFamily="34" charset="0"/>
              <a:buChar char="•"/>
            </a:pPr>
            <a:r>
              <a:rPr lang="en-GB" sz="2800" dirty="0" smtClean="0"/>
              <a:t>Policy Documents</a:t>
            </a:r>
          </a:p>
          <a:p>
            <a:pPr marL="285750" indent="-285750">
              <a:buFont typeface="Arial" panose="020B0604020202020204" pitchFamily="34" charset="0"/>
              <a:buChar char="•"/>
            </a:pPr>
            <a:r>
              <a:rPr lang="en-GB" sz="2800" dirty="0" smtClean="0"/>
              <a:t>Bank Accounts</a:t>
            </a:r>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28</a:t>
            </a:fld>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968" y="3612529"/>
            <a:ext cx="3458058" cy="229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2659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0"/>
            <a:ext cx="9612000" cy="1224000"/>
          </a:xfrm>
        </p:spPr>
        <p:txBody>
          <a:bodyPr/>
          <a:lstStyle/>
          <a:p>
            <a:r>
              <a:rPr lang="en-GB" dirty="0"/>
              <a:t>Responsible parties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9267154"/>
              </p:ext>
            </p:extLst>
          </p:nvPr>
        </p:nvGraphicFramePr>
        <p:xfrm>
          <a:off x="539750" y="1439863"/>
          <a:ext cx="9612313"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17B8712-43A9-46E2-9679-058523AFA422}" type="slidenum">
              <a:rPr lang="en-GB" smtClean="0"/>
              <a:t>29</a:t>
            </a:fld>
            <a:endParaRPr lang="en-GB"/>
          </a:p>
        </p:txBody>
      </p:sp>
    </p:spTree>
    <p:extLst>
      <p:ext uri="{BB962C8B-B14F-4D97-AF65-F5344CB8AC3E}">
        <p14:creationId xmlns:p14="http://schemas.microsoft.com/office/powerpoint/2010/main" val="35920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39149" y="1"/>
            <a:ext cx="10012914" cy="6089574"/>
          </a:xfrm>
        </p:spPr>
        <p:txBody>
          <a:bodyPr/>
          <a:lstStyle/>
          <a:p>
            <a:pPr algn="ctr"/>
            <a:endParaRPr lang="en-GB" sz="9600" dirty="0" smtClean="0"/>
          </a:p>
          <a:p>
            <a:pPr algn="ctr"/>
            <a:endParaRPr lang="en-GB" sz="9600" dirty="0"/>
          </a:p>
          <a:p>
            <a:pPr algn="ctr"/>
            <a:r>
              <a:rPr lang="en-GB" sz="9600" dirty="0" smtClean="0"/>
              <a:t>64</a:t>
            </a:r>
            <a:endParaRPr lang="en-GB" sz="9600" dirty="0"/>
          </a:p>
        </p:txBody>
      </p:sp>
      <p:sp>
        <p:nvSpPr>
          <p:cNvPr id="4" name="Slide Number Placeholder 3"/>
          <p:cNvSpPr>
            <a:spLocks noGrp="1"/>
          </p:cNvSpPr>
          <p:nvPr>
            <p:ph type="sldNum" sz="quarter" idx="4294967295"/>
          </p:nvPr>
        </p:nvSpPr>
        <p:spPr>
          <a:xfrm>
            <a:off x="0" y="6588125"/>
            <a:ext cx="9612313" cy="539750"/>
          </a:xfrm>
        </p:spPr>
        <p:txBody>
          <a:bodyPr/>
          <a:lstStyle/>
          <a:p>
            <a:fld id="{0810E0D1-A517-4A12-9518-5376CE4B9155}" type="slidenum">
              <a:rPr lang="en-GB" smtClean="0"/>
              <a:pPr/>
              <a:t>3</a:t>
            </a:fld>
            <a:endParaRPr lang="en-GB" dirty="0"/>
          </a:p>
        </p:txBody>
      </p:sp>
    </p:spTree>
    <p:extLst>
      <p:ext uri="{BB962C8B-B14F-4D97-AF65-F5344CB8AC3E}">
        <p14:creationId xmlns:p14="http://schemas.microsoft.com/office/powerpoint/2010/main" val="1129960173"/>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847334" indent="-325898">
              <a:defRPr b="1">
                <a:solidFill>
                  <a:schemeClr val="tx1"/>
                </a:solidFill>
                <a:latin typeface="Arial" charset="0"/>
                <a:ea typeface="Arial" charset="0"/>
                <a:cs typeface="Arial" charset="0"/>
              </a:defRPr>
            </a:lvl2pPr>
            <a:lvl3pPr marL="1303592" indent="-260718">
              <a:defRPr b="1">
                <a:solidFill>
                  <a:schemeClr val="tx1"/>
                </a:solidFill>
                <a:latin typeface="Arial" charset="0"/>
                <a:ea typeface="Arial" charset="0"/>
                <a:cs typeface="Arial" charset="0"/>
              </a:defRPr>
            </a:lvl3pPr>
            <a:lvl4pPr marL="1825028" indent="-260718">
              <a:defRPr b="1">
                <a:solidFill>
                  <a:schemeClr val="tx1"/>
                </a:solidFill>
                <a:latin typeface="Arial" charset="0"/>
                <a:ea typeface="Arial" charset="0"/>
                <a:cs typeface="Arial" charset="0"/>
              </a:defRPr>
            </a:lvl4pPr>
            <a:lvl5pPr marL="2346465" indent="-260718">
              <a:defRPr b="1">
                <a:solidFill>
                  <a:schemeClr val="tx1"/>
                </a:solidFill>
                <a:latin typeface="Arial" charset="0"/>
                <a:ea typeface="Arial" charset="0"/>
                <a:cs typeface="Arial" charset="0"/>
              </a:defRPr>
            </a:lvl5pPr>
            <a:lvl6pPr marL="2867901" indent="-260718" eaLnBrk="0" fontAlgn="base" hangingPunct="0">
              <a:spcBef>
                <a:spcPct val="0"/>
              </a:spcBef>
              <a:spcAft>
                <a:spcPct val="0"/>
              </a:spcAft>
              <a:defRPr b="1">
                <a:solidFill>
                  <a:schemeClr val="tx1"/>
                </a:solidFill>
                <a:latin typeface="Arial" charset="0"/>
                <a:ea typeface="Arial" charset="0"/>
                <a:cs typeface="Arial" charset="0"/>
              </a:defRPr>
            </a:lvl6pPr>
            <a:lvl7pPr marL="3389338" indent="-260718" eaLnBrk="0" fontAlgn="base" hangingPunct="0">
              <a:spcBef>
                <a:spcPct val="0"/>
              </a:spcBef>
              <a:spcAft>
                <a:spcPct val="0"/>
              </a:spcAft>
              <a:defRPr b="1">
                <a:solidFill>
                  <a:schemeClr val="tx1"/>
                </a:solidFill>
                <a:latin typeface="Arial" charset="0"/>
                <a:ea typeface="Arial" charset="0"/>
                <a:cs typeface="Arial" charset="0"/>
              </a:defRPr>
            </a:lvl7pPr>
            <a:lvl8pPr marL="3910775" indent="-260718" eaLnBrk="0" fontAlgn="base" hangingPunct="0">
              <a:spcBef>
                <a:spcPct val="0"/>
              </a:spcBef>
              <a:spcAft>
                <a:spcPct val="0"/>
              </a:spcAft>
              <a:defRPr b="1">
                <a:solidFill>
                  <a:schemeClr val="tx1"/>
                </a:solidFill>
                <a:latin typeface="Arial" charset="0"/>
                <a:ea typeface="Arial" charset="0"/>
                <a:cs typeface="Arial" charset="0"/>
              </a:defRPr>
            </a:lvl8pPr>
            <a:lvl9pPr marL="4432211" indent="-260718" eaLnBrk="0" fontAlgn="base" hangingPunct="0">
              <a:spcBef>
                <a:spcPct val="0"/>
              </a:spcBef>
              <a:spcAft>
                <a:spcPct val="0"/>
              </a:spcAft>
              <a:defRPr b="1">
                <a:solidFill>
                  <a:schemeClr val="tx1"/>
                </a:solidFill>
                <a:latin typeface="Arial" charset="0"/>
                <a:ea typeface="Arial" charset="0"/>
                <a:cs typeface="Arial" charset="0"/>
              </a:defRPr>
            </a:lvl9pPr>
          </a:lstStyle>
          <a:p>
            <a:fld id="{25027DFE-89D5-EE4A-8D5F-8B6D79D01ECF}" type="slidenum">
              <a:rPr lang="en-GB" altLang="en-US" b="0">
                <a:solidFill>
                  <a:schemeClr val="bg1"/>
                </a:solidFill>
              </a:rPr>
              <a:pPr/>
              <a:t>30</a:t>
            </a:fld>
            <a:endParaRPr lang="en-GB" altLang="en-US" b="0" dirty="0">
              <a:solidFill>
                <a:schemeClr val="bg1"/>
              </a:solidFill>
            </a:endParaRPr>
          </a:p>
        </p:txBody>
      </p:sp>
      <p:sp>
        <p:nvSpPr>
          <p:cNvPr id="2" name="Text Placeholder 1"/>
          <p:cNvSpPr>
            <a:spLocks noGrp="1"/>
          </p:cNvSpPr>
          <p:nvPr>
            <p:ph type="body" sz="quarter" idx="12"/>
          </p:nvPr>
        </p:nvSpPr>
        <p:spPr>
          <a:xfrm>
            <a:off x="2159083" y="1518645"/>
            <a:ext cx="6335234" cy="4703962"/>
          </a:xfrm>
        </p:spPr>
        <p:txBody>
          <a:bodyPr>
            <a:normAutofit/>
          </a:bodyPr>
          <a:lstStyle/>
          <a:p>
            <a:pPr algn="ctr"/>
            <a:r>
              <a:rPr lang="en-GB" sz="3200" dirty="0">
                <a:solidFill>
                  <a:schemeClr val="accent2">
                    <a:lumMod val="50000"/>
                  </a:schemeClr>
                </a:solidFill>
                <a:latin typeface="Arial" charset="0"/>
                <a:ea typeface="Arial" charset="0"/>
                <a:cs typeface="Arial" charset="0"/>
              </a:rPr>
              <a:t>Enables a client to appoint those people </a:t>
            </a:r>
            <a:r>
              <a:rPr lang="en-GB" sz="3200" b="1" dirty="0">
                <a:solidFill>
                  <a:schemeClr val="accent2">
                    <a:lumMod val="50000"/>
                  </a:schemeClr>
                </a:solidFill>
                <a:latin typeface="Arial" charset="0"/>
                <a:ea typeface="Arial" charset="0"/>
                <a:cs typeface="Arial" charset="0"/>
              </a:rPr>
              <a:t>they selected </a:t>
            </a:r>
            <a:r>
              <a:rPr lang="en-GB" sz="3200" dirty="0">
                <a:solidFill>
                  <a:schemeClr val="accent2">
                    <a:lumMod val="50000"/>
                  </a:schemeClr>
                </a:solidFill>
                <a:latin typeface="Arial" charset="0"/>
                <a:ea typeface="Arial" charset="0"/>
                <a:cs typeface="Arial" charset="0"/>
              </a:rPr>
              <a:t>to act as their attorney and to look after affairs in the event that they lack mental capacity</a:t>
            </a:r>
          </a:p>
        </p:txBody>
      </p:sp>
      <p:sp>
        <p:nvSpPr>
          <p:cNvPr id="6" name="Rectangle 14"/>
          <p:cNvSpPr txBox="1">
            <a:spLocks/>
          </p:cNvSpPr>
          <p:nvPr/>
        </p:nvSpPr>
        <p:spPr>
          <a:xfrm>
            <a:off x="396238" y="755219"/>
            <a:ext cx="9612000" cy="796066"/>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LASTING POWERS OF ATTORNEY</a:t>
            </a:r>
          </a:p>
        </p:txBody>
      </p:sp>
    </p:spTree>
    <p:extLst>
      <p:ext uri="{BB962C8B-B14F-4D97-AF65-F5344CB8AC3E}">
        <p14:creationId xmlns:p14="http://schemas.microsoft.com/office/powerpoint/2010/main" val="397757098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bwMode="auto">
          <a:xfrm>
            <a:off x="658368" y="1548996"/>
            <a:ext cx="9369244" cy="25562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anchor="t" anchorCtr="0" compatLnSpc="1">
            <a:prstTxWarp prst="textNoShape">
              <a:avLst/>
            </a:prstTxWarp>
          </a:bodyPr>
          <a:lstStyle/>
          <a:p>
            <a:pPr marL="285750" indent="-285750">
              <a:buClr>
                <a:schemeClr val="tx1">
                  <a:lumMod val="50000"/>
                  <a:lumOff val="50000"/>
                </a:schemeClr>
              </a:buClr>
              <a:buSzPct val="110000"/>
              <a:buFont typeface="Arial" panose="020B0604020202020204" pitchFamily="34" charset="0"/>
              <a:buChar char="•"/>
            </a:pPr>
            <a:r>
              <a:rPr lang="en-US" sz="1800" dirty="0" smtClean="0"/>
              <a:t>Applied for prior to lacking capacity</a:t>
            </a:r>
          </a:p>
          <a:p>
            <a:pPr marL="285750" indent="-285750">
              <a:buClr>
                <a:schemeClr val="tx1">
                  <a:lumMod val="50000"/>
                  <a:lumOff val="50000"/>
                </a:schemeClr>
              </a:buClr>
              <a:buSzPct val="110000"/>
              <a:buFont typeface="Arial" panose="020B0604020202020204" pitchFamily="34" charset="0"/>
              <a:buChar char="•"/>
            </a:pPr>
            <a:r>
              <a:rPr lang="en-US" sz="1800" dirty="0" smtClean="0"/>
              <a:t>Registered with </a:t>
            </a:r>
            <a:r>
              <a:rPr lang="en-US" sz="1800" dirty="0"/>
              <a:t>the Office of the Public Guardian (OPG).</a:t>
            </a:r>
          </a:p>
          <a:p>
            <a:pPr marL="285750" indent="-285750">
              <a:buClr>
                <a:schemeClr val="tx1">
                  <a:lumMod val="50000"/>
                  <a:lumOff val="50000"/>
                </a:schemeClr>
              </a:buClr>
              <a:buSzPct val="110000"/>
              <a:buFont typeface="Arial" panose="020B0604020202020204" pitchFamily="34" charset="0"/>
              <a:buChar char="•"/>
            </a:pPr>
            <a:r>
              <a:rPr lang="en-US" sz="1800" dirty="0"/>
              <a:t>Validated if stamped ‘VALIDATED-OPG’</a:t>
            </a:r>
            <a:endParaRPr lang="en-GB" altLang="en-US" sz="1800" dirty="0"/>
          </a:p>
          <a:p>
            <a:pPr marL="285750" indent="-285750">
              <a:buClr>
                <a:schemeClr val="tx1">
                  <a:lumMod val="50000"/>
                  <a:lumOff val="50000"/>
                </a:schemeClr>
              </a:buClr>
              <a:buSzPct val="110000"/>
              <a:buFont typeface="Arial" panose="020B0604020202020204" pitchFamily="34" charset="0"/>
              <a:buChar char="•"/>
            </a:pPr>
            <a:r>
              <a:rPr lang="en-US" altLang="en-US" sz="1800" dirty="0" smtClean="0">
                <a:latin typeface="Arial" charset="0"/>
                <a:cs typeface="Arial" charset="0"/>
              </a:rPr>
              <a:t>LPA </a:t>
            </a:r>
            <a:r>
              <a:rPr lang="en-US" altLang="en-US" sz="1800" dirty="0">
                <a:latin typeface="Arial" charset="0"/>
                <a:cs typeface="Arial" charset="0"/>
              </a:rPr>
              <a:t>can be revoked at a later </a:t>
            </a:r>
            <a:r>
              <a:rPr lang="en-US" altLang="en-US" sz="1800" dirty="0" smtClean="0">
                <a:latin typeface="Arial" charset="0"/>
                <a:cs typeface="Arial" charset="0"/>
              </a:rPr>
              <a:t>date</a:t>
            </a:r>
          </a:p>
          <a:p>
            <a:pPr marL="285750" indent="-285750">
              <a:buClr>
                <a:schemeClr val="tx1">
                  <a:lumMod val="50000"/>
                  <a:lumOff val="50000"/>
                </a:schemeClr>
              </a:buClr>
              <a:buSzPct val="110000"/>
              <a:buFont typeface="Arial" panose="020B0604020202020204" pitchFamily="34" charset="0"/>
              <a:buChar char="•"/>
            </a:pPr>
            <a:r>
              <a:rPr lang="en-US" altLang="en-US" sz="1800" dirty="0">
                <a:cs typeface="Arial" charset="0"/>
              </a:rPr>
              <a:t>Minimum of 1 attorney – no maximum</a:t>
            </a:r>
          </a:p>
          <a:p>
            <a:pPr marL="285750" indent="-285750">
              <a:buClr>
                <a:schemeClr val="tx1">
                  <a:lumMod val="50000"/>
                  <a:lumOff val="50000"/>
                </a:schemeClr>
              </a:buClr>
              <a:buSzPct val="110000"/>
              <a:buFont typeface="Arial" panose="020B0604020202020204" pitchFamily="34" charset="0"/>
              <a:buChar char="•"/>
            </a:pPr>
            <a:r>
              <a:rPr lang="en-US" altLang="en-US" sz="1800" dirty="0">
                <a:cs typeface="Arial" charset="0"/>
              </a:rPr>
              <a:t>If multiple </a:t>
            </a:r>
            <a:r>
              <a:rPr lang="en-US" altLang="en-US" sz="1800" dirty="0" smtClean="0">
                <a:cs typeface="Arial" charset="0"/>
              </a:rPr>
              <a:t>attorneys, they can make decisions together or individually</a:t>
            </a:r>
          </a:p>
          <a:p>
            <a:pPr marL="285750" indent="-285750">
              <a:buClr>
                <a:schemeClr val="tx1">
                  <a:lumMod val="50000"/>
                  <a:lumOff val="50000"/>
                </a:schemeClr>
              </a:buClr>
              <a:buSzPct val="110000"/>
              <a:buFont typeface="Arial" panose="020B0604020202020204" pitchFamily="34" charset="0"/>
              <a:buChar char="•"/>
            </a:pPr>
            <a:r>
              <a:rPr lang="en-US" sz="1800" dirty="0" smtClean="0">
                <a:cs typeface="Arial" charset="0"/>
              </a:rPr>
              <a:t>Attorney cannot be </a:t>
            </a:r>
            <a:r>
              <a:rPr lang="en-US" sz="1800" dirty="0">
                <a:cs typeface="Arial" charset="0"/>
              </a:rPr>
              <a:t>bankrupt or subject to a debt relief order</a:t>
            </a:r>
          </a:p>
          <a:p>
            <a:pPr marL="285750" indent="-285750">
              <a:buClr>
                <a:schemeClr val="tx1">
                  <a:lumMod val="50000"/>
                  <a:lumOff val="50000"/>
                </a:schemeClr>
              </a:buClr>
              <a:buSzPct val="110000"/>
              <a:buFont typeface="Arial" panose="020B0604020202020204" pitchFamily="34" charset="0"/>
              <a:buChar char="•"/>
            </a:pPr>
            <a:r>
              <a:rPr lang="en-US" sz="1800" u="sng" dirty="0" smtClean="0"/>
              <a:t>Make </a:t>
            </a:r>
            <a:r>
              <a:rPr lang="en-US" sz="1800" u="sng" dirty="0"/>
              <a:t>sure it includes all required </a:t>
            </a:r>
            <a:r>
              <a:rPr lang="en-US" sz="1800" u="sng" dirty="0" smtClean="0"/>
              <a:t>permissions</a:t>
            </a:r>
          </a:p>
          <a:p>
            <a:pPr marL="285750" indent="-285750">
              <a:buClr>
                <a:schemeClr val="tx1">
                  <a:lumMod val="50000"/>
                  <a:lumOff val="50000"/>
                </a:schemeClr>
              </a:buClr>
              <a:buSzPct val="110000"/>
              <a:buFont typeface="Arial" panose="020B0604020202020204" pitchFamily="34" charset="0"/>
              <a:buChar char="•"/>
            </a:pPr>
            <a:r>
              <a:rPr lang="en-US" sz="1800" dirty="0"/>
              <a:t>Consider how well the client knows the attorney, trusts them, and how they  look after their own </a:t>
            </a:r>
            <a:r>
              <a:rPr lang="en-US" sz="1800" dirty="0" smtClean="0"/>
              <a:t>affairs</a:t>
            </a:r>
          </a:p>
          <a:p>
            <a:pPr marL="285750" indent="-285750">
              <a:buClr>
                <a:schemeClr val="tx1">
                  <a:lumMod val="50000"/>
                  <a:lumOff val="50000"/>
                </a:schemeClr>
              </a:buClr>
              <a:buSzPct val="110000"/>
              <a:buFont typeface="Arial" panose="020B0604020202020204" pitchFamily="34" charset="0"/>
              <a:buChar char="•"/>
            </a:pPr>
            <a:r>
              <a:rPr lang="en-US" altLang="en-US" sz="1800" dirty="0"/>
              <a:t>Relatively small cost (£500 - £1000 DEPENDING ON COMPLEXITY) plus £82 registration fee</a:t>
            </a:r>
          </a:p>
          <a:p>
            <a:pPr marL="342900" indent="-342900">
              <a:buClr>
                <a:schemeClr val="tx1">
                  <a:lumMod val="50000"/>
                  <a:lumOff val="50000"/>
                </a:schemeClr>
              </a:buClr>
              <a:buSzPct val="110000"/>
              <a:buFont typeface="Arial" panose="020B0604020202020204" pitchFamily="34" charset="0"/>
              <a:buChar char="•"/>
            </a:pPr>
            <a:endParaRPr lang="en-US" sz="2000" dirty="0"/>
          </a:p>
          <a:p>
            <a:pPr>
              <a:buClr>
                <a:schemeClr val="tx1">
                  <a:lumMod val="50000"/>
                  <a:lumOff val="50000"/>
                </a:schemeClr>
              </a:buClr>
              <a:buSzPct val="110000"/>
            </a:pPr>
            <a:endParaRPr lang="en-US" sz="2000" dirty="0"/>
          </a:p>
          <a:p>
            <a:pPr marL="342900" indent="-342900">
              <a:buClr>
                <a:schemeClr val="tx1">
                  <a:lumMod val="50000"/>
                  <a:lumOff val="50000"/>
                </a:schemeClr>
              </a:buClr>
              <a:buSzPct val="110000"/>
              <a:buFont typeface="Arial" panose="020B0604020202020204" pitchFamily="34" charset="0"/>
              <a:buChar char="•"/>
            </a:pPr>
            <a:endParaRPr lang="en-US" altLang="en-US" sz="2000" dirty="0">
              <a:latin typeface="Arial" charset="0"/>
              <a:cs typeface="Arial" charset="0"/>
            </a:endParaRPr>
          </a:p>
        </p:txBody>
      </p:sp>
      <p:sp>
        <p:nvSpPr>
          <p:cNvPr id="2765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charset="0"/>
                <a:ea typeface="Arial" charset="0"/>
                <a:cs typeface="Arial" charset="0"/>
              </a:defRPr>
            </a:lvl1pPr>
            <a:lvl2pPr marL="847334" indent="-325898">
              <a:defRPr b="1">
                <a:solidFill>
                  <a:schemeClr val="tx1"/>
                </a:solidFill>
                <a:latin typeface="Arial" charset="0"/>
                <a:ea typeface="Arial" charset="0"/>
                <a:cs typeface="Arial" charset="0"/>
              </a:defRPr>
            </a:lvl2pPr>
            <a:lvl3pPr marL="1303592" indent="-260718">
              <a:defRPr b="1">
                <a:solidFill>
                  <a:schemeClr val="tx1"/>
                </a:solidFill>
                <a:latin typeface="Arial" charset="0"/>
                <a:ea typeface="Arial" charset="0"/>
                <a:cs typeface="Arial" charset="0"/>
              </a:defRPr>
            </a:lvl3pPr>
            <a:lvl4pPr marL="1825028" indent="-260718">
              <a:defRPr b="1">
                <a:solidFill>
                  <a:schemeClr val="tx1"/>
                </a:solidFill>
                <a:latin typeface="Arial" charset="0"/>
                <a:ea typeface="Arial" charset="0"/>
                <a:cs typeface="Arial" charset="0"/>
              </a:defRPr>
            </a:lvl4pPr>
            <a:lvl5pPr marL="2346465" indent="-260718">
              <a:defRPr b="1">
                <a:solidFill>
                  <a:schemeClr val="tx1"/>
                </a:solidFill>
                <a:latin typeface="Arial" charset="0"/>
                <a:ea typeface="Arial" charset="0"/>
                <a:cs typeface="Arial" charset="0"/>
              </a:defRPr>
            </a:lvl5pPr>
            <a:lvl6pPr marL="2867901" indent="-260718" eaLnBrk="0" fontAlgn="base" hangingPunct="0">
              <a:spcBef>
                <a:spcPct val="0"/>
              </a:spcBef>
              <a:spcAft>
                <a:spcPct val="0"/>
              </a:spcAft>
              <a:defRPr b="1">
                <a:solidFill>
                  <a:schemeClr val="tx1"/>
                </a:solidFill>
                <a:latin typeface="Arial" charset="0"/>
                <a:ea typeface="Arial" charset="0"/>
                <a:cs typeface="Arial" charset="0"/>
              </a:defRPr>
            </a:lvl6pPr>
            <a:lvl7pPr marL="3389338" indent="-260718" eaLnBrk="0" fontAlgn="base" hangingPunct="0">
              <a:spcBef>
                <a:spcPct val="0"/>
              </a:spcBef>
              <a:spcAft>
                <a:spcPct val="0"/>
              </a:spcAft>
              <a:defRPr b="1">
                <a:solidFill>
                  <a:schemeClr val="tx1"/>
                </a:solidFill>
                <a:latin typeface="Arial" charset="0"/>
                <a:ea typeface="Arial" charset="0"/>
                <a:cs typeface="Arial" charset="0"/>
              </a:defRPr>
            </a:lvl7pPr>
            <a:lvl8pPr marL="3910775" indent="-260718" eaLnBrk="0" fontAlgn="base" hangingPunct="0">
              <a:spcBef>
                <a:spcPct val="0"/>
              </a:spcBef>
              <a:spcAft>
                <a:spcPct val="0"/>
              </a:spcAft>
              <a:defRPr b="1">
                <a:solidFill>
                  <a:schemeClr val="tx1"/>
                </a:solidFill>
                <a:latin typeface="Arial" charset="0"/>
                <a:ea typeface="Arial" charset="0"/>
                <a:cs typeface="Arial" charset="0"/>
              </a:defRPr>
            </a:lvl8pPr>
            <a:lvl9pPr marL="4432211" indent="-260718" eaLnBrk="0" fontAlgn="base" hangingPunct="0">
              <a:spcBef>
                <a:spcPct val="0"/>
              </a:spcBef>
              <a:spcAft>
                <a:spcPct val="0"/>
              </a:spcAft>
              <a:defRPr b="1">
                <a:solidFill>
                  <a:schemeClr val="tx1"/>
                </a:solidFill>
                <a:latin typeface="Arial" charset="0"/>
                <a:ea typeface="Arial" charset="0"/>
                <a:cs typeface="Arial" charset="0"/>
              </a:defRPr>
            </a:lvl9pPr>
          </a:lstStyle>
          <a:p>
            <a:fld id="{25027DFE-89D5-EE4A-8D5F-8B6D79D01ECF}" type="slidenum">
              <a:rPr lang="en-GB" altLang="en-US" b="0">
                <a:solidFill>
                  <a:schemeClr val="bg1"/>
                </a:solidFill>
              </a:rPr>
              <a:pPr/>
              <a:t>31</a:t>
            </a:fld>
            <a:endParaRPr lang="en-GB" altLang="en-US" b="0">
              <a:solidFill>
                <a:schemeClr val="bg1"/>
              </a:solidFill>
            </a:endParaRPr>
          </a:p>
        </p:txBody>
      </p:sp>
      <p:sp>
        <p:nvSpPr>
          <p:cNvPr id="6" name="Rectangle 14"/>
          <p:cNvSpPr txBox="1">
            <a:spLocks/>
          </p:cNvSpPr>
          <p:nvPr/>
        </p:nvSpPr>
        <p:spPr>
          <a:xfrm>
            <a:off x="415612" y="752930"/>
            <a:ext cx="9612000" cy="796066"/>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LASTING POWERS OF ATTORNEY</a:t>
            </a:r>
          </a:p>
        </p:txBody>
      </p:sp>
      <p:sp>
        <p:nvSpPr>
          <p:cNvPr id="8" name="Slide Number Placeholder 3"/>
          <p:cNvSpPr>
            <a:spLocks noGrp="1"/>
          </p:cNvSpPr>
          <p:nvPr>
            <p:ph type="sldNum" sz="quarter" idx="12"/>
          </p:nvPr>
        </p:nvSpPr>
        <p:spPr>
          <a:xfrm>
            <a:off x="540000" y="6588000"/>
            <a:ext cx="9612000" cy="540000"/>
          </a:xfrm>
        </p:spPr>
        <p:txBody>
          <a:bodyPr/>
          <a:lstStyle/>
          <a:p>
            <a:fld id="{017B8712-43A9-46E2-9679-058523AFA422}" type="slidenum">
              <a:rPr lang="en-GB" smtClean="0"/>
              <a:t>31</a:t>
            </a:fld>
            <a:endParaRPr lang="en-GB"/>
          </a:p>
        </p:txBody>
      </p:sp>
    </p:spTree>
    <p:extLst>
      <p:ext uri="{BB962C8B-B14F-4D97-AF65-F5344CB8AC3E}">
        <p14:creationId xmlns:p14="http://schemas.microsoft.com/office/powerpoint/2010/main" val="703865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many LPA’s</a:t>
            </a:r>
            <a:endParaRPr lang="en-GB" dirty="0"/>
          </a:p>
        </p:txBody>
      </p:sp>
      <p:sp>
        <p:nvSpPr>
          <p:cNvPr id="3" name="Content Placeholder 2"/>
          <p:cNvSpPr>
            <a:spLocks noGrp="1"/>
          </p:cNvSpPr>
          <p:nvPr>
            <p:ph idx="1"/>
          </p:nvPr>
        </p:nvSpPr>
        <p:spPr/>
        <p:txBody>
          <a:bodyPr/>
          <a:lstStyle/>
          <a:p>
            <a:pPr marL="571500" indent="-571500">
              <a:buFont typeface="Arial" panose="020B0604020202020204" pitchFamily="34" charset="0"/>
              <a:buChar char="•"/>
            </a:pPr>
            <a:r>
              <a:rPr lang="en-GB" sz="3600" dirty="0" smtClean="0"/>
              <a:t>Health and Welfare</a:t>
            </a:r>
          </a:p>
          <a:p>
            <a:pPr marL="571500" indent="-571500">
              <a:buFont typeface="Arial" panose="020B0604020202020204" pitchFamily="34" charset="0"/>
              <a:buChar char="•"/>
            </a:pPr>
            <a:r>
              <a:rPr lang="en-GB" sz="3600" dirty="0" smtClean="0"/>
              <a:t>Financial </a:t>
            </a:r>
          </a:p>
          <a:p>
            <a:pPr marL="571500" indent="-571500">
              <a:buFont typeface="Arial" panose="020B0604020202020204" pitchFamily="34" charset="0"/>
              <a:buChar char="•"/>
            </a:pPr>
            <a:r>
              <a:rPr lang="en-GB" sz="3600" dirty="0" smtClean="0"/>
              <a:t>Business???</a:t>
            </a:r>
          </a:p>
        </p:txBody>
      </p:sp>
      <p:sp>
        <p:nvSpPr>
          <p:cNvPr id="4" name="Slide Number Placeholder 3"/>
          <p:cNvSpPr>
            <a:spLocks noGrp="1"/>
          </p:cNvSpPr>
          <p:nvPr>
            <p:ph type="sldNum" sz="quarter" idx="12"/>
          </p:nvPr>
        </p:nvSpPr>
        <p:spPr/>
        <p:txBody>
          <a:bodyPr/>
          <a:lstStyle/>
          <a:p>
            <a:fld id="{017B8712-43A9-46E2-9679-058523AFA422}" type="slidenum">
              <a:rPr lang="en-GB" smtClean="0"/>
              <a:t>32</a:t>
            </a:fld>
            <a:endParaRPr lang="en-GB"/>
          </a:p>
        </p:txBody>
      </p:sp>
    </p:spTree>
    <p:extLst>
      <p:ext uri="{BB962C8B-B14F-4D97-AF65-F5344CB8AC3E}">
        <p14:creationId xmlns:p14="http://schemas.microsoft.com/office/powerpoint/2010/main" val="234794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Types of business owners:</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Sole Traders</a:t>
            </a:r>
          </a:p>
          <a:p>
            <a:pPr marL="285750" indent="-285750">
              <a:buFont typeface="Arial" panose="020B0604020202020204" pitchFamily="34" charset="0"/>
              <a:buChar char="•"/>
            </a:pPr>
            <a:r>
              <a:rPr lang="en-GB" sz="2400" dirty="0" smtClean="0"/>
              <a:t>Partners (general partnerships and limited partnerships)</a:t>
            </a:r>
          </a:p>
          <a:p>
            <a:pPr marL="285750" indent="-285750">
              <a:buFont typeface="Arial" panose="020B0604020202020204" pitchFamily="34" charset="0"/>
              <a:buChar char="•"/>
            </a:pPr>
            <a:r>
              <a:rPr lang="en-GB" sz="2400" dirty="0" smtClean="0"/>
              <a:t>Partners (limited liability partnerships)</a:t>
            </a:r>
          </a:p>
          <a:p>
            <a:pPr marL="285750" indent="-285750">
              <a:buFont typeface="Arial" panose="020B0604020202020204" pitchFamily="34" charset="0"/>
              <a:buChar char="•"/>
            </a:pPr>
            <a:r>
              <a:rPr lang="en-GB" sz="2400" dirty="0" smtClean="0"/>
              <a:t>Company directors </a:t>
            </a:r>
            <a:r>
              <a:rPr lang="en-GB" sz="2400" smtClean="0"/>
              <a:t>(April 2013)</a:t>
            </a:r>
            <a:endParaRPr lang="en-GB" sz="2400" dirty="0"/>
          </a:p>
        </p:txBody>
      </p:sp>
      <p:sp>
        <p:nvSpPr>
          <p:cNvPr id="4" name="Slide Number Placeholder 3"/>
          <p:cNvSpPr>
            <a:spLocks noGrp="1"/>
          </p:cNvSpPr>
          <p:nvPr>
            <p:ph type="sldNum" sz="quarter" idx="12"/>
          </p:nvPr>
        </p:nvSpPr>
        <p:spPr/>
        <p:txBody>
          <a:bodyPr/>
          <a:lstStyle/>
          <a:p>
            <a:fld id="{017B8712-43A9-46E2-9679-058523AFA422}" type="slidenum">
              <a:rPr lang="en-GB" smtClean="0"/>
              <a:t>33</a:t>
            </a:fld>
            <a:endParaRPr lang="en-GB"/>
          </a:p>
        </p:txBody>
      </p:sp>
    </p:spTree>
    <p:extLst>
      <p:ext uri="{BB962C8B-B14F-4D97-AF65-F5344CB8AC3E}">
        <p14:creationId xmlns:p14="http://schemas.microsoft.com/office/powerpoint/2010/main" val="1228550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 business power of attorney!</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2400" dirty="0" smtClean="0"/>
              <a:t>6/7 months on </a:t>
            </a:r>
            <a:r>
              <a:rPr lang="en-GB" sz="2400" dirty="0"/>
              <a:t>average </a:t>
            </a:r>
            <a:r>
              <a:rPr lang="en-GB" sz="2400" dirty="0" smtClean="0"/>
              <a:t>to appoint deputy</a:t>
            </a:r>
            <a:endParaRPr lang="en-GB" sz="2400" dirty="0"/>
          </a:p>
          <a:p>
            <a:pPr marL="285750" indent="-285750">
              <a:buFont typeface="Arial" panose="020B0604020202020204" pitchFamily="34" charset="0"/>
              <a:buChar char="•"/>
            </a:pPr>
            <a:r>
              <a:rPr lang="en-GB" sz="2400" dirty="0"/>
              <a:t>No one could make lawfully make financial decisions on the </a:t>
            </a:r>
            <a:r>
              <a:rPr lang="en-GB" sz="2400" dirty="0" smtClean="0"/>
              <a:t>individual’s </a:t>
            </a:r>
            <a:r>
              <a:rPr lang="en-GB" sz="2400" dirty="0"/>
              <a:t>behalf</a:t>
            </a:r>
          </a:p>
          <a:p>
            <a:pPr marL="285750" indent="-285750">
              <a:buFont typeface="Arial" panose="020B0604020202020204" pitchFamily="34" charset="0"/>
              <a:buChar char="•"/>
            </a:pPr>
            <a:r>
              <a:rPr lang="en-GB" sz="2400" dirty="0"/>
              <a:t>Bank accounts may be frozen </a:t>
            </a:r>
            <a:endParaRPr lang="en-GB" sz="2400" dirty="0" smtClean="0"/>
          </a:p>
          <a:p>
            <a:pPr marL="285750" indent="-285750">
              <a:buFont typeface="Arial" panose="020B0604020202020204" pitchFamily="34" charset="0"/>
              <a:buChar char="•"/>
            </a:pPr>
            <a:r>
              <a:rPr lang="en-GB" sz="2400" dirty="0" smtClean="0"/>
              <a:t>Suppliers</a:t>
            </a:r>
            <a:r>
              <a:rPr lang="en-GB" sz="2400" dirty="0"/>
              <a:t>, staff, unfinished transactions, contracts </a:t>
            </a:r>
            <a:r>
              <a:rPr lang="en-GB" sz="2400" dirty="0" smtClean="0"/>
              <a:t>affected</a:t>
            </a:r>
          </a:p>
          <a:p>
            <a:pPr marL="285750" indent="-285750">
              <a:buFont typeface="Arial" panose="020B0604020202020204" pitchFamily="34" charset="0"/>
              <a:buChar char="•"/>
            </a:pPr>
            <a:r>
              <a:rPr lang="en-GB" sz="2400" dirty="0" smtClean="0"/>
              <a:t>Business forced to close!</a:t>
            </a:r>
            <a:endParaRPr lang="en-GB" sz="2400"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34</a:t>
            </a:fld>
            <a:endParaRPr lang="en-GB"/>
          </a:p>
        </p:txBody>
      </p:sp>
    </p:spTree>
    <p:extLst>
      <p:ext uri="{BB962C8B-B14F-4D97-AF65-F5344CB8AC3E}">
        <p14:creationId xmlns:p14="http://schemas.microsoft.com/office/powerpoint/2010/main" val="182888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Business Lasting Power of attorney (BLPA)</a:t>
            </a:r>
            <a:endParaRPr lang="en-GB"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GB" sz="2000" dirty="0"/>
              <a:t>Distinguish </a:t>
            </a:r>
            <a:r>
              <a:rPr lang="en-GB" sz="2000" dirty="0" smtClean="0"/>
              <a:t>Powers </a:t>
            </a:r>
            <a:r>
              <a:rPr lang="en-GB" sz="2000" dirty="0"/>
              <a:t>Of Attorney (POA) </a:t>
            </a:r>
            <a:r>
              <a:rPr lang="en-GB" sz="2000" dirty="0" smtClean="0"/>
              <a:t>more about commercial situations</a:t>
            </a:r>
            <a:endParaRPr lang="en-GB" sz="2000" dirty="0"/>
          </a:p>
          <a:p>
            <a:pPr marL="285750" indent="-285750">
              <a:buFont typeface="Arial" panose="020B0604020202020204" pitchFamily="34" charset="0"/>
              <a:buChar char="•"/>
            </a:pPr>
            <a:r>
              <a:rPr lang="en-GB" sz="2000" dirty="0" smtClean="0"/>
              <a:t>BLPA extension of crisis management </a:t>
            </a:r>
          </a:p>
          <a:p>
            <a:pPr marL="285750" indent="-285750">
              <a:buFont typeface="Arial" panose="020B0604020202020204" pitchFamily="34" charset="0"/>
              <a:buChar char="•"/>
            </a:pPr>
            <a:r>
              <a:rPr lang="en-GB" sz="2000" dirty="0" smtClean="0"/>
              <a:t>Reduce business risk</a:t>
            </a:r>
            <a:endParaRPr lang="en-GB" sz="2000" dirty="0"/>
          </a:p>
          <a:p>
            <a:pPr marL="285750" indent="-285750">
              <a:buFont typeface="Arial" panose="020B0604020202020204" pitchFamily="34" charset="0"/>
              <a:buChar char="•"/>
            </a:pPr>
            <a:r>
              <a:rPr lang="en-GB" sz="2000" dirty="0" smtClean="0"/>
              <a:t>Choice of appropriate attorney </a:t>
            </a:r>
            <a:endParaRPr lang="en-GB" sz="2000" dirty="0"/>
          </a:p>
          <a:p>
            <a:pPr marL="285750" indent="-285750">
              <a:buFont typeface="Arial" panose="020B0604020202020204" pitchFamily="34" charset="0"/>
              <a:buChar char="•"/>
            </a:pPr>
            <a:r>
              <a:rPr lang="en-GB" sz="2000" dirty="0" smtClean="0"/>
              <a:t>Some professions require specific qualifications and authorisation</a:t>
            </a:r>
          </a:p>
          <a:p>
            <a:pPr marL="285750" indent="-285750">
              <a:buFont typeface="Arial" panose="020B0604020202020204" pitchFamily="34" charset="0"/>
              <a:buChar char="•"/>
            </a:pPr>
            <a:r>
              <a:rPr lang="en-GB" sz="2000" dirty="0" smtClean="0"/>
              <a:t>Appropriate to business legal agreements, e.g., partnership agreement</a:t>
            </a:r>
          </a:p>
          <a:p>
            <a:pPr marL="285750" indent="-285750">
              <a:buFont typeface="Arial" panose="020B0604020202020204" pitchFamily="34" charset="0"/>
              <a:buChar char="•"/>
            </a:pPr>
            <a:r>
              <a:rPr lang="en-GB" sz="2000" dirty="0" smtClean="0"/>
              <a:t>Deal with property owned/leased, organise insurance, access banks statements/accounts, invest assets</a:t>
            </a:r>
          </a:p>
          <a:p>
            <a:pPr marL="285750" indent="-285750">
              <a:buFont typeface="Arial" panose="020B0604020202020204" pitchFamily="34" charset="0"/>
              <a:buChar char="•"/>
            </a:pPr>
            <a:r>
              <a:rPr lang="en-GB" sz="2000" dirty="0" smtClean="0"/>
              <a:t>Deal with tax affairs, pay staff and suppliers</a:t>
            </a:r>
          </a:p>
          <a:p>
            <a:pPr marL="285750" indent="-285750">
              <a:buFont typeface="Arial" panose="020B0604020202020204" pitchFamily="34" charset="0"/>
              <a:buChar char="•"/>
            </a:pPr>
            <a:r>
              <a:rPr lang="en-GB" sz="2000" dirty="0" smtClean="0"/>
              <a:t>Sign contracts</a:t>
            </a:r>
          </a:p>
          <a:p>
            <a:pPr marL="285750" indent="-285750">
              <a:buFont typeface="Arial" panose="020B0604020202020204" pitchFamily="34" charset="0"/>
              <a:buChar char="•"/>
            </a:pPr>
            <a:r>
              <a:rPr lang="en-GB" sz="2000" dirty="0" smtClean="0"/>
              <a:t>Carry on the business</a:t>
            </a:r>
          </a:p>
          <a:p>
            <a:pPr marL="285750" indent="-285750">
              <a:buFont typeface="Arial" panose="020B0604020202020204" pitchFamily="34" charset="0"/>
              <a:buChar char="•"/>
            </a:pPr>
            <a:endParaRPr lang="en-GB" dirty="0" smtClean="0"/>
          </a:p>
          <a:p>
            <a:endParaRPr lang="en-GB" dirty="0" smtClean="0"/>
          </a:p>
        </p:txBody>
      </p:sp>
      <p:sp>
        <p:nvSpPr>
          <p:cNvPr id="4" name="Slide Number Placeholder 3"/>
          <p:cNvSpPr>
            <a:spLocks noGrp="1"/>
          </p:cNvSpPr>
          <p:nvPr>
            <p:ph type="sldNum" sz="quarter" idx="12"/>
          </p:nvPr>
        </p:nvSpPr>
        <p:spPr/>
        <p:txBody>
          <a:bodyPr/>
          <a:lstStyle/>
          <a:p>
            <a:fld id="{017B8712-43A9-46E2-9679-058523AFA422}" type="slidenum">
              <a:rPr lang="en-GB" smtClean="0"/>
              <a:t>35</a:t>
            </a:fld>
            <a:endParaRPr lang="en-GB"/>
          </a:p>
        </p:txBody>
      </p:sp>
    </p:spTree>
    <p:extLst>
      <p:ext uri="{BB962C8B-B14F-4D97-AF65-F5344CB8AC3E}">
        <p14:creationId xmlns:p14="http://schemas.microsoft.com/office/powerpoint/2010/main" val="34469059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BLPA – document the Intention!</a:t>
            </a:r>
            <a:endParaRPr lang="en-GB" dirty="0"/>
          </a:p>
        </p:txBody>
      </p:sp>
      <p:sp>
        <p:nvSpPr>
          <p:cNvPr id="3" name="Content Placeholder 2"/>
          <p:cNvSpPr>
            <a:spLocks noGrp="1"/>
          </p:cNvSpPr>
          <p:nvPr>
            <p:ph idx="1"/>
          </p:nvPr>
        </p:nvSpPr>
        <p:spPr/>
        <p:txBody>
          <a:bodyPr/>
          <a:lstStyle/>
          <a:p>
            <a:endParaRPr lang="en-GB" sz="2800" dirty="0"/>
          </a:p>
          <a:p>
            <a:pPr marL="457200" indent="-457200">
              <a:buFont typeface="Arial" panose="020B0604020202020204" pitchFamily="34" charset="0"/>
              <a:buChar char="•"/>
            </a:pPr>
            <a:r>
              <a:rPr lang="en-GB" sz="2800" dirty="0" smtClean="0"/>
              <a:t>Sufficient mental capacity at time of executing</a:t>
            </a:r>
          </a:p>
          <a:p>
            <a:pPr marL="457200" indent="-457200">
              <a:buFont typeface="Arial" panose="020B0604020202020204" pitchFamily="34" charset="0"/>
              <a:buChar char="•"/>
            </a:pPr>
            <a:r>
              <a:rPr lang="en-GB" sz="2800" dirty="0" smtClean="0"/>
              <a:t>Understanding of the purpose of the BLPA</a:t>
            </a:r>
          </a:p>
          <a:p>
            <a:pPr marL="457200" indent="-457200">
              <a:buFont typeface="Arial" panose="020B0604020202020204" pitchFamily="34" charset="0"/>
              <a:buChar char="•"/>
            </a:pPr>
            <a:r>
              <a:rPr lang="en-GB" sz="2800" dirty="0" smtClean="0"/>
              <a:t>The consequences from the BLPA</a:t>
            </a:r>
          </a:p>
          <a:p>
            <a:pPr marL="457200" indent="-457200">
              <a:buFont typeface="Arial" panose="020B0604020202020204" pitchFamily="34" charset="0"/>
              <a:buChar char="•"/>
            </a:pPr>
            <a:r>
              <a:rPr lang="en-GB" sz="2800" dirty="0" smtClean="0"/>
              <a:t>The consequences for the choice of attorney(s)</a:t>
            </a:r>
          </a:p>
          <a:p>
            <a:pPr marL="457200" indent="-457200">
              <a:buFont typeface="Arial" panose="020B0604020202020204" pitchFamily="34" charset="0"/>
              <a:buChar char="•"/>
            </a:pPr>
            <a:r>
              <a:rPr lang="en-GB" sz="2800" dirty="0" smtClean="0"/>
              <a:t>Free choice</a:t>
            </a:r>
          </a:p>
          <a:p>
            <a:pPr marL="457200" indent="-457200">
              <a:buFont typeface="Arial" panose="020B0604020202020204" pitchFamily="34" charset="0"/>
              <a:buChar char="•"/>
            </a:pPr>
            <a:r>
              <a:rPr lang="en-GB" sz="2800" dirty="0" smtClean="0"/>
              <a:t>No undue pressure or influence</a:t>
            </a:r>
          </a:p>
          <a:p>
            <a:endParaRPr lang="en-GB" dirty="0" smtClean="0"/>
          </a:p>
        </p:txBody>
      </p:sp>
      <p:sp>
        <p:nvSpPr>
          <p:cNvPr id="4" name="Slide Number Placeholder 3"/>
          <p:cNvSpPr>
            <a:spLocks noGrp="1"/>
          </p:cNvSpPr>
          <p:nvPr>
            <p:ph type="sldNum" sz="quarter" idx="12"/>
          </p:nvPr>
        </p:nvSpPr>
        <p:spPr/>
        <p:txBody>
          <a:bodyPr/>
          <a:lstStyle/>
          <a:p>
            <a:fld id="{017B8712-43A9-46E2-9679-058523AFA422}" type="slidenum">
              <a:rPr lang="en-GB" smtClean="0"/>
              <a:t>36</a:t>
            </a:fld>
            <a:endParaRPr lang="en-GB"/>
          </a:p>
        </p:txBody>
      </p:sp>
    </p:spTree>
    <p:extLst>
      <p:ext uri="{BB962C8B-B14F-4D97-AF65-F5344CB8AC3E}">
        <p14:creationId xmlns:p14="http://schemas.microsoft.com/office/powerpoint/2010/main" val="114242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01" y="0"/>
            <a:ext cx="9612000" cy="1224000"/>
          </a:xfrm>
        </p:spPr>
        <p:txBody>
          <a:bodyPr/>
          <a:lstStyle/>
          <a:p>
            <a:r>
              <a:rPr lang="en-GB" dirty="0" smtClean="0"/>
              <a:t>Regular review of </a:t>
            </a:r>
            <a:r>
              <a:rPr lang="en-GB" dirty="0" err="1" smtClean="0"/>
              <a:t>lpa’s</a:t>
            </a:r>
            <a:r>
              <a:rPr lang="en-GB" dirty="0" smtClean="0"/>
              <a:t>:</a:t>
            </a:r>
            <a:endParaRPr lang="en-GB" dirty="0"/>
          </a:p>
        </p:txBody>
      </p:sp>
      <p:sp>
        <p:nvSpPr>
          <p:cNvPr id="3" name="Content Placeholder 2"/>
          <p:cNvSpPr>
            <a:spLocks noGrp="1"/>
          </p:cNvSpPr>
          <p:nvPr>
            <p:ph idx="1"/>
          </p:nvPr>
        </p:nvSpPr>
        <p:spPr>
          <a:xfrm>
            <a:off x="1565274" y="2275840"/>
            <a:ext cx="8586725" cy="2835581"/>
          </a:xfrm>
        </p:spPr>
        <p:txBody>
          <a:bodyPr/>
          <a:lstStyle/>
          <a:p>
            <a:r>
              <a:rPr lang="en-US" sz="2000" dirty="0"/>
              <a:t>Loses the ability to make decisions - ‘loses mental capacity’</a:t>
            </a:r>
          </a:p>
          <a:p>
            <a:r>
              <a:rPr lang="en-US" sz="2000" dirty="0"/>
              <a:t>Divorces the donor or ends the civil partnership</a:t>
            </a:r>
          </a:p>
          <a:p>
            <a:r>
              <a:rPr lang="en-US" sz="2000" dirty="0"/>
              <a:t>Becomes bankrupt or is subject to a debit relief order, if a property and financial affairs attorney</a:t>
            </a:r>
          </a:p>
          <a:p>
            <a:r>
              <a:rPr lang="en-US" sz="2000" dirty="0"/>
              <a:t>Removed by the Court of Protection</a:t>
            </a:r>
          </a:p>
          <a:p>
            <a:r>
              <a:rPr lang="en-US" sz="2000" dirty="0"/>
              <a:t>If your only attorney dies and there are no replacement attorneys.</a:t>
            </a:r>
          </a:p>
          <a:p>
            <a:r>
              <a:rPr lang="en-US" sz="2000" dirty="0"/>
              <a:t>Donor dies</a:t>
            </a:r>
            <a:endParaRPr lang="en-GB" sz="2000" dirty="0"/>
          </a:p>
        </p:txBody>
      </p:sp>
      <p:sp>
        <p:nvSpPr>
          <p:cNvPr id="4" name="Slide Number Placeholder 3"/>
          <p:cNvSpPr>
            <a:spLocks noGrp="1"/>
          </p:cNvSpPr>
          <p:nvPr>
            <p:ph type="sldNum" sz="quarter" idx="12"/>
          </p:nvPr>
        </p:nvSpPr>
        <p:spPr/>
        <p:txBody>
          <a:bodyPr/>
          <a:lstStyle/>
          <a:p>
            <a:fld id="{017B8712-43A9-46E2-9679-058523AFA422}" type="slidenum">
              <a:rPr lang="en-GB" smtClean="0"/>
              <a:t>37</a:t>
            </a:fld>
            <a:endParaRPr lang="en-GB"/>
          </a:p>
        </p:txBody>
      </p:sp>
      <p:sp>
        <p:nvSpPr>
          <p:cNvPr id="5" name="Oval 4"/>
          <p:cNvSpPr/>
          <p:nvPr/>
        </p:nvSpPr>
        <p:spPr>
          <a:xfrm>
            <a:off x="1133475" y="2345055"/>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3475" y="2781935"/>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3475" y="3239135"/>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3475" y="4014740"/>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3475" y="4451620"/>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475" y="4922880"/>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9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01" y="670527"/>
            <a:ext cx="9612000" cy="972457"/>
          </a:xfrm>
        </p:spPr>
        <p:txBody>
          <a:bodyPr/>
          <a:lstStyle/>
          <a:p>
            <a:r>
              <a:rPr lang="en-US" dirty="0"/>
              <a:t>Court of Protection</a:t>
            </a:r>
            <a:br>
              <a:rPr lang="en-US" dirty="0"/>
            </a:br>
            <a:endParaRPr lang="en-GB" dirty="0"/>
          </a:p>
        </p:txBody>
      </p:sp>
      <p:sp>
        <p:nvSpPr>
          <p:cNvPr id="3" name="Content Placeholder 2"/>
          <p:cNvSpPr>
            <a:spLocks noGrp="1"/>
          </p:cNvSpPr>
          <p:nvPr>
            <p:ph idx="1"/>
          </p:nvPr>
        </p:nvSpPr>
        <p:spPr>
          <a:xfrm>
            <a:off x="1365250" y="1292087"/>
            <a:ext cx="8586725" cy="2724288"/>
          </a:xfrm>
        </p:spPr>
        <p:txBody>
          <a:bodyPr/>
          <a:lstStyle/>
          <a:p>
            <a:pPr marL="342900" indent="-342900">
              <a:lnSpc>
                <a:spcPct val="150000"/>
              </a:lnSpc>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400" dirty="0" smtClean="0"/>
              <a:t>Appointed </a:t>
            </a:r>
            <a:r>
              <a:rPr lang="en-US" sz="2400" dirty="0"/>
              <a:t>on financial and/or welfare matters </a:t>
            </a:r>
          </a:p>
          <a:p>
            <a:pPr marL="342900" indent="-342900">
              <a:buFont typeface="Arial" panose="020B0604020202020204" pitchFamily="34" charset="0"/>
              <a:buChar char="•"/>
            </a:pPr>
            <a:r>
              <a:rPr lang="en-US" sz="2400" dirty="0" smtClean="0"/>
              <a:t>Business attorney!</a:t>
            </a:r>
            <a:endParaRPr lang="en-US" sz="2400" dirty="0"/>
          </a:p>
          <a:p>
            <a:pPr marL="342900" indent="-342900">
              <a:buFont typeface="Arial" panose="020B0604020202020204" pitchFamily="34" charset="0"/>
              <a:buChar char="•"/>
            </a:pPr>
            <a:r>
              <a:rPr lang="en-US" sz="2400" dirty="0" smtClean="0"/>
              <a:t>Court </a:t>
            </a:r>
            <a:r>
              <a:rPr lang="en-US" sz="2400" dirty="0"/>
              <a:t>will decide the powers of the deputy and oversee them</a:t>
            </a:r>
          </a:p>
          <a:p>
            <a:pPr marL="342900" indent="-342900">
              <a:buFont typeface="Arial" panose="020B0604020202020204" pitchFamily="34" charset="0"/>
              <a:buChar char="•"/>
            </a:pPr>
            <a:r>
              <a:rPr lang="en-US" sz="2400" dirty="0"/>
              <a:t>More administration and cost than </a:t>
            </a:r>
            <a:r>
              <a:rPr lang="en-US" sz="2400" dirty="0" smtClean="0"/>
              <a:t>LPA long term</a:t>
            </a:r>
          </a:p>
          <a:p>
            <a:pPr marL="342900" indent="-342900">
              <a:buFont typeface="Arial" panose="020B0604020202020204" pitchFamily="34" charset="0"/>
              <a:buChar char="•"/>
            </a:pPr>
            <a:r>
              <a:rPr lang="en-US" sz="2400" dirty="0" smtClean="0"/>
              <a:t>2 </a:t>
            </a:r>
            <a:r>
              <a:rPr lang="en-US" sz="2400" dirty="0"/>
              <a:t>or more deputies </a:t>
            </a:r>
            <a:r>
              <a:rPr lang="en-US" sz="2400" dirty="0" smtClean="0"/>
              <a:t>can be appointed  </a:t>
            </a:r>
            <a:endParaRPr lang="en-US" sz="2400" dirty="0"/>
          </a:p>
          <a:p>
            <a:pPr marL="342900" indent="-342900">
              <a:buFont typeface="Arial" panose="020B0604020202020204" pitchFamily="34" charset="0"/>
              <a:buChar char="•"/>
            </a:pPr>
            <a:r>
              <a:rPr lang="en-US" altLang="en-US" sz="2400" dirty="0" smtClean="0">
                <a:cs typeface="Arial" charset="0"/>
              </a:rPr>
              <a:t>Court decides if  decisions made  </a:t>
            </a:r>
            <a:r>
              <a:rPr lang="en-US" altLang="en-US" sz="2400" dirty="0">
                <a:cs typeface="Arial" charset="0"/>
              </a:rPr>
              <a:t>together or individually</a:t>
            </a:r>
          </a:p>
          <a:p>
            <a:pPr marL="342900" indent="-342900">
              <a:buFont typeface="Arial" panose="020B0604020202020204" pitchFamily="34" charset="0"/>
              <a:buChar char="•"/>
            </a:pPr>
            <a:r>
              <a:rPr lang="en-US" sz="2400" dirty="0" smtClean="0"/>
              <a:t>Professional </a:t>
            </a:r>
            <a:r>
              <a:rPr lang="en-US" sz="2400" dirty="0"/>
              <a:t>paid deputies can be appointed</a:t>
            </a:r>
          </a:p>
          <a:p>
            <a:pPr>
              <a:lnSpc>
                <a:spcPct val="150000"/>
              </a:lnSpc>
            </a:pPr>
            <a:endParaRPr lang="en-US" sz="2000" dirty="0"/>
          </a:p>
          <a:p>
            <a:pPr>
              <a:lnSpc>
                <a:spcPct val="150000"/>
              </a:lnSpc>
            </a:pPr>
            <a:endParaRPr lang="en-GB" sz="2000" dirty="0"/>
          </a:p>
        </p:txBody>
      </p:sp>
      <p:sp>
        <p:nvSpPr>
          <p:cNvPr id="4" name="Slide Number Placeholder 3"/>
          <p:cNvSpPr>
            <a:spLocks noGrp="1"/>
          </p:cNvSpPr>
          <p:nvPr>
            <p:ph type="sldNum" sz="quarter" idx="12"/>
          </p:nvPr>
        </p:nvSpPr>
        <p:spPr/>
        <p:txBody>
          <a:bodyPr/>
          <a:lstStyle/>
          <a:p>
            <a:fld id="{017B8712-43A9-46E2-9679-058523AFA422}" type="slidenum">
              <a:rPr lang="en-GB" smtClean="0"/>
              <a:t>38</a:t>
            </a:fld>
            <a:endParaRPr lang="en-GB" dirty="0"/>
          </a:p>
        </p:txBody>
      </p:sp>
    </p:spTree>
    <p:extLst>
      <p:ext uri="{BB962C8B-B14F-4D97-AF65-F5344CB8AC3E}">
        <p14:creationId xmlns:p14="http://schemas.microsoft.com/office/powerpoint/2010/main" val="11245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01" y="0"/>
            <a:ext cx="9612000" cy="1224000"/>
          </a:xfrm>
        </p:spPr>
        <p:txBody>
          <a:bodyPr/>
          <a:lstStyle/>
          <a:p>
            <a:r>
              <a:rPr lang="en-GB" dirty="0"/>
              <a:t>Fees for court of protection</a:t>
            </a:r>
          </a:p>
        </p:txBody>
      </p:sp>
      <p:sp>
        <p:nvSpPr>
          <p:cNvPr id="4" name="Slide Number Placeholder 3"/>
          <p:cNvSpPr>
            <a:spLocks noGrp="1"/>
          </p:cNvSpPr>
          <p:nvPr>
            <p:ph type="sldNum" sz="quarter" idx="12"/>
          </p:nvPr>
        </p:nvSpPr>
        <p:spPr/>
        <p:txBody>
          <a:bodyPr/>
          <a:lstStyle/>
          <a:p>
            <a:fld id="{017B8712-43A9-46E2-9679-058523AFA422}" type="slidenum">
              <a:rPr lang="en-GB" smtClean="0"/>
              <a:t>39</a:t>
            </a:fld>
            <a:endParaRPr lang="en-GB"/>
          </a:p>
        </p:txBody>
      </p:sp>
      <p:sp>
        <p:nvSpPr>
          <p:cNvPr id="7" name="Pentagon 6"/>
          <p:cNvSpPr/>
          <p:nvPr/>
        </p:nvSpPr>
        <p:spPr>
          <a:xfrm rot="10800000">
            <a:off x="2676962" y="1815903"/>
            <a:ext cx="5839711" cy="1344241"/>
          </a:xfrm>
          <a:prstGeom prst="homePlate">
            <a:avLst/>
          </a:prstGeom>
          <a:solidFill>
            <a:schemeClr val="bg2">
              <a:lumMod val="95000"/>
            </a:schemeClr>
          </a:solidFill>
          <a:ln>
            <a:solidFill>
              <a:srgbClr val="DFDC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1869061" y="1815905"/>
            <a:ext cx="1344240" cy="1344240"/>
          </a:xfrm>
          <a:prstGeom prst="ellipse">
            <a:avLst/>
          </a:prstGeom>
          <a:solidFill>
            <a:schemeClr val="bg2"/>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50000"/>
                </a:schemeClr>
              </a:solidFill>
            </a:endParaRPr>
          </a:p>
        </p:txBody>
      </p:sp>
      <p:sp>
        <p:nvSpPr>
          <p:cNvPr id="9" name="Pentagon 8"/>
          <p:cNvSpPr/>
          <p:nvPr/>
        </p:nvSpPr>
        <p:spPr>
          <a:xfrm rot="10800000">
            <a:off x="2676962" y="3283192"/>
            <a:ext cx="5839711" cy="1335523"/>
          </a:xfrm>
          <a:prstGeom prst="homePlate">
            <a:avLst/>
          </a:prstGeom>
          <a:solidFill>
            <a:schemeClr val="bg2">
              <a:lumMod val="95000"/>
            </a:schemeClr>
          </a:solidFill>
          <a:ln>
            <a:solidFill>
              <a:srgbClr val="DFDC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1869061" y="3283194"/>
            <a:ext cx="1344240" cy="1344240"/>
          </a:xfrm>
          <a:prstGeom prst="ellipse">
            <a:avLst/>
          </a:prstGeom>
          <a:solidFill>
            <a:schemeClr val="bg2"/>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10800000">
            <a:off x="2676962" y="4737932"/>
            <a:ext cx="5839711" cy="1335525"/>
          </a:xfrm>
          <a:prstGeom prst="homePlate">
            <a:avLst/>
          </a:prstGeom>
          <a:solidFill>
            <a:schemeClr val="bg2">
              <a:lumMod val="95000"/>
            </a:schemeClr>
          </a:solidFill>
          <a:ln>
            <a:solidFill>
              <a:srgbClr val="DFDC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869061" y="4729218"/>
            <a:ext cx="1344240" cy="1344240"/>
          </a:xfrm>
          <a:prstGeom prst="ellipse">
            <a:avLst/>
          </a:prstGeom>
          <a:solidFill>
            <a:schemeClr val="bg2"/>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820" y="2065907"/>
            <a:ext cx="640721" cy="801530"/>
          </a:xfrm>
          <a:prstGeom prst="rect">
            <a:avLst/>
          </a:prstGeom>
        </p:spPr>
      </p:pic>
      <p:sp>
        <p:nvSpPr>
          <p:cNvPr id="14" name="TextBox 13"/>
          <p:cNvSpPr txBox="1"/>
          <p:nvPr/>
        </p:nvSpPr>
        <p:spPr>
          <a:xfrm>
            <a:off x="3423680" y="2260491"/>
            <a:ext cx="4784651" cy="801530"/>
          </a:xfrm>
          <a:prstGeom prst="rect">
            <a:avLst/>
          </a:prstGeom>
          <a:noFill/>
        </p:spPr>
        <p:txBody>
          <a:bodyPr wrap="square" rtlCol="0">
            <a:spAutoFit/>
          </a:bodyPr>
          <a:lstStyle/>
          <a:p>
            <a:pPr lvl="0" algn="ctr"/>
            <a:r>
              <a:rPr lang="en-GB" b="1"/>
              <a:t>Application Fee</a:t>
            </a:r>
          </a:p>
          <a:p>
            <a:pPr algn="ctr"/>
            <a:endParaRPr lang="en-US" b="1" dirty="0"/>
          </a:p>
        </p:txBody>
      </p:sp>
      <p:sp>
        <p:nvSpPr>
          <p:cNvPr id="15" name="TextBox 14"/>
          <p:cNvSpPr txBox="1"/>
          <p:nvPr/>
        </p:nvSpPr>
        <p:spPr>
          <a:xfrm>
            <a:off x="3423680" y="3730782"/>
            <a:ext cx="4784651" cy="801530"/>
          </a:xfrm>
          <a:prstGeom prst="rect">
            <a:avLst/>
          </a:prstGeom>
          <a:noFill/>
        </p:spPr>
        <p:txBody>
          <a:bodyPr wrap="square" rtlCol="0">
            <a:spAutoFit/>
          </a:bodyPr>
          <a:lstStyle/>
          <a:p>
            <a:pPr lvl="0" algn="ctr"/>
            <a:r>
              <a:rPr lang="en-GB" b="1" dirty="0"/>
              <a:t>Annual Supervision Fee</a:t>
            </a:r>
          </a:p>
          <a:p>
            <a:pPr algn="ctr"/>
            <a:endParaRPr lang="en-US" b="1" dirty="0"/>
          </a:p>
        </p:txBody>
      </p:sp>
      <p:sp>
        <p:nvSpPr>
          <p:cNvPr id="16" name="TextBox 15"/>
          <p:cNvSpPr txBox="1"/>
          <p:nvPr/>
        </p:nvSpPr>
        <p:spPr>
          <a:xfrm>
            <a:off x="3423680" y="5165598"/>
            <a:ext cx="4784651" cy="801530"/>
          </a:xfrm>
          <a:prstGeom prst="rect">
            <a:avLst/>
          </a:prstGeom>
          <a:noFill/>
        </p:spPr>
        <p:txBody>
          <a:bodyPr wrap="square" rtlCol="0">
            <a:spAutoFit/>
          </a:bodyPr>
          <a:lstStyle/>
          <a:p>
            <a:pPr lvl="0" algn="ctr"/>
            <a:r>
              <a:rPr lang="en-GB" b="1" dirty="0"/>
              <a:t>Security Bond</a:t>
            </a:r>
          </a:p>
          <a:p>
            <a:pPr algn="ctr"/>
            <a:endParaRPr lang="en-US" b="1"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8784" y="3634731"/>
            <a:ext cx="704793" cy="70479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2469" y="5002988"/>
            <a:ext cx="677422" cy="775272"/>
          </a:xfrm>
          <a:prstGeom prst="rect">
            <a:avLst/>
          </a:prstGeom>
        </p:spPr>
      </p:pic>
    </p:spTree>
    <p:extLst>
      <p:ext uri="{BB962C8B-B14F-4D97-AF65-F5344CB8AC3E}">
        <p14:creationId xmlns:p14="http://schemas.microsoft.com/office/powerpoint/2010/main" val="636810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139149" y="1"/>
            <a:ext cx="10012914" cy="6089574"/>
          </a:xfrm>
        </p:spPr>
        <p:txBody>
          <a:bodyPr/>
          <a:lstStyle/>
          <a:p>
            <a:pPr algn="ctr"/>
            <a:endParaRPr lang="en-GB" sz="9600" dirty="0" smtClean="0"/>
          </a:p>
          <a:p>
            <a:pPr algn="ctr"/>
            <a:r>
              <a:rPr lang="en-GB" sz="9600" dirty="0"/>
              <a:t> </a:t>
            </a:r>
            <a:r>
              <a:rPr lang="en-GB" sz="9600" dirty="0" smtClean="0"/>
              <a:t>   </a:t>
            </a:r>
            <a:endParaRPr lang="en-GB" sz="4400" dirty="0" smtClean="0"/>
          </a:p>
          <a:p>
            <a:pPr algn="ctr"/>
            <a:r>
              <a:rPr lang="en-GB" sz="9600" dirty="0" smtClean="0"/>
              <a:t>51</a:t>
            </a:r>
            <a:endParaRPr lang="en-GB" sz="9600" dirty="0"/>
          </a:p>
        </p:txBody>
      </p:sp>
      <p:sp>
        <p:nvSpPr>
          <p:cNvPr id="4" name="Slide Number Placeholder 3"/>
          <p:cNvSpPr>
            <a:spLocks noGrp="1"/>
          </p:cNvSpPr>
          <p:nvPr>
            <p:ph type="sldNum" sz="quarter" idx="4294967295"/>
          </p:nvPr>
        </p:nvSpPr>
        <p:spPr>
          <a:xfrm>
            <a:off x="0" y="6588125"/>
            <a:ext cx="9612313" cy="539750"/>
          </a:xfrm>
        </p:spPr>
        <p:txBody>
          <a:bodyPr/>
          <a:lstStyle/>
          <a:p>
            <a:fld id="{0810E0D1-A517-4A12-9518-5376CE4B9155}" type="slidenum">
              <a:rPr lang="en-GB" smtClean="0"/>
              <a:pPr/>
              <a:t>4</a:t>
            </a:fld>
            <a:endParaRPr lang="en-GB" dirty="0"/>
          </a:p>
        </p:txBody>
      </p:sp>
    </p:spTree>
    <p:extLst>
      <p:ext uri="{BB962C8B-B14F-4D97-AF65-F5344CB8AC3E}">
        <p14:creationId xmlns:p14="http://schemas.microsoft.com/office/powerpoint/2010/main" val="428260909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Quilter cheviot </a:t>
            </a:r>
            <a:r>
              <a:rPr lang="en-GB" dirty="0" smtClean="0"/>
              <a:t>&amp; court </a:t>
            </a:r>
            <a:r>
              <a:rPr lang="en-GB" dirty="0"/>
              <a:t>of </a:t>
            </a:r>
            <a:r>
              <a:rPr lang="en-GB" dirty="0" smtClean="0"/>
              <a:t>protection</a:t>
            </a:r>
            <a:endParaRPr lang="en-GB" dirty="0"/>
          </a:p>
        </p:txBody>
      </p:sp>
      <p:sp>
        <p:nvSpPr>
          <p:cNvPr id="3" name="Content Placeholder 2"/>
          <p:cNvSpPr>
            <a:spLocks noGrp="1"/>
          </p:cNvSpPr>
          <p:nvPr>
            <p:ph idx="1"/>
          </p:nvPr>
        </p:nvSpPr>
        <p:spPr>
          <a:xfrm>
            <a:off x="1565274" y="1908174"/>
            <a:ext cx="8586725" cy="4361487"/>
          </a:xfrm>
        </p:spPr>
        <p:txBody>
          <a:bodyPr/>
          <a:lstStyle/>
          <a:p>
            <a:pPr marL="342900" indent="-342900">
              <a:buFont typeface="Arial" panose="020B0604020202020204" pitchFamily="34" charset="0"/>
              <a:buChar char="•"/>
            </a:pPr>
            <a:r>
              <a:rPr lang="en-GB" sz="2400" dirty="0"/>
              <a:t>Clear </a:t>
            </a:r>
            <a:r>
              <a:rPr lang="en-GB" sz="2400" dirty="0" smtClean="0"/>
              <a:t>understanding  </a:t>
            </a:r>
            <a:r>
              <a:rPr lang="en-GB" sz="2400" dirty="0"/>
              <a:t>intricacies of the deputy’s role, responsibilities and requirements</a:t>
            </a:r>
          </a:p>
          <a:p>
            <a:pPr marL="342900" indent="-342900">
              <a:buFont typeface="Arial" panose="020B0604020202020204" pitchFamily="34" charset="0"/>
              <a:buChar char="•"/>
            </a:pPr>
            <a:r>
              <a:rPr lang="en-GB" sz="2400" dirty="0"/>
              <a:t>Working relationships with </a:t>
            </a:r>
            <a:r>
              <a:rPr lang="en-GB" sz="2400" dirty="0" smtClean="0"/>
              <a:t>offices </a:t>
            </a:r>
            <a:r>
              <a:rPr lang="en-GB" sz="2400" dirty="0"/>
              <a:t>of the Court of Protection, Office of the Public Guardian and legal practitioners</a:t>
            </a:r>
          </a:p>
          <a:p>
            <a:pPr marL="342900" indent="-342900">
              <a:buFont typeface="Arial" panose="020B0604020202020204" pitchFamily="34" charset="0"/>
              <a:buChar char="•"/>
            </a:pPr>
            <a:r>
              <a:rPr lang="en-GB" sz="2400" dirty="0"/>
              <a:t>Knowledge means we are able to assist deputies and financial advisers in creating tailored financial planning </a:t>
            </a:r>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40</a:t>
            </a:fld>
            <a:endParaRPr lang="en-GB"/>
          </a:p>
        </p:txBody>
      </p:sp>
    </p:spTree>
    <p:extLst>
      <p:ext uri="{BB962C8B-B14F-4D97-AF65-F5344CB8AC3E}">
        <p14:creationId xmlns:p14="http://schemas.microsoft.com/office/powerpoint/2010/main" val="38191002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17B8712-43A9-46E2-9679-058523AFA422}" type="slidenum">
              <a:rPr lang="en-GB" smtClean="0"/>
              <a:t>41</a:t>
            </a:fld>
            <a:endParaRPr lang="en-GB"/>
          </a:p>
        </p:txBody>
      </p:sp>
      <p:sp>
        <p:nvSpPr>
          <p:cNvPr id="3" name="Content Placeholder 2"/>
          <p:cNvSpPr>
            <a:spLocks noGrp="1"/>
          </p:cNvSpPr>
          <p:nvPr>
            <p:ph type="body" sz="quarter" idx="12"/>
          </p:nvPr>
        </p:nvSpPr>
        <p:spPr>
          <a:xfrm>
            <a:off x="2034621" y="1223963"/>
            <a:ext cx="6335234" cy="4499429"/>
          </a:xfrm>
        </p:spPr>
        <p:txBody>
          <a:bodyPr/>
          <a:lstStyle/>
          <a:p>
            <a:pPr algn="ctr"/>
            <a:endParaRPr lang="en-GB" dirty="0">
              <a:solidFill>
                <a:srgbClr val="00A3E2"/>
              </a:solidFill>
              <a:latin typeface="+mn-lt"/>
            </a:endParaRPr>
          </a:p>
          <a:p>
            <a:pPr algn="ctr"/>
            <a:r>
              <a:rPr lang="en-GB" dirty="0">
                <a:solidFill>
                  <a:schemeClr val="tx2">
                    <a:lumMod val="50000"/>
                  </a:schemeClr>
                </a:solidFill>
                <a:latin typeface="+mn-lt"/>
              </a:rPr>
              <a:t>Giving an appropriate trusted person the authority to oversee and discuss your financial affairs with the relevant parties.</a:t>
            </a:r>
          </a:p>
        </p:txBody>
      </p:sp>
      <p:sp>
        <p:nvSpPr>
          <p:cNvPr id="2" name="Title 1"/>
          <p:cNvSpPr>
            <a:spLocks noGrp="1"/>
          </p:cNvSpPr>
          <p:nvPr>
            <p:ph type="title" idx="4294967295"/>
          </p:nvPr>
        </p:nvSpPr>
        <p:spPr>
          <a:xfrm>
            <a:off x="533316" y="0"/>
            <a:ext cx="8930142" cy="1223963"/>
          </a:xfrm>
        </p:spPr>
        <p:txBody>
          <a:bodyPr/>
          <a:lstStyle/>
          <a:p>
            <a:r>
              <a:rPr lang="en-GB" dirty="0"/>
              <a:t>Appropriate person</a:t>
            </a:r>
          </a:p>
        </p:txBody>
      </p:sp>
    </p:spTree>
    <p:extLst>
      <p:ext uri="{BB962C8B-B14F-4D97-AF65-F5344CB8AC3E}">
        <p14:creationId xmlns:p14="http://schemas.microsoft.com/office/powerpoint/2010/main" val="486811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0"/>
            <a:ext cx="9612000" cy="1224000"/>
          </a:xfrm>
        </p:spPr>
        <p:txBody>
          <a:bodyPr/>
          <a:lstStyle/>
          <a:p>
            <a:r>
              <a:rPr lang="en-GB" dirty="0"/>
              <a:t>Responsible parties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39180135"/>
              </p:ext>
            </p:extLst>
          </p:nvPr>
        </p:nvGraphicFramePr>
        <p:xfrm>
          <a:off x="539750" y="1439863"/>
          <a:ext cx="9612313"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017B8712-43A9-46E2-9679-058523AFA422}" type="slidenum">
              <a:rPr lang="en-GB" smtClean="0"/>
              <a:t>42</a:t>
            </a:fld>
            <a:endParaRPr lang="en-GB"/>
          </a:p>
        </p:txBody>
      </p:sp>
    </p:spTree>
    <p:extLst>
      <p:ext uri="{BB962C8B-B14F-4D97-AF65-F5344CB8AC3E}">
        <p14:creationId xmlns:p14="http://schemas.microsoft.com/office/powerpoint/2010/main" val="859143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34" y="0"/>
            <a:ext cx="9612000" cy="1224000"/>
          </a:xfrm>
        </p:spPr>
        <p:txBody>
          <a:bodyPr/>
          <a:lstStyle/>
          <a:p>
            <a:r>
              <a:rPr lang="en-GB" dirty="0"/>
              <a:t/>
            </a:r>
            <a:br>
              <a:rPr lang="en-GB" dirty="0"/>
            </a:br>
            <a:r>
              <a:rPr lang="en-GB" dirty="0"/>
              <a:t>understanding clients wishes:</a:t>
            </a:r>
          </a:p>
        </p:txBody>
      </p:sp>
      <p:sp>
        <p:nvSpPr>
          <p:cNvPr id="4" name="Slide Number Placeholder 3"/>
          <p:cNvSpPr>
            <a:spLocks noGrp="1"/>
          </p:cNvSpPr>
          <p:nvPr>
            <p:ph type="sldNum" sz="quarter" idx="10"/>
          </p:nvPr>
        </p:nvSpPr>
        <p:spPr/>
        <p:txBody>
          <a:bodyPr/>
          <a:lstStyle/>
          <a:p>
            <a:fld id="{017B8712-43A9-46E2-9679-058523AFA422}" type="slidenum">
              <a:rPr lang="en-GB" smtClean="0"/>
              <a:t>43</a:t>
            </a:fld>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370" y="2721224"/>
            <a:ext cx="1358294" cy="13696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4804" y="2610706"/>
            <a:ext cx="1414836" cy="14148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9989" y="2721224"/>
            <a:ext cx="1189490" cy="1193800"/>
          </a:xfrm>
          <a:prstGeom prst="rect">
            <a:avLst/>
          </a:prstGeom>
        </p:spPr>
      </p:pic>
      <p:sp>
        <p:nvSpPr>
          <p:cNvPr id="10" name="Chevron 9"/>
          <p:cNvSpPr/>
          <p:nvPr/>
        </p:nvSpPr>
        <p:spPr>
          <a:xfrm>
            <a:off x="3588747" y="2589036"/>
            <a:ext cx="567159" cy="2615879"/>
          </a:xfrm>
          <a:prstGeom prst="chevron">
            <a:avLst>
              <a:gd name="adj" fmla="val 8061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6493562" y="2589036"/>
            <a:ext cx="567159" cy="2615879"/>
          </a:xfrm>
          <a:prstGeom prst="chevron">
            <a:avLst>
              <a:gd name="adj" fmla="val 8061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175569" y="4433974"/>
            <a:ext cx="2319895" cy="800219"/>
          </a:xfrm>
          <a:prstGeom prst="rect">
            <a:avLst/>
          </a:prstGeom>
          <a:noFill/>
        </p:spPr>
        <p:txBody>
          <a:bodyPr wrap="square" rtlCol="0">
            <a:spAutoFit/>
          </a:bodyPr>
          <a:lstStyle/>
          <a:p>
            <a:pPr lvl="0" algn="ctr"/>
            <a:r>
              <a:rPr lang="en-GB" b="1" dirty="0"/>
              <a:t>Choice</a:t>
            </a:r>
          </a:p>
          <a:p>
            <a:pPr algn="ctr"/>
            <a:endParaRPr lang="en-US" b="1" dirty="0"/>
          </a:p>
        </p:txBody>
      </p:sp>
      <p:sp>
        <p:nvSpPr>
          <p:cNvPr id="13" name="TextBox 12"/>
          <p:cNvSpPr txBox="1"/>
          <p:nvPr/>
        </p:nvSpPr>
        <p:spPr>
          <a:xfrm>
            <a:off x="4164786" y="4433974"/>
            <a:ext cx="2319895" cy="800219"/>
          </a:xfrm>
          <a:prstGeom prst="rect">
            <a:avLst/>
          </a:prstGeom>
          <a:noFill/>
        </p:spPr>
        <p:txBody>
          <a:bodyPr wrap="square" rtlCol="0">
            <a:spAutoFit/>
          </a:bodyPr>
          <a:lstStyle/>
          <a:p>
            <a:pPr lvl="0" algn="ctr"/>
            <a:r>
              <a:rPr lang="en-GB" b="1"/>
              <a:t>Control</a:t>
            </a:r>
            <a:endParaRPr lang="en-GB" b="1" dirty="0"/>
          </a:p>
          <a:p>
            <a:pPr algn="ctr"/>
            <a:endParaRPr lang="en-US" b="1" dirty="0"/>
          </a:p>
        </p:txBody>
      </p:sp>
      <p:sp>
        <p:nvSpPr>
          <p:cNvPr id="14" name="TextBox 13"/>
          <p:cNvSpPr txBox="1"/>
          <p:nvPr/>
        </p:nvSpPr>
        <p:spPr>
          <a:xfrm>
            <a:off x="7182274" y="4433974"/>
            <a:ext cx="2319895" cy="800219"/>
          </a:xfrm>
          <a:prstGeom prst="rect">
            <a:avLst/>
          </a:prstGeom>
          <a:noFill/>
        </p:spPr>
        <p:txBody>
          <a:bodyPr wrap="square" rtlCol="0">
            <a:spAutoFit/>
          </a:bodyPr>
          <a:lstStyle/>
          <a:p>
            <a:pPr lvl="0" algn="ctr"/>
            <a:r>
              <a:rPr lang="en-GB" b="1" dirty="0"/>
              <a:t>Comfort</a:t>
            </a:r>
          </a:p>
          <a:p>
            <a:pPr algn="ctr"/>
            <a:endParaRPr lang="en-US" b="1" dirty="0"/>
          </a:p>
        </p:txBody>
      </p:sp>
    </p:spTree>
    <p:extLst>
      <p:ext uri="{BB962C8B-B14F-4D97-AF65-F5344CB8AC3E}">
        <p14:creationId xmlns:p14="http://schemas.microsoft.com/office/powerpoint/2010/main" val="245606381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dilemma</a:t>
            </a:r>
          </a:p>
        </p:txBody>
      </p:sp>
      <p:sp>
        <p:nvSpPr>
          <p:cNvPr id="3" name="Content Placeholder 2"/>
          <p:cNvSpPr>
            <a:spLocks noGrp="1"/>
          </p:cNvSpPr>
          <p:nvPr>
            <p:ph idx="1"/>
          </p:nvPr>
        </p:nvSpPr>
        <p:spPr>
          <a:xfrm>
            <a:off x="815009" y="2027583"/>
            <a:ext cx="9336991" cy="5096859"/>
          </a:xfrm>
        </p:spPr>
        <p:txBody>
          <a:bodyPr/>
          <a:lstStyle/>
          <a:p>
            <a:pPr marL="342900" indent="-342900">
              <a:buFont typeface="Arial" panose="020B0604020202020204" pitchFamily="34" charset="0"/>
              <a:buChar char="•"/>
            </a:pPr>
            <a:r>
              <a:rPr lang="en-GB" sz="2400" dirty="0"/>
              <a:t>Do you understand the system or the options available?</a:t>
            </a:r>
          </a:p>
          <a:p>
            <a:pPr marL="342900" indent="-342900">
              <a:buFont typeface="Arial" panose="020B0604020202020204" pitchFamily="34" charset="0"/>
              <a:buChar char="•"/>
            </a:pPr>
            <a:r>
              <a:rPr lang="en-GB" sz="2400" dirty="0"/>
              <a:t>Do you know the available benefits and paying for care?</a:t>
            </a:r>
          </a:p>
          <a:p>
            <a:pPr marL="342900" indent="-342900">
              <a:buFont typeface="Arial" panose="020B0604020202020204" pitchFamily="34" charset="0"/>
              <a:buChar char="•"/>
            </a:pPr>
            <a:r>
              <a:rPr lang="en-GB" sz="2400" dirty="0"/>
              <a:t>Can you help the family agree the best way forward?</a:t>
            </a:r>
          </a:p>
          <a:p>
            <a:pPr marL="342900" indent="-342900">
              <a:buFont typeface="Arial" panose="020B0604020202020204" pitchFamily="34" charset="0"/>
              <a:buChar char="•"/>
            </a:pPr>
            <a:r>
              <a:rPr lang="en-GB" sz="2400" dirty="0"/>
              <a:t>Can you help them during a time of stress, emotional and </a:t>
            </a:r>
            <a:r>
              <a:rPr lang="en-GB" sz="2400" dirty="0" smtClean="0"/>
              <a:t>pressed for </a:t>
            </a:r>
            <a:r>
              <a:rPr lang="en-GB" sz="2400" dirty="0"/>
              <a:t>time?</a:t>
            </a:r>
          </a:p>
        </p:txBody>
      </p:sp>
      <p:sp>
        <p:nvSpPr>
          <p:cNvPr id="4" name="Slide Number Placeholder 3"/>
          <p:cNvSpPr>
            <a:spLocks noGrp="1"/>
          </p:cNvSpPr>
          <p:nvPr>
            <p:ph type="sldNum" sz="quarter" idx="12"/>
          </p:nvPr>
        </p:nvSpPr>
        <p:spPr/>
        <p:txBody>
          <a:bodyPr/>
          <a:lstStyle/>
          <a:p>
            <a:fld id="{017B8712-43A9-46E2-9679-058523AFA422}" type="slidenum">
              <a:rPr lang="en-GB" smtClean="0"/>
              <a:t>44</a:t>
            </a:fld>
            <a:endParaRPr lang="en-GB"/>
          </a:p>
        </p:txBody>
      </p:sp>
    </p:spTree>
    <p:extLst>
      <p:ext uri="{BB962C8B-B14F-4D97-AF65-F5344CB8AC3E}">
        <p14:creationId xmlns:p14="http://schemas.microsoft.com/office/powerpoint/2010/main" val="141139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system complicated!</a:t>
            </a:r>
            <a:endParaRPr lang="en-GB" dirty="0"/>
          </a:p>
        </p:txBody>
      </p:sp>
      <p:sp>
        <p:nvSpPr>
          <p:cNvPr id="3" name="Content Placeholder 2"/>
          <p:cNvSpPr>
            <a:spLocks noGrp="1"/>
          </p:cNvSpPr>
          <p:nvPr>
            <p:ph idx="1"/>
          </p:nvPr>
        </p:nvSpPr>
        <p:spPr>
          <a:xfrm>
            <a:off x="540000" y="1709530"/>
            <a:ext cx="9612000" cy="4560132"/>
          </a:xfrm>
        </p:spPr>
        <p:txBody>
          <a:bodyPr/>
          <a:lstStyle/>
          <a:p>
            <a:pPr marL="285750" indent="-285750">
              <a:buFont typeface="Arial" panose="020B0604020202020204" pitchFamily="34" charset="0"/>
              <a:buChar char="•"/>
            </a:pPr>
            <a:r>
              <a:rPr lang="en-GB" sz="1800" dirty="0" smtClean="0"/>
              <a:t>Attendance </a:t>
            </a:r>
            <a:r>
              <a:rPr lang="en-GB" sz="1800" dirty="0"/>
              <a:t>allowance</a:t>
            </a:r>
          </a:p>
          <a:p>
            <a:pPr marL="285750" indent="-285750">
              <a:buFont typeface="Arial" panose="020B0604020202020204" pitchFamily="34" charset="0"/>
              <a:buChar char="•"/>
            </a:pPr>
            <a:r>
              <a:rPr lang="en-GB" sz="1800" dirty="0"/>
              <a:t>Intermediate care</a:t>
            </a:r>
          </a:p>
          <a:p>
            <a:pPr marL="285750" indent="-285750">
              <a:buFont typeface="Arial" panose="020B0604020202020204" pitchFamily="34" charset="0"/>
              <a:buChar char="•"/>
            </a:pPr>
            <a:r>
              <a:rPr lang="en-GB" sz="1800" dirty="0"/>
              <a:t>NHS- funded nursing care</a:t>
            </a:r>
          </a:p>
          <a:p>
            <a:pPr marL="285750" indent="-285750">
              <a:buFont typeface="Arial" panose="020B0604020202020204" pitchFamily="34" charset="0"/>
              <a:buChar char="•"/>
            </a:pPr>
            <a:r>
              <a:rPr lang="en-GB" sz="1800" dirty="0"/>
              <a:t>NHS continuing </a:t>
            </a:r>
            <a:r>
              <a:rPr lang="en-GB" sz="1800" dirty="0" smtClean="0"/>
              <a:t>healthcare</a:t>
            </a:r>
          </a:p>
          <a:p>
            <a:pPr marL="285750" indent="-285750">
              <a:buFont typeface="Arial" panose="020B0604020202020204" pitchFamily="34" charset="0"/>
              <a:buChar char="•"/>
            </a:pPr>
            <a:r>
              <a:rPr lang="en-GB" sz="1800" dirty="0" smtClean="0"/>
              <a:t>Personal Independence Payment</a:t>
            </a:r>
          </a:p>
          <a:p>
            <a:pPr marL="285750" indent="-285750">
              <a:buFont typeface="Arial" panose="020B0604020202020204" pitchFamily="34" charset="0"/>
              <a:buChar char="•"/>
            </a:pPr>
            <a:r>
              <a:rPr lang="en-GB" sz="1800" dirty="0" smtClean="0"/>
              <a:t>Disability Living Allowance</a:t>
            </a:r>
          </a:p>
          <a:p>
            <a:pPr marL="285750" indent="-285750">
              <a:buFont typeface="Arial" panose="020B0604020202020204" pitchFamily="34" charset="0"/>
              <a:buChar char="•"/>
            </a:pPr>
            <a:r>
              <a:rPr lang="en-GB" sz="1800" dirty="0" smtClean="0"/>
              <a:t>Council tax </a:t>
            </a:r>
            <a:r>
              <a:rPr lang="en-GB" sz="1800" dirty="0"/>
              <a:t>d</a:t>
            </a:r>
            <a:r>
              <a:rPr lang="en-GB" sz="1800" dirty="0" smtClean="0"/>
              <a:t>iscounts and </a:t>
            </a:r>
            <a:r>
              <a:rPr lang="en-GB" sz="1800" dirty="0"/>
              <a:t>e</a:t>
            </a:r>
            <a:r>
              <a:rPr lang="en-GB" sz="1800" dirty="0" smtClean="0"/>
              <a:t>xemptions</a:t>
            </a:r>
          </a:p>
          <a:p>
            <a:pPr marL="285750" indent="-285750">
              <a:buFont typeface="Arial" panose="020B0604020202020204" pitchFamily="34" charset="0"/>
              <a:buChar char="•"/>
            </a:pPr>
            <a:r>
              <a:rPr lang="en-GB" sz="1800" dirty="0" smtClean="0"/>
              <a:t>Benefits for carers</a:t>
            </a:r>
            <a:endParaRPr lang="en-GB" sz="1800" dirty="0"/>
          </a:p>
          <a:p>
            <a:endParaRPr lang="en-US"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45</a:t>
            </a:fld>
            <a:endParaRPr lang="en-GB"/>
          </a:p>
        </p:txBody>
      </p:sp>
    </p:spTree>
    <p:extLst>
      <p:ext uri="{BB962C8B-B14F-4D97-AF65-F5344CB8AC3E}">
        <p14:creationId xmlns:p14="http://schemas.microsoft.com/office/powerpoint/2010/main" val="37132317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20" y="843207"/>
            <a:ext cx="9612000" cy="798287"/>
          </a:xfrm>
        </p:spPr>
        <p:txBody>
          <a:bodyPr/>
          <a:lstStyle/>
          <a:p>
            <a:r>
              <a:rPr lang="en-GB" dirty="0" smtClean="0"/>
              <a:t>FCA Vulnerability paper 2015 : </a:t>
            </a:r>
            <a:r>
              <a:rPr lang="en-GB" dirty="0"/>
              <a:t/>
            </a:r>
            <a:br>
              <a:rPr lang="en-GB" dirty="0"/>
            </a:br>
            <a:endParaRPr lang="en-GB" dirty="0"/>
          </a:p>
        </p:txBody>
      </p:sp>
      <p:sp>
        <p:nvSpPr>
          <p:cNvPr id="3" name="Content Placeholder 2"/>
          <p:cNvSpPr>
            <a:spLocks noGrp="1"/>
          </p:cNvSpPr>
          <p:nvPr>
            <p:ph idx="1"/>
          </p:nvPr>
        </p:nvSpPr>
        <p:spPr>
          <a:xfrm>
            <a:off x="1576705" y="1873451"/>
            <a:ext cx="8881546" cy="3809720"/>
          </a:xfrm>
        </p:spPr>
        <p:txBody>
          <a:bodyPr/>
          <a:lstStyle/>
          <a:p>
            <a:pPr>
              <a:buClr>
                <a:srgbClr val="00A3E2"/>
              </a:buClr>
              <a:buSzPct val="100000"/>
            </a:pPr>
            <a:r>
              <a:rPr lang="en-GB" sz="1800" dirty="0"/>
              <a:t>Begin building strategy by auditing current practice</a:t>
            </a:r>
          </a:p>
          <a:p>
            <a:pPr>
              <a:buClr>
                <a:srgbClr val="00A3E2"/>
              </a:buClr>
              <a:buSzPct val="100000"/>
            </a:pPr>
            <a:r>
              <a:rPr lang="en-GB" sz="1800" dirty="0"/>
              <a:t>Treat the client as an individual</a:t>
            </a:r>
          </a:p>
          <a:p>
            <a:pPr>
              <a:buClr>
                <a:srgbClr val="00A3E2"/>
              </a:buClr>
              <a:buSzPct val="100000"/>
            </a:pPr>
            <a:r>
              <a:rPr lang="en-GB" sz="1800" dirty="0"/>
              <a:t>Offer the client a flexible and tailored response to a change in circumstances</a:t>
            </a:r>
          </a:p>
          <a:p>
            <a:pPr>
              <a:buClr>
                <a:srgbClr val="00A3E2"/>
              </a:buClr>
              <a:buSzPct val="100000"/>
            </a:pPr>
            <a:r>
              <a:rPr lang="en-GB" sz="1800" dirty="0"/>
              <a:t>Provide a tailored approach and</a:t>
            </a:r>
            <a:r>
              <a:rPr lang="en-GB" sz="1800" b="0" u="sng" dirty="0"/>
              <a:t> </a:t>
            </a:r>
            <a:r>
              <a:rPr lang="en-GB" sz="1800" b="0" u="sng" dirty="0">
                <a:solidFill>
                  <a:srgbClr val="FF0000"/>
                </a:solidFill>
              </a:rPr>
              <a:t>offer the use of specialist sources of help and advice if necessary</a:t>
            </a:r>
          </a:p>
          <a:p>
            <a:pPr>
              <a:buClr>
                <a:srgbClr val="00A3E2"/>
              </a:buClr>
              <a:buSzPct val="100000"/>
            </a:pPr>
            <a:r>
              <a:rPr lang="en-GB" sz="1800" dirty="0"/>
              <a:t>Sufficient training for frontline staff to have ‘proper conversation’</a:t>
            </a:r>
          </a:p>
          <a:p>
            <a:pPr>
              <a:buClr>
                <a:srgbClr val="00A3E2"/>
              </a:buClr>
              <a:buSzPct val="100000"/>
            </a:pPr>
            <a:r>
              <a:rPr lang="en-GB" sz="1800" dirty="0"/>
              <a:t>Good policies and practice in handling disclosure or communication needs</a:t>
            </a:r>
          </a:p>
          <a:p>
            <a:pPr>
              <a:buClr>
                <a:srgbClr val="00A3E2"/>
              </a:buClr>
              <a:buSzPct val="100000"/>
            </a:pPr>
            <a:r>
              <a:rPr lang="en-GB" sz="1800" dirty="0" smtClean="0"/>
              <a:t>Ongoing </a:t>
            </a:r>
            <a:r>
              <a:rPr lang="en-GB" sz="1800" dirty="0"/>
              <a:t>evaluation</a:t>
            </a:r>
          </a:p>
          <a:p>
            <a:endParaRPr lang="en-GB" sz="2000" dirty="0"/>
          </a:p>
          <a:p>
            <a:endParaRPr lang="en-GB" dirty="0"/>
          </a:p>
          <a:p>
            <a:endParaRPr lang="en-GB" dirty="0"/>
          </a:p>
          <a:p>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46</a:t>
            </a:fld>
            <a:endParaRPr lang="en-GB"/>
          </a:p>
        </p:txBody>
      </p:sp>
      <p:sp>
        <p:nvSpPr>
          <p:cNvPr id="5" name="Oval 4"/>
          <p:cNvSpPr/>
          <p:nvPr/>
        </p:nvSpPr>
        <p:spPr>
          <a:xfrm>
            <a:off x="1131570" y="19081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1570" y="2339747"/>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1570" y="2738224"/>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1570" y="3254561"/>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1570" y="389900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1570" y="4361710"/>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31570" y="4786783"/>
            <a:ext cx="219710" cy="219710"/>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293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108" y="0"/>
            <a:ext cx="9612000" cy="1224000"/>
          </a:xfrm>
        </p:spPr>
        <p:txBody>
          <a:bodyPr/>
          <a:lstStyle/>
          <a:p>
            <a:r>
              <a:rPr lang="en-GB" dirty="0"/>
              <a:t>Take the scare out of care</a:t>
            </a:r>
          </a:p>
        </p:txBody>
      </p:sp>
      <p:sp>
        <p:nvSpPr>
          <p:cNvPr id="3" name="Content Placeholder 2"/>
          <p:cNvSpPr>
            <a:spLocks noGrp="1"/>
          </p:cNvSpPr>
          <p:nvPr>
            <p:ph idx="1"/>
          </p:nvPr>
        </p:nvSpPr>
        <p:spPr>
          <a:xfrm>
            <a:off x="1565275" y="2730348"/>
            <a:ext cx="8586725" cy="2309965"/>
          </a:xfrm>
        </p:spPr>
        <p:txBody>
          <a:bodyPr/>
          <a:lstStyle/>
          <a:p>
            <a:r>
              <a:rPr lang="en-GB" sz="2000" dirty="0"/>
              <a:t>Experience in the care sector</a:t>
            </a:r>
          </a:p>
          <a:p>
            <a:r>
              <a:rPr lang="en-GB" sz="2000" dirty="0"/>
              <a:t>Understand the benefits available</a:t>
            </a:r>
          </a:p>
          <a:p>
            <a:r>
              <a:rPr lang="en-GB" sz="2000" dirty="0"/>
              <a:t>Understand the different types of care available</a:t>
            </a:r>
          </a:p>
          <a:p>
            <a:r>
              <a:rPr lang="en-GB" sz="2000" dirty="0"/>
              <a:t>Know the care available </a:t>
            </a:r>
            <a:r>
              <a:rPr lang="en-GB" sz="2000" dirty="0" smtClean="0"/>
              <a:t>local </a:t>
            </a:r>
            <a:r>
              <a:rPr lang="en-GB" sz="2000" dirty="0"/>
              <a:t>to your clients</a:t>
            </a:r>
          </a:p>
          <a:p>
            <a:r>
              <a:rPr lang="en-GB" sz="2000" dirty="0"/>
              <a:t>Costs</a:t>
            </a:r>
          </a:p>
          <a:p>
            <a:endParaRPr lang="en-GB" sz="2000" dirty="0"/>
          </a:p>
        </p:txBody>
      </p:sp>
      <p:sp>
        <p:nvSpPr>
          <p:cNvPr id="4" name="Slide Number Placeholder 3"/>
          <p:cNvSpPr>
            <a:spLocks noGrp="1"/>
          </p:cNvSpPr>
          <p:nvPr>
            <p:ph type="sldNum" sz="quarter" idx="12"/>
          </p:nvPr>
        </p:nvSpPr>
        <p:spPr/>
        <p:txBody>
          <a:bodyPr/>
          <a:lstStyle/>
          <a:p>
            <a:fld id="{017B8712-43A9-46E2-9679-058523AFA422}" type="slidenum">
              <a:rPr lang="en-GB" smtClean="0"/>
              <a:t>47</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057" y="5167087"/>
            <a:ext cx="2043113" cy="99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1133475" y="2777448"/>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33475" y="3224015"/>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133475" y="3724123"/>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33475" y="4159241"/>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475" y="4605896"/>
            <a:ext cx="219710" cy="193106"/>
          </a:xfrm>
          <a:prstGeom prst="ellipse">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2931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101" y="0"/>
            <a:ext cx="9612000" cy="1640114"/>
          </a:xfrm>
        </p:spPr>
        <p:txBody>
          <a:bodyPr/>
          <a:lstStyle/>
          <a:p>
            <a:r>
              <a:rPr lang="en-GB" dirty="0"/>
              <a:t>Financial review – Additional considerations</a:t>
            </a:r>
            <a:br>
              <a:rPr lang="en-GB" dirty="0"/>
            </a:br>
            <a:endParaRPr lang="en-GB" dirty="0"/>
          </a:p>
        </p:txBody>
      </p:sp>
      <p:sp>
        <p:nvSpPr>
          <p:cNvPr id="3" name="Content Placeholder 2"/>
          <p:cNvSpPr>
            <a:spLocks noGrp="1"/>
          </p:cNvSpPr>
          <p:nvPr>
            <p:ph idx="1"/>
          </p:nvPr>
        </p:nvSpPr>
        <p:spPr>
          <a:xfrm>
            <a:off x="397566" y="1272209"/>
            <a:ext cx="9755134" cy="5504054"/>
          </a:xfrm>
        </p:spPr>
        <p:txBody>
          <a:bodyPr/>
          <a:lstStyle/>
          <a:p>
            <a:pPr marL="342900" indent="-342900">
              <a:buFont typeface="Arial" panose="020B0604020202020204" pitchFamily="34" charset="0"/>
              <a:buChar char="•"/>
            </a:pPr>
            <a:endParaRPr lang="en-GB" sz="2800" dirty="0"/>
          </a:p>
          <a:p>
            <a:pPr marL="342900" indent="-342900">
              <a:buFont typeface="Arial" panose="020B0604020202020204" pitchFamily="34" charset="0"/>
              <a:buChar char="•"/>
            </a:pPr>
            <a:r>
              <a:rPr lang="en-GB" sz="2800" dirty="0"/>
              <a:t>Specific needs </a:t>
            </a:r>
            <a:r>
              <a:rPr lang="en-GB" sz="2800" dirty="0" smtClean="0"/>
              <a:t>to fund </a:t>
            </a:r>
            <a:r>
              <a:rPr lang="en-GB" sz="2800" dirty="0"/>
              <a:t>long term </a:t>
            </a:r>
            <a:r>
              <a:rPr lang="en-GB" sz="2800" dirty="0" smtClean="0"/>
              <a:t>care</a:t>
            </a:r>
            <a:endParaRPr lang="en-GB" sz="2800" dirty="0"/>
          </a:p>
          <a:p>
            <a:pPr marL="342900" indent="-342900">
              <a:buFont typeface="Arial" panose="020B0604020202020204" pitchFamily="34" charset="0"/>
              <a:buChar char="•"/>
            </a:pPr>
            <a:r>
              <a:rPr lang="en-GB" sz="2800" dirty="0" smtClean="0"/>
              <a:t>Need </a:t>
            </a:r>
            <a:r>
              <a:rPr lang="en-GB" sz="2800" dirty="0"/>
              <a:t>advice to provide income maximising tax allowances </a:t>
            </a:r>
            <a:r>
              <a:rPr lang="en-GB" sz="2800" dirty="0" smtClean="0"/>
              <a:t>available</a:t>
            </a:r>
          </a:p>
          <a:p>
            <a:pPr marL="342900" indent="-342900">
              <a:buFont typeface="Arial" panose="020B0604020202020204" pitchFamily="34" charset="0"/>
              <a:buChar char="•"/>
            </a:pPr>
            <a:r>
              <a:rPr lang="en-GB" sz="2800" dirty="0" smtClean="0"/>
              <a:t>Dementia </a:t>
            </a:r>
            <a:r>
              <a:rPr lang="en-GB" sz="2800" dirty="0"/>
              <a:t>is more about capacity for loss than attitude to </a:t>
            </a:r>
            <a:r>
              <a:rPr lang="en-GB" sz="2800" dirty="0" smtClean="0"/>
              <a:t>risk</a:t>
            </a:r>
          </a:p>
          <a:p>
            <a:pPr marL="342900" indent="-342900">
              <a:buFont typeface="Arial" panose="020B0604020202020204" pitchFamily="34" charset="0"/>
              <a:buChar char="•"/>
            </a:pPr>
            <a:r>
              <a:rPr lang="en-GB" sz="2800" dirty="0"/>
              <a:t>Income will be a big driver - document everything via a ‘Withdrawal Policy Statement’</a:t>
            </a:r>
          </a:p>
          <a:p>
            <a:pPr marL="342900" indent="-342900">
              <a:buFont typeface="Arial" panose="020B0604020202020204" pitchFamily="34" charset="0"/>
              <a:buChar char="•"/>
            </a:pPr>
            <a:endParaRPr lang="en-GB" sz="28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017B8712-43A9-46E2-9679-058523AFA422}" type="slidenum">
              <a:rPr lang="en-GB" smtClean="0"/>
              <a:t>48</a:t>
            </a:fld>
            <a:endParaRPr lang="en-GB"/>
          </a:p>
        </p:txBody>
      </p:sp>
    </p:spTree>
    <p:extLst>
      <p:ext uri="{BB962C8B-B14F-4D97-AF65-F5344CB8AC3E}">
        <p14:creationId xmlns:p14="http://schemas.microsoft.com/office/powerpoint/2010/main" val="2229069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Withdrawal policy statement…protection!</a:t>
            </a:r>
            <a:endParaRPr lang="en-GB" dirty="0"/>
          </a:p>
        </p:txBody>
      </p:sp>
      <p:sp>
        <p:nvSpPr>
          <p:cNvPr id="4" name="Slide Number Placeholder 3"/>
          <p:cNvSpPr>
            <a:spLocks noGrp="1"/>
          </p:cNvSpPr>
          <p:nvPr>
            <p:ph type="sldNum" sz="quarter" idx="12"/>
          </p:nvPr>
        </p:nvSpPr>
        <p:spPr/>
        <p:txBody>
          <a:bodyPr/>
          <a:lstStyle/>
          <a:p>
            <a:fld id="{017B8712-43A9-46E2-9679-058523AFA422}" type="slidenum">
              <a:rPr lang="en-GB" smtClean="0"/>
              <a:t>49</a:t>
            </a:fld>
            <a:endParaRPr lang="en-GB"/>
          </a:p>
        </p:txBody>
      </p:sp>
      <p:sp>
        <p:nvSpPr>
          <p:cNvPr id="3" name="Content Placeholder 2"/>
          <p:cNvSpPr>
            <a:spLocks noGrp="1"/>
          </p:cNvSpPr>
          <p:nvPr>
            <p:ph idx="1"/>
          </p:nvPr>
        </p:nvSpPr>
        <p:spPr>
          <a:xfrm>
            <a:off x="540000" y="1868556"/>
            <a:ext cx="9612000" cy="4401105"/>
          </a:xfrm>
        </p:spPr>
        <p:txBody>
          <a:bodyPr/>
          <a:lstStyle/>
          <a:p>
            <a:pPr marL="285750" indent="-285750">
              <a:buFont typeface="Arial" panose="020B0604020202020204" pitchFamily="34" charset="0"/>
              <a:buChar char="•"/>
            </a:pPr>
            <a:r>
              <a:rPr lang="en-GB" sz="2000" dirty="0" smtClean="0"/>
              <a:t>Evidence!</a:t>
            </a:r>
          </a:p>
          <a:p>
            <a:pPr marL="285750" indent="-285750">
              <a:buFont typeface="Arial" panose="020B0604020202020204" pitchFamily="34" charset="0"/>
              <a:buChar char="•"/>
            </a:pPr>
            <a:r>
              <a:rPr lang="en-GB" sz="2000" dirty="0" smtClean="0"/>
              <a:t>Agreed rules!</a:t>
            </a:r>
          </a:p>
          <a:p>
            <a:pPr marL="285750" indent="-285750">
              <a:buFont typeface="Arial" panose="020B0604020202020204" pitchFamily="34" charset="0"/>
              <a:buChar char="•"/>
            </a:pPr>
            <a:r>
              <a:rPr lang="en-GB" sz="2000" dirty="0" smtClean="0"/>
              <a:t>How will the journey be managed?</a:t>
            </a:r>
          </a:p>
          <a:p>
            <a:pPr marL="285750" indent="-285750">
              <a:buFont typeface="Arial" panose="020B0604020202020204" pitchFamily="34" charset="0"/>
              <a:buChar char="•"/>
            </a:pPr>
            <a:r>
              <a:rPr lang="en-GB" sz="2000" dirty="0" smtClean="0"/>
              <a:t>How will the plan deal with various headwinds along the course?</a:t>
            </a:r>
          </a:p>
          <a:p>
            <a:pPr marL="285750" indent="-285750">
              <a:buFont typeface="Arial" panose="020B0604020202020204" pitchFamily="34" charset="0"/>
              <a:buChar char="•"/>
            </a:pPr>
            <a:r>
              <a:rPr lang="en-GB" sz="2000" dirty="0" smtClean="0"/>
              <a:t>How should the clients outgoing requirements be drawn?</a:t>
            </a:r>
          </a:p>
          <a:p>
            <a:pPr marL="285750" indent="-285750">
              <a:buFont typeface="Arial" panose="020B0604020202020204" pitchFamily="34" charset="0"/>
              <a:buChar char="•"/>
            </a:pPr>
            <a:r>
              <a:rPr lang="en-GB" sz="2000" dirty="0" smtClean="0"/>
              <a:t>How likely is the plan likely to succeed and reach desired destination?</a:t>
            </a:r>
          </a:p>
          <a:p>
            <a:pPr marL="285750" indent="-285750">
              <a:buFont typeface="Arial" panose="020B0604020202020204" pitchFamily="34" charset="0"/>
              <a:buChar char="•"/>
            </a:pPr>
            <a:r>
              <a:rPr lang="en-GB" sz="2000" dirty="0" smtClean="0"/>
              <a:t>How much can realistically be drawn along the way?</a:t>
            </a:r>
          </a:p>
          <a:p>
            <a:pPr marL="285750" indent="-285750">
              <a:buFont typeface="Arial" panose="020B0604020202020204" pitchFamily="34" charset="0"/>
              <a:buChar char="•"/>
            </a:pPr>
            <a:r>
              <a:rPr lang="en-GB" sz="2000" dirty="0" smtClean="0"/>
              <a:t>Feedback form!</a:t>
            </a:r>
          </a:p>
          <a:p>
            <a:pPr marL="285750" indent="-285750">
              <a:buFont typeface="Arial" panose="020B0604020202020204" pitchFamily="34" charset="0"/>
              <a:buChar char="•"/>
            </a:pPr>
            <a:endParaRPr lang="en-GB" sz="200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9768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32435" y="2291790"/>
            <a:ext cx="3333508" cy="33335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GB" dirty="0"/>
              <a:t>Ask yourself…</a:t>
            </a:r>
          </a:p>
        </p:txBody>
      </p:sp>
      <p:sp>
        <p:nvSpPr>
          <p:cNvPr id="10" name="Content Placeholder 9"/>
          <p:cNvSpPr>
            <a:spLocks noGrp="1"/>
          </p:cNvSpPr>
          <p:nvPr>
            <p:ph idx="1"/>
          </p:nvPr>
        </p:nvSpPr>
        <p:spPr>
          <a:xfrm>
            <a:off x="898821" y="3177529"/>
            <a:ext cx="2538862" cy="2563516"/>
          </a:xfrm>
        </p:spPr>
        <p:txBody>
          <a:bodyPr/>
          <a:lstStyle/>
          <a:p>
            <a:pPr algn="ctr"/>
            <a:r>
              <a:rPr lang="en-GB" sz="2000" dirty="0">
                <a:solidFill>
                  <a:schemeClr val="bg1"/>
                </a:solidFill>
              </a:rPr>
              <a:t>If an existing client was suspected </a:t>
            </a:r>
            <a:r>
              <a:rPr lang="en-GB" sz="2000" dirty="0" smtClean="0">
                <a:solidFill>
                  <a:schemeClr val="bg1"/>
                </a:solidFill>
              </a:rPr>
              <a:t>or diagnosed </a:t>
            </a:r>
            <a:r>
              <a:rPr lang="en-GB" sz="2000" dirty="0">
                <a:solidFill>
                  <a:schemeClr val="bg1"/>
                </a:solidFill>
              </a:rPr>
              <a:t>with dementia would their </a:t>
            </a:r>
            <a:r>
              <a:rPr lang="en-GB" sz="2000" dirty="0" smtClean="0">
                <a:solidFill>
                  <a:schemeClr val="bg1"/>
                </a:solidFill>
              </a:rPr>
              <a:t>children </a:t>
            </a:r>
            <a:r>
              <a:rPr lang="en-GB" sz="2000" dirty="0">
                <a:solidFill>
                  <a:schemeClr val="bg1"/>
                </a:solidFill>
              </a:rPr>
              <a:t>ring you?</a:t>
            </a:r>
          </a:p>
        </p:txBody>
      </p:sp>
      <p:sp>
        <p:nvSpPr>
          <p:cNvPr id="4" name="Slide Number Placeholder 3"/>
          <p:cNvSpPr>
            <a:spLocks noGrp="1"/>
          </p:cNvSpPr>
          <p:nvPr>
            <p:ph type="sldNum" sz="quarter" idx="10"/>
          </p:nvPr>
        </p:nvSpPr>
        <p:spPr/>
        <p:txBody>
          <a:bodyPr/>
          <a:lstStyle/>
          <a:p>
            <a:fld id="{0810E0D1-A517-4A12-9518-5376CE4B9155}" type="slidenum">
              <a:rPr lang="en-GB" smtClean="0"/>
              <a:pPr/>
              <a:t>5</a:t>
            </a:fld>
            <a:endParaRPr lang="en-GB" dirty="0"/>
          </a:p>
        </p:txBody>
      </p:sp>
      <p:sp>
        <p:nvSpPr>
          <p:cNvPr id="13" name="Oval 12"/>
          <p:cNvSpPr/>
          <p:nvPr/>
        </p:nvSpPr>
        <p:spPr>
          <a:xfrm>
            <a:off x="6852212" y="2291790"/>
            <a:ext cx="3333508" cy="33335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9"/>
          <p:cNvSpPr txBox="1">
            <a:spLocks/>
          </p:cNvSpPr>
          <p:nvPr/>
        </p:nvSpPr>
        <p:spPr>
          <a:xfrm>
            <a:off x="7183873" y="2668241"/>
            <a:ext cx="2666184" cy="2563516"/>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0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0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0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GB" sz="2000" dirty="0">
                <a:solidFill>
                  <a:schemeClr val="bg1"/>
                </a:solidFill>
              </a:rPr>
              <a:t>If a client</a:t>
            </a:r>
            <a:br>
              <a:rPr lang="en-GB" sz="2000" dirty="0">
                <a:solidFill>
                  <a:schemeClr val="bg1"/>
                </a:solidFill>
              </a:rPr>
            </a:br>
            <a:r>
              <a:rPr lang="en-GB" sz="2000" dirty="0">
                <a:solidFill>
                  <a:schemeClr val="bg1"/>
                </a:solidFill>
              </a:rPr>
              <a:t>has a power of attorney or a court deputy appointed </a:t>
            </a:r>
            <a:r>
              <a:rPr lang="en-GB" sz="2000" dirty="0" smtClean="0">
                <a:solidFill>
                  <a:schemeClr val="bg1"/>
                </a:solidFill>
              </a:rPr>
              <a:t>through the </a:t>
            </a:r>
            <a:r>
              <a:rPr lang="en-GB" sz="2000" dirty="0">
                <a:solidFill>
                  <a:schemeClr val="bg1"/>
                </a:solidFill>
              </a:rPr>
              <a:t>court of protection, would the attorney/duty know</a:t>
            </a:r>
            <a:br>
              <a:rPr lang="en-GB" sz="2000" dirty="0">
                <a:solidFill>
                  <a:schemeClr val="bg1"/>
                </a:solidFill>
              </a:rPr>
            </a:br>
            <a:r>
              <a:rPr lang="en-GB" sz="2000" dirty="0">
                <a:solidFill>
                  <a:schemeClr val="bg1"/>
                </a:solidFill>
              </a:rPr>
              <a:t>to contact you?</a:t>
            </a:r>
          </a:p>
        </p:txBody>
      </p:sp>
      <p:sp>
        <p:nvSpPr>
          <p:cNvPr id="15" name="Oval 14"/>
          <p:cNvSpPr/>
          <p:nvPr/>
        </p:nvSpPr>
        <p:spPr>
          <a:xfrm>
            <a:off x="3703897" y="2291790"/>
            <a:ext cx="3333508" cy="33335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9"/>
          <p:cNvSpPr txBox="1">
            <a:spLocks/>
          </p:cNvSpPr>
          <p:nvPr/>
        </p:nvSpPr>
        <p:spPr>
          <a:xfrm>
            <a:off x="4051136" y="3177529"/>
            <a:ext cx="2627454" cy="2563516"/>
          </a:xfrm>
          <a:prstGeom prst="rect">
            <a:avLst/>
          </a:prstGeom>
        </p:spPr>
        <p:txBody>
          <a:bodyPr vert="horz" lIns="0" tIns="0" rIns="0" bIns="0" rtlCol="0">
            <a:noAutofit/>
          </a:bodyPr>
          <a:lstStyle>
            <a:lvl1pPr marL="0" indent="0" algn="l" defTabSz="1069198" rtl="0" eaLnBrk="1" latinLnBrk="0" hangingPunct="1">
              <a:spcBef>
                <a:spcPts val="0"/>
              </a:spcBef>
              <a:spcAft>
                <a:spcPts val="1200"/>
              </a:spcAft>
              <a:buFont typeface="Arial" panose="020B0604020202020204" pitchFamily="34" charset="0"/>
              <a:buNone/>
              <a:defRPr sz="10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0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0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0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pPr algn="ctr"/>
            <a:r>
              <a:rPr lang="en-GB" sz="2000" dirty="0">
                <a:solidFill>
                  <a:schemeClr val="bg1"/>
                </a:solidFill>
              </a:rPr>
              <a:t>If you suspected there was an issue with a client, would you always know who to contact?</a:t>
            </a:r>
          </a:p>
        </p:txBody>
      </p:sp>
      <p:sp>
        <p:nvSpPr>
          <p:cNvPr id="17" name="Oval 16"/>
          <p:cNvSpPr/>
          <p:nvPr/>
        </p:nvSpPr>
        <p:spPr>
          <a:xfrm>
            <a:off x="8113852"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113853" y="1863528"/>
            <a:ext cx="775503" cy="646331"/>
          </a:xfrm>
          <a:prstGeom prst="rect">
            <a:avLst/>
          </a:prstGeom>
          <a:noFill/>
        </p:spPr>
        <p:txBody>
          <a:bodyPr wrap="square" rtlCol="0">
            <a:spAutoFit/>
          </a:bodyPr>
          <a:lstStyle/>
          <a:p>
            <a:pPr algn="ctr"/>
            <a:r>
              <a:rPr lang="en-US" sz="3600" b="1" dirty="0">
                <a:solidFill>
                  <a:srgbClr val="003743"/>
                </a:solidFill>
              </a:rPr>
              <a:t>?</a:t>
            </a:r>
          </a:p>
        </p:txBody>
      </p:sp>
      <p:sp>
        <p:nvSpPr>
          <p:cNvPr id="18" name="Oval 17"/>
          <p:cNvSpPr/>
          <p:nvPr/>
        </p:nvSpPr>
        <p:spPr>
          <a:xfrm>
            <a:off x="4942389"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42390" y="1863528"/>
            <a:ext cx="775503" cy="646331"/>
          </a:xfrm>
          <a:prstGeom prst="rect">
            <a:avLst/>
          </a:prstGeom>
          <a:noFill/>
        </p:spPr>
        <p:txBody>
          <a:bodyPr wrap="square" rtlCol="0">
            <a:spAutoFit/>
          </a:bodyPr>
          <a:lstStyle/>
          <a:p>
            <a:pPr algn="ctr"/>
            <a:r>
              <a:rPr lang="en-US" sz="3600" b="1" dirty="0">
                <a:solidFill>
                  <a:srgbClr val="003743"/>
                </a:solidFill>
              </a:rPr>
              <a:t>?</a:t>
            </a:r>
          </a:p>
        </p:txBody>
      </p:sp>
      <p:sp>
        <p:nvSpPr>
          <p:cNvPr id="20" name="Oval 19"/>
          <p:cNvSpPr/>
          <p:nvPr/>
        </p:nvSpPr>
        <p:spPr>
          <a:xfrm>
            <a:off x="1782500" y="1794079"/>
            <a:ext cx="787080" cy="787080"/>
          </a:xfrm>
          <a:prstGeom prst="ellipse">
            <a:avLst/>
          </a:prstGeom>
          <a:solidFill>
            <a:schemeClr val="bg1"/>
          </a:solidFill>
          <a:ln>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782501" y="1863528"/>
            <a:ext cx="775503" cy="646331"/>
          </a:xfrm>
          <a:prstGeom prst="rect">
            <a:avLst/>
          </a:prstGeom>
          <a:noFill/>
        </p:spPr>
        <p:txBody>
          <a:bodyPr wrap="square" rtlCol="0">
            <a:spAutoFit/>
          </a:bodyPr>
          <a:lstStyle/>
          <a:p>
            <a:pPr algn="ctr"/>
            <a:r>
              <a:rPr lang="en-US" sz="3600" b="1" dirty="0">
                <a:solidFill>
                  <a:srgbClr val="003743"/>
                </a:solidFill>
              </a:rPr>
              <a:t>?</a:t>
            </a:r>
          </a:p>
        </p:txBody>
      </p:sp>
    </p:spTree>
    <p:extLst>
      <p:ext uri="{BB962C8B-B14F-4D97-AF65-F5344CB8AC3E}">
        <p14:creationId xmlns:p14="http://schemas.microsoft.com/office/powerpoint/2010/main" val="252684729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final step – communication!</a:t>
            </a:r>
          </a:p>
        </p:txBody>
      </p:sp>
      <p:sp>
        <p:nvSpPr>
          <p:cNvPr id="3" name="Content Placeholder 2"/>
          <p:cNvSpPr>
            <a:spLocks noGrp="1"/>
          </p:cNvSpPr>
          <p:nvPr>
            <p:ph idx="1"/>
          </p:nvPr>
        </p:nvSpPr>
        <p:spPr>
          <a:xfrm>
            <a:off x="2158409" y="2340340"/>
            <a:ext cx="7993591" cy="4237662"/>
          </a:xfrm>
        </p:spPr>
        <p:txBody>
          <a:bodyPr/>
          <a:lstStyle/>
          <a:p>
            <a:pPr>
              <a:lnSpc>
                <a:spcPct val="250000"/>
              </a:lnSpc>
            </a:pPr>
            <a:r>
              <a:rPr lang="en-GB" sz="2000" dirty="0"/>
              <a:t>Client summary</a:t>
            </a:r>
          </a:p>
          <a:p>
            <a:pPr>
              <a:lnSpc>
                <a:spcPct val="250000"/>
              </a:lnSpc>
            </a:pPr>
            <a:r>
              <a:rPr lang="en-GB" sz="2000" dirty="0"/>
              <a:t>Responsible parties communication</a:t>
            </a:r>
          </a:p>
          <a:p>
            <a:pPr>
              <a:lnSpc>
                <a:spcPct val="250000"/>
              </a:lnSpc>
            </a:pPr>
            <a:r>
              <a:rPr lang="en-GB" sz="2000" dirty="0"/>
              <a:t>Regular reviews</a:t>
            </a:r>
          </a:p>
        </p:txBody>
      </p:sp>
      <p:sp>
        <p:nvSpPr>
          <p:cNvPr id="4" name="Slide Number Placeholder 3"/>
          <p:cNvSpPr>
            <a:spLocks noGrp="1"/>
          </p:cNvSpPr>
          <p:nvPr>
            <p:ph type="sldNum" sz="quarter" idx="12"/>
          </p:nvPr>
        </p:nvSpPr>
        <p:spPr/>
        <p:txBody>
          <a:bodyPr/>
          <a:lstStyle/>
          <a:p>
            <a:fld id="{017B8712-43A9-46E2-9679-058523AFA422}" type="slidenum">
              <a:rPr lang="en-GB" smtClean="0"/>
              <a:t>50</a:t>
            </a:fld>
            <a:endParaRPr lang="en-GB"/>
          </a:p>
        </p:txBody>
      </p:sp>
      <p:sp>
        <p:nvSpPr>
          <p:cNvPr id="5" name="Content Placeholder 2"/>
          <p:cNvSpPr txBox="1">
            <a:spLocks/>
          </p:cNvSpPr>
          <p:nvPr/>
        </p:nvSpPr>
        <p:spPr bwMode="auto">
          <a:xfrm>
            <a:off x="1336750" y="2644195"/>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rtlCol="0" anchor="t" anchorCtr="0" compatLnSpc="1">
            <a:prstTxWarp prst="textNoShape">
              <a:avLst/>
            </a:prstTxWarp>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r>
              <a:rPr lang="en-US" altLang="en-US" sz="2000" b="0">
                <a:latin typeface="Arial" charset="0"/>
                <a:cs typeface="Arial" charset="0"/>
              </a:rPr>
              <a:t>1</a:t>
            </a:r>
          </a:p>
          <a:p>
            <a:endParaRPr lang="en-US" altLang="en-US" sz="2000" b="0">
              <a:latin typeface="Arial" charset="0"/>
              <a:cs typeface="Arial" charset="0"/>
            </a:endParaRPr>
          </a:p>
          <a:p>
            <a:endParaRPr lang="en-US" altLang="en-US" sz="2000" b="0" dirty="0">
              <a:latin typeface="Arial" charset="0"/>
              <a:cs typeface="Arial" charset="0"/>
            </a:endParaRPr>
          </a:p>
        </p:txBody>
      </p:sp>
      <p:sp>
        <p:nvSpPr>
          <p:cNvPr id="6" name="Oval 5"/>
          <p:cNvSpPr/>
          <p:nvPr/>
        </p:nvSpPr>
        <p:spPr>
          <a:xfrm>
            <a:off x="1145895" y="2475902"/>
            <a:ext cx="740780" cy="740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1336750" y="3558600"/>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rtlCol="0" anchor="t" anchorCtr="0" compatLnSpc="1">
            <a:prstTxWarp prst="textNoShape">
              <a:avLst/>
            </a:prstTxWarp>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r>
              <a:rPr lang="en-US" altLang="en-US" sz="2000" b="0" dirty="0" smtClean="0">
                <a:latin typeface="Arial" charset="0"/>
                <a:cs typeface="Arial" charset="0"/>
              </a:rPr>
              <a:t>2</a:t>
            </a:r>
            <a:endParaRPr lang="en-US" altLang="en-US" sz="2000" b="0" dirty="0">
              <a:latin typeface="Arial" charset="0"/>
              <a:cs typeface="Arial" charset="0"/>
            </a:endParaRP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8" name="Oval 7"/>
          <p:cNvSpPr/>
          <p:nvPr/>
        </p:nvSpPr>
        <p:spPr>
          <a:xfrm>
            <a:off x="1145895" y="3390307"/>
            <a:ext cx="740780" cy="740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bwMode="auto">
          <a:xfrm>
            <a:off x="1336750" y="4473000"/>
            <a:ext cx="376305" cy="4104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87" tIns="52144" rIns="104287" bIns="52144" numCol="1" rtlCol="0" anchor="t" anchorCtr="0" compatLnSpc="1">
            <a:prstTxWarp prst="textNoShape">
              <a:avLst/>
            </a:prstTxWarp>
            <a:noAutofit/>
          </a:bodyPr>
          <a:lstStyle>
            <a:lvl1pPr marL="0" indent="0" algn="l" defTabSz="1069198" rtl="0" eaLnBrk="1" latinLnBrk="0" hangingPunct="1">
              <a:spcBef>
                <a:spcPts val="0"/>
              </a:spcBef>
              <a:spcAft>
                <a:spcPts val="1200"/>
              </a:spcAft>
              <a:buFont typeface="Arial" panose="020B0604020202020204" pitchFamily="34" charset="0"/>
              <a:buNone/>
              <a:defRPr sz="1400" b="1" kern="1200">
                <a:solidFill>
                  <a:schemeClr val="tx1"/>
                </a:solidFill>
                <a:latin typeface="+mn-lt"/>
                <a:ea typeface="+mn-ea"/>
                <a:cs typeface="+mn-cs"/>
              </a:defRPr>
            </a:lvl1pPr>
            <a:lvl2pPr marL="0" indent="0" algn="l" defTabSz="1069198" rtl="0" eaLnBrk="1" latinLnBrk="0" hangingPunct="1">
              <a:spcBef>
                <a:spcPts val="0"/>
              </a:spcBef>
              <a:spcAft>
                <a:spcPts val="1200"/>
              </a:spcAft>
              <a:buFont typeface="Arial" panose="020B0604020202020204" pitchFamily="34" charset="0"/>
              <a:buNone/>
              <a:defRPr sz="1400" kern="1200">
                <a:solidFill>
                  <a:schemeClr val="tx1"/>
                </a:solidFill>
                <a:latin typeface="+mn-lt"/>
                <a:ea typeface="+mn-ea"/>
                <a:cs typeface="+mn-cs"/>
              </a:defRPr>
            </a:lvl2pPr>
            <a:lvl3pPr marL="18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3pPr>
            <a:lvl4pPr marL="360000" indent="-180000" algn="l" defTabSz="1069198" rtl="0" eaLnBrk="1" latinLnBrk="0" hangingPunct="1">
              <a:spcBef>
                <a:spcPts val="0"/>
              </a:spcBef>
              <a:spcAft>
                <a:spcPts val="1200"/>
              </a:spcAft>
              <a:buClr>
                <a:srgbClr val="00A3E2"/>
              </a:buClr>
              <a:buFont typeface="Arial" panose="020B0604020202020204" pitchFamily="34" charset="0"/>
              <a:buChar char="-"/>
              <a:defRPr sz="1400" kern="1200">
                <a:solidFill>
                  <a:schemeClr val="tx1"/>
                </a:solidFill>
                <a:latin typeface="+mn-lt"/>
                <a:ea typeface="+mn-ea"/>
                <a:cs typeface="+mn-cs"/>
              </a:defRPr>
            </a:lvl4pPr>
            <a:lvl5pPr marL="108000" indent="-108000" algn="l" defTabSz="1069198" rtl="0" eaLnBrk="1" latinLnBrk="0" hangingPunct="1">
              <a:spcBef>
                <a:spcPts val="0"/>
              </a:spcBef>
              <a:spcAft>
                <a:spcPts val="557"/>
              </a:spcAft>
              <a:buFont typeface="Arial" panose="020B0604020202020204" pitchFamily="34" charset="0"/>
              <a:buNone/>
              <a:defRPr sz="1800" i="1" kern="1200">
                <a:solidFill>
                  <a:schemeClr val="tx2"/>
                </a:solidFill>
                <a:latin typeface="Times New Roman" panose="02020603050405020304" pitchFamily="18" charset="0"/>
                <a:ea typeface="+mn-ea"/>
                <a:cs typeface="Times New Roman" panose="02020603050405020304" pitchFamily="18" charset="0"/>
              </a:defRPr>
            </a:lvl5pPr>
            <a:lvl6pPr marL="29402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6pPr>
            <a:lvl7pPr marL="3474894"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7pPr>
            <a:lvl8pPr marL="4009492"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8pPr>
            <a:lvl9pPr marL="4544091" indent="-267299" algn="l" defTabSz="1069198" rtl="0" eaLnBrk="1" latinLnBrk="0" hangingPunct="1">
              <a:spcBef>
                <a:spcPct val="20000"/>
              </a:spcBef>
              <a:buFont typeface="Arial" panose="020B0604020202020204" pitchFamily="34" charset="0"/>
              <a:buChar char="•"/>
              <a:defRPr sz="2320" kern="1200">
                <a:solidFill>
                  <a:schemeClr val="tx1"/>
                </a:solidFill>
                <a:latin typeface="+mn-lt"/>
                <a:ea typeface="+mn-ea"/>
                <a:cs typeface="+mn-cs"/>
              </a:defRPr>
            </a:lvl9pPr>
          </a:lstStyle>
          <a:p>
            <a:r>
              <a:rPr lang="en-US" altLang="en-US" sz="2000" b="0" dirty="0">
                <a:latin typeface="Arial" charset="0"/>
                <a:cs typeface="Arial" charset="0"/>
              </a:rPr>
              <a:t>3</a:t>
            </a:r>
          </a:p>
          <a:p>
            <a:endParaRPr lang="en-US" altLang="en-US" sz="2000" b="0" dirty="0">
              <a:latin typeface="Arial" charset="0"/>
              <a:cs typeface="Arial" charset="0"/>
            </a:endParaRPr>
          </a:p>
          <a:p>
            <a:endParaRPr lang="en-US" altLang="en-US" sz="2000" b="0" dirty="0">
              <a:latin typeface="Arial" charset="0"/>
              <a:cs typeface="Arial" charset="0"/>
            </a:endParaRPr>
          </a:p>
        </p:txBody>
      </p:sp>
      <p:sp>
        <p:nvSpPr>
          <p:cNvPr id="10" name="Oval 9"/>
          <p:cNvSpPr/>
          <p:nvPr/>
        </p:nvSpPr>
        <p:spPr>
          <a:xfrm>
            <a:off x="1145895" y="4304707"/>
            <a:ext cx="740780" cy="7407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90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Getting going!</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5373820"/>
              </p:ext>
            </p:extLst>
          </p:nvPr>
        </p:nvGraphicFramePr>
        <p:xfrm>
          <a:off x="438150" y="1800225"/>
          <a:ext cx="9612313"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17B8712-43A9-46E2-9679-058523AFA422}" type="slidenum">
              <a:rPr lang="en-GB" smtClean="0"/>
              <a:t>51</a:t>
            </a:fld>
            <a:endParaRPr lang="en-GB"/>
          </a:p>
        </p:txBody>
      </p:sp>
    </p:spTree>
    <p:extLst>
      <p:ext uri="{BB962C8B-B14F-4D97-AF65-F5344CB8AC3E}">
        <p14:creationId xmlns:p14="http://schemas.microsoft.com/office/powerpoint/2010/main" val="19717949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Extending your footprint!</a:t>
            </a:r>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314836904"/>
              </p:ext>
            </p:extLst>
          </p:nvPr>
        </p:nvGraphicFramePr>
        <p:xfrm>
          <a:off x="1565275" y="1847850"/>
          <a:ext cx="8586788" cy="4411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017B8712-43A9-46E2-9679-058523AFA422}" type="slidenum">
              <a:rPr lang="en-GB" smtClean="0"/>
              <a:t>52</a:t>
            </a:fld>
            <a:endParaRPr lang="en-GB"/>
          </a:p>
        </p:txBody>
      </p:sp>
    </p:spTree>
    <p:extLst>
      <p:ext uri="{BB962C8B-B14F-4D97-AF65-F5344CB8AC3E}">
        <p14:creationId xmlns:p14="http://schemas.microsoft.com/office/powerpoint/2010/main" val="1650234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finally…</a:t>
            </a:r>
          </a:p>
        </p:txBody>
      </p:sp>
      <p:sp>
        <p:nvSpPr>
          <p:cNvPr id="3" name="Content Placeholder 2"/>
          <p:cNvSpPr>
            <a:spLocks noGrp="1"/>
          </p:cNvSpPr>
          <p:nvPr>
            <p:ph idx="1"/>
          </p:nvPr>
        </p:nvSpPr>
        <p:spPr>
          <a:xfrm>
            <a:off x="540000" y="1857828"/>
            <a:ext cx="5753224" cy="4411833"/>
          </a:xfrm>
        </p:spPr>
        <p:txBody>
          <a:bodyPr/>
          <a:lstStyle/>
          <a:p>
            <a:r>
              <a:rPr lang="en-GB" sz="5400" dirty="0" smtClean="0"/>
              <a:t>Supporting you in later life</a:t>
            </a:r>
            <a:endParaRPr lang="en-GB" sz="5400" dirty="0"/>
          </a:p>
        </p:txBody>
      </p:sp>
      <p:sp>
        <p:nvSpPr>
          <p:cNvPr id="4" name="Slide Number Placeholder 3"/>
          <p:cNvSpPr>
            <a:spLocks noGrp="1"/>
          </p:cNvSpPr>
          <p:nvPr>
            <p:ph type="sldNum" sz="quarter" idx="12"/>
          </p:nvPr>
        </p:nvSpPr>
        <p:spPr/>
        <p:txBody>
          <a:bodyPr/>
          <a:lstStyle/>
          <a:p>
            <a:fld id="{017B8712-43A9-46E2-9679-058523AFA422}" type="slidenum">
              <a:rPr lang="en-GB" smtClean="0"/>
              <a:t>53</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270" y="1485040"/>
            <a:ext cx="3495766" cy="4942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2478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ANY QUESTIONS?</a:t>
            </a:r>
            <a:endParaRPr lang="en-GB"/>
          </a:p>
        </p:txBody>
      </p:sp>
      <p:sp>
        <p:nvSpPr>
          <p:cNvPr id="4" name="Slide Number Placeholder 3"/>
          <p:cNvSpPr>
            <a:spLocks noGrp="1"/>
          </p:cNvSpPr>
          <p:nvPr>
            <p:ph type="sldNum" sz="quarter" idx="13"/>
          </p:nvPr>
        </p:nvSpPr>
        <p:spPr>
          <a:xfrm>
            <a:off x="539113" y="6544458"/>
            <a:ext cx="9612000" cy="540000"/>
          </a:xfrm>
        </p:spPr>
        <p:txBody>
          <a:bodyPr/>
          <a:lstStyle/>
          <a:p>
            <a:fld id="{0810E0D1-A517-4A12-9518-5376CE4B9155}" type="slidenum">
              <a:rPr lang="en-GB" smtClean="0"/>
              <a:pPr/>
              <a:t>54</a:t>
            </a:fld>
            <a:endParaRPr lang="en-GB"/>
          </a:p>
        </p:txBody>
      </p:sp>
      <p:pic>
        <p:nvPicPr>
          <p:cNvPr id="7170" name="Picture 2" descr="Related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9289" y="2285999"/>
            <a:ext cx="2857500" cy="2857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81154"/>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4294967295"/>
          </p:nvPr>
        </p:nvSpPr>
        <p:spPr bwMode="auto">
          <a:xfrm>
            <a:off x="534591" y="1768040"/>
            <a:ext cx="9622632" cy="412475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10000"/>
              </a:lnSpc>
              <a:spcAft>
                <a:spcPct val="40000"/>
              </a:spcAft>
              <a:defRPr/>
            </a:pPr>
            <a:r>
              <a:rPr lang="en-GB" altLang="en-US" b="0" dirty="0">
                <a:latin typeface="Arial" charset="0"/>
                <a:cs typeface="Arial" charset="0"/>
              </a:rPr>
              <a:t>This presentation has been prepared only for the recipient and date shown on the front page. It is not intended for any other persons and should not be relied upon by other persons.</a:t>
            </a:r>
          </a:p>
          <a:p>
            <a:pPr>
              <a:lnSpc>
                <a:spcPct val="110000"/>
              </a:lnSpc>
              <a:spcAft>
                <a:spcPct val="40000"/>
              </a:spcAft>
              <a:defRPr/>
            </a:pPr>
            <a:r>
              <a:rPr lang="en-GB" altLang="en-US" b="0" dirty="0">
                <a:latin typeface="Arial" charset="0"/>
                <a:cs typeface="Arial" charset="0"/>
              </a:rPr>
              <a:t>This presentation has been prepared for information purposes only and is not a solicitation or an offer to buy or sell any security. It does not purport to be a complete description of our investment policy, markets or any securities referred to in the material. The information on which the presentation is based is deemed to be reliable, but we have not independently verified such information and we do not guarantee its accuracy or completeness. All expressions of opinion are subject to change without notice. Any reference to the Quilter </a:t>
            </a:r>
            <a:r>
              <a:rPr lang="en-GB" altLang="en-US" b="0" dirty="0" smtClean="0">
                <a:latin typeface="Arial" charset="0"/>
                <a:cs typeface="Arial" charset="0"/>
              </a:rPr>
              <a:t>Cheviot model </a:t>
            </a:r>
            <a:r>
              <a:rPr lang="en-GB" altLang="en-US" b="0" dirty="0">
                <a:latin typeface="Arial" charset="0"/>
                <a:cs typeface="Arial" charset="0"/>
              </a:rPr>
              <a:t>portfolio, which is used for internal purposes, is purely illustrative and should not be relied upon. The figures quoted do not include charges.</a:t>
            </a:r>
          </a:p>
          <a:p>
            <a:pPr>
              <a:lnSpc>
                <a:spcPct val="110000"/>
              </a:lnSpc>
              <a:spcAft>
                <a:spcPct val="40000"/>
              </a:spcAft>
              <a:defRPr/>
            </a:pPr>
            <a:r>
              <a:rPr lang="en-GB" altLang="en-US" b="0" dirty="0">
                <a:latin typeface="Arial" charset="0"/>
                <a:cs typeface="Arial" charset="0"/>
              </a:rPr>
              <a:t>Investors should remember that the value of investments, and the income from them, can go down as well as up and that past performance is no guarantee of future return. You may not recover what you invest. Changes in exchange rates may have an adverse effect on the value, price or income of foreign currency denominated securities. Levels and bases of taxation can change. Investments or investment services referred to may not be suitable for all recipients.</a:t>
            </a:r>
          </a:p>
          <a:p>
            <a:pPr>
              <a:lnSpc>
                <a:spcPct val="110000"/>
              </a:lnSpc>
              <a:spcAft>
                <a:spcPct val="40000"/>
              </a:spcAft>
              <a:defRPr/>
            </a:pPr>
            <a:r>
              <a:rPr lang="en-GB" altLang="en-US" b="0" dirty="0">
                <a:latin typeface="Arial" charset="0"/>
                <a:cs typeface="Arial" charset="0"/>
              </a:rPr>
              <a:t>Quilter Cheviot Limited is registered in England with number 01923571, registered office at One Kingsway, London, WC2B 6AN. Quilter Cheviot Limited is a member of the London Stock Exchange and authorised and regulated by the UK Financial Conduct Authority</a:t>
            </a:r>
            <a:r>
              <a:rPr lang="en-GB" altLang="en-US" sz="2300" b="0" dirty="0">
                <a:latin typeface="Arial" charset="0"/>
                <a:cs typeface="Arial" charset="0"/>
              </a:rPr>
              <a:t>.</a:t>
            </a:r>
          </a:p>
        </p:txBody>
      </p:sp>
      <p:sp>
        <p:nvSpPr>
          <p:cNvPr id="8" name="Rectangle 14"/>
          <p:cNvSpPr txBox="1">
            <a:spLocks/>
          </p:cNvSpPr>
          <p:nvPr/>
        </p:nvSpPr>
        <p:spPr>
          <a:xfrm>
            <a:off x="520700" y="695594"/>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smtClean="0"/>
              <a:t>DISCLAIMER</a:t>
            </a:r>
            <a:endParaRPr lang="en-GB" altLang="en-US" cap="none" dirty="0"/>
          </a:p>
        </p:txBody>
      </p:sp>
      <p:sp>
        <p:nvSpPr>
          <p:cNvPr id="2" name="Slide Number Placeholder 1"/>
          <p:cNvSpPr>
            <a:spLocks noGrp="1"/>
          </p:cNvSpPr>
          <p:nvPr>
            <p:ph type="sldNum" sz="quarter" idx="12"/>
          </p:nvPr>
        </p:nvSpPr>
        <p:spPr/>
        <p:txBody>
          <a:bodyPr/>
          <a:lstStyle/>
          <a:p>
            <a:fld id="{017B8712-43A9-46E2-9679-058523AFA422}" type="slidenum">
              <a:rPr lang="en-GB" smtClean="0"/>
              <a:t>55</a:t>
            </a:fld>
            <a:endParaRPr lang="en-GB"/>
          </a:p>
        </p:txBody>
      </p:sp>
    </p:spTree>
    <p:extLst>
      <p:ext uri="{BB962C8B-B14F-4D97-AF65-F5344CB8AC3E}">
        <p14:creationId xmlns:p14="http://schemas.microsoft.com/office/powerpoint/2010/main" val="4210802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bwMode="auto">
          <a:xfrm>
            <a:off x="0" y="5859400"/>
            <a:ext cx="10691813" cy="5373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gn="ctr">
              <a:buFont typeface="Arial" charset="0"/>
              <a:buNone/>
            </a:pPr>
            <a:r>
              <a:rPr lang="is-IS" altLang="en-US" sz="2300" dirty="0">
                <a:solidFill>
                  <a:srgbClr val="E79635"/>
                </a:solidFill>
                <a:latin typeface="Arial" charset="0"/>
                <a:cs typeface="Arial" charset="0"/>
              </a:rPr>
              <a:t>….one of the biggest global challenges of our lifetime</a:t>
            </a:r>
            <a:endParaRPr lang="en-GB" altLang="en-US" sz="2100" dirty="0">
              <a:solidFill>
                <a:srgbClr val="E79635"/>
              </a:solidFill>
              <a:latin typeface="Arial" charset="0"/>
              <a:cs typeface="Arial" charset="0"/>
            </a:endParaRPr>
          </a:p>
        </p:txBody>
      </p:sp>
      <p:sp>
        <p:nvSpPr>
          <p:cNvPr id="3" name="Rectangle 2"/>
          <p:cNvSpPr/>
          <p:nvPr/>
        </p:nvSpPr>
        <p:spPr>
          <a:xfrm>
            <a:off x="4015915" y="1699926"/>
            <a:ext cx="2303862" cy="1384995"/>
          </a:xfrm>
          <a:prstGeom prst="rect">
            <a:avLst/>
          </a:prstGeom>
        </p:spPr>
        <p:txBody>
          <a:bodyPr wrap="square">
            <a:spAutoFit/>
          </a:bodyPr>
          <a:lstStyle/>
          <a:p>
            <a:r>
              <a:rPr lang="en-GB" altLang="en-US" sz="2800" dirty="0">
                <a:latin typeface="Arial" charset="0"/>
                <a:cs typeface="Arial" charset="0"/>
              </a:rPr>
              <a:t>people in the UK live with dementia </a:t>
            </a:r>
          </a:p>
        </p:txBody>
      </p:sp>
      <p:sp>
        <p:nvSpPr>
          <p:cNvPr id="6" name="Rectangle 5"/>
          <p:cNvSpPr/>
          <p:nvPr/>
        </p:nvSpPr>
        <p:spPr>
          <a:xfrm>
            <a:off x="6759614" y="1537152"/>
            <a:ext cx="3055717" cy="3985706"/>
          </a:xfrm>
          <a:prstGeom prst="rect">
            <a:avLst/>
          </a:prstGeom>
        </p:spPr>
        <p:txBody>
          <a:bodyPr wrap="square">
            <a:spAutoFit/>
          </a:bodyPr>
          <a:lstStyle/>
          <a:p>
            <a:pPr algn="ctr">
              <a:lnSpc>
                <a:spcPct val="150000"/>
              </a:lnSpc>
            </a:pPr>
            <a:r>
              <a:rPr lang="en-GB" altLang="en-US" dirty="0">
                <a:latin typeface="Arial" charset="0"/>
                <a:cs typeface="Arial" charset="0"/>
              </a:rPr>
              <a:t>Every                      	</a:t>
            </a:r>
          </a:p>
          <a:p>
            <a:pPr algn="ctr">
              <a:lnSpc>
                <a:spcPct val="150000"/>
              </a:lnSpc>
            </a:pPr>
            <a:endParaRPr lang="en-GB" altLang="en-US" dirty="0">
              <a:latin typeface="Arial" charset="0"/>
              <a:cs typeface="Arial" charset="0"/>
            </a:endParaRPr>
          </a:p>
          <a:p>
            <a:pPr algn="ctr">
              <a:lnSpc>
                <a:spcPct val="150000"/>
              </a:lnSpc>
            </a:pPr>
            <a:endParaRPr lang="en-GB" altLang="en-US" dirty="0">
              <a:latin typeface="Arial" charset="0"/>
              <a:cs typeface="Arial" charset="0"/>
            </a:endParaRPr>
          </a:p>
          <a:p>
            <a:pPr algn="ctr">
              <a:lnSpc>
                <a:spcPct val="150000"/>
              </a:lnSpc>
            </a:pPr>
            <a:endParaRPr lang="en-GB" altLang="en-US" dirty="0">
              <a:latin typeface="Arial" charset="0"/>
              <a:cs typeface="Arial" charset="0"/>
            </a:endParaRPr>
          </a:p>
          <a:p>
            <a:pPr algn="ctr">
              <a:lnSpc>
                <a:spcPct val="150000"/>
              </a:lnSpc>
            </a:pPr>
            <a:r>
              <a:rPr lang="en-GB" altLang="en-US" dirty="0">
                <a:latin typeface="Arial" charset="0"/>
                <a:cs typeface="Arial" charset="0"/>
              </a:rPr>
              <a:t>    </a:t>
            </a:r>
          </a:p>
          <a:p>
            <a:pPr algn="ctr"/>
            <a:r>
              <a:rPr lang="en-GB" altLang="en-US" dirty="0">
                <a:latin typeface="Arial" charset="0"/>
                <a:cs typeface="Arial" charset="0"/>
              </a:rPr>
              <a:t>one person in the UK develops dementia</a:t>
            </a:r>
          </a:p>
        </p:txBody>
      </p:sp>
      <p:sp>
        <p:nvSpPr>
          <p:cNvPr id="7" name="Rectangle 6"/>
          <p:cNvSpPr/>
          <p:nvPr/>
        </p:nvSpPr>
        <p:spPr>
          <a:xfrm>
            <a:off x="2710658" y="3640443"/>
            <a:ext cx="4743431" cy="1862048"/>
          </a:xfrm>
          <a:prstGeom prst="rect">
            <a:avLst/>
          </a:prstGeom>
        </p:spPr>
        <p:txBody>
          <a:bodyPr wrap="square">
            <a:spAutoFit/>
          </a:bodyPr>
          <a:lstStyle/>
          <a:p>
            <a:r>
              <a:rPr lang="en-GB" altLang="en-US" dirty="0">
                <a:latin typeface="Arial" charset="0"/>
                <a:cs typeface="Arial" charset="0"/>
              </a:rPr>
              <a:t>The only one of the top 			 </a:t>
            </a:r>
          </a:p>
          <a:p>
            <a:endParaRPr lang="en-GB" altLang="en-US" dirty="0">
              <a:latin typeface="Arial" charset="0"/>
              <a:cs typeface="Arial" charset="0"/>
            </a:endParaRPr>
          </a:p>
          <a:p>
            <a:r>
              <a:rPr lang="en-GB" altLang="en-US" dirty="0">
                <a:latin typeface="Arial" charset="0"/>
                <a:cs typeface="Arial" charset="0"/>
              </a:rPr>
              <a:t>of death that can’t </a:t>
            </a:r>
          </a:p>
          <a:p>
            <a:r>
              <a:rPr lang="en-GB" altLang="en-US" dirty="0">
                <a:latin typeface="Arial" charset="0"/>
                <a:cs typeface="Arial" charset="0"/>
              </a:rPr>
              <a:t>be prevented</a:t>
            </a:r>
          </a:p>
        </p:txBody>
      </p:sp>
      <p:sp>
        <p:nvSpPr>
          <p:cNvPr id="8" name="Rectangle 7"/>
          <p:cNvSpPr/>
          <p:nvPr/>
        </p:nvSpPr>
        <p:spPr>
          <a:xfrm>
            <a:off x="2675929" y="3998563"/>
            <a:ext cx="2885726" cy="769441"/>
          </a:xfrm>
          <a:prstGeom prst="rect">
            <a:avLst/>
          </a:prstGeom>
        </p:spPr>
        <p:txBody>
          <a:bodyPr wrap="none">
            <a:spAutoFit/>
          </a:bodyPr>
          <a:lstStyle/>
          <a:p>
            <a:r>
              <a:rPr lang="en-GB" altLang="en-US" sz="4400" b="1" dirty="0">
                <a:solidFill>
                  <a:srgbClr val="00A3E2"/>
                </a:solidFill>
                <a:latin typeface="Arial" charset="0"/>
                <a:cs typeface="Arial" charset="0"/>
              </a:rPr>
              <a:t>10 causes</a:t>
            </a:r>
            <a:endParaRPr lang="en-GB" sz="4400" b="1" dirty="0">
              <a:solidFill>
                <a:srgbClr val="00A3E2"/>
              </a:solidFill>
            </a:endParaRPr>
          </a:p>
        </p:txBody>
      </p:sp>
      <p:sp>
        <p:nvSpPr>
          <p:cNvPr id="9" name="Slide Number Placeholder 8"/>
          <p:cNvSpPr>
            <a:spLocks noGrp="1"/>
          </p:cNvSpPr>
          <p:nvPr>
            <p:ph type="sldNum" sz="quarter" idx="12"/>
          </p:nvPr>
        </p:nvSpPr>
        <p:spPr/>
        <p:txBody>
          <a:bodyPr/>
          <a:lstStyle/>
          <a:p>
            <a:fld id="{017B8712-43A9-46E2-9679-058523AFA422}" type="slidenum">
              <a:rPr lang="en-GB" smtClean="0"/>
              <a:t>6</a:t>
            </a:fld>
            <a:endParaRPr lang="en-GB"/>
          </a:p>
        </p:txBody>
      </p:sp>
      <p:sp>
        <p:nvSpPr>
          <p:cNvPr id="11" name="Title 8"/>
          <p:cNvSpPr>
            <a:spLocks noGrp="1"/>
          </p:cNvSpPr>
          <p:nvPr>
            <p:ph type="title"/>
          </p:nvPr>
        </p:nvSpPr>
        <p:spPr>
          <a:xfrm>
            <a:off x="540000" y="0"/>
            <a:ext cx="9612000" cy="1224000"/>
          </a:xfrm>
        </p:spPr>
        <p:txBody>
          <a:bodyPr/>
          <a:lstStyle/>
          <a:p>
            <a:r>
              <a:rPr lang="en-GB" altLang="en-US" cap="none" dirty="0"/>
              <a:t>HOW MUCH OF AN ISSUE?</a:t>
            </a:r>
            <a:endParaRPr lang="en-GB" altLang="en-US" b="0" cap="none" dirty="0"/>
          </a:p>
        </p:txBody>
      </p:sp>
      <p:grpSp>
        <p:nvGrpSpPr>
          <p:cNvPr id="10" name="Group 9"/>
          <p:cNvGrpSpPr/>
          <p:nvPr/>
        </p:nvGrpSpPr>
        <p:grpSpPr>
          <a:xfrm>
            <a:off x="421278" y="1535431"/>
            <a:ext cx="3518912" cy="1518484"/>
            <a:chOff x="1324103" y="1350238"/>
            <a:chExt cx="3518912" cy="1518484"/>
          </a:xfrm>
        </p:grpSpPr>
        <p:sp>
          <p:nvSpPr>
            <p:cNvPr id="2" name="TextBox 1"/>
            <p:cNvSpPr txBox="1"/>
            <p:nvPr/>
          </p:nvSpPr>
          <p:spPr>
            <a:xfrm>
              <a:off x="1324103" y="1350238"/>
              <a:ext cx="3518912" cy="1200329"/>
            </a:xfrm>
            <a:prstGeom prst="rect">
              <a:avLst/>
            </a:prstGeom>
            <a:noFill/>
          </p:spPr>
          <p:txBody>
            <a:bodyPr wrap="none" rtlCol="0">
              <a:spAutoFit/>
            </a:bodyPr>
            <a:lstStyle/>
            <a:p>
              <a:r>
                <a:rPr lang="en-GB" sz="7200" b="1" dirty="0">
                  <a:solidFill>
                    <a:srgbClr val="00A3E2"/>
                  </a:solidFill>
                </a:rPr>
                <a:t>850,000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6348" y="2445466"/>
              <a:ext cx="374028" cy="42325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684" y="2445466"/>
              <a:ext cx="374028" cy="423256"/>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94" y="2445466"/>
              <a:ext cx="374028" cy="42325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2828" y="2445466"/>
              <a:ext cx="374028" cy="423256"/>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64" y="2445466"/>
              <a:ext cx="374028" cy="423256"/>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4098" y="2445466"/>
              <a:ext cx="374028" cy="423256"/>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9735" y="2445466"/>
              <a:ext cx="374028" cy="42325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8497" y="2445466"/>
              <a:ext cx="374028" cy="423256"/>
            </a:xfrm>
            <a:prstGeom prst="rect">
              <a:avLst/>
            </a:prstGeom>
          </p:spPr>
        </p:pic>
      </p:grpSp>
      <p:cxnSp>
        <p:nvCxnSpPr>
          <p:cNvPr id="20" name="Straight Connector 19"/>
          <p:cNvCxnSpPr/>
          <p:nvPr/>
        </p:nvCxnSpPr>
        <p:spPr>
          <a:xfrm flipH="1">
            <a:off x="6496107" y="1531783"/>
            <a:ext cx="1" cy="3862021"/>
          </a:xfrm>
          <a:prstGeom prst="line">
            <a:avLst/>
          </a:prstGeom>
          <a:ln w="1270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303624" y="2569586"/>
            <a:ext cx="2013996" cy="2013996"/>
          </a:xfrm>
          <a:prstGeom prst="ellipse">
            <a:avLst/>
          </a:prstGeom>
          <a:noFill/>
          <a:ln w="190500">
            <a:solidFill>
              <a:srgbClr val="00A3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139074" y="2177628"/>
            <a:ext cx="296800" cy="286198"/>
          </a:xfrm>
          <a:prstGeom prst="round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15913" y="2626162"/>
            <a:ext cx="600712" cy="1107996"/>
          </a:xfrm>
          <a:prstGeom prst="rect">
            <a:avLst/>
          </a:prstGeom>
        </p:spPr>
        <p:txBody>
          <a:bodyPr wrap="square">
            <a:spAutoFit/>
          </a:bodyPr>
          <a:lstStyle/>
          <a:p>
            <a:pPr algn="ctr"/>
            <a:r>
              <a:rPr lang="en-GB" altLang="en-US" sz="6600" b="1" dirty="0">
                <a:solidFill>
                  <a:srgbClr val="E79635"/>
                </a:solidFill>
                <a:latin typeface="Arial" charset="0"/>
                <a:cs typeface="Arial" charset="0"/>
              </a:rPr>
              <a:t>3</a:t>
            </a:r>
          </a:p>
        </p:txBody>
      </p:sp>
      <p:sp>
        <p:nvSpPr>
          <p:cNvPr id="24" name="Rectangle 23"/>
          <p:cNvSpPr/>
          <p:nvPr/>
        </p:nvSpPr>
        <p:spPr>
          <a:xfrm>
            <a:off x="7432941" y="3416953"/>
            <a:ext cx="1789804" cy="584775"/>
          </a:xfrm>
          <a:prstGeom prst="rect">
            <a:avLst/>
          </a:prstGeom>
        </p:spPr>
        <p:txBody>
          <a:bodyPr wrap="square">
            <a:spAutoFit/>
          </a:bodyPr>
          <a:lstStyle/>
          <a:p>
            <a:pPr algn="ctr"/>
            <a:r>
              <a:rPr lang="en-GB" altLang="en-US" sz="3200" b="1" dirty="0">
                <a:solidFill>
                  <a:srgbClr val="E79635"/>
                </a:solidFill>
                <a:latin typeface="Arial" charset="0"/>
                <a:cs typeface="Arial" charset="0"/>
              </a:rPr>
              <a:t>minutes</a:t>
            </a:r>
            <a:endParaRPr lang="en-GB" sz="3200" b="1" dirty="0">
              <a:solidFill>
                <a:srgbClr val="E79635"/>
              </a:solidFill>
            </a:endParaRPr>
          </a:p>
        </p:txBody>
      </p:sp>
      <p:sp>
        <p:nvSpPr>
          <p:cNvPr id="25" name="Rounded Rectangle 24"/>
          <p:cNvSpPr/>
          <p:nvPr/>
        </p:nvSpPr>
        <p:spPr>
          <a:xfrm rot="1634561">
            <a:off x="8706232" y="2415338"/>
            <a:ext cx="296800" cy="169598"/>
          </a:xfrm>
          <a:prstGeom prst="roundRect">
            <a:avLst/>
          </a:prstGeom>
          <a:solidFill>
            <a:srgbClr val="00A3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590310" y="3368233"/>
            <a:ext cx="5567422" cy="23152"/>
          </a:xfrm>
          <a:prstGeom prst="line">
            <a:avLst/>
          </a:prstGeom>
          <a:ln w="1270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65" y="3508432"/>
            <a:ext cx="1509216" cy="2140118"/>
          </a:xfrm>
          <a:prstGeom prst="rect">
            <a:avLst/>
          </a:prstGeom>
        </p:spPr>
      </p:pic>
      <p:sp>
        <p:nvSpPr>
          <p:cNvPr id="30" name="Oval 29"/>
          <p:cNvSpPr/>
          <p:nvPr/>
        </p:nvSpPr>
        <p:spPr>
          <a:xfrm>
            <a:off x="1250067" y="3761774"/>
            <a:ext cx="1041720" cy="1041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91140" y="3871242"/>
            <a:ext cx="813043" cy="769441"/>
          </a:xfrm>
          <a:prstGeom prst="rect">
            <a:avLst/>
          </a:prstGeom>
        </p:spPr>
        <p:txBody>
          <a:bodyPr wrap="none">
            <a:spAutoFit/>
          </a:bodyPr>
          <a:lstStyle/>
          <a:p>
            <a:r>
              <a:rPr lang="en-GB" altLang="en-US" sz="4400" b="1" dirty="0">
                <a:solidFill>
                  <a:srgbClr val="E79635"/>
                </a:solidFill>
                <a:latin typeface="Arial" charset="0"/>
                <a:cs typeface="Arial" charset="0"/>
              </a:rPr>
              <a:t>#1</a:t>
            </a:r>
            <a:endParaRPr lang="en-GB" sz="4400" b="1" dirty="0">
              <a:solidFill>
                <a:srgbClr val="E79635"/>
              </a:solidFill>
            </a:endParaRPr>
          </a:p>
        </p:txBody>
      </p:sp>
      <p:sp>
        <p:nvSpPr>
          <p:cNvPr id="31" name="TextBox 30"/>
          <p:cNvSpPr txBox="1"/>
          <p:nvPr/>
        </p:nvSpPr>
        <p:spPr>
          <a:xfrm>
            <a:off x="568058" y="6227766"/>
            <a:ext cx="2504916" cy="276999"/>
          </a:xfrm>
          <a:prstGeom prst="rect">
            <a:avLst/>
          </a:prstGeom>
          <a:noFill/>
        </p:spPr>
        <p:txBody>
          <a:bodyPr wrap="none" rtlCol="0">
            <a:spAutoFit/>
          </a:bodyPr>
          <a:lstStyle/>
          <a:p>
            <a:r>
              <a:rPr lang="en-GB" sz="1200" dirty="0" smtClean="0"/>
              <a:t>Source: Alzheimer’s Society, 2018</a:t>
            </a:r>
            <a:endParaRPr lang="en-GB" sz="1200" dirty="0"/>
          </a:p>
        </p:txBody>
      </p:sp>
    </p:spTree>
    <p:extLst>
      <p:ext uri="{BB962C8B-B14F-4D97-AF65-F5344CB8AC3E}">
        <p14:creationId xmlns:p14="http://schemas.microsoft.com/office/powerpoint/2010/main" val="710574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180617" y="3055716"/>
            <a:ext cx="914401" cy="3170099"/>
          </a:xfrm>
          <a:prstGeom prst="rect">
            <a:avLst/>
          </a:prstGeom>
          <a:noFill/>
        </p:spPr>
        <p:txBody>
          <a:bodyPr wrap="square" rtlCol="0">
            <a:spAutoFit/>
          </a:bodyPr>
          <a:lstStyle/>
          <a:p>
            <a:pPr algn="ctr"/>
            <a:r>
              <a:rPr lang="en-US" sz="20000" b="1" dirty="0">
                <a:solidFill>
                  <a:srgbClr val="00A3E2"/>
                </a:solidFill>
              </a:rPr>
              <a:t>+</a:t>
            </a:r>
          </a:p>
        </p:txBody>
      </p:sp>
      <p:sp>
        <p:nvSpPr>
          <p:cNvPr id="2" name="Title 1"/>
          <p:cNvSpPr>
            <a:spLocks noGrp="1"/>
          </p:cNvSpPr>
          <p:nvPr>
            <p:ph type="title"/>
          </p:nvPr>
        </p:nvSpPr>
        <p:spPr/>
        <p:txBody>
          <a:bodyPr/>
          <a:lstStyle/>
          <a:p>
            <a:r>
              <a:rPr lang="en-GB" dirty="0"/>
              <a:t>Am I at risk?</a:t>
            </a:r>
          </a:p>
        </p:txBody>
      </p:sp>
      <p:sp>
        <p:nvSpPr>
          <p:cNvPr id="4" name="Slide Number Placeholder 3"/>
          <p:cNvSpPr>
            <a:spLocks noGrp="1"/>
          </p:cNvSpPr>
          <p:nvPr>
            <p:ph type="sldNum" sz="quarter" idx="12"/>
          </p:nvPr>
        </p:nvSpPr>
        <p:spPr/>
        <p:txBody>
          <a:bodyPr/>
          <a:lstStyle/>
          <a:p>
            <a:fld id="{017B8712-43A9-46E2-9679-058523AFA422}" type="slidenum">
              <a:rPr lang="en-GB" smtClean="0"/>
              <a:t>7</a:t>
            </a:fld>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958" y="1736035"/>
            <a:ext cx="1177810" cy="1332828"/>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246" y="1736035"/>
            <a:ext cx="1177810" cy="1332828"/>
          </a:xfrm>
          <a:prstGeom prst="rect">
            <a:avLst/>
          </a:prstGeom>
        </p:spPr>
      </p:pic>
      <p:sp>
        <p:nvSpPr>
          <p:cNvPr id="13" name="Rectangle 12"/>
          <p:cNvSpPr/>
          <p:nvPr/>
        </p:nvSpPr>
        <p:spPr>
          <a:xfrm>
            <a:off x="6967458" y="3216210"/>
            <a:ext cx="3496055" cy="400110"/>
          </a:xfrm>
          <a:prstGeom prst="rect">
            <a:avLst/>
          </a:prstGeom>
        </p:spPr>
        <p:txBody>
          <a:bodyPr wrap="square">
            <a:spAutoFit/>
          </a:bodyPr>
          <a:lstStyle/>
          <a:p>
            <a:pPr algn="ctr"/>
            <a:r>
              <a:rPr lang="en-GB" altLang="en-US" sz="2000" b="1" dirty="0">
                <a:latin typeface="Arial" charset="0"/>
                <a:cs typeface="Arial" charset="0"/>
              </a:rPr>
              <a:t>Male, Female</a:t>
            </a:r>
          </a:p>
        </p:txBody>
      </p:sp>
      <p:sp>
        <p:nvSpPr>
          <p:cNvPr id="14" name="Rectangle 13"/>
          <p:cNvSpPr/>
          <p:nvPr/>
        </p:nvSpPr>
        <p:spPr>
          <a:xfrm>
            <a:off x="6990608" y="5646894"/>
            <a:ext cx="3496055" cy="707886"/>
          </a:xfrm>
          <a:prstGeom prst="rect">
            <a:avLst/>
          </a:prstGeom>
        </p:spPr>
        <p:txBody>
          <a:bodyPr wrap="square">
            <a:spAutoFit/>
          </a:bodyPr>
          <a:lstStyle/>
          <a:p>
            <a:pPr algn="ctr"/>
            <a:r>
              <a:rPr lang="en-GB" altLang="en-US" sz="2000" b="1" dirty="0">
                <a:latin typeface="Arial" charset="0"/>
                <a:cs typeface="Arial" charset="0"/>
              </a:rPr>
              <a:t>Exercise</a:t>
            </a:r>
          </a:p>
          <a:p>
            <a:pPr algn="ctr"/>
            <a:r>
              <a:rPr lang="en-GB" altLang="en-US" sz="2000" b="1" dirty="0">
                <a:latin typeface="Arial" charset="0"/>
                <a:cs typeface="Arial" charset="0"/>
              </a:rPr>
              <a:t>regularly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8936" y="4248030"/>
            <a:ext cx="1208684" cy="126280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092" y="1527857"/>
            <a:ext cx="1073940" cy="1563990"/>
          </a:xfrm>
          <a:prstGeom prst="rect">
            <a:avLst/>
          </a:prstGeom>
        </p:spPr>
      </p:pic>
      <p:sp>
        <p:nvSpPr>
          <p:cNvPr id="18" name="Rectangle 17"/>
          <p:cNvSpPr/>
          <p:nvPr/>
        </p:nvSpPr>
        <p:spPr>
          <a:xfrm>
            <a:off x="-139402" y="3216210"/>
            <a:ext cx="3496055" cy="400110"/>
          </a:xfrm>
          <a:prstGeom prst="rect">
            <a:avLst/>
          </a:prstGeom>
        </p:spPr>
        <p:txBody>
          <a:bodyPr wrap="square">
            <a:spAutoFit/>
          </a:bodyPr>
          <a:lstStyle/>
          <a:p>
            <a:pPr algn="ctr"/>
            <a:r>
              <a:rPr lang="en-GB" altLang="en-US" sz="2000" b="1" dirty="0">
                <a:latin typeface="Arial" charset="0"/>
                <a:cs typeface="Arial" charset="0"/>
              </a:rPr>
              <a:t>Alcohol</a:t>
            </a:r>
          </a:p>
        </p:txBody>
      </p:sp>
      <p:sp>
        <p:nvSpPr>
          <p:cNvPr id="8" name="TextBox 7"/>
          <p:cNvSpPr txBox="1"/>
          <p:nvPr/>
        </p:nvSpPr>
        <p:spPr>
          <a:xfrm>
            <a:off x="4062714" y="3240911"/>
            <a:ext cx="1747777" cy="400110"/>
          </a:xfrm>
          <a:prstGeom prst="rect">
            <a:avLst/>
          </a:prstGeom>
          <a:noFill/>
        </p:spPr>
        <p:txBody>
          <a:bodyPr wrap="square" rtlCol="0">
            <a:spAutoFit/>
          </a:bodyPr>
          <a:lstStyle/>
          <a:p>
            <a:pPr algn="ctr"/>
            <a:r>
              <a:rPr lang="en-US" sz="2000" b="1"/>
              <a:t>Age</a:t>
            </a:r>
            <a:endParaRPr lang="en-US" sz="2000" b="1" dirty="0"/>
          </a:p>
        </p:txBody>
      </p:sp>
      <p:sp>
        <p:nvSpPr>
          <p:cNvPr id="21" name="TextBox 20"/>
          <p:cNvSpPr txBox="1"/>
          <p:nvPr/>
        </p:nvSpPr>
        <p:spPr>
          <a:xfrm>
            <a:off x="3055717" y="2187615"/>
            <a:ext cx="3958541" cy="769441"/>
          </a:xfrm>
          <a:prstGeom prst="rect">
            <a:avLst/>
          </a:prstGeom>
          <a:noFill/>
        </p:spPr>
        <p:txBody>
          <a:bodyPr wrap="square" rtlCol="0">
            <a:spAutoFit/>
          </a:bodyPr>
          <a:lstStyle/>
          <a:p>
            <a:pPr algn="ctr"/>
            <a:r>
              <a:rPr lang="en-US" sz="4400" b="1" dirty="0">
                <a:solidFill>
                  <a:srgbClr val="00A3E2"/>
                </a:solidFill>
              </a:rPr>
              <a:t>20</a:t>
            </a:r>
            <a:r>
              <a:rPr lang="en-US" sz="4400" b="1" dirty="0">
                <a:solidFill>
                  <a:srgbClr val="E79635"/>
                </a:solidFill>
              </a:rPr>
              <a:t>+</a:t>
            </a:r>
            <a:r>
              <a:rPr lang="en-US" sz="4400" b="1" dirty="0">
                <a:solidFill>
                  <a:srgbClr val="00A3E2"/>
                </a:solidFill>
              </a:rPr>
              <a:t>,</a:t>
            </a:r>
            <a:r>
              <a:rPr lang="en-US" sz="4400" b="1" dirty="0"/>
              <a:t> </a:t>
            </a:r>
            <a:r>
              <a:rPr lang="en-US" sz="4400" b="1" dirty="0">
                <a:solidFill>
                  <a:srgbClr val="00A3E2"/>
                </a:solidFill>
              </a:rPr>
              <a:t>40</a:t>
            </a:r>
            <a:r>
              <a:rPr lang="en-US" sz="4400" b="1" dirty="0">
                <a:solidFill>
                  <a:srgbClr val="E79635"/>
                </a:solidFill>
              </a:rPr>
              <a:t>+</a:t>
            </a:r>
            <a:r>
              <a:rPr lang="en-US" sz="4400" b="1" dirty="0">
                <a:solidFill>
                  <a:srgbClr val="00A3E2"/>
                </a:solidFill>
              </a:rPr>
              <a:t>,</a:t>
            </a:r>
            <a:r>
              <a:rPr lang="en-US" sz="4400" b="1" dirty="0"/>
              <a:t> </a:t>
            </a:r>
            <a:r>
              <a:rPr lang="en-US" sz="4400" b="1" dirty="0">
                <a:solidFill>
                  <a:srgbClr val="00A3E2"/>
                </a:solidFill>
              </a:rPr>
              <a:t>60</a:t>
            </a:r>
            <a:r>
              <a:rPr lang="en-US" sz="4400" b="1" dirty="0">
                <a:solidFill>
                  <a:srgbClr val="E79635"/>
                </a:solidFill>
              </a:rPr>
              <a:t>+</a:t>
            </a:r>
            <a:r>
              <a:rPr lang="en-US" sz="4400" b="1" dirty="0">
                <a:solidFill>
                  <a:srgbClr val="00A3E2"/>
                </a:solidFill>
              </a:rPr>
              <a:t>,</a:t>
            </a:r>
          </a:p>
        </p:txBody>
      </p:sp>
      <p:sp>
        <p:nvSpPr>
          <p:cNvPr id="23" name="Rectangle 22"/>
          <p:cNvSpPr/>
          <p:nvPr/>
        </p:nvSpPr>
        <p:spPr>
          <a:xfrm>
            <a:off x="-127828" y="5623744"/>
            <a:ext cx="3496055" cy="707886"/>
          </a:xfrm>
          <a:prstGeom prst="rect">
            <a:avLst/>
          </a:prstGeom>
        </p:spPr>
        <p:txBody>
          <a:bodyPr wrap="square">
            <a:spAutoFit/>
          </a:bodyPr>
          <a:lstStyle/>
          <a:p>
            <a:pPr algn="ctr"/>
            <a:r>
              <a:rPr lang="en-GB" altLang="en-US" sz="2000" b="1" dirty="0">
                <a:latin typeface="Arial" charset="0"/>
                <a:cs typeface="Arial" charset="0"/>
              </a:rPr>
              <a:t>Medical</a:t>
            </a:r>
          </a:p>
          <a:p>
            <a:pPr algn="ctr"/>
            <a:r>
              <a:rPr lang="en-GB" altLang="en-US" sz="2000" b="1" dirty="0">
                <a:latin typeface="Arial" charset="0"/>
                <a:cs typeface="Arial" charset="0"/>
              </a:rPr>
              <a:t>conditions</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544710">
            <a:off x="3503270" y="4080261"/>
            <a:ext cx="1207626" cy="900688"/>
          </a:xfrm>
          <a:prstGeom prst="rect">
            <a:avLst/>
          </a:prstGeom>
        </p:spPr>
      </p:pic>
      <p:sp>
        <p:nvSpPr>
          <p:cNvPr id="25" name="TextBox 24"/>
          <p:cNvSpPr txBox="1"/>
          <p:nvPr/>
        </p:nvSpPr>
        <p:spPr>
          <a:xfrm>
            <a:off x="3125164" y="5625295"/>
            <a:ext cx="1747777" cy="400110"/>
          </a:xfrm>
          <a:prstGeom prst="rect">
            <a:avLst/>
          </a:prstGeom>
          <a:noFill/>
        </p:spPr>
        <p:txBody>
          <a:bodyPr wrap="square" rtlCol="0">
            <a:spAutoFit/>
          </a:bodyPr>
          <a:lstStyle/>
          <a:p>
            <a:pPr algn="ctr"/>
            <a:r>
              <a:rPr lang="en-US" sz="2000" b="1" dirty="0"/>
              <a:t>Cigarettes</a:t>
            </a:r>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44710">
            <a:off x="5561243" y="4094669"/>
            <a:ext cx="1351172" cy="1358008"/>
          </a:xfrm>
          <a:prstGeom prst="rect">
            <a:avLst/>
          </a:prstGeom>
        </p:spPr>
      </p:pic>
      <p:sp>
        <p:nvSpPr>
          <p:cNvPr id="27" name="TextBox 26"/>
          <p:cNvSpPr txBox="1"/>
          <p:nvPr/>
        </p:nvSpPr>
        <p:spPr>
          <a:xfrm>
            <a:off x="5254909" y="5625295"/>
            <a:ext cx="1747777" cy="707886"/>
          </a:xfrm>
          <a:prstGeom prst="rect">
            <a:avLst/>
          </a:prstGeom>
          <a:noFill/>
        </p:spPr>
        <p:txBody>
          <a:bodyPr wrap="square" rtlCol="0">
            <a:spAutoFit/>
          </a:bodyPr>
          <a:lstStyle/>
          <a:p>
            <a:pPr algn="ctr"/>
            <a:r>
              <a:rPr lang="en-US" sz="2000" b="1" dirty="0"/>
              <a:t>Lifestyle </a:t>
            </a:r>
          </a:p>
          <a:p>
            <a:pPr algn="ctr"/>
            <a:r>
              <a:rPr lang="en-US" sz="2000" b="1" dirty="0"/>
              <a:t>factors</a:t>
            </a:r>
          </a:p>
        </p:txBody>
      </p:sp>
    </p:spTree>
    <p:extLst>
      <p:ext uri="{BB962C8B-B14F-4D97-AF65-F5344CB8AC3E}">
        <p14:creationId xmlns:p14="http://schemas.microsoft.com/office/powerpoint/2010/main" val="9329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arn(inVertical)">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inVertical)">
                                      <p:cBhvr>
                                        <p:cTn id="46" dur="500"/>
                                        <p:tgtEl>
                                          <p:spTgt spid="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arn(inVertical)">
                                      <p:cBhvr>
                                        <p:cTn id="62" dur="500"/>
                                        <p:tgtEl>
                                          <p:spTgt spid="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P spid="14" grpId="0"/>
      <p:bldP spid="18" grpId="0"/>
      <p:bldP spid="8" grpId="0"/>
      <p:bldP spid="21" grpId="0"/>
      <p:bldP spid="23" grpId="0"/>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872614" y="2865400"/>
            <a:ext cx="4208046" cy="1900981"/>
          </a:xfrm>
          <a:prstGeom prst="rect">
            <a:avLst/>
          </a:prstGeom>
          <a:noFill/>
          <a:ln w="9525">
            <a:noFill/>
            <a:miter lim="800000"/>
            <a:headEnd/>
            <a:tailEnd/>
          </a:ln>
          <a:effectLst/>
        </p:spPr>
        <p:txBody>
          <a:bodyPr lIns="104287" tIns="52144" rIns="104287" bIns="52144" anchor="ctr"/>
          <a:lstStyle/>
          <a:p>
            <a:pPr>
              <a:defRPr/>
            </a:pPr>
            <a:r>
              <a:rPr lang="en-GB" sz="2000" dirty="0">
                <a:solidFill>
                  <a:srgbClr val="003743"/>
                </a:solidFill>
                <a:latin typeface="Arial" pitchFamily="34" charset="0"/>
                <a:cs typeface="Arial" pitchFamily="34" charset="0"/>
              </a:rPr>
              <a:t>Dementia is an umbrella term that describes a set of symptoms that may include memory loss and difficulties with thinking, problem-solving or language.</a:t>
            </a:r>
          </a:p>
        </p:txBody>
      </p:sp>
      <p:pic>
        <p:nvPicPr>
          <p:cNvPr id="2050" name="Picture 2" descr="http://cdns2.freepik.com/free-photo/blue-umbrella_19-134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337" y="1793444"/>
            <a:ext cx="4200071" cy="42000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p:cNvSpPr txBox="1">
            <a:spLocks/>
          </p:cNvSpPr>
          <p:nvPr/>
        </p:nvSpPr>
        <p:spPr>
          <a:xfrm>
            <a:off x="448340" y="395250"/>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WHAT IS DEMENTIA?</a:t>
            </a:r>
          </a:p>
          <a:p>
            <a:r>
              <a:rPr lang="en-GB" altLang="en-US" sz="2300" b="0" cap="none" dirty="0"/>
              <a:t>An umbrella term</a:t>
            </a:r>
          </a:p>
        </p:txBody>
      </p:sp>
      <p:sp>
        <p:nvSpPr>
          <p:cNvPr id="2" name="Chevron 1"/>
          <p:cNvSpPr/>
          <p:nvPr/>
        </p:nvSpPr>
        <p:spPr>
          <a:xfrm>
            <a:off x="5150735" y="2592728"/>
            <a:ext cx="567159" cy="2615879"/>
          </a:xfrm>
          <a:prstGeom prst="chevron">
            <a:avLst>
              <a:gd name="adj" fmla="val 8061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Slide Number Placeholder 3"/>
          <p:cNvSpPr>
            <a:spLocks noGrp="1"/>
          </p:cNvSpPr>
          <p:nvPr>
            <p:ph type="sldNum" sz="quarter" idx="12"/>
          </p:nvPr>
        </p:nvSpPr>
        <p:spPr>
          <a:xfrm>
            <a:off x="540000" y="6588000"/>
            <a:ext cx="9612000" cy="540000"/>
          </a:xfrm>
        </p:spPr>
        <p:txBody>
          <a:bodyPr/>
          <a:lstStyle/>
          <a:p>
            <a:fld id="{017B8712-43A9-46E2-9679-058523AFA422}" type="slidenum">
              <a:rPr lang="en-GB" smtClean="0"/>
              <a:t>8</a:t>
            </a:fld>
            <a:endParaRPr lang="en-GB"/>
          </a:p>
        </p:txBody>
      </p:sp>
    </p:spTree>
    <p:extLst>
      <p:ext uri="{BB962C8B-B14F-4D97-AF65-F5344CB8AC3E}">
        <p14:creationId xmlns:p14="http://schemas.microsoft.com/office/powerpoint/2010/main" val="2754408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941"/>
          <a:stretch/>
        </p:blipFill>
        <p:spPr bwMode="auto">
          <a:xfrm>
            <a:off x="235069" y="2558005"/>
            <a:ext cx="5134298" cy="372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6018835" y="1582108"/>
            <a:ext cx="4036157" cy="1744407"/>
          </a:xfrm>
          <a:prstGeom prst="rect">
            <a:avLst/>
          </a:prstGeom>
          <a:noFill/>
          <a:ln w="9525">
            <a:noFill/>
            <a:miter lim="800000"/>
            <a:headEnd/>
            <a:tailEnd/>
          </a:ln>
          <a:effectLst/>
        </p:spPr>
        <p:txBody>
          <a:bodyPr lIns="104287" tIns="52144" rIns="104287" bIns="52144" anchor="ctr"/>
          <a:lstStyle/>
          <a:p>
            <a:pPr>
              <a:defRPr/>
            </a:pPr>
            <a:r>
              <a:rPr lang="en-GB" sz="2000" dirty="0">
                <a:solidFill>
                  <a:srgbClr val="003743"/>
                </a:solidFill>
                <a:latin typeface="+mn-lt"/>
                <a:ea typeface="+mn-ea"/>
                <a:cs typeface="Arial" pitchFamily="34" charset="0"/>
              </a:rPr>
              <a:t>Alzheimer's disease, named after the doctor who first described it (Alois Alzheimer), is a physical disease that affects the brain.</a:t>
            </a:r>
          </a:p>
        </p:txBody>
      </p:sp>
      <p:sp>
        <p:nvSpPr>
          <p:cNvPr id="6" name="Rectangle 5"/>
          <p:cNvSpPr>
            <a:spLocks noChangeArrowheads="1"/>
          </p:cNvSpPr>
          <p:nvPr/>
        </p:nvSpPr>
        <p:spPr bwMode="auto">
          <a:xfrm>
            <a:off x="6053559" y="3087677"/>
            <a:ext cx="4015947" cy="3009234"/>
          </a:xfrm>
          <a:prstGeom prst="rect">
            <a:avLst/>
          </a:prstGeom>
          <a:noFill/>
          <a:ln w="9525">
            <a:noFill/>
            <a:miter lim="800000"/>
            <a:headEnd/>
            <a:tailEnd/>
          </a:ln>
          <a:effectLst/>
        </p:spPr>
        <p:txBody>
          <a:bodyPr lIns="104287" tIns="52144" rIns="104287" bIns="52144" anchor="ctr"/>
          <a:lstStyle/>
          <a:p>
            <a:pPr>
              <a:defRPr/>
            </a:pPr>
            <a:r>
              <a:rPr lang="en-GB" sz="2000" dirty="0">
                <a:solidFill>
                  <a:srgbClr val="003743"/>
                </a:solidFill>
                <a:latin typeface="+mn-lt"/>
                <a:ea typeface="+mn-ea"/>
                <a:cs typeface="Arial" pitchFamily="34" charset="0"/>
              </a:rPr>
              <a:t>During the course of the disease, proteins build up in the brain to form structures called 'plaques' and 'tangles'. This leads to the loss of connections between nerve cells, and eventually to the death of nerve cells and loss of brain tissue</a:t>
            </a:r>
            <a:r>
              <a:rPr lang="en-GB" sz="2000" dirty="0">
                <a:solidFill>
                  <a:srgbClr val="003743"/>
                </a:solidFill>
                <a:latin typeface="+mn-lt"/>
                <a:ea typeface="+mn-ea"/>
              </a:rPr>
              <a:t>.</a:t>
            </a:r>
          </a:p>
        </p:txBody>
      </p:sp>
      <p:sp>
        <p:nvSpPr>
          <p:cNvPr id="7" name="Rectangle 14"/>
          <p:cNvSpPr txBox="1">
            <a:spLocks/>
          </p:cNvSpPr>
          <p:nvPr/>
        </p:nvSpPr>
        <p:spPr>
          <a:xfrm>
            <a:off x="437186" y="395250"/>
            <a:ext cx="9612000" cy="1224000"/>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r>
              <a:rPr lang="en-GB" altLang="en-US" cap="none" dirty="0"/>
              <a:t>ALZHEIMER’S</a:t>
            </a:r>
          </a:p>
          <a:p>
            <a:r>
              <a:rPr lang="en-GB" altLang="en-US" sz="2300" b="0" cap="none" dirty="0"/>
              <a:t>Physical disease of the brain</a:t>
            </a:r>
          </a:p>
        </p:txBody>
      </p:sp>
      <p:sp>
        <p:nvSpPr>
          <p:cNvPr id="2" name="Slide Number Placeholder 1"/>
          <p:cNvSpPr>
            <a:spLocks noGrp="1"/>
          </p:cNvSpPr>
          <p:nvPr>
            <p:ph type="sldNum" sz="quarter" idx="12"/>
          </p:nvPr>
        </p:nvSpPr>
        <p:spPr/>
        <p:txBody>
          <a:bodyPr/>
          <a:lstStyle/>
          <a:p>
            <a:fld id="{017B8712-43A9-46E2-9679-058523AFA422}" type="slidenum">
              <a:rPr lang="en-GB" smtClean="0"/>
              <a:t>9</a:t>
            </a:fld>
            <a:endParaRPr lang="en-GB"/>
          </a:p>
        </p:txBody>
      </p:sp>
      <p:sp>
        <p:nvSpPr>
          <p:cNvPr id="9" name="Chevron 8"/>
          <p:cNvSpPr/>
          <p:nvPr/>
        </p:nvSpPr>
        <p:spPr>
          <a:xfrm>
            <a:off x="5150735" y="2592728"/>
            <a:ext cx="567159" cy="2615879"/>
          </a:xfrm>
          <a:prstGeom prst="chevron">
            <a:avLst>
              <a:gd name="adj" fmla="val 80612"/>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14"/>
          <p:cNvSpPr txBox="1">
            <a:spLocks/>
          </p:cNvSpPr>
          <p:nvPr/>
        </p:nvSpPr>
        <p:spPr>
          <a:xfrm>
            <a:off x="2721818" y="1419881"/>
            <a:ext cx="2452065" cy="1149699"/>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pPr algn="ctr"/>
            <a:r>
              <a:rPr lang="en-GB" altLang="en-US" cap="none" dirty="0">
                <a:solidFill>
                  <a:srgbClr val="00A3E2"/>
                </a:solidFill>
              </a:rPr>
              <a:t>Severe</a:t>
            </a:r>
          </a:p>
          <a:p>
            <a:pPr algn="ctr"/>
            <a:r>
              <a:rPr lang="en-GB" altLang="en-US" cap="none" dirty="0">
                <a:solidFill>
                  <a:srgbClr val="00A3E2"/>
                </a:solidFill>
              </a:rPr>
              <a:t>Alzheimer’s</a:t>
            </a:r>
            <a:endParaRPr lang="en-GB" altLang="en-US" sz="2300" b="0" cap="none" dirty="0">
              <a:solidFill>
                <a:srgbClr val="00A3E2"/>
              </a:solidFill>
            </a:endParaRPr>
          </a:p>
        </p:txBody>
      </p:sp>
      <p:sp>
        <p:nvSpPr>
          <p:cNvPr id="10" name="Rectangle 14"/>
          <p:cNvSpPr txBox="1">
            <a:spLocks/>
          </p:cNvSpPr>
          <p:nvPr/>
        </p:nvSpPr>
        <p:spPr>
          <a:xfrm>
            <a:off x="511054" y="1423686"/>
            <a:ext cx="2452065" cy="1149699"/>
          </a:xfrm>
          <a:prstGeom prst="rect">
            <a:avLst/>
          </a:prstGeom>
        </p:spPr>
        <p:txBody>
          <a:bodyPr/>
          <a:lstStyle>
            <a:lvl1pPr algn="l" defTabSz="1069198" rtl="0" eaLnBrk="1" latinLnBrk="0" hangingPunct="1">
              <a:lnSpc>
                <a:spcPct val="100000"/>
              </a:lnSpc>
              <a:spcBef>
                <a:spcPct val="0"/>
              </a:spcBef>
              <a:buNone/>
              <a:defRPr sz="2800" b="1" kern="1200" cap="all" baseline="0">
                <a:solidFill>
                  <a:schemeClr val="tx1"/>
                </a:solidFill>
                <a:latin typeface="+mj-lt"/>
                <a:ea typeface="+mj-ea"/>
                <a:cs typeface="+mj-cs"/>
              </a:defRPr>
            </a:lvl1pPr>
          </a:lstStyle>
          <a:p>
            <a:pPr algn="ctr"/>
            <a:r>
              <a:rPr lang="en-GB" altLang="en-US" cap="none" dirty="0">
                <a:solidFill>
                  <a:srgbClr val="00A3E2"/>
                </a:solidFill>
              </a:rPr>
              <a:t>Healthy Brain</a:t>
            </a:r>
          </a:p>
        </p:txBody>
      </p:sp>
      <p:sp>
        <p:nvSpPr>
          <p:cNvPr id="11" name="Right Arrow 10"/>
          <p:cNvSpPr/>
          <p:nvPr/>
        </p:nvSpPr>
        <p:spPr>
          <a:xfrm rot="5400000">
            <a:off x="3811941" y="2314721"/>
            <a:ext cx="265254" cy="475963"/>
          </a:xfrm>
          <a:prstGeom prst="rightArrow">
            <a:avLst>
              <a:gd name="adj1" fmla="val 50000"/>
              <a:gd name="adj2" fmla="val 46402"/>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rot="5400000">
            <a:off x="1647475" y="2314721"/>
            <a:ext cx="265254" cy="475963"/>
          </a:xfrm>
          <a:prstGeom prst="rightArrow">
            <a:avLst>
              <a:gd name="adj1" fmla="val 50000"/>
              <a:gd name="adj2" fmla="val 46402"/>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8058" y="6227766"/>
            <a:ext cx="2504916" cy="276999"/>
          </a:xfrm>
          <a:prstGeom prst="rect">
            <a:avLst/>
          </a:prstGeom>
          <a:noFill/>
        </p:spPr>
        <p:txBody>
          <a:bodyPr wrap="none" rtlCol="0">
            <a:spAutoFit/>
          </a:bodyPr>
          <a:lstStyle/>
          <a:p>
            <a:r>
              <a:rPr lang="en-GB" sz="1200" dirty="0" smtClean="0"/>
              <a:t>Source: Alzheimer’s Society, 2018</a:t>
            </a:r>
            <a:endParaRPr lang="en-GB" sz="1200" dirty="0"/>
          </a:p>
        </p:txBody>
      </p:sp>
    </p:spTree>
    <p:extLst>
      <p:ext uri="{BB962C8B-B14F-4D97-AF65-F5344CB8AC3E}">
        <p14:creationId xmlns:p14="http://schemas.microsoft.com/office/powerpoint/2010/main" val="3896911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112 New">
  <a:themeElements>
    <a:clrScheme name="QC">
      <a:dk1>
        <a:srgbClr val="003643"/>
      </a:dk1>
      <a:lt1>
        <a:sysClr val="window" lastClr="FFFFFF"/>
      </a:lt1>
      <a:dk2>
        <a:srgbClr val="6A7D84"/>
      </a:dk2>
      <a:lt2>
        <a:srgbClr val="FFFFFF"/>
      </a:lt2>
      <a:accent1>
        <a:srgbClr val="003643"/>
      </a:accent1>
      <a:accent2>
        <a:srgbClr val="6A7D84"/>
      </a:accent2>
      <a:accent3>
        <a:srgbClr val="F39200"/>
      </a:accent3>
      <a:accent4>
        <a:srgbClr val="24B1A9"/>
      </a:accent4>
      <a:accent5>
        <a:srgbClr val="E7BE00"/>
      </a:accent5>
      <a:accent6>
        <a:srgbClr val="57802E"/>
      </a:accent6>
      <a:hlink>
        <a:srgbClr val="0000FF"/>
      </a:hlink>
      <a:folHlink>
        <a:srgbClr val="800080"/>
      </a:folHlink>
    </a:clrScheme>
    <a:fontScheme name="Quilter Chevi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26610</TotalTime>
  <Words>2523</Words>
  <Application>Microsoft Office PowerPoint</Application>
  <PresentationFormat>Custom</PresentationFormat>
  <Paragraphs>482</Paragraphs>
  <Slides>55</Slides>
  <Notes>45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2112 New</vt:lpstr>
      <vt:lpstr>PowerPoint Presentation</vt:lpstr>
      <vt:lpstr>PowerPoint Presentation</vt:lpstr>
      <vt:lpstr>PowerPoint Presentation</vt:lpstr>
      <vt:lpstr>PowerPoint Presentation</vt:lpstr>
      <vt:lpstr>Ask yourself…</vt:lpstr>
      <vt:lpstr>HOW MUCH OF AN ISSUE?</vt:lpstr>
      <vt:lpstr>Am I at risk?</vt:lpstr>
      <vt:lpstr>PowerPoint Presentation</vt:lpstr>
      <vt:lpstr>PowerPoint Presentation</vt:lpstr>
      <vt:lpstr>PowerPoint Presentation</vt:lpstr>
      <vt:lpstr>PowerPoint Presentation</vt:lpstr>
      <vt:lpstr>Fca business plan 2017/18</vt:lpstr>
      <vt:lpstr>PowerPoint Presentation</vt:lpstr>
      <vt:lpstr>consumer vulnerability </vt:lpstr>
      <vt:lpstr>firm strategy: </vt:lpstr>
      <vt:lpstr>firm strategy: </vt:lpstr>
      <vt:lpstr>PowerPoint Presentation</vt:lpstr>
      <vt:lpstr>PowerPoint Presentation</vt:lpstr>
      <vt:lpstr>firm strategy: </vt:lpstr>
      <vt:lpstr>Ask yourself…</vt:lpstr>
      <vt:lpstr>What if Bob called you?</vt:lpstr>
      <vt:lpstr>What if Bob called you?</vt:lpstr>
      <vt:lpstr>Lets start building a dementia plan:</vt:lpstr>
      <vt:lpstr>Financial Passport </vt:lpstr>
      <vt:lpstr>Proof of identity!</vt:lpstr>
      <vt:lpstr>agreements:</vt:lpstr>
      <vt:lpstr>Legal capacity:</vt:lpstr>
      <vt:lpstr>Online challenge!</vt:lpstr>
      <vt:lpstr>Responsible parties</vt:lpstr>
      <vt:lpstr>PowerPoint Presentation</vt:lpstr>
      <vt:lpstr>PowerPoint Presentation</vt:lpstr>
      <vt:lpstr>How many LPA’s</vt:lpstr>
      <vt:lpstr>Types of business owners:</vt:lpstr>
      <vt:lpstr>No business power of attorney!</vt:lpstr>
      <vt:lpstr>Business Lasting Power of attorney (BLPA)</vt:lpstr>
      <vt:lpstr>BLPA – document the Intention!</vt:lpstr>
      <vt:lpstr>Regular review of lpa’s:</vt:lpstr>
      <vt:lpstr>Court of Protection </vt:lpstr>
      <vt:lpstr>Fees for court of protection</vt:lpstr>
      <vt:lpstr>Quilter cheviot &amp; court of protection</vt:lpstr>
      <vt:lpstr>Appropriate person</vt:lpstr>
      <vt:lpstr>Responsible parties</vt:lpstr>
      <vt:lpstr> understanding clients wishes:</vt:lpstr>
      <vt:lpstr>Care dilemma</vt:lpstr>
      <vt:lpstr>benefits system complicated!</vt:lpstr>
      <vt:lpstr>FCA Vulnerability paper 2015 :  </vt:lpstr>
      <vt:lpstr>Take the scare out of care</vt:lpstr>
      <vt:lpstr>Financial review – Additional considerations </vt:lpstr>
      <vt:lpstr>Withdrawal policy statement…protection!</vt:lpstr>
      <vt:lpstr>The final step – communication!</vt:lpstr>
      <vt:lpstr>Getting going!</vt:lpstr>
      <vt:lpstr>Extending your footprint!</vt:lpstr>
      <vt:lpstr>And finally…</vt:lpstr>
      <vt:lpstr>ANY QUESTIONS?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Howes</dc:creator>
  <cp:lastModifiedBy>Buttress, Jonathan</cp:lastModifiedBy>
  <cp:revision>779</cp:revision>
  <cp:lastPrinted>2018-03-12T10:49:37Z</cp:lastPrinted>
  <dcterms:created xsi:type="dcterms:W3CDTF">2015-03-13T10:23:05Z</dcterms:created>
  <dcterms:modified xsi:type="dcterms:W3CDTF">2019-05-07T08:11:41Z</dcterms:modified>
</cp:coreProperties>
</file>