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autoCompressPictures="0">
  <p:sldMasterIdLst>
    <p:sldMasterId id="2147483648" r:id="rId1"/>
    <p:sldMasterId id="2147483668" r:id="rId2"/>
    <p:sldMasterId id="2147483671" r:id="rId3"/>
    <p:sldMasterId id="2147483676" r:id="rId4"/>
    <p:sldMasterId id="2147483673" r:id="rId5"/>
    <p:sldMasterId id="2147483680" r:id="rId6"/>
    <p:sldMasterId id="2147483682" r:id="rId7"/>
    <p:sldMasterId id="2147483685" r:id="rId8"/>
    <p:sldMasterId id="2147483687" r:id="rId9"/>
    <p:sldMasterId id="2147483692" r:id="rId10"/>
    <p:sldMasterId id="2147483695" r:id="rId11"/>
    <p:sldMasterId id="2147483697" r:id="rId12"/>
    <p:sldMasterId id="2147483706" r:id="rId13"/>
  </p:sldMasterIdLst>
  <p:notesMasterIdLst>
    <p:notesMasterId r:id="rId50"/>
  </p:notesMasterIdLst>
  <p:handoutMasterIdLst>
    <p:handoutMasterId r:id="rId51"/>
  </p:handoutMasterIdLst>
  <p:sldIdLst>
    <p:sldId id="258" r:id="rId14"/>
    <p:sldId id="347" r:id="rId15"/>
    <p:sldId id="351" r:id="rId16"/>
    <p:sldId id="357" r:id="rId17"/>
    <p:sldId id="358" r:id="rId18"/>
    <p:sldId id="287" r:id="rId19"/>
    <p:sldId id="288" r:id="rId20"/>
    <p:sldId id="356" r:id="rId21"/>
    <p:sldId id="274" r:id="rId22"/>
    <p:sldId id="268" r:id="rId23"/>
    <p:sldId id="262" r:id="rId24"/>
    <p:sldId id="267" r:id="rId25"/>
    <p:sldId id="273" r:id="rId26"/>
    <p:sldId id="297" r:id="rId27"/>
    <p:sldId id="318" r:id="rId28"/>
    <p:sldId id="304" r:id="rId29"/>
    <p:sldId id="308" r:id="rId30"/>
    <p:sldId id="321" r:id="rId31"/>
    <p:sldId id="311" r:id="rId32"/>
    <p:sldId id="314" r:id="rId33"/>
    <p:sldId id="324" r:id="rId34"/>
    <p:sldId id="329" r:id="rId35"/>
    <p:sldId id="354" r:id="rId36"/>
    <p:sldId id="331" r:id="rId37"/>
    <p:sldId id="332" r:id="rId38"/>
    <p:sldId id="353" r:id="rId39"/>
    <p:sldId id="334" r:id="rId40"/>
    <p:sldId id="335" r:id="rId41"/>
    <p:sldId id="352" r:id="rId42"/>
    <p:sldId id="336" r:id="rId43"/>
    <p:sldId id="337" r:id="rId44"/>
    <p:sldId id="355" r:id="rId45"/>
    <p:sldId id="359" r:id="rId46"/>
    <p:sldId id="341" r:id="rId47"/>
    <p:sldId id="343" r:id="rId48"/>
    <p:sldId id="263" r:id="rId49"/>
  </p:sldIdLst>
  <p:sldSz cx="9144000" cy="6858000" type="screen4x3"/>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1">
          <p15:clr>
            <a:srgbClr val="A4A3A4"/>
          </p15:clr>
        </p15:guide>
        <p15:guide id="2" pos="282">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F25"/>
    <a:srgbClr val="D12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showGuides="1">
      <p:cViewPr varScale="1">
        <p:scale>
          <a:sx n="24" d="100"/>
          <a:sy n="24" d="100"/>
        </p:scale>
        <p:origin x="3306" y="30"/>
      </p:cViewPr>
      <p:guideLst>
        <p:guide orient="horz" pos="3851"/>
        <p:guide pos="282"/>
      </p:guideLst>
    </p:cSldViewPr>
  </p:slideViewPr>
  <p:outlineViewPr>
    <p:cViewPr>
      <p:scale>
        <a:sx n="33" d="100"/>
        <a:sy n="33" d="100"/>
      </p:scale>
      <p:origin x="54" y="264"/>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77" d="100"/>
          <a:sy n="77" d="100"/>
        </p:scale>
        <p:origin x="-2058"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73D42C6A-E576-AE49-88C4-AF510D14B0C7}" type="datetimeFigureOut">
              <a:rPr lang="en-US" smtClean="0"/>
              <a:pPr/>
              <a:t>11/4/2019</a:t>
            </a:fld>
            <a:endParaRPr lang="en-US"/>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8A165548-CFF6-E742-A23C-6445035D6733}" type="slidenum">
              <a:rPr lang="en-US" smtClean="0"/>
              <a:pPr/>
              <a:t>‹#›</a:t>
            </a:fld>
            <a:endParaRPr lang="en-US"/>
          </a:p>
        </p:txBody>
      </p:sp>
    </p:spTree>
    <p:extLst>
      <p:ext uri="{BB962C8B-B14F-4D97-AF65-F5344CB8AC3E}">
        <p14:creationId xmlns:p14="http://schemas.microsoft.com/office/powerpoint/2010/main" val="1466605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B9971C4C-F668-3B46-A0DD-83515923680F}" type="datetimeFigureOut">
              <a:rPr lang="en-US" smtClean="0"/>
              <a:pPr/>
              <a:t>11/4/2019</a:t>
            </a:fld>
            <a:endParaRPr lang="en-US"/>
          </a:p>
        </p:txBody>
      </p:sp>
      <p:sp>
        <p:nvSpPr>
          <p:cNvPr id="4" name="Slide Image Placeholder 3"/>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7803984B-3F0E-8D4D-9817-ADDE49EA01A8}" type="slidenum">
              <a:rPr lang="en-US" smtClean="0"/>
              <a:pPr/>
              <a:t>‹#›</a:t>
            </a:fld>
            <a:endParaRPr lang="en-US"/>
          </a:p>
        </p:txBody>
      </p:sp>
    </p:spTree>
    <p:extLst>
      <p:ext uri="{BB962C8B-B14F-4D97-AF65-F5344CB8AC3E}">
        <p14:creationId xmlns:p14="http://schemas.microsoft.com/office/powerpoint/2010/main" val="33988212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03984B-3F0E-8D4D-9817-ADDE49EA01A8}" type="slidenum">
              <a:rPr lang="en-US" smtClean="0"/>
              <a:pPr/>
              <a:t>3</a:t>
            </a:fld>
            <a:endParaRPr lang="en-US"/>
          </a:p>
        </p:txBody>
      </p:sp>
    </p:spTree>
    <p:extLst>
      <p:ext uri="{BB962C8B-B14F-4D97-AF65-F5344CB8AC3E}">
        <p14:creationId xmlns:p14="http://schemas.microsoft.com/office/powerpoint/2010/main" val="329848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12</a:t>
            </a:fld>
            <a:endParaRPr lang="en-US"/>
          </a:p>
        </p:txBody>
      </p:sp>
    </p:spTree>
    <p:extLst>
      <p:ext uri="{BB962C8B-B14F-4D97-AF65-F5344CB8AC3E}">
        <p14:creationId xmlns:p14="http://schemas.microsoft.com/office/powerpoint/2010/main" val="389642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13</a:t>
            </a:fld>
            <a:endParaRPr lang="en-US"/>
          </a:p>
        </p:txBody>
      </p:sp>
    </p:spTree>
    <p:extLst>
      <p:ext uri="{BB962C8B-B14F-4D97-AF65-F5344CB8AC3E}">
        <p14:creationId xmlns:p14="http://schemas.microsoft.com/office/powerpoint/2010/main" val="181128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14</a:t>
            </a:fld>
            <a:endParaRPr lang="en-US"/>
          </a:p>
        </p:txBody>
      </p:sp>
    </p:spTree>
    <p:extLst>
      <p:ext uri="{BB962C8B-B14F-4D97-AF65-F5344CB8AC3E}">
        <p14:creationId xmlns:p14="http://schemas.microsoft.com/office/powerpoint/2010/main" val="309905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15</a:t>
            </a:fld>
            <a:endParaRPr lang="en-US"/>
          </a:p>
        </p:txBody>
      </p:sp>
    </p:spTree>
    <p:extLst>
      <p:ext uri="{BB962C8B-B14F-4D97-AF65-F5344CB8AC3E}">
        <p14:creationId xmlns:p14="http://schemas.microsoft.com/office/powerpoint/2010/main" val="2860488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16</a:t>
            </a:fld>
            <a:endParaRPr lang="en-US"/>
          </a:p>
        </p:txBody>
      </p:sp>
    </p:spTree>
    <p:extLst>
      <p:ext uri="{BB962C8B-B14F-4D97-AF65-F5344CB8AC3E}">
        <p14:creationId xmlns:p14="http://schemas.microsoft.com/office/powerpoint/2010/main" val="261498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17</a:t>
            </a:fld>
            <a:endParaRPr lang="en-US"/>
          </a:p>
        </p:txBody>
      </p:sp>
    </p:spTree>
    <p:extLst>
      <p:ext uri="{BB962C8B-B14F-4D97-AF65-F5344CB8AC3E}">
        <p14:creationId xmlns:p14="http://schemas.microsoft.com/office/powerpoint/2010/main" val="123338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18</a:t>
            </a:fld>
            <a:endParaRPr lang="en-US"/>
          </a:p>
        </p:txBody>
      </p:sp>
    </p:spTree>
    <p:extLst>
      <p:ext uri="{BB962C8B-B14F-4D97-AF65-F5344CB8AC3E}">
        <p14:creationId xmlns:p14="http://schemas.microsoft.com/office/powerpoint/2010/main" val="67503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19</a:t>
            </a:fld>
            <a:endParaRPr lang="en-US"/>
          </a:p>
        </p:txBody>
      </p:sp>
    </p:spTree>
    <p:extLst>
      <p:ext uri="{BB962C8B-B14F-4D97-AF65-F5344CB8AC3E}">
        <p14:creationId xmlns:p14="http://schemas.microsoft.com/office/powerpoint/2010/main" val="177795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20</a:t>
            </a:fld>
            <a:endParaRPr lang="en-US"/>
          </a:p>
        </p:txBody>
      </p:sp>
    </p:spTree>
    <p:extLst>
      <p:ext uri="{BB962C8B-B14F-4D97-AF65-F5344CB8AC3E}">
        <p14:creationId xmlns:p14="http://schemas.microsoft.com/office/powerpoint/2010/main" val="2969746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21</a:t>
            </a:fld>
            <a:endParaRPr lang="en-US"/>
          </a:p>
        </p:txBody>
      </p:sp>
    </p:spTree>
    <p:extLst>
      <p:ext uri="{BB962C8B-B14F-4D97-AF65-F5344CB8AC3E}">
        <p14:creationId xmlns:p14="http://schemas.microsoft.com/office/powerpoint/2010/main" val="167150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4</a:t>
            </a:fld>
            <a:endParaRPr lang="en-US"/>
          </a:p>
        </p:txBody>
      </p:sp>
    </p:spTree>
    <p:extLst>
      <p:ext uri="{BB962C8B-B14F-4D97-AF65-F5344CB8AC3E}">
        <p14:creationId xmlns:p14="http://schemas.microsoft.com/office/powerpoint/2010/main" val="199038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22</a:t>
            </a:fld>
            <a:endParaRPr lang="en-US"/>
          </a:p>
        </p:txBody>
      </p:sp>
    </p:spTree>
    <p:extLst>
      <p:ext uri="{BB962C8B-B14F-4D97-AF65-F5344CB8AC3E}">
        <p14:creationId xmlns:p14="http://schemas.microsoft.com/office/powerpoint/2010/main" val="313635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23</a:t>
            </a:fld>
            <a:endParaRPr lang="en-US"/>
          </a:p>
        </p:txBody>
      </p:sp>
    </p:spTree>
    <p:extLst>
      <p:ext uri="{BB962C8B-B14F-4D97-AF65-F5344CB8AC3E}">
        <p14:creationId xmlns:p14="http://schemas.microsoft.com/office/powerpoint/2010/main" val="670386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24</a:t>
            </a:fld>
            <a:endParaRPr lang="en-US"/>
          </a:p>
        </p:txBody>
      </p:sp>
    </p:spTree>
    <p:extLst>
      <p:ext uri="{BB962C8B-B14F-4D97-AF65-F5344CB8AC3E}">
        <p14:creationId xmlns:p14="http://schemas.microsoft.com/office/powerpoint/2010/main" val="1471261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25</a:t>
            </a:fld>
            <a:endParaRPr lang="en-US"/>
          </a:p>
        </p:txBody>
      </p:sp>
    </p:spTree>
    <p:extLst>
      <p:ext uri="{BB962C8B-B14F-4D97-AF65-F5344CB8AC3E}">
        <p14:creationId xmlns:p14="http://schemas.microsoft.com/office/powerpoint/2010/main" val="147126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26</a:t>
            </a:fld>
            <a:endParaRPr lang="en-US"/>
          </a:p>
        </p:txBody>
      </p:sp>
    </p:spTree>
    <p:extLst>
      <p:ext uri="{BB962C8B-B14F-4D97-AF65-F5344CB8AC3E}">
        <p14:creationId xmlns:p14="http://schemas.microsoft.com/office/powerpoint/2010/main" val="22339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27</a:t>
            </a:fld>
            <a:endParaRPr lang="en-US"/>
          </a:p>
        </p:txBody>
      </p:sp>
    </p:spTree>
    <p:extLst>
      <p:ext uri="{BB962C8B-B14F-4D97-AF65-F5344CB8AC3E}">
        <p14:creationId xmlns:p14="http://schemas.microsoft.com/office/powerpoint/2010/main" val="4110064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28</a:t>
            </a:fld>
            <a:endParaRPr lang="en-US"/>
          </a:p>
        </p:txBody>
      </p:sp>
    </p:spTree>
    <p:extLst>
      <p:ext uri="{BB962C8B-B14F-4D97-AF65-F5344CB8AC3E}">
        <p14:creationId xmlns:p14="http://schemas.microsoft.com/office/powerpoint/2010/main" val="360874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22404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30</a:t>
            </a:fld>
            <a:endParaRPr lang="en-US"/>
          </a:p>
        </p:txBody>
      </p:sp>
    </p:spTree>
    <p:extLst>
      <p:ext uri="{BB962C8B-B14F-4D97-AF65-F5344CB8AC3E}">
        <p14:creationId xmlns:p14="http://schemas.microsoft.com/office/powerpoint/2010/main" val="155633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75282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5</a:t>
            </a:fld>
            <a:endParaRPr lang="en-US"/>
          </a:p>
        </p:txBody>
      </p:sp>
    </p:spTree>
    <p:extLst>
      <p:ext uri="{BB962C8B-B14F-4D97-AF65-F5344CB8AC3E}">
        <p14:creationId xmlns:p14="http://schemas.microsoft.com/office/powerpoint/2010/main" val="2666633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52822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5282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752822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60449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752822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752822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03984B-3F0E-8D4D-9817-ADDE49EA01A8}" type="slidenum">
              <a:rPr lang="en-US" smtClean="0"/>
              <a:pPr/>
              <a:t>38</a:t>
            </a:fld>
            <a:endParaRPr lang="en-US"/>
          </a:p>
        </p:txBody>
      </p:sp>
    </p:spTree>
    <p:extLst>
      <p:ext uri="{BB962C8B-B14F-4D97-AF65-F5344CB8AC3E}">
        <p14:creationId xmlns:p14="http://schemas.microsoft.com/office/powerpoint/2010/main" val="247053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5282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5282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354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9</a:t>
            </a:fld>
            <a:endParaRPr lang="en-US"/>
          </a:p>
        </p:txBody>
      </p:sp>
    </p:spTree>
    <p:extLst>
      <p:ext uri="{BB962C8B-B14F-4D97-AF65-F5344CB8AC3E}">
        <p14:creationId xmlns:p14="http://schemas.microsoft.com/office/powerpoint/2010/main" val="267156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10</a:t>
            </a:fld>
            <a:endParaRPr lang="en-US"/>
          </a:p>
        </p:txBody>
      </p:sp>
    </p:spTree>
    <p:extLst>
      <p:ext uri="{BB962C8B-B14F-4D97-AF65-F5344CB8AC3E}">
        <p14:creationId xmlns:p14="http://schemas.microsoft.com/office/powerpoint/2010/main" val="312605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748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4529" y="2756721"/>
            <a:ext cx="6400800" cy="449833"/>
          </a:xfrm>
          <a:prstGeom prst="rect">
            <a:avLst/>
          </a:prstGeom>
        </p:spPr>
        <p:txBody>
          <a:bodyPr lIns="0" tIns="0" rIns="0" bIns="0" anchor="t" anchorCtr="0"/>
          <a:lstStyle>
            <a:lvl1pPr algn="l">
              <a:defRPr sz="2400" b="0" i="0" cap="all" baseline="0">
                <a:solidFill>
                  <a:schemeClr val="bg1"/>
                </a:solidFill>
                <a:latin typeface="Gill Sans MT"/>
              </a:defRPr>
            </a:lvl1pPr>
          </a:lstStyle>
          <a:p>
            <a:r>
              <a:rPr lang="en-GB" dirty="0"/>
              <a:t>title OF PRESENTATION </a:t>
            </a:r>
            <a:endParaRPr lang="en-US" dirty="0"/>
          </a:p>
        </p:txBody>
      </p:sp>
      <p:sp>
        <p:nvSpPr>
          <p:cNvPr id="3" name="Subtitle 2"/>
          <p:cNvSpPr>
            <a:spLocks noGrp="1"/>
          </p:cNvSpPr>
          <p:nvPr>
            <p:ph type="subTitle" idx="1" hasCustomPrompt="1"/>
          </p:nvPr>
        </p:nvSpPr>
        <p:spPr>
          <a:xfrm>
            <a:off x="1444528" y="3245741"/>
            <a:ext cx="6400800" cy="1752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bg1"/>
                </a:solidFill>
                <a:latin typeface="Gill Sans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Date</a:t>
            </a:r>
          </a:p>
          <a:p>
            <a:endParaRPr lang="en-GB" dirty="0"/>
          </a:p>
          <a:p>
            <a:r>
              <a:rPr lang="en-US" dirty="0"/>
              <a:t>Name</a:t>
            </a:r>
          </a:p>
          <a:p>
            <a:r>
              <a:rPr lang="en-US" dirty="0"/>
              <a:t>Position, BLM</a:t>
            </a:r>
          </a:p>
          <a:p>
            <a:r>
              <a:rPr lang="en-US" dirty="0"/>
              <a:t>T: direct dial</a:t>
            </a:r>
          </a:p>
          <a:p>
            <a:r>
              <a:rPr lang="en-US" dirty="0"/>
              <a:t>E: </a:t>
            </a:r>
            <a:r>
              <a:rPr lang="en-US" dirty="0" err="1"/>
              <a:t>forename.surname@blm-law.com</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a:t>
            </a:r>
            <a:endParaRPr lang="en-US" dirty="0"/>
          </a:p>
        </p:txBody>
      </p:sp>
      <p:sp>
        <p:nvSpPr>
          <p:cNvPr id="5" name="Slide Number Placeholder 4"/>
          <p:cNvSpPr>
            <a:spLocks noGrp="1"/>
          </p:cNvSpPr>
          <p:nvPr>
            <p:ph type="sldNum" sz="quarter" idx="12"/>
          </p:nvPr>
        </p:nvSpPr>
        <p:spPr>
          <a:xfrm>
            <a:off x="6553200" y="6356356"/>
            <a:ext cx="2133600" cy="365125"/>
          </a:xfrm>
          <a:prstGeom prst="rect">
            <a:avLst/>
          </a:prstGeom>
        </p:spPr>
        <p:txBody>
          <a:bodyPr lIns="68573" tIns="34289" rIns="68573" bIns="34289"/>
          <a:lstStyle/>
          <a:p>
            <a:pPr defTabSz="342857"/>
            <a:fld id="{C9C00FB6-3605-B843-B201-F9FC7C72FE33}" type="slidenum">
              <a:rPr lang="en-US" sz="1400" smtClean="0">
                <a:solidFill>
                  <a:prstClr val="black"/>
                </a:solidFill>
              </a:rPr>
              <a:pPr defTabSz="342857"/>
              <a:t>‹#›</a:t>
            </a:fld>
            <a:endParaRPr lang="en-US" sz="1400" dirty="0">
              <a:solidFill>
                <a:prstClr val="black"/>
              </a:solidFill>
            </a:endParaRPr>
          </a:p>
        </p:txBody>
      </p:sp>
      <p:sp>
        <p:nvSpPr>
          <p:cNvPr id="10" name="Content Placeholder 9"/>
          <p:cNvSpPr>
            <a:spLocks noGrp="1"/>
          </p:cNvSpPr>
          <p:nvPr>
            <p:ph sz="quarter" idx="13" hasCustomPrompt="1"/>
          </p:nvPr>
        </p:nvSpPr>
        <p:spPr>
          <a:xfrm>
            <a:off x="457200" y="1606556"/>
            <a:ext cx="8229600" cy="4040717"/>
          </a:xfrm>
          <a:prstGeom prst="rect">
            <a:avLst/>
          </a:prstGeom>
        </p:spPr>
        <p:txBody>
          <a:bodyPr vert="horz" lIns="0" tIns="34289" rIns="0" bIns="34289"/>
          <a:lstStyle>
            <a:lvl1pPr marL="0" indent="207875">
              <a:spcBef>
                <a:spcPts val="576"/>
              </a:spcBef>
              <a:spcAft>
                <a:spcPts val="0"/>
              </a:spcAft>
              <a:buClr>
                <a:srgbClr val="D12B24"/>
              </a:buClr>
              <a:buFont typeface="Lucida Grande"/>
              <a:buChar char="‣"/>
              <a:defRPr sz="1800">
                <a:solidFill>
                  <a:schemeClr val="tx1">
                    <a:lumMod val="75000"/>
                    <a:lumOff val="25000"/>
                  </a:schemeClr>
                </a:solidFill>
                <a:latin typeface="Gill Sans MT"/>
              </a:defRPr>
            </a:lvl1pPr>
            <a:lvl2pPr marL="0" indent="207875">
              <a:spcBef>
                <a:spcPts val="576"/>
              </a:spcBef>
              <a:spcAft>
                <a:spcPts val="0"/>
              </a:spcAft>
              <a:buClr>
                <a:srgbClr val="D12B24"/>
              </a:buClr>
              <a:buFont typeface="Lucida Grande"/>
              <a:buChar char="‣"/>
              <a:defRPr sz="1700" baseline="0">
                <a:solidFill>
                  <a:schemeClr val="tx1">
                    <a:lumMod val="75000"/>
                    <a:lumOff val="25000"/>
                  </a:schemeClr>
                </a:solidFill>
                <a:latin typeface="Gill Sans MT"/>
              </a:defRPr>
            </a:lvl2pPr>
            <a:lvl3pPr marL="0" indent="207875">
              <a:spcBef>
                <a:spcPts val="576"/>
              </a:spcBef>
              <a:spcAft>
                <a:spcPts val="0"/>
              </a:spcAft>
              <a:buClr>
                <a:srgbClr val="D12B24"/>
              </a:buClr>
              <a:buFont typeface="Lucida Grande"/>
              <a:buChar char="‣"/>
              <a:defRPr sz="1500" baseline="0">
                <a:solidFill>
                  <a:schemeClr val="tx1">
                    <a:lumMod val="75000"/>
                    <a:lumOff val="25000"/>
                  </a:schemeClr>
                </a:solidFill>
                <a:latin typeface="Gill Sans MT"/>
              </a:defRPr>
            </a:lvl3pPr>
            <a:lvl4pPr marL="0" indent="207875">
              <a:spcBef>
                <a:spcPts val="576"/>
              </a:spcBef>
              <a:spcAft>
                <a:spcPts val="0"/>
              </a:spcAft>
              <a:buClr>
                <a:srgbClr val="D12B24"/>
              </a:buClr>
              <a:buFont typeface="Lucida Grande"/>
              <a:buChar char="‣"/>
              <a:defRPr>
                <a:latin typeface="Gill Sans MT"/>
              </a:defRPr>
            </a:lvl4pPr>
            <a:lvl5pPr marL="0" indent="207875">
              <a:spcBef>
                <a:spcPts val="576"/>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305941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Content Placeholder 10"/>
          <p:cNvSpPr>
            <a:spLocks noGrp="1"/>
          </p:cNvSpPr>
          <p:nvPr>
            <p:ph sz="quarter" idx="10" hasCustomPrompt="1"/>
          </p:nvPr>
        </p:nvSpPr>
        <p:spPr>
          <a:xfrm>
            <a:off x="370264" y="2985021"/>
            <a:ext cx="6400800" cy="480000"/>
          </a:xfrm>
          <a:prstGeom prst="rect">
            <a:avLst/>
          </a:prstGeom>
        </p:spPr>
        <p:txBody>
          <a:bodyPr wrap="none" lIns="0" tIns="60946" rIns="121890" bIns="60946" anchor="ctr" anchorCtr="0"/>
          <a:lstStyle>
            <a:lvl1pPr marL="0" indent="0">
              <a:buNone/>
              <a:defRPr sz="2100">
                <a:solidFill>
                  <a:schemeClr val="bg1"/>
                </a:solidFill>
              </a:defRPr>
            </a:lvl1pPr>
          </a:lstStyle>
          <a:p>
            <a:r>
              <a:rPr lang="en-GB" dirty="0"/>
              <a:t>Date</a:t>
            </a:r>
          </a:p>
        </p:txBody>
      </p:sp>
      <p:sp>
        <p:nvSpPr>
          <p:cNvPr id="6" name="Content Placeholder 10"/>
          <p:cNvSpPr>
            <a:spLocks noGrp="1"/>
          </p:cNvSpPr>
          <p:nvPr>
            <p:ph sz="quarter" idx="11" hasCustomPrompt="1"/>
          </p:nvPr>
        </p:nvSpPr>
        <p:spPr>
          <a:xfrm>
            <a:off x="370264" y="4706775"/>
            <a:ext cx="6400800" cy="384000"/>
          </a:xfrm>
          <a:prstGeom prst="rect">
            <a:avLst/>
          </a:prstGeom>
        </p:spPr>
        <p:txBody>
          <a:bodyPr wrap="none" lIns="0" tIns="60946" rIns="121890" bIns="60946" anchor="ctr" anchorCtr="0"/>
          <a:lstStyle>
            <a:lvl1pPr marL="0" indent="0">
              <a:spcBef>
                <a:spcPts val="0"/>
              </a:spcBef>
              <a:buNone/>
              <a:defRPr sz="1600">
                <a:solidFill>
                  <a:schemeClr val="bg1"/>
                </a:solidFill>
              </a:defRPr>
            </a:lvl1pPr>
          </a:lstStyle>
          <a:p>
            <a:r>
              <a:rPr lang="en-GB" sz="2100" dirty="0"/>
              <a:t>T: direct dial</a:t>
            </a:r>
          </a:p>
        </p:txBody>
      </p:sp>
      <p:sp>
        <p:nvSpPr>
          <p:cNvPr id="7" name="Content Placeholder 10"/>
          <p:cNvSpPr>
            <a:spLocks noGrp="1"/>
          </p:cNvSpPr>
          <p:nvPr>
            <p:ph sz="quarter" idx="12" hasCustomPrompt="1"/>
          </p:nvPr>
        </p:nvSpPr>
        <p:spPr>
          <a:xfrm>
            <a:off x="370264" y="1717971"/>
            <a:ext cx="6400800" cy="487689"/>
          </a:xfrm>
          <a:prstGeom prst="rect">
            <a:avLst/>
          </a:prstGeom>
        </p:spPr>
        <p:txBody>
          <a:bodyPr wrap="none" lIns="0" tIns="60946" rIns="121890" bIns="60946" anchor="ctr" anchorCtr="0"/>
          <a:lstStyle>
            <a:lvl1pPr marL="0" indent="0">
              <a:buNone/>
              <a:defRPr sz="2700">
                <a:solidFill>
                  <a:schemeClr val="bg1"/>
                </a:solidFill>
              </a:defRPr>
            </a:lvl1pPr>
          </a:lstStyle>
          <a:p>
            <a:r>
              <a:rPr lang="en-US" dirty="0"/>
              <a:t>TITLE OF PRESENTATION</a:t>
            </a:r>
            <a:endParaRPr lang="en-GB" dirty="0"/>
          </a:p>
        </p:txBody>
      </p:sp>
      <p:sp>
        <p:nvSpPr>
          <p:cNvPr id="11" name="Content Placeholder 10"/>
          <p:cNvSpPr>
            <a:spLocks noGrp="1"/>
          </p:cNvSpPr>
          <p:nvPr>
            <p:ph sz="quarter" idx="13" hasCustomPrompt="1"/>
          </p:nvPr>
        </p:nvSpPr>
        <p:spPr>
          <a:xfrm>
            <a:off x="370734" y="3465021"/>
            <a:ext cx="6400800" cy="480000"/>
          </a:xfrm>
          <a:prstGeom prst="rect">
            <a:avLst/>
          </a:prstGeom>
        </p:spPr>
        <p:txBody>
          <a:bodyPr wrap="none" lIns="0" tIns="60946" rIns="121890" bIns="60946" anchor="ctr" anchorCtr="0"/>
          <a:lstStyle>
            <a:lvl1pPr marL="0" indent="0">
              <a:buNone/>
              <a:defRPr sz="2100">
                <a:solidFill>
                  <a:schemeClr val="bg1"/>
                </a:solidFill>
              </a:defRPr>
            </a:lvl1pPr>
          </a:lstStyle>
          <a:p>
            <a:r>
              <a:rPr lang="en-US" dirty="0"/>
              <a:t>Name</a:t>
            </a:r>
          </a:p>
        </p:txBody>
      </p:sp>
      <p:sp>
        <p:nvSpPr>
          <p:cNvPr id="12" name="Content Placeholder 10"/>
          <p:cNvSpPr>
            <a:spLocks noGrp="1"/>
          </p:cNvSpPr>
          <p:nvPr>
            <p:ph sz="quarter" idx="14" hasCustomPrompt="1"/>
          </p:nvPr>
        </p:nvSpPr>
        <p:spPr>
          <a:xfrm>
            <a:off x="370264" y="3945021"/>
            <a:ext cx="6400800" cy="480000"/>
          </a:xfrm>
          <a:prstGeom prst="rect">
            <a:avLst/>
          </a:prstGeom>
        </p:spPr>
        <p:txBody>
          <a:bodyPr wrap="none" lIns="0" tIns="60946" rIns="121890" bIns="60946" anchor="ctr" anchorCtr="0"/>
          <a:lstStyle>
            <a:lvl1pPr marL="0" indent="0">
              <a:buNone/>
              <a:defRPr sz="2100" baseline="0">
                <a:solidFill>
                  <a:schemeClr val="bg1"/>
                </a:solidFill>
              </a:defRPr>
            </a:lvl1pPr>
          </a:lstStyle>
          <a:p>
            <a:r>
              <a:rPr lang="en-US" dirty="0"/>
              <a:t>Position, BLM</a:t>
            </a:r>
          </a:p>
        </p:txBody>
      </p:sp>
      <p:sp>
        <p:nvSpPr>
          <p:cNvPr id="13" name="Content Placeholder 10"/>
          <p:cNvSpPr>
            <a:spLocks noGrp="1"/>
          </p:cNvSpPr>
          <p:nvPr>
            <p:ph sz="quarter" idx="15" hasCustomPrompt="1"/>
          </p:nvPr>
        </p:nvSpPr>
        <p:spPr>
          <a:xfrm>
            <a:off x="370264" y="5090775"/>
            <a:ext cx="6400800" cy="384000"/>
          </a:xfrm>
          <a:prstGeom prst="rect">
            <a:avLst/>
          </a:prstGeom>
        </p:spPr>
        <p:txBody>
          <a:bodyPr wrap="none" lIns="0" tIns="60946" rIns="121890" bIns="60946" anchor="ctr" anchorCtr="0"/>
          <a:lstStyle>
            <a:lvl1pPr marL="0" indent="0">
              <a:spcBef>
                <a:spcPts val="0"/>
              </a:spcBef>
              <a:buNone/>
              <a:defRPr sz="1600">
                <a:solidFill>
                  <a:schemeClr val="bg1"/>
                </a:solidFill>
              </a:defRPr>
            </a:lvl1pPr>
          </a:lstStyle>
          <a:p>
            <a:r>
              <a:rPr lang="en-GB" sz="2100" dirty="0"/>
              <a:t>E: </a:t>
            </a:r>
            <a:r>
              <a:rPr lang="en-GB" sz="2100" dirty="0" err="1"/>
              <a:t>forename.surname@blmlaw.com</a:t>
            </a:r>
            <a:endParaRPr lang="en-GB" sz="2100" dirty="0"/>
          </a:p>
        </p:txBody>
      </p:sp>
    </p:spTree>
    <p:extLst>
      <p:ext uri="{BB962C8B-B14F-4D97-AF65-F5344CB8AC3E}">
        <p14:creationId xmlns:p14="http://schemas.microsoft.com/office/powerpoint/2010/main" val="207513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Content Placeholder 7"/>
          <p:cNvSpPr>
            <a:spLocks noGrp="1"/>
          </p:cNvSpPr>
          <p:nvPr>
            <p:ph sz="quarter" idx="10"/>
          </p:nvPr>
        </p:nvSpPr>
        <p:spPr>
          <a:xfrm>
            <a:off x="370289" y="2994225"/>
            <a:ext cx="8380543" cy="2852929"/>
          </a:xfrm>
          <a:prstGeom prst="rect">
            <a:avLst/>
          </a:prstGeom>
        </p:spPr>
        <p:txBody>
          <a:bodyPr wrap="none" lIns="0" tIns="60946" rIns="121890" bIns="60946" anchor="t" anchorCtr="0"/>
          <a:lstStyle>
            <a:lvl1pPr marL="355510" indent="-355510">
              <a:buClr>
                <a:schemeClr val="bg1"/>
              </a:buClr>
              <a:defRPr sz="2400">
                <a:solidFill>
                  <a:schemeClr val="bg1"/>
                </a:solidFill>
                <a:latin typeface="+mn-lt"/>
              </a:defRPr>
            </a:lvl1pPr>
            <a:lvl2pPr>
              <a:buClr>
                <a:schemeClr val="bg1"/>
              </a:buClr>
              <a:defRPr sz="2100">
                <a:solidFill>
                  <a:schemeClr val="bg1"/>
                </a:solidFill>
                <a:latin typeface="+mn-lt"/>
              </a:defRPr>
            </a:lvl2pPr>
            <a:lvl3pPr>
              <a:buClr>
                <a:schemeClr val="bg1"/>
              </a:buClr>
              <a:defRPr sz="2100">
                <a:solidFill>
                  <a:schemeClr val="bg1"/>
                </a:solidFill>
                <a:latin typeface="+mn-lt"/>
              </a:defRPr>
            </a:lvl3pPr>
            <a:lvl4pPr>
              <a:buClr>
                <a:schemeClr val="bg1"/>
              </a:buClr>
              <a:defRPr sz="1600">
                <a:solidFill>
                  <a:schemeClr val="bg1"/>
                </a:solidFill>
                <a:latin typeface="+mn-lt"/>
              </a:defRPr>
            </a:lvl4pPr>
            <a:lvl5pPr>
              <a:buClr>
                <a:schemeClr val="bg1"/>
              </a:buClr>
              <a:defRPr sz="16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10"/>
          <p:cNvSpPr>
            <a:spLocks noGrp="1"/>
          </p:cNvSpPr>
          <p:nvPr>
            <p:ph sz="quarter" idx="12" hasCustomPrompt="1"/>
          </p:nvPr>
        </p:nvSpPr>
        <p:spPr>
          <a:xfrm>
            <a:off x="370264" y="1708832"/>
            <a:ext cx="6400800" cy="487689"/>
          </a:xfrm>
          <a:prstGeom prst="rect">
            <a:avLst/>
          </a:prstGeom>
        </p:spPr>
        <p:txBody>
          <a:bodyPr wrap="none" lIns="0" tIns="60946" rIns="121890" bIns="60946" anchor="ctr" anchorCtr="0"/>
          <a:lstStyle>
            <a:lvl1pPr marL="0" indent="0">
              <a:buNone/>
              <a:defRPr sz="2700" baseline="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8016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 y="0"/>
            <a:ext cx="9138925" cy="6858000"/>
          </a:xfrm>
          <a:prstGeom prst="rect">
            <a:avLst/>
          </a:prstGeom>
        </p:spPr>
      </p:pic>
    </p:spTree>
    <p:extLst>
      <p:ext uri="{BB962C8B-B14F-4D97-AF65-F5344CB8AC3E}">
        <p14:creationId xmlns:p14="http://schemas.microsoft.com/office/powerpoint/2010/main" val="2780468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10" y="433422"/>
            <a:ext cx="6663267" cy="630079"/>
          </a:xfrm>
          <a:prstGeom prst="rect">
            <a:avLst/>
          </a:prstGeom>
        </p:spPr>
        <p:txBody>
          <a:bodyPr lIns="121890" tIns="60946" rIns="121890" bIns="60946"/>
          <a:lstStyle/>
          <a:p>
            <a:r>
              <a:rPr lang="en-GB" dirty="0"/>
              <a:t>content</a:t>
            </a:r>
            <a:endParaRPr lang="en-US" dirty="0"/>
          </a:p>
        </p:txBody>
      </p:sp>
      <p:sp>
        <p:nvSpPr>
          <p:cNvPr id="5" name="Slide Number Placeholder 4"/>
          <p:cNvSpPr>
            <a:spLocks noGrp="1"/>
          </p:cNvSpPr>
          <p:nvPr>
            <p:ph type="sldNum" sz="quarter" idx="12"/>
          </p:nvPr>
        </p:nvSpPr>
        <p:spPr>
          <a:xfrm>
            <a:off x="6553200" y="6356356"/>
            <a:ext cx="2133600" cy="365125"/>
          </a:xfrm>
          <a:prstGeom prst="rect">
            <a:avLst/>
          </a:prstGeom>
        </p:spPr>
        <p:txBody>
          <a:bodyPr lIns="121890" tIns="60946" rIns="121890" bIns="60946"/>
          <a:lstStyle/>
          <a:p>
            <a:pPr defTabSz="914174"/>
            <a:fld id="{C9C00FB6-3605-B843-B201-F9FC7C72FE33}" type="slidenum">
              <a:rPr lang="en-US" sz="1900" smtClean="0">
                <a:solidFill>
                  <a:prstClr val="black"/>
                </a:solidFill>
              </a:rPr>
              <a:pPr defTabSz="914174"/>
              <a:t>‹#›</a:t>
            </a:fld>
            <a:endParaRPr lang="en-US" sz="1900" dirty="0">
              <a:solidFill>
                <a:prstClr val="black"/>
              </a:solidFill>
            </a:endParaRPr>
          </a:p>
        </p:txBody>
      </p:sp>
      <p:sp>
        <p:nvSpPr>
          <p:cNvPr id="10" name="Content Placeholder 9"/>
          <p:cNvSpPr>
            <a:spLocks noGrp="1"/>
          </p:cNvSpPr>
          <p:nvPr>
            <p:ph sz="quarter" idx="13" hasCustomPrompt="1"/>
          </p:nvPr>
        </p:nvSpPr>
        <p:spPr>
          <a:xfrm>
            <a:off x="457200" y="1606556"/>
            <a:ext cx="8229600" cy="4040717"/>
          </a:xfrm>
          <a:prstGeom prst="rect">
            <a:avLst/>
          </a:prstGeom>
        </p:spPr>
        <p:txBody>
          <a:bodyPr vert="horz" lIns="0" tIns="60946" rIns="0" bIns="60946"/>
          <a:lstStyle>
            <a:lvl1pPr marL="0" indent="369509">
              <a:spcBef>
                <a:spcPts val="1024"/>
              </a:spcBef>
              <a:spcAft>
                <a:spcPts val="0"/>
              </a:spcAft>
              <a:buClr>
                <a:srgbClr val="D12B24"/>
              </a:buClr>
              <a:buFont typeface="Lucida Grande"/>
              <a:buChar char="‣"/>
              <a:defRPr sz="3200">
                <a:solidFill>
                  <a:schemeClr val="tx1">
                    <a:lumMod val="75000"/>
                    <a:lumOff val="25000"/>
                  </a:schemeClr>
                </a:solidFill>
                <a:latin typeface="Gill Sans MT"/>
              </a:defRPr>
            </a:lvl1pPr>
            <a:lvl2pPr marL="0" indent="369509">
              <a:spcBef>
                <a:spcPts val="1024"/>
              </a:spcBef>
              <a:spcAft>
                <a:spcPts val="0"/>
              </a:spcAft>
              <a:buClr>
                <a:srgbClr val="D12B24"/>
              </a:buClr>
              <a:buFont typeface="Lucida Grande"/>
              <a:buChar char="‣"/>
              <a:defRPr sz="2900" baseline="0">
                <a:solidFill>
                  <a:schemeClr val="tx1">
                    <a:lumMod val="75000"/>
                    <a:lumOff val="25000"/>
                  </a:schemeClr>
                </a:solidFill>
                <a:latin typeface="Gill Sans MT"/>
              </a:defRPr>
            </a:lvl2pPr>
            <a:lvl3pPr marL="0" indent="369509">
              <a:spcBef>
                <a:spcPts val="1024"/>
              </a:spcBef>
              <a:spcAft>
                <a:spcPts val="0"/>
              </a:spcAft>
              <a:buClr>
                <a:srgbClr val="D12B24"/>
              </a:buClr>
              <a:buFont typeface="Lucida Grande"/>
              <a:buChar char="‣"/>
              <a:defRPr sz="2700" baseline="0">
                <a:solidFill>
                  <a:schemeClr val="tx1">
                    <a:lumMod val="75000"/>
                    <a:lumOff val="25000"/>
                  </a:schemeClr>
                </a:solidFill>
                <a:latin typeface="Gill Sans MT"/>
              </a:defRPr>
            </a:lvl3pPr>
            <a:lvl4pPr marL="0" indent="369509">
              <a:spcBef>
                <a:spcPts val="1024"/>
              </a:spcBef>
              <a:spcAft>
                <a:spcPts val="0"/>
              </a:spcAft>
              <a:buClr>
                <a:srgbClr val="D12B24"/>
              </a:buClr>
              <a:buFont typeface="Lucida Grande"/>
              <a:buChar char="‣"/>
              <a:defRPr>
                <a:latin typeface="Gill Sans MT"/>
              </a:defRPr>
            </a:lvl4pPr>
            <a:lvl5pPr marL="0" indent="369509">
              <a:spcBef>
                <a:spcPts val="1024"/>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1075543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a:t>
            </a:r>
            <a:endParaRPr lang="en-US" dirty="0"/>
          </a:p>
        </p:txBody>
      </p:sp>
      <p:sp>
        <p:nvSpPr>
          <p:cNvPr id="5" name="Slide Number Placeholder 4"/>
          <p:cNvSpPr>
            <a:spLocks noGrp="1"/>
          </p:cNvSpPr>
          <p:nvPr>
            <p:ph type="sldNum" sz="quarter" idx="12"/>
          </p:nvPr>
        </p:nvSpPr>
        <p:spPr/>
        <p:txBody>
          <a:bodyPr/>
          <a:lstStyle/>
          <a:p>
            <a:fld id="{C9C00FB6-3605-B843-B201-F9FC7C72FE33}"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9"/>
          <p:cNvSpPr>
            <a:spLocks noGrp="1"/>
          </p:cNvSpPr>
          <p:nvPr>
            <p:ph sz="quarter" idx="13" hasCustomPrompt="1"/>
          </p:nvPr>
        </p:nvSpPr>
        <p:spPr>
          <a:xfrm>
            <a:off x="457200" y="1606552"/>
            <a:ext cx="8229600" cy="4040717"/>
          </a:xfrm>
          <a:prstGeom prst="rect">
            <a:avLst/>
          </a:prstGeom>
        </p:spPr>
        <p:txBody>
          <a:bodyPr vert="horz" lIns="0" tIns="45712" rIns="0" bIns="45712"/>
          <a:lstStyle>
            <a:lvl1pPr marL="0" indent="277144">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144">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144">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144">
              <a:spcBef>
                <a:spcPts val="768"/>
              </a:spcBef>
              <a:spcAft>
                <a:spcPts val="0"/>
              </a:spcAft>
              <a:buClr>
                <a:srgbClr val="D12B24"/>
              </a:buClr>
              <a:buFont typeface="Lucida Grande"/>
              <a:buChar char="‣"/>
              <a:defRPr>
                <a:latin typeface="Gill Sans MT"/>
              </a:defRPr>
            </a:lvl4pPr>
            <a:lvl5pPr marL="0" indent="277144">
              <a:spcBef>
                <a:spcPts val="768"/>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125084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a:t>
            </a:r>
            <a:endParaRPr lang="en-US" dirty="0"/>
          </a:p>
        </p:txBody>
      </p:sp>
      <p:sp>
        <p:nvSpPr>
          <p:cNvPr id="5" name="Slide Number Placeholder 4"/>
          <p:cNvSpPr>
            <a:spLocks noGrp="1"/>
          </p:cNvSpPr>
          <p:nvPr>
            <p:ph type="sldNum" sz="quarter" idx="12"/>
          </p:nvPr>
        </p:nvSpPr>
        <p:spPr/>
        <p:txBody>
          <a:bodyPr/>
          <a:lstStyle/>
          <a:p>
            <a:fld id="{C9C00FB6-3605-B843-B201-F9FC7C72FE33}" type="slidenum">
              <a:rPr lang="en-US" smtClean="0">
                <a:solidFill>
                  <a:prstClr val="black">
                    <a:tint val="75000"/>
                  </a:prstClr>
                </a:solidFill>
              </a:rPr>
              <a:pPr/>
              <a:t>‹#›</a:t>
            </a:fld>
            <a:endParaRPr lang="en-US">
              <a:solidFill>
                <a:prstClr val="black">
                  <a:tint val="75000"/>
                </a:prstClr>
              </a:solidFill>
            </a:endParaRPr>
          </a:p>
        </p:txBody>
      </p:sp>
      <p:sp>
        <p:nvSpPr>
          <p:cNvPr id="10" name="Content Placeholder 9"/>
          <p:cNvSpPr>
            <a:spLocks noGrp="1"/>
          </p:cNvSpPr>
          <p:nvPr>
            <p:ph sz="quarter" idx="13" hasCustomPrompt="1"/>
          </p:nvPr>
        </p:nvSpPr>
        <p:spPr>
          <a:xfrm>
            <a:off x="457200" y="1606550"/>
            <a:ext cx="8229600" cy="4040717"/>
          </a:xfrm>
          <a:prstGeom prst="rect">
            <a:avLst/>
          </a:prstGeom>
        </p:spPr>
        <p:txBody>
          <a:bodyPr vert="horz" lIns="0" rIns="0"/>
          <a:lstStyle>
            <a:lvl1pPr marL="0" indent="277200">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200">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Bef>
                <a:spcPts val="768"/>
              </a:spcBef>
              <a:spcAft>
                <a:spcPts val="0"/>
              </a:spcAft>
              <a:buClr>
                <a:srgbClr val="D12B24"/>
              </a:buClr>
              <a:buFont typeface="Lucida Grande"/>
              <a:buChar char="‣"/>
              <a:defRPr>
                <a:latin typeface="Gill Sans MT"/>
              </a:defRPr>
            </a:lvl4pPr>
            <a:lvl5pPr marL="0" indent="277200">
              <a:spcBef>
                <a:spcPts val="768"/>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151013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7482A7-6911-5349-8396-6CEB0A963FF4}"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hasCustomPrompt="1"/>
          </p:nvPr>
        </p:nvSpPr>
        <p:spPr/>
        <p:txBody>
          <a:bodyPr/>
          <a:lstStyle/>
          <a:p>
            <a:r>
              <a:rPr lang="en-GB" dirty="0"/>
              <a:t>Content</a:t>
            </a:r>
            <a:endParaRPr lang="en-US" dirty="0"/>
          </a:p>
        </p:txBody>
      </p:sp>
      <p:sp>
        <p:nvSpPr>
          <p:cNvPr id="9" name="Content Placeholder 8"/>
          <p:cNvSpPr>
            <a:spLocks noGrp="1"/>
          </p:cNvSpPr>
          <p:nvPr>
            <p:ph sz="quarter" idx="13" hasCustomPrompt="1"/>
          </p:nvPr>
        </p:nvSpPr>
        <p:spPr>
          <a:xfrm>
            <a:off x="457200" y="1598616"/>
            <a:ext cx="8229600" cy="4513263"/>
          </a:xfrm>
          <a:prstGeom prst="rect">
            <a:avLst/>
          </a:prstGeom>
        </p:spPr>
        <p:txBody>
          <a:bodyPr vert="horz" lIns="0" rIns="0"/>
          <a:lstStyle>
            <a:lvl1pPr marL="0" indent="277200">
              <a:spcAft>
                <a:spcPts val="0"/>
              </a:spcAft>
              <a:buClr>
                <a:srgbClr val="D12B24"/>
              </a:buClr>
              <a:buFont typeface="Lucida Grande"/>
              <a:buChar char="‣"/>
              <a:defRPr sz="2400" baseline="0">
                <a:solidFill>
                  <a:schemeClr val="tx1">
                    <a:lumMod val="75000"/>
                    <a:lumOff val="25000"/>
                  </a:schemeClr>
                </a:solidFill>
                <a:latin typeface="Gill Sans MT"/>
              </a:defRPr>
            </a:lvl1pPr>
            <a:lvl2pPr marL="0" indent="277200">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Aft>
                <a:spcPts val="0"/>
              </a:spcAft>
              <a:buClr>
                <a:srgbClr val="D12B24"/>
              </a:buClr>
              <a:buFont typeface="Lucida Grande"/>
              <a:buChar char="‣"/>
              <a:defRPr baseline="0">
                <a:latin typeface="Gill Sans MT"/>
              </a:defRPr>
            </a:lvl4pPr>
            <a:lvl5pPr marL="0" indent="277200">
              <a:spcAft>
                <a:spcPts val="0"/>
              </a:spcAft>
              <a:buClr>
                <a:srgbClr val="D12B24"/>
              </a:buClr>
              <a:buFont typeface="Lucida Grande"/>
              <a:buChar char="‣"/>
              <a:defRPr baseline="0">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2034117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4285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7482A7-6911-5349-8396-6CEB0A963FF4}"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hasCustomPrompt="1"/>
          </p:nvPr>
        </p:nvSpPr>
        <p:spPr/>
        <p:txBody>
          <a:bodyPr/>
          <a:lstStyle/>
          <a:p>
            <a:r>
              <a:rPr lang="en-GB" dirty="0"/>
              <a:t>Content</a:t>
            </a:r>
            <a:endParaRPr lang="en-US" dirty="0"/>
          </a:p>
        </p:txBody>
      </p:sp>
      <p:sp>
        <p:nvSpPr>
          <p:cNvPr id="9" name="Content Placeholder 8"/>
          <p:cNvSpPr>
            <a:spLocks noGrp="1"/>
          </p:cNvSpPr>
          <p:nvPr>
            <p:ph sz="quarter" idx="13" hasCustomPrompt="1"/>
          </p:nvPr>
        </p:nvSpPr>
        <p:spPr>
          <a:xfrm>
            <a:off x="457200" y="1598616"/>
            <a:ext cx="8229600" cy="4513263"/>
          </a:xfrm>
          <a:prstGeom prst="rect">
            <a:avLst/>
          </a:prstGeom>
        </p:spPr>
        <p:txBody>
          <a:bodyPr vert="horz" lIns="0" rIns="0"/>
          <a:lstStyle>
            <a:lvl1pPr marL="0" indent="277200">
              <a:spcAft>
                <a:spcPts val="0"/>
              </a:spcAft>
              <a:buClr>
                <a:srgbClr val="D12B24"/>
              </a:buClr>
              <a:buFont typeface="Lucida Grande"/>
              <a:buChar char="‣"/>
              <a:defRPr sz="2400" baseline="0">
                <a:solidFill>
                  <a:schemeClr val="tx1">
                    <a:lumMod val="75000"/>
                    <a:lumOff val="25000"/>
                  </a:schemeClr>
                </a:solidFill>
                <a:latin typeface="Gill Sans MT"/>
              </a:defRPr>
            </a:lvl1pPr>
            <a:lvl2pPr marL="0" indent="277200">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Aft>
                <a:spcPts val="0"/>
              </a:spcAft>
              <a:buClr>
                <a:srgbClr val="D12B24"/>
              </a:buClr>
              <a:buFont typeface="Lucida Grande"/>
              <a:buChar char="‣"/>
              <a:defRPr baseline="0">
                <a:latin typeface="Gill Sans MT"/>
              </a:defRPr>
            </a:lvl4pPr>
            <a:lvl5pPr marL="0" indent="277200">
              <a:spcAft>
                <a:spcPts val="0"/>
              </a:spcAft>
              <a:buClr>
                <a:srgbClr val="D12B24"/>
              </a:buClr>
              <a:buFont typeface="Lucida Grande"/>
              <a:buChar char="‣"/>
              <a:defRPr baseline="0">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164371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a:t>
            </a:r>
            <a:endParaRPr lang="en-US" dirty="0"/>
          </a:p>
        </p:txBody>
      </p:sp>
      <p:sp>
        <p:nvSpPr>
          <p:cNvPr id="5" name="Slide Number Placeholder 4"/>
          <p:cNvSpPr>
            <a:spLocks noGrp="1"/>
          </p:cNvSpPr>
          <p:nvPr>
            <p:ph type="sldNum" sz="quarter" idx="12"/>
          </p:nvPr>
        </p:nvSpPr>
        <p:spPr/>
        <p:txBody>
          <a:bodyPr/>
          <a:lstStyle/>
          <a:p>
            <a:fld id="{C9C00FB6-3605-B843-B201-F9FC7C72FE33}" type="slidenum">
              <a:rPr lang="en-US" smtClean="0"/>
              <a:pPr/>
              <a:t>‹#›</a:t>
            </a:fld>
            <a:endParaRPr lang="en-US"/>
          </a:p>
        </p:txBody>
      </p:sp>
      <p:sp>
        <p:nvSpPr>
          <p:cNvPr id="10" name="Content Placeholder 9"/>
          <p:cNvSpPr>
            <a:spLocks noGrp="1"/>
          </p:cNvSpPr>
          <p:nvPr>
            <p:ph sz="quarter" idx="13" hasCustomPrompt="1"/>
          </p:nvPr>
        </p:nvSpPr>
        <p:spPr>
          <a:xfrm>
            <a:off x="457200" y="1606552"/>
            <a:ext cx="8229600" cy="4040717"/>
          </a:xfrm>
          <a:prstGeom prst="rect">
            <a:avLst/>
          </a:prstGeom>
        </p:spPr>
        <p:txBody>
          <a:bodyPr vert="horz" lIns="0" rIns="0"/>
          <a:lstStyle>
            <a:lvl1pPr marL="0" indent="277200">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200">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Bef>
                <a:spcPts val="768"/>
              </a:spcBef>
              <a:spcAft>
                <a:spcPts val="0"/>
              </a:spcAft>
              <a:buClr>
                <a:srgbClr val="D12B24"/>
              </a:buClr>
              <a:buFont typeface="Lucida Grande"/>
              <a:buChar char="‣"/>
              <a:defRPr>
                <a:latin typeface="Gill Sans MT"/>
              </a:defRPr>
            </a:lvl4pPr>
            <a:lvl5pPr marL="0" indent="277200">
              <a:spcBef>
                <a:spcPts val="768"/>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a:t>
            </a:r>
            <a:endParaRPr lang="en-US" dirty="0"/>
          </a:p>
        </p:txBody>
      </p:sp>
      <p:sp>
        <p:nvSpPr>
          <p:cNvPr id="5" name="Slide Number Placeholder 4"/>
          <p:cNvSpPr>
            <a:spLocks noGrp="1"/>
          </p:cNvSpPr>
          <p:nvPr>
            <p:ph type="sldNum" sz="quarter" idx="12"/>
          </p:nvPr>
        </p:nvSpPr>
        <p:spPr/>
        <p:txBody>
          <a:bodyPr/>
          <a:lstStyle/>
          <a:p>
            <a:fld id="{C9C00FB6-3605-B843-B201-F9FC7C72FE33}"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9"/>
          <p:cNvSpPr>
            <a:spLocks noGrp="1"/>
          </p:cNvSpPr>
          <p:nvPr>
            <p:ph sz="quarter" idx="13" hasCustomPrompt="1"/>
          </p:nvPr>
        </p:nvSpPr>
        <p:spPr>
          <a:xfrm>
            <a:off x="457200" y="1606552"/>
            <a:ext cx="8229600" cy="4040717"/>
          </a:xfrm>
          <a:prstGeom prst="rect">
            <a:avLst/>
          </a:prstGeom>
        </p:spPr>
        <p:txBody>
          <a:bodyPr vert="horz" lIns="0" rIns="0"/>
          <a:lstStyle>
            <a:lvl1pPr marL="0" indent="277200">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200">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Bef>
                <a:spcPts val="768"/>
              </a:spcBef>
              <a:spcAft>
                <a:spcPts val="0"/>
              </a:spcAft>
              <a:buClr>
                <a:srgbClr val="D12B24"/>
              </a:buClr>
              <a:buFont typeface="Lucida Grande"/>
              <a:buChar char="‣"/>
              <a:defRPr>
                <a:latin typeface="Gill Sans MT"/>
              </a:defRPr>
            </a:lvl4pPr>
            <a:lvl5pPr marL="0" indent="277200">
              <a:spcBef>
                <a:spcPts val="768"/>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176275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592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GB" dirty="0"/>
              <a:t>Slide header</a:t>
            </a:r>
            <a:endParaRPr lang="en-US" dirty="0"/>
          </a:p>
        </p:txBody>
      </p:sp>
      <p:sp>
        <p:nvSpPr>
          <p:cNvPr id="6" name="Content Placeholder 5"/>
          <p:cNvSpPr>
            <a:spLocks noGrp="1"/>
          </p:cNvSpPr>
          <p:nvPr>
            <p:ph sz="quarter" idx="10" hasCustomPrompt="1"/>
          </p:nvPr>
        </p:nvSpPr>
        <p:spPr>
          <a:xfrm>
            <a:off x="457200" y="1606549"/>
            <a:ext cx="8229600" cy="4506384"/>
          </a:xfrm>
          <a:prstGeom prst="rect">
            <a:avLst/>
          </a:prstGeom>
        </p:spPr>
        <p:txBody>
          <a:bodyPr vert="horz" lIns="0" tIns="0" rIns="0" bIns="0"/>
          <a:lstStyle>
            <a:lvl1pPr marL="0" indent="277200">
              <a:spcBef>
                <a:spcPts val="1176"/>
              </a:spcBef>
              <a:buClr>
                <a:srgbClr val="D12B24"/>
              </a:buClr>
              <a:buFont typeface="Lucida Grande"/>
              <a:buChar char="‣"/>
              <a:defRPr sz="2400" baseline="0">
                <a:solidFill>
                  <a:schemeClr val="tx1">
                    <a:lumMod val="75000"/>
                    <a:lumOff val="25000"/>
                  </a:schemeClr>
                </a:solidFill>
                <a:latin typeface="Gill Sans MT"/>
              </a:defRPr>
            </a:lvl1pPr>
            <a:lvl2pPr marL="0" indent="277200">
              <a:spcBef>
                <a:spcPts val="1176"/>
              </a:spcBef>
              <a:buClr>
                <a:srgbClr val="D12B24"/>
              </a:buClr>
              <a:buFont typeface="Lucida Grande"/>
              <a:buChar char="‣"/>
              <a:defRPr sz="2200" baseline="0">
                <a:solidFill>
                  <a:schemeClr val="tx1">
                    <a:lumMod val="75000"/>
                    <a:lumOff val="25000"/>
                  </a:schemeClr>
                </a:solidFill>
                <a:latin typeface="Gill Sans MT"/>
              </a:defRPr>
            </a:lvl2pPr>
            <a:lvl3pPr marL="0" indent="277200">
              <a:spcBef>
                <a:spcPts val="1176"/>
              </a:spcBef>
              <a:buClr>
                <a:srgbClr val="D12B24"/>
              </a:buClr>
              <a:buFont typeface="Lucida Grande"/>
              <a:buChar char="‣"/>
              <a:defRPr sz="2000" baseline="0">
                <a:solidFill>
                  <a:schemeClr val="tx1">
                    <a:lumMod val="75000"/>
                    <a:lumOff val="25000"/>
                  </a:schemeClr>
                </a:solidFill>
                <a:latin typeface="Gill Sans MT"/>
              </a:defRPr>
            </a:lvl3pPr>
            <a:lvl4pPr>
              <a:buClr>
                <a:srgbClr val="D12B24"/>
              </a:buClr>
              <a:buFont typeface="Lucida Grande"/>
              <a:buChar char="‣"/>
              <a:defRPr baseline="0">
                <a:latin typeface="Gill Sans MT"/>
              </a:defRPr>
            </a:lvl4pPr>
            <a:lvl5pPr>
              <a:buClr>
                <a:srgbClr val="D12B24"/>
              </a:buClr>
              <a:buFont typeface="Lucida Grande"/>
              <a:buChar char="‣"/>
              <a:defRPr baseline="0">
                <a:latin typeface="Gill Sans MT"/>
              </a:defRPr>
            </a:lvl5pPr>
          </a:lstStyle>
          <a:p>
            <a:pPr lvl="0"/>
            <a:r>
              <a:rPr lang="en-GB" dirty="0"/>
              <a:t>Size 24 font</a:t>
            </a:r>
          </a:p>
          <a:p>
            <a:pPr lvl="1"/>
            <a:r>
              <a:rPr lang="en-GB" dirty="0"/>
              <a:t>Size 22 font</a:t>
            </a:r>
          </a:p>
          <a:p>
            <a:pPr lvl="2"/>
            <a:r>
              <a:rPr lang="en-GB" dirty="0"/>
              <a:t>Size 20 font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GB" dirty="0"/>
              <a:t>Content</a:t>
            </a:r>
            <a:endParaRPr lang="en-US" dirty="0"/>
          </a:p>
        </p:txBody>
      </p:sp>
      <p:sp>
        <p:nvSpPr>
          <p:cNvPr id="3" name="Slide Number Placeholder 2"/>
          <p:cNvSpPr>
            <a:spLocks noGrp="1"/>
          </p:cNvSpPr>
          <p:nvPr>
            <p:ph type="sldNum" sz="quarter" idx="10"/>
          </p:nvPr>
        </p:nvSpPr>
        <p:spPr/>
        <p:txBody>
          <a:bodyPr/>
          <a:lstStyle/>
          <a:p>
            <a:fld id="{71D2FE12-5D65-FE41-9FFC-E71217CF97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82A7-6911-5349-8396-6CEB0A963FF4}" type="slidenum">
              <a:rPr lang="en-US" smtClean="0"/>
              <a:pPr/>
              <a:t>‹#›</a:t>
            </a:fld>
            <a:endParaRPr lang="en-US"/>
          </a:p>
        </p:txBody>
      </p:sp>
      <p:sp>
        <p:nvSpPr>
          <p:cNvPr id="7" name="Title 6"/>
          <p:cNvSpPr>
            <a:spLocks noGrp="1"/>
          </p:cNvSpPr>
          <p:nvPr>
            <p:ph type="title" hasCustomPrompt="1"/>
          </p:nvPr>
        </p:nvSpPr>
        <p:spPr/>
        <p:txBody>
          <a:bodyPr/>
          <a:lstStyle/>
          <a:p>
            <a:r>
              <a:rPr lang="en-GB" dirty="0"/>
              <a:t>Content</a:t>
            </a:r>
            <a:endParaRPr lang="en-US" dirty="0"/>
          </a:p>
        </p:txBody>
      </p:sp>
      <p:sp>
        <p:nvSpPr>
          <p:cNvPr id="9" name="Content Placeholder 8"/>
          <p:cNvSpPr>
            <a:spLocks noGrp="1"/>
          </p:cNvSpPr>
          <p:nvPr>
            <p:ph sz="quarter" idx="13" hasCustomPrompt="1"/>
          </p:nvPr>
        </p:nvSpPr>
        <p:spPr>
          <a:xfrm>
            <a:off x="457200" y="1598616"/>
            <a:ext cx="8229600" cy="4513263"/>
          </a:xfrm>
          <a:prstGeom prst="rect">
            <a:avLst/>
          </a:prstGeom>
        </p:spPr>
        <p:txBody>
          <a:bodyPr vert="horz" lIns="0" rIns="0"/>
          <a:lstStyle>
            <a:lvl1pPr marL="0" indent="277200">
              <a:spcAft>
                <a:spcPts val="0"/>
              </a:spcAft>
              <a:buClr>
                <a:srgbClr val="D12B24"/>
              </a:buClr>
              <a:buFont typeface="Lucida Grande"/>
              <a:buChar char="‣"/>
              <a:defRPr sz="2400" baseline="0">
                <a:solidFill>
                  <a:schemeClr val="tx1">
                    <a:lumMod val="75000"/>
                    <a:lumOff val="25000"/>
                  </a:schemeClr>
                </a:solidFill>
                <a:latin typeface="Gill Sans MT"/>
              </a:defRPr>
            </a:lvl1pPr>
            <a:lvl2pPr marL="0" indent="277200">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Aft>
                <a:spcPts val="0"/>
              </a:spcAft>
              <a:buClr>
                <a:srgbClr val="D12B24"/>
              </a:buClr>
              <a:buFont typeface="Lucida Grande"/>
              <a:buChar char="‣"/>
              <a:defRPr baseline="0">
                <a:latin typeface="Gill Sans MT"/>
              </a:defRPr>
            </a:lvl4pPr>
            <a:lvl5pPr marL="0" indent="277200">
              <a:spcAft>
                <a:spcPts val="0"/>
              </a:spcAft>
              <a:buClr>
                <a:srgbClr val="D12B24"/>
              </a:buClr>
              <a:buFont typeface="Lucida Grande"/>
              <a:buChar char="‣"/>
              <a:defRPr baseline="0">
                <a:latin typeface="Gill Sans MT"/>
              </a:defRPr>
            </a:lvl5pPr>
          </a:lstStyle>
          <a:p>
            <a:pPr lvl="0"/>
            <a:r>
              <a:rPr lang="en-GB" dirty="0"/>
              <a:t>Size 24 font</a:t>
            </a:r>
          </a:p>
          <a:p>
            <a:pPr lvl="1"/>
            <a:r>
              <a:rPr lang="en-GB" dirty="0"/>
              <a:t>Size 22 font</a:t>
            </a:r>
          </a:p>
          <a:p>
            <a:pPr lvl="2"/>
            <a:r>
              <a:rPr lang="en-GB" dirty="0"/>
              <a:t>Size 20 font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a:t>
            </a:r>
            <a:endParaRPr lang="en-US" dirty="0"/>
          </a:p>
        </p:txBody>
      </p:sp>
      <p:sp>
        <p:nvSpPr>
          <p:cNvPr id="5" name="Slide Number Placeholder 4"/>
          <p:cNvSpPr>
            <a:spLocks noGrp="1"/>
          </p:cNvSpPr>
          <p:nvPr>
            <p:ph type="sldNum" sz="quarter" idx="12"/>
          </p:nvPr>
        </p:nvSpPr>
        <p:spPr/>
        <p:txBody>
          <a:bodyPr/>
          <a:lstStyle/>
          <a:p>
            <a:fld id="{C9C00FB6-3605-B843-B201-F9FC7C72FE33}"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9"/>
          <p:cNvSpPr>
            <a:spLocks noGrp="1"/>
          </p:cNvSpPr>
          <p:nvPr>
            <p:ph sz="quarter" idx="13" hasCustomPrompt="1"/>
          </p:nvPr>
        </p:nvSpPr>
        <p:spPr>
          <a:xfrm>
            <a:off x="457200" y="1606552"/>
            <a:ext cx="8229600" cy="4040717"/>
          </a:xfrm>
          <a:prstGeom prst="rect">
            <a:avLst/>
          </a:prstGeom>
        </p:spPr>
        <p:txBody>
          <a:bodyPr vert="horz" lIns="0" rIns="0"/>
          <a:lstStyle>
            <a:lvl1pPr marL="0" indent="277200">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200">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Bef>
                <a:spcPts val="768"/>
              </a:spcBef>
              <a:spcAft>
                <a:spcPts val="0"/>
              </a:spcAft>
              <a:buClr>
                <a:srgbClr val="D12B24"/>
              </a:buClr>
              <a:buFont typeface="Lucida Grande"/>
              <a:buChar char="‣"/>
              <a:defRPr>
                <a:latin typeface="Gill Sans MT"/>
              </a:defRPr>
            </a:lvl4pPr>
            <a:lvl5pPr marL="0" indent="277200">
              <a:spcBef>
                <a:spcPts val="768"/>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243157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a:t>
            </a:r>
            <a:endParaRPr lang="en-US" dirty="0"/>
          </a:p>
        </p:txBody>
      </p:sp>
      <p:sp>
        <p:nvSpPr>
          <p:cNvPr id="5" name="Slide Number Placeholder 4"/>
          <p:cNvSpPr>
            <a:spLocks noGrp="1"/>
          </p:cNvSpPr>
          <p:nvPr>
            <p:ph type="sldNum" sz="quarter" idx="12"/>
          </p:nvPr>
        </p:nvSpPr>
        <p:spPr/>
        <p:txBody>
          <a:bodyPr/>
          <a:lstStyle/>
          <a:p>
            <a:fld id="{C9C00FB6-3605-B843-B201-F9FC7C72FE33}" type="slidenum">
              <a:rPr lang="en-US" smtClean="0">
                <a:solidFill>
                  <a:prstClr val="black">
                    <a:tint val="75000"/>
                  </a:prstClr>
                </a:solidFill>
              </a:rPr>
              <a:pPr/>
              <a:t>‹#›</a:t>
            </a:fld>
            <a:endParaRPr lang="en-US">
              <a:solidFill>
                <a:prstClr val="black">
                  <a:tint val="75000"/>
                </a:prstClr>
              </a:solidFill>
            </a:endParaRPr>
          </a:p>
        </p:txBody>
      </p:sp>
      <p:sp>
        <p:nvSpPr>
          <p:cNvPr id="10" name="Content Placeholder 9"/>
          <p:cNvSpPr>
            <a:spLocks noGrp="1"/>
          </p:cNvSpPr>
          <p:nvPr>
            <p:ph sz="quarter" idx="13" hasCustomPrompt="1"/>
          </p:nvPr>
        </p:nvSpPr>
        <p:spPr>
          <a:xfrm>
            <a:off x="457200" y="1606552"/>
            <a:ext cx="8229600" cy="4040717"/>
          </a:xfrm>
          <a:prstGeom prst="rect">
            <a:avLst/>
          </a:prstGeom>
        </p:spPr>
        <p:txBody>
          <a:bodyPr vert="horz" lIns="0" rIns="0"/>
          <a:lstStyle>
            <a:lvl1pPr marL="0" indent="277200">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200">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Bef>
                <a:spcPts val="768"/>
              </a:spcBef>
              <a:spcAft>
                <a:spcPts val="0"/>
              </a:spcAft>
              <a:buClr>
                <a:srgbClr val="D12B24"/>
              </a:buClr>
              <a:buFont typeface="Lucida Grande"/>
              <a:buChar char="‣"/>
              <a:defRPr>
                <a:latin typeface="Gill Sans MT"/>
              </a:defRPr>
            </a:lvl4pPr>
            <a:lvl5pPr marL="0" indent="277200">
              <a:spcBef>
                <a:spcPts val="768"/>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173774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a:t>
            </a:r>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C9C00FB6-3605-B843-B201-F9FC7C72FE33}" type="slidenum">
              <a:rPr lang="en-US" smtClean="0">
                <a:solidFill>
                  <a:prstClr val="black"/>
                </a:solidFill>
              </a:rPr>
              <a:pPr/>
              <a:t>‹#›</a:t>
            </a:fld>
            <a:endParaRPr lang="en-US" dirty="0">
              <a:solidFill>
                <a:prstClr val="black"/>
              </a:solidFill>
            </a:endParaRPr>
          </a:p>
        </p:txBody>
      </p:sp>
      <p:sp>
        <p:nvSpPr>
          <p:cNvPr id="10" name="Content Placeholder 9"/>
          <p:cNvSpPr>
            <a:spLocks noGrp="1"/>
          </p:cNvSpPr>
          <p:nvPr>
            <p:ph sz="quarter" idx="13" hasCustomPrompt="1"/>
          </p:nvPr>
        </p:nvSpPr>
        <p:spPr>
          <a:xfrm>
            <a:off x="457200" y="1606552"/>
            <a:ext cx="8229600" cy="4040717"/>
          </a:xfrm>
          <a:prstGeom prst="rect">
            <a:avLst/>
          </a:prstGeom>
        </p:spPr>
        <p:txBody>
          <a:bodyPr vert="horz" lIns="0" rIns="0"/>
          <a:lstStyle>
            <a:lvl1pPr marL="0" indent="277200">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200">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Bef>
                <a:spcPts val="768"/>
              </a:spcBef>
              <a:spcAft>
                <a:spcPts val="0"/>
              </a:spcAft>
              <a:buClr>
                <a:srgbClr val="D12B24"/>
              </a:buClr>
              <a:buFont typeface="Lucida Grande"/>
              <a:buChar char="‣"/>
              <a:defRPr>
                <a:latin typeface="Gill Sans MT"/>
              </a:defRPr>
            </a:lvl4pPr>
            <a:lvl5pPr marL="0" indent="277200">
              <a:spcBef>
                <a:spcPts val="768"/>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extLst>
      <p:ext uri="{BB962C8B-B14F-4D97-AF65-F5344CB8AC3E}">
        <p14:creationId xmlns:p14="http://schemas.microsoft.com/office/powerpoint/2010/main" val="341188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4.jpe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jpeg"/><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theme" Target="../theme/theme9.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6DD37-B69C-134A-8B99-9BB3A35252EB}" type="slidenum">
              <a:rPr lang="en-US" smtClean="0"/>
              <a:pPr/>
              <a:t>‹#›</a:t>
            </a:fld>
            <a:endParaRPr lang="en-US"/>
          </a:p>
        </p:txBody>
      </p:sp>
      <p:pic>
        <p:nvPicPr>
          <p:cNvPr id="8" name="Picture 7" descr="BLM PPT cover slide 254x190.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M PPT contents slide 254x190a.jpg"/>
          <p:cNvPicPr>
            <a:picLocks noChangeAspect="1"/>
          </p:cNvPicPr>
          <p:nvPr/>
        </p:nvPicPr>
        <p:blipFill>
          <a:blip r:embed="rId3"/>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2"/>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457106"/>
            <a:fld id="{C9C00FB6-3605-B843-B201-F9FC7C72FE33}" type="slidenum">
              <a:rPr lang="en-US" smtClean="0">
                <a:solidFill>
                  <a:prstClr val="black">
                    <a:tint val="75000"/>
                  </a:prstClr>
                </a:solidFill>
              </a:rPr>
              <a:pPr defTabSz="457106"/>
              <a:t>‹#›</a:t>
            </a:fld>
            <a:endParaRPr lang="en-US" dirty="0">
              <a:solidFill>
                <a:prstClr val="black">
                  <a:tint val="75000"/>
                </a:prstClr>
              </a:solidFill>
            </a:endParaRPr>
          </a:p>
        </p:txBody>
      </p:sp>
      <p:cxnSp>
        <p:nvCxnSpPr>
          <p:cNvPr id="10" name="Straight Connector 9"/>
          <p:cNvCxnSpPr/>
          <p:nvPr/>
        </p:nvCxnSpPr>
        <p:spPr>
          <a:xfrm>
            <a:off x="457200" y="1113279"/>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0"/>
          <p:cNvSpPr>
            <a:spLocks noGrp="1"/>
          </p:cNvSpPr>
          <p:nvPr>
            <p:ph type="title"/>
          </p:nvPr>
        </p:nvSpPr>
        <p:spPr>
          <a:xfrm>
            <a:off x="457208" y="433414"/>
            <a:ext cx="6663267" cy="630079"/>
          </a:xfrm>
          <a:prstGeom prst="rect">
            <a:avLst/>
          </a:prstGeom>
        </p:spPr>
        <p:txBody>
          <a:bodyPr vert="horz" lIns="0" tIns="0" rIns="0" bIns="0" rtlCol="0" anchor="ctr">
            <a:normAutofit/>
          </a:bodyPr>
          <a:lstStyle/>
          <a:p>
            <a:r>
              <a:rPr lang="en-GB" dirty="0"/>
              <a:t>content</a:t>
            </a:r>
            <a:endParaRPr lang="en-US" dirty="0"/>
          </a:p>
        </p:txBody>
      </p:sp>
    </p:spTree>
    <p:extLst>
      <p:ext uri="{BB962C8B-B14F-4D97-AF65-F5344CB8AC3E}">
        <p14:creationId xmlns:p14="http://schemas.microsoft.com/office/powerpoint/2010/main" val="2636329157"/>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l" defTabSz="457106"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830" indent="-342830" algn="l" defTabSz="457106" rtl="0" eaLnBrk="1" latinLnBrk="0" hangingPunct="1">
        <a:spcBef>
          <a:spcPct val="20000"/>
        </a:spcBef>
        <a:buFont typeface="Arial"/>
        <a:buChar char="•"/>
        <a:defRPr sz="3200" kern="1200">
          <a:solidFill>
            <a:schemeClr val="tx1"/>
          </a:solidFill>
          <a:latin typeface="+mn-lt"/>
          <a:ea typeface="+mn-ea"/>
          <a:cs typeface="+mn-cs"/>
        </a:defRPr>
      </a:lvl1pPr>
      <a:lvl2pPr marL="742805" indent="-285694" algn="l" defTabSz="457106" rtl="0" eaLnBrk="1" latinLnBrk="0" hangingPunct="1">
        <a:spcBef>
          <a:spcPct val="20000"/>
        </a:spcBef>
        <a:buFont typeface="Arial"/>
        <a:buChar char="–"/>
        <a:defRPr sz="2800" kern="1200">
          <a:solidFill>
            <a:schemeClr val="tx1"/>
          </a:solidFill>
          <a:latin typeface="+mn-lt"/>
          <a:ea typeface="+mn-ea"/>
          <a:cs typeface="+mn-cs"/>
        </a:defRPr>
      </a:lvl2pPr>
      <a:lvl3pPr marL="1142773" indent="-228552" algn="l" defTabSz="457106" rtl="0" eaLnBrk="1" latinLnBrk="0" hangingPunct="1">
        <a:spcBef>
          <a:spcPct val="20000"/>
        </a:spcBef>
        <a:buFont typeface="Arial"/>
        <a:buChar char="•"/>
        <a:defRPr sz="2400" kern="1200">
          <a:solidFill>
            <a:schemeClr val="tx1"/>
          </a:solidFill>
          <a:latin typeface="+mn-lt"/>
          <a:ea typeface="+mn-ea"/>
          <a:cs typeface="+mn-cs"/>
        </a:defRPr>
      </a:lvl3pPr>
      <a:lvl4pPr marL="1599880" indent="-228552" algn="l" defTabSz="457106" rtl="0" eaLnBrk="1" latinLnBrk="0" hangingPunct="1">
        <a:spcBef>
          <a:spcPct val="20000"/>
        </a:spcBef>
        <a:buFont typeface="Arial"/>
        <a:buChar char="–"/>
        <a:defRPr sz="2000" kern="1200">
          <a:solidFill>
            <a:schemeClr val="tx1"/>
          </a:solidFill>
          <a:latin typeface="+mn-lt"/>
          <a:ea typeface="+mn-ea"/>
          <a:cs typeface="+mn-cs"/>
        </a:defRPr>
      </a:lvl4pPr>
      <a:lvl5pPr marL="2056991" indent="-228552" algn="l" defTabSz="457106" rtl="0" eaLnBrk="1" latinLnBrk="0" hangingPunct="1">
        <a:spcBef>
          <a:spcPct val="20000"/>
        </a:spcBef>
        <a:buFont typeface="Arial"/>
        <a:buChar char="»"/>
        <a:defRPr sz="2000" kern="1200">
          <a:solidFill>
            <a:schemeClr val="tx1"/>
          </a:solidFill>
          <a:latin typeface="+mn-lt"/>
          <a:ea typeface="+mn-ea"/>
          <a:cs typeface="+mn-cs"/>
        </a:defRPr>
      </a:lvl5pPr>
      <a:lvl6pPr marL="2514096" indent="-228552"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208" indent="-228552"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316" indent="-228552"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424" indent="-228552" algn="l" defTabSz="4571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M PPT contents slide 254x190a.jpg"/>
          <p:cNvPicPr>
            <a:picLocks noChangeAspect="1"/>
          </p:cNvPicPr>
          <p:nvPr/>
        </p:nvPicPr>
        <p:blipFill>
          <a:blip r:embed="rId3"/>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00FB6-3605-B843-B201-F9FC7C72FE33}"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p:nvCxnSpPr>
        <p:spPr>
          <a:xfrm>
            <a:off x="457200" y="1113277"/>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0"/>
          <p:cNvSpPr>
            <a:spLocks noGrp="1"/>
          </p:cNvSpPr>
          <p:nvPr>
            <p:ph type="title"/>
          </p:nvPr>
        </p:nvSpPr>
        <p:spPr>
          <a:xfrm>
            <a:off x="457201" y="433398"/>
            <a:ext cx="6663267" cy="630079"/>
          </a:xfrm>
          <a:prstGeom prst="rect">
            <a:avLst/>
          </a:prstGeom>
        </p:spPr>
        <p:txBody>
          <a:bodyPr vert="horz" lIns="0" tIns="0" rIns="0" bIns="0" rtlCol="0" anchor="ctr">
            <a:normAutofit/>
          </a:bodyPr>
          <a:lstStyle/>
          <a:p>
            <a:r>
              <a:rPr lang="en-GB" dirty="0"/>
              <a:t>content</a:t>
            </a:r>
            <a:endParaRPr lang="en-US" dirty="0"/>
          </a:p>
        </p:txBody>
      </p:sp>
    </p:spTree>
    <p:extLst>
      <p:ext uri="{BB962C8B-B14F-4D97-AF65-F5344CB8AC3E}">
        <p14:creationId xmlns:p14="http://schemas.microsoft.com/office/powerpoint/2010/main" val="1496813752"/>
      </p:ext>
    </p:extLst>
  </p:cSld>
  <p:clrMap bg1="lt1" tx1="dk1" bg2="lt2" tx2="dk2" accent1="accent1" accent2="accent2" accent3="accent3" accent4="accent4" accent5="accent5" accent6="accent6" hlink="hlink" folHlink="folHlink"/>
  <p:sldLayoutIdLst>
    <p:sldLayoutId id="2147483696" r:id="rId1"/>
  </p:sldLayoutIdLst>
  <p:hf hdr="0" dt="0"/>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M PPT contents slide 254x190b.jpg"/>
          <p:cNvPicPr>
            <a:picLocks noChangeAspect="1"/>
          </p:cNvPicPr>
          <p:nvPr/>
        </p:nvPicPr>
        <p:blipFill>
          <a:blip r:embed="rId4"/>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482A7-6911-5349-8396-6CEB0A963FF4}"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a:off x="457200" y="1113279"/>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0"/>
          <p:cNvSpPr>
            <a:spLocks noGrp="1"/>
          </p:cNvSpPr>
          <p:nvPr>
            <p:ph type="title"/>
          </p:nvPr>
        </p:nvSpPr>
        <p:spPr>
          <a:xfrm>
            <a:off x="457200" y="433410"/>
            <a:ext cx="8229600" cy="630079"/>
          </a:xfrm>
          <a:prstGeom prst="rect">
            <a:avLst/>
          </a:prstGeom>
        </p:spPr>
        <p:txBody>
          <a:bodyPr vert="horz" lIns="0" tIns="0" rIns="0" bIns="0" rtlCol="0" anchor="ctr">
            <a:normAutofit/>
          </a:bodyPr>
          <a:lstStyle/>
          <a:p>
            <a:r>
              <a:rPr lang="en-GB" dirty="0"/>
              <a:t>Content</a:t>
            </a:r>
            <a:endParaRPr lang="en-US" dirty="0"/>
          </a:p>
        </p:txBody>
      </p:sp>
    </p:spTree>
    <p:extLst>
      <p:ext uri="{BB962C8B-B14F-4D97-AF65-F5344CB8AC3E}">
        <p14:creationId xmlns:p14="http://schemas.microsoft.com/office/powerpoint/2010/main" val="3024023959"/>
      </p:ext>
    </p:extLst>
  </p:cSld>
  <p:clrMap bg1="lt1" tx1="dk1" bg2="lt2" tx2="dk2" accent1="accent1" accent2="accent2" accent3="accent3" accent4="accent4" accent5="accent5" accent6="accent6" hlink="hlink" folHlink="folHlink"/>
  <p:sldLayoutIdLst>
    <p:sldLayoutId id="2147483698" r:id="rId1"/>
    <p:sldLayoutId id="2147483700" r:id="rId2"/>
  </p:sldLayoutIdLst>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M PPT contents slide 254x190b.jpg"/>
          <p:cNvPicPr>
            <a:picLocks noChangeAspect="1"/>
          </p:cNvPicPr>
          <p:nvPr/>
        </p:nvPicPr>
        <p:blipFill>
          <a:blip r:embed="rId5"/>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482A7-6911-5349-8396-6CEB0A963FF4}"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a:off x="457200" y="1113279"/>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0"/>
          <p:cNvSpPr>
            <a:spLocks noGrp="1"/>
          </p:cNvSpPr>
          <p:nvPr>
            <p:ph type="title"/>
          </p:nvPr>
        </p:nvSpPr>
        <p:spPr>
          <a:xfrm>
            <a:off x="457200" y="433410"/>
            <a:ext cx="8229600" cy="630079"/>
          </a:xfrm>
          <a:prstGeom prst="rect">
            <a:avLst/>
          </a:prstGeom>
        </p:spPr>
        <p:txBody>
          <a:bodyPr vert="horz" lIns="0" tIns="0" rIns="0" bIns="0" rtlCol="0" anchor="ctr">
            <a:normAutofit/>
          </a:bodyPr>
          <a:lstStyle/>
          <a:p>
            <a:r>
              <a:rPr lang="en-GB" dirty="0"/>
              <a:t>Content</a:t>
            </a:r>
            <a:endParaRPr lang="en-US" dirty="0"/>
          </a:p>
        </p:txBody>
      </p:sp>
    </p:spTree>
    <p:extLst>
      <p:ext uri="{BB962C8B-B14F-4D97-AF65-F5344CB8AC3E}">
        <p14:creationId xmlns:p14="http://schemas.microsoft.com/office/powerpoint/2010/main" val="6203618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M PPT contents slide 254x190a.jpg"/>
          <p:cNvPicPr>
            <a:picLocks noChangeAspect="1"/>
          </p:cNvPicPr>
          <p:nvPr/>
        </p:nvPicPr>
        <p:blipFill>
          <a:blip r:embed="rId3"/>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00FB6-3605-B843-B201-F9FC7C72FE33}" type="slidenum">
              <a:rPr lang="en-US" smtClean="0"/>
              <a:pPr/>
              <a:t>‹#›</a:t>
            </a:fld>
            <a:endParaRPr lang="en-US"/>
          </a:p>
        </p:txBody>
      </p:sp>
      <p:cxnSp>
        <p:nvCxnSpPr>
          <p:cNvPr id="10" name="Straight Connector 9"/>
          <p:cNvCxnSpPr/>
          <p:nvPr/>
        </p:nvCxnSpPr>
        <p:spPr>
          <a:xfrm>
            <a:off x="457200" y="1113279"/>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0"/>
          <p:cNvSpPr>
            <a:spLocks noGrp="1"/>
          </p:cNvSpPr>
          <p:nvPr>
            <p:ph type="title"/>
          </p:nvPr>
        </p:nvSpPr>
        <p:spPr>
          <a:xfrm>
            <a:off x="457210" y="433410"/>
            <a:ext cx="6663267" cy="630079"/>
          </a:xfrm>
          <a:prstGeom prst="rect">
            <a:avLst/>
          </a:prstGeom>
        </p:spPr>
        <p:txBody>
          <a:bodyPr vert="horz" lIns="0" tIns="0" rIns="0" bIns="0" rtlCol="0" anchor="ctr">
            <a:normAutofit/>
          </a:bodyPr>
          <a:lstStyle/>
          <a:p>
            <a:r>
              <a:rPr lang="en-GB" dirty="0"/>
              <a:t>content</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BLM PPT inside pages 254x190.jpg"/>
          <p:cNvPicPr>
            <a:picLocks noChangeAspect="1"/>
          </p:cNvPicPr>
          <p:nvPr/>
        </p:nvPicPr>
        <p:blipFill>
          <a:blip r:embed="rId4"/>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2FE12-5D65-FE41-9FFC-E71217CF9726}" type="slidenum">
              <a:rPr lang="en-US" smtClean="0"/>
              <a:pPr/>
              <a:t>‹#›</a:t>
            </a:fld>
            <a:endParaRPr lang="en-US"/>
          </a:p>
        </p:txBody>
      </p:sp>
      <p:cxnSp>
        <p:nvCxnSpPr>
          <p:cNvPr id="8" name="Straight Connector 7"/>
          <p:cNvCxnSpPr/>
          <p:nvPr/>
        </p:nvCxnSpPr>
        <p:spPr>
          <a:xfrm>
            <a:off x="457200" y="1113279"/>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0"/>
          <p:cNvSpPr>
            <a:spLocks noGrp="1"/>
          </p:cNvSpPr>
          <p:nvPr>
            <p:ph type="title"/>
          </p:nvPr>
        </p:nvSpPr>
        <p:spPr>
          <a:xfrm>
            <a:off x="457200" y="433410"/>
            <a:ext cx="8229600" cy="630079"/>
          </a:xfrm>
          <a:prstGeom prst="rect">
            <a:avLst/>
          </a:prstGeom>
        </p:spPr>
        <p:txBody>
          <a:bodyPr vert="horz" lIns="0" tIns="0" rIns="0" bIns="0" rtlCol="0" anchor="ctr">
            <a:normAutofit/>
          </a:bodyPr>
          <a:lstStyle/>
          <a:p>
            <a:r>
              <a:rPr lang="en-GB" dirty="0"/>
              <a:t>content</a:t>
            </a: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8" r:id="rId2"/>
  </p:sldLayoutIdLst>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M PPT contents slide 254x190b.jpg"/>
          <p:cNvPicPr>
            <a:picLocks noChangeAspect="1"/>
          </p:cNvPicPr>
          <p:nvPr/>
        </p:nvPicPr>
        <p:blipFill>
          <a:blip r:embed="rId4"/>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482A7-6911-5349-8396-6CEB0A963FF4}" type="slidenum">
              <a:rPr lang="en-US" smtClean="0"/>
              <a:pPr/>
              <a:t>‹#›</a:t>
            </a:fld>
            <a:endParaRPr lang="en-US"/>
          </a:p>
        </p:txBody>
      </p:sp>
      <p:cxnSp>
        <p:nvCxnSpPr>
          <p:cNvPr id="8" name="Straight Connector 7"/>
          <p:cNvCxnSpPr/>
          <p:nvPr/>
        </p:nvCxnSpPr>
        <p:spPr>
          <a:xfrm>
            <a:off x="457200" y="1113279"/>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0"/>
          <p:cNvSpPr>
            <a:spLocks noGrp="1"/>
          </p:cNvSpPr>
          <p:nvPr>
            <p:ph type="title"/>
          </p:nvPr>
        </p:nvSpPr>
        <p:spPr>
          <a:xfrm>
            <a:off x="457200" y="433410"/>
            <a:ext cx="8229600" cy="630079"/>
          </a:xfrm>
          <a:prstGeom prst="rect">
            <a:avLst/>
          </a:prstGeom>
        </p:spPr>
        <p:txBody>
          <a:bodyPr vert="horz" lIns="0" tIns="0" rIns="0" bIns="0" rtlCol="0" anchor="ctr">
            <a:normAutofit/>
          </a:bodyPr>
          <a:lstStyle/>
          <a:p>
            <a:r>
              <a:rPr lang="en-GB" dirty="0"/>
              <a:t>Content</a:t>
            </a: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9" r:id="rId2"/>
  </p:sldLayoutIdLst>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LM PPT end slide 254x190.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M PPT contents slide 254x190a.jpg"/>
          <p:cNvPicPr>
            <a:picLocks noChangeAspect="1"/>
          </p:cNvPicPr>
          <p:nvPr/>
        </p:nvPicPr>
        <p:blipFill>
          <a:blip r:embed="rId3"/>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00FB6-3605-B843-B201-F9FC7C72FE33}"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p:nvCxnSpPr>
        <p:spPr>
          <a:xfrm>
            <a:off x="457200" y="1113279"/>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0"/>
          <p:cNvSpPr>
            <a:spLocks noGrp="1"/>
          </p:cNvSpPr>
          <p:nvPr>
            <p:ph type="title"/>
          </p:nvPr>
        </p:nvSpPr>
        <p:spPr>
          <a:xfrm>
            <a:off x="457210" y="433410"/>
            <a:ext cx="6663267" cy="630079"/>
          </a:xfrm>
          <a:prstGeom prst="rect">
            <a:avLst/>
          </a:prstGeom>
        </p:spPr>
        <p:txBody>
          <a:bodyPr vert="horz" lIns="0" tIns="0" rIns="0" bIns="0" rtlCol="0" anchor="ctr">
            <a:normAutofit/>
          </a:bodyPr>
          <a:lstStyle/>
          <a:p>
            <a:r>
              <a:rPr lang="en-GB" dirty="0"/>
              <a:t>content</a:t>
            </a:r>
            <a:endParaRPr lang="en-US" dirty="0"/>
          </a:p>
        </p:txBody>
      </p:sp>
    </p:spTree>
    <p:extLst>
      <p:ext uri="{BB962C8B-B14F-4D97-AF65-F5344CB8AC3E}">
        <p14:creationId xmlns:p14="http://schemas.microsoft.com/office/powerpoint/2010/main" val="3732825615"/>
      </p:ext>
    </p:extLst>
  </p:cSld>
  <p:clrMap bg1="lt1" tx1="dk1" bg2="lt2" tx2="dk2" accent1="accent1" accent2="accent2" accent3="accent3" accent4="accent4" accent5="accent5" accent6="accent6" hlink="hlink" folHlink="folHlink"/>
  <p:sldLayoutIdLst>
    <p:sldLayoutId id="2147483681" r:id="rId1"/>
  </p:sldLayoutIdLst>
  <p:hf hdr="0" dt="0"/>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M PPT contents slide 254x190a.jpg"/>
          <p:cNvPicPr>
            <a:picLocks noChangeAspect="1"/>
          </p:cNvPicPr>
          <p:nvPr/>
        </p:nvPicPr>
        <p:blipFill>
          <a:blip r:embed="rId3"/>
          <a:stretch>
            <a:fillRect/>
          </a:stretch>
        </p:blipFill>
        <p:spPr>
          <a:xfrm>
            <a:off x="0" y="0"/>
            <a:ext cx="9144000" cy="6858000"/>
          </a:xfrm>
          <a:prstGeom prst="rect">
            <a:avLst/>
          </a:prstGeom>
        </p:spPr>
      </p:pic>
      <p:cxnSp>
        <p:nvCxnSpPr>
          <p:cNvPr id="10" name="Straight Connector 9"/>
          <p:cNvCxnSpPr/>
          <p:nvPr/>
        </p:nvCxnSpPr>
        <p:spPr>
          <a:xfrm>
            <a:off x="457200" y="1113279"/>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0"/>
          <p:cNvSpPr>
            <a:spLocks noGrp="1"/>
          </p:cNvSpPr>
          <p:nvPr>
            <p:ph type="title"/>
          </p:nvPr>
        </p:nvSpPr>
        <p:spPr>
          <a:xfrm>
            <a:off x="457210" y="433410"/>
            <a:ext cx="6663267" cy="630079"/>
          </a:xfrm>
          <a:prstGeom prst="rect">
            <a:avLst/>
          </a:prstGeom>
        </p:spPr>
        <p:txBody>
          <a:bodyPr vert="horz" lIns="0" tIns="0" rIns="0" bIns="0" rtlCol="0" anchor="ctr">
            <a:normAutofit/>
          </a:bodyPr>
          <a:lstStyle/>
          <a:p>
            <a:r>
              <a:rPr lang="en-GB" dirty="0"/>
              <a:t>content</a:t>
            </a:r>
            <a:endParaRPr lang="en-US" dirty="0"/>
          </a:p>
        </p:txBody>
      </p:sp>
    </p:spTree>
    <p:extLst>
      <p:ext uri="{BB962C8B-B14F-4D97-AF65-F5344CB8AC3E}">
        <p14:creationId xmlns:p14="http://schemas.microsoft.com/office/powerpoint/2010/main" val="858440406"/>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M PPT contents slide 254x190a.jpg"/>
          <p:cNvPicPr>
            <a:picLocks noChangeAspect="1"/>
          </p:cNvPicPr>
          <p:nvPr/>
        </p:nvPicPr>
        <p:blipFill>
          <a:blip r:embed="rId3"/>
          <a:stretch>
            <a:fillRect/>
          </a:stretch>
        </p:blipFill>
        <p:spPr>
          <a:xfrm>
            <a:off x="0" y="0"/>
            <a:ext cx="9144000" cy="6858000"/>
          </a:xfrm>
          <a:prstGeom prst="rect">
            <a:avLst/>
          </a:prstGeom>
        </p:spPr>
      </p:pic>
      <p:cxnSp>
        <p:nvCxnSpPr>
          <p:cNvPr id="10" name="Straight Connector 9"/>
          <p:cNvCxnSpPr/>
          <p:nvPr/>
        </p:nvCxnSpPr>
        <p:spPr>
          <a:xfrm>
            <a:off x="457200" y="1113279"/>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0"/>
          <p:cNvSpPr>
            <a:spLocks noGrp="1"/>
          </p:cNvSpPr>
          <p:nvPr>
            <p:ph type="title"/>
          </p:nvPr>
        </p:nvSpPr>
        <p:spPr>
          <a:xfrm>
            <a:off x="457210" y="433413"/>
            <a:ext cx="6663267" cy="630079"/>
          </a:xfrm>
          <a:prstGeom prst="rect">
            <a:avLst/>
          </a:prstGeom>
        </p:spPr>
        <p:txBody>
          <a:bodyPr vert="horz" lIns="0" tIns="0" rIns="0" bIns="0" rtlCol="0" anchor="ctr">
            <a:normAutofit/>
          </a:bodyPr>
          <a:lstStyle/>
          <a:p>
            <a:r>
              <a:rPr lang="en-GB" dirty="0"/>
              <a:t>content</a:t>
            </a:r>
            <a:endParaRPr lang="en-US" dirty="0"/>
          </a:p>
        </p:txBody>
      </p:sp>
    </p:spTree>
    <p:extLst>
      <p:ext uri="{BB962C8B-B14F-4D97-AF65-F5344CB8AC3E}">
        <p14:creationId xmlns:p14="http://schemas.microsoft.com/office/powerpoint/2010/main" val="3944692101"/>
      </p:ext>
    </p:extLst>
  </p:cSld>
  <p:clrMap bg1="lt1" tx1="dk1" bg2="lt2" tx2="dk2" accent1="accent1" accent2="accent2" accent3="accent3" accent4="accent4" accent5="accent5" accent6="accent6" hlink="hlink" folHlink="folHlink"/>
  <p:sldLayoutIdLst>
    <p:sldLayoutId id="2147483686" r:id="rId1"/>
  </p:sldLayoutIdLst>
  <p:hf hdr="0" dt="0"/>
  <p:txStyles>
    <p:titleStyle>
      <a:lvl1pPr algn="l" defTabSz="342857" rtl="0" eaLnBrk="1" latinLnBrk="0" hangingPunct="1">
        <a:spcBef>
          <a:spcPct val="0"/>
        </a:spcBef>
        <a:buNone/>
        <a:defRPr sz="1600" kern="1200" cap="all" baseline="0">
          <a:solidFill>
            <a:schemeClr val="tx1">
              <a:lumMod val="75000"/>
              <a:lumOff val="25000"/>
            </a:schemeClr>
          </a:solidFill>
          <a:latin typeface="Gill Sans MT"/>
          <a:ea typeface="+mj-ea"/>
          <a:cs typeface="+mj-cs"/>
        </a:defRPr>
      </a:lvl1pPr>
    </p:titleStyle>
    <p:bodyStyle>
      <a:lvl1pPr marL="257144" indent="-257144" algn="l" defTabSz="342857" rtl="0" eaLnBrk="1" latinLnBrk="0" hangingPunct="1">
        <a:spcBef>
          <a:spcPct val="20000"/>
        </a:spcBef>
        <a:buFont typeface="Arial"/>
        <a:buChar char="•"/>
        <a:defRPr sz="2400" kern="1200">
          <a:solidFill>
            <a:schemeClr val="tx1"/>
          </a:solidFill>
          <a:latin typeface="+mn-lt"/>
          <a:ea typeface="+mn-ea"/>
          <a:cs typeface="+mn-cs"/>
        </a:defRPr>
      </a:lvl1pPr>
      <a:lvl2pPr marL="557143" indent="-214288" algn="l" defTabSz="342857" rtl="0" eaLnBrk="1" latinLnBrk="0" hangingPunct="1">
        <a:spcBef>
          <a:spcPct val="20000"/>
        </a:spcBef>
        <a:buFont typeface="Arial"/>
        <a:buChar char="–"/>
        <a:defRPr sz="2100" kern="1200">
          <a:solidFill>
            <a:schemeClr val="tx1"/>
          </a:solidFill>
          <a:latin typeface="+mn-lt"/>
          <a:ea typeface="+mn-ea"/>
          <a:cs typeface="+mn-cs"/>
        </a:defRPr>
      </a:lvl2pPr>
      <a:lvl3pPr marL="857144" indent="-171430" algn="l" defTabSz="342857" rtl="0" eaLnBrk="1" latinLnBrk="0" hangingPunct="1">
        <a:spcBef>
          <a:spcPct val="20000"/>
        </a:spcBef>
        <a:buFont typeface="Arial"/>
        <a:buChar char="•"/>
        <a:defRPr sz="1800" kern="1200">
          <a:solidFill>
            <a:schemeClr val="tx1"/>
          </a:solidFill>
          <a:latin typeface="+mn-lt"/>
          <a:ea typeface="+mn-ea"/>
          <a:cs typeface="+mn-cs"/>
        </a:defRPr>
      </a:lvl3pPr>
      <a:lvl4pPr marL="1200000" indent="-171430" algn="l" defTabSz="342857" rtl="0" eaLnBrk="1" latinLnBrk="0" hangingPunct="1">
        <a:spcBef>
          <a:spcPct val="20000"/>
        </a:spcBef>
        <a:buFont typeface="Arial"/>
        <a:buChar char="–"/>
        <a:defRPr sz="1500" kern="1200">
          <a:solidFill>
            <a:schemeClr val="tx1"/>
          </a:solidFill>
          <a:latin typeface="+mn-lt"/>
          <a:ea typeface="+mn-ea"/>
          <a:cs typeface="+mn-cs"/>
        </a:defRPr>
      </a:lvl4pPr>
      <a:lvl5pPr marL="1542857" indent="-171430" algn="l" defTabSz="342857" rtl="0" eaLnBrk="1" latinLnBrk="0" hangingPunct="1">
        <a:spcBef>
          <a:spcPct val="20000"/>
        </a:spcBef>
        <a:buFont typeface="Arial"/>
        <a:buChar char="»"/>
        <a:defRPr sz="1500" kern="1200">
          <a:solidFill>
            <a:schemeClr val="tx1"/>
          </a:solidFill>
          <a:latin typeface="+mn-lt"/>
          <a:ea typeface="+mn-ea"/>
          <a:cs typeface="+mn-cs"/>
        </a:defRPr>
      </a:lvl5pPr>
      <a:lvl6pPr marL="1885715" indent="-171430" algn="l" defTabSz="342857" rtl="0" eaLnBrk="1" latinLnBrk="0" hangingPunct="1">
        <a:spcBef>
          <a:spcPct val="20000"/>
        </a:spcBef>
        <a:buFont typeface="Arial"/>
        <a:buChar char="•"/>
        <a:defRPr sz="1500" kern="1200">
          <a:solidFill>
            <a:schemeClr val="tx1"/>
          </a:solidFill>
          <a:latin typeface="+mn-lt"/>
          <a:ea typeface="+mn-ea"/>
          <a:cs typeface="+mn-cs"/>
        </a:defRPr>
      </a:lvl6pPr>
      <a:lvl7pPr marL="2228573" indent="-171430" algn="l" defTabSz="342857" rtl="0" eaLnBrk="1" latinLnBrk="0" hangingPunct="1">
        <a:spcBef>
          <a:spcPct val="20000"/>
        </a:spcBef>
        <a:buFont typeface="Arial"/>
        <a:buChar char="•"/>
        <a:defRPr sz="1500" kern="1200">
          <a:solidFill>
            <a:schemeClr val="tx1"/>
          </a:solidFill>
          <a:latin typeface="+mn-lt"/>
          <a:ea typeface="+mn-ea"/>
          <a:cs typeface="+mn-cs"/>
        </a:defRPr>
      </a:lvl7pPr>
      <a:lvl8pPr marL="2571430" indent="-171430" algn="l" defTabSz="342857" rtl="0" eaLnBrk="1" latinLnBrk="0" hangingPunct="1">
        <a:spcBef>
          <a:spcPct val="20000"/>
        </a:spcBef>
        <a:buFont typeface="Arial"/>
        <a:buChar char="•"/>
        <a:defRPr sz="1500" kern="1200">
          <a:solidFill>
            <a:schemeClr val="tx1"/>
          </a:solidFill>
          <a:latin typeface="+mn-lt"/>
          <a:ea typeface="+mn-ea"/>
          <a:cs typeface="+mn-cs"/>
        </a:defRPr>
      </a:lvl8pPr>
      <a:lvl9pPr marL="2914289" indent="-171430" algn="l" defTabSz="34285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57" rtl="0" eaLnBrk="1" latinLnBrk="0" hangingPunct="1">
        <a:defRPr sz="1400" kern="1200">
          <a:solidFill>
            <a:schemeClr val="tx1"/>
          </a:solidFill>
          <a:latin typeface="+mn-lt"/>
          <a:ea typeface="+mn-ea"/>
          <a:cs typeface="+mn-cs"/>
        </a:defRPr>
      </a:lvl1pPr>
      <a:lvl2pPr marL="342857" algn="l" defTabSz="342857" rtl="0" eaLnBrk="1" latinLnBrk="0" hangingPunct="1">
        <a:defRPr sz="1400" kern="1200">
          <a:solidFill>
            <a:schemeClr val="tx1"/>
          </a:solidFill>
          <a:latin typeface="+mn-lt"/>
          <a:ea typeface="+mn-ea"/>
          <a:cs typeface="+mn-cs"/>
        </a:defRPr>
      </a:lvl2pPr>
      <a:lvl3pPr marL="685715" algn="l" defTabSz="342857" rtl="0" eaLnBrk="1" latinLnBrk="0" hangingPunct="1">
        <a:defRPr sz="1400" kern="1200">
          <a:solidFill>
            <a:schemeClr val="tx1"/>
          </a:solidFill>
          <a:latin typeface="+mn-lt"/>
          <a:ea typeface="+mn-ea"/>
          <a:cs typeface="+mn-cs"/>
        </a:defRPr>
      </a:lvl3pPr>
      <a:lvl4pPr marL="1028573" algn="l" defTabSz="342857" rtl="0" eaLnBrk="1" latinLnBrk="0" hangingPunct="1">
        <a:defRPr sz="1400" kern="1200">
          <a:solidFill>
            <a:schemeClr val="tx1"/>
          </a:solidFill>
          <a:latin typeface="+mn-lt"/>
          <a:ea typeface="+mn-ea"/>
          <a:cs typeface="+mn-cs"/>
        </a:defRPr>
      </a:lvl4pPr>
      <a:lvl5pPr marL="1371430" algn="l" defTabSz="342857" rtl="0" eaLnBrk="1" latinLnBrk="0" hangingPunct="1">
        <a:defRPr sz="1400" kern="1200">
          <a:solidFill>
            <a:schemeClr val="tx1"/>
          </a:solidFill>
          <a:latin typeface="+mn-lt"/>
          <a:ea typeface="+mn-ea"/>
          <a:cs typeface="+mn-cs"/>
        </a:defRPr>
      </a:lvl5pPr>
      <a:lvl6pPr marL="1714289" algn="l" defTabSz="342857" rtl="0" eaLnBrk="1" latinLnBrk="0" hangingPunct="1">
        <a:defRPr sz="1400" kern="1200">
          <a:solidFill>
            <a:schemeClr val="tx1"/>
          </a:solidFill>
          <a:latin typeface="+mn-lt"/>
          <a:ea typeface="+mn-ea"/>
          <a:cs typeface="+mn-cs"/>
        </a:defRPr>
      </a:lvl6pPr>
      <a:lvl7pPr marL="2057144" algn="l" defTabSz="342857" rtl="0" eaLnBrk="1" latinLnBrk="0" hangingPunct="1">
        <a:defRPr sz="1400" kern="1200">
          <a:solidFill>
            <a:schemeClr val="tx1"/>
          </a:solidFill>
          <a:latin typeface="+mn-lt"/>
          <a:ea typeface="+mn-ea"/>
          <a:cs typeface="+mn-cs"/>
        </a:defRPr>
      </a:lvl7pPr>
      <a:lvl8pPr marL="2400000" algn="l" defTabSz="342857" rtl="0" eaLnBrk="1" latinLnBrk="0" hangingPunct="1">
        <a:defRPr sz="1400" kern="1200">
          <a:solidFill>
            <a:schemeClr val="tx1"/>
          </a:solidFill>
          <a:latin typeface="+mn-lt"/>
          <a:ea typeface="+mn-ea"/>
          <a:cs typeface="+mn-cs"/>
        </a:defRPr>
      </a:lvl8pPr>
      <a:lvl9pPr marL="2742857" algn="l" defTabSz="342857"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 y="0"/>
            <a:ext cx="9138925" cy="6858000"/>
          </a:xfrm>
          <a:prstGeom prst="rect">
            <a:avLst/>
          </a:prstGeom>
        </p:spPr>
      </p:pic>
    </p:spTree>
    <p:extLst>
      <p:ext uri="{BB962C8B-B14F-4D97-AF65-F5344CB8AC3E}">
        <p14:creationId xmlns:p14="http://schemas.microsoft.com/office/powerpoint/2010/main" val="2458631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9141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2" indent="-228542" algn="l" defTabSz="91417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30" indent="-228542" algn="l" defTabSz="9141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4" indent="-228542" algn="l" defTabSz="9141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2" algn="l" defTabSz="9141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889" indent="-228542" algn="l" defTabSz="9141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970" indent="-228542" algn="l" defTabSz="9141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060" indent="-228542" algn="l" defTabSz="9141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145" indent="-228542" algn="l" defTabSz="9141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230" indent="-228542" algn="l" defTabSz="9141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74" rtl="0" eaLnBrk="1" latinLnBrk="0" hangingPunct="1">
        <a:defRPr sz="1900" kern="1200">
          <a:solidFill>
            <a:schemeClr val="tx1"/>
          </a:solidFill>
          <a:latin typeface="+mn-lt"/>
          <a:ea typeface="+mn-ea"/>
          <a:cs typeface="+mn-cs"/>
        </a:defRPr>
      </a:lvl1pPr>
      <a:lvl2pPr marL="457082" algn="l" defTabSz="914174" rtl="0" eaLnBrk="1" latinLnBrk="0" hangingPunct="1">
        <a:defRPr sz="1900" kern="1200">
          <a:solidFill>
            <a:schemeClr val="tx1"/>
          </a:solidFill>
          <a:latin typeface="+mn-lt"/>
          <a:ea typeface="+mn-ea"/>
          <a:cs typeface="+mn-cs"/>
        </a:defRPr>
      </a:lvl2pPr>
      <a:lvl3pPr marL="914174" algn="l" defTabSz="914174" rtl="0" eaLnBrk="1" latinLnBrk="0" hangingPunct="1">
        <a:defRPr sz="1900" kern="1200">
          <a:solidFill>
            <a:schemeClr val="tx1"/>
          </a:solidFill>
          <a:latin typeface="+mn-lt"/>
          <a:ea typeface="+mn-ea"/>
          <a:cs typeface="+mn-cs"/>
        </a:defRPr>
      </a:lvl3pPr>
      <a:lvl4pPr marL="1371260" algn="l" defTabSz="914174" rtl="0" eaLnBrk="1" latinLnBrk="0" hangingPunct="1">
        <a:defRPr sz="1900" kern="1200">
          <a:solidFill>
            <a:schemeClr val="tx1"/>
          </a:solidFill>
          <a:latin typeface="+mn-lt"/>
          <a:ea typeface="+mn-ea"/>
          <a:cs typeface="+mn-cs"/>
        </a:defRPr>
      </a:lvl4pPr>
      <a:lvl5pPr marL="1828349" algn="l" defTabSz="914174" rtl="0" eaLnBrk="1" latinLnBrk="0" hangingPunct="1">
        <a:defRPr sz="1900" kern="1200">
          <a:solidFill>
            <a:schemeClr val="tx1"/>
          </a:solidFill>
          <a:latin typeface="+mn-lt"/>
          <a:ea typeface="+mn-ea"/>
          <a:cs typeface="+mn-cs"/>
        </a:defRPr>
      </a:lvl5pPr>
      <a:lvl6pPr marL="2285430" algn="l" defTabSz="914174" rtl="0" eaLnBrk="1" latinLnBrk="0" hangingPunct="1">
        <a:defRPr sz="1900" kern="1200">
          <a:solidFill>
            <a:schemeClr val="tx1"/>
          </a:solidFill>
          <a:latin typeface="+mn-lt"/>
          <a:ea typeface="+mn-ea"/>
          <a:cs typeface="+mn-cs"/>
        </a:defRPr>
      </a:lvl6pPr>
      <a:lvl7pPr marL="2742512" algn="l" defTabSz="914174" rtl="0" eaLnBrk="1" latinLnBrk="0" hangingPunct="1">
        <a:defRPr sz="1900" kern="1200">
          <a:solidFill>
            <a:schemeClr val="tx1"/>
          </a:solidFill>
          <a:latin typeface="+mn-lt"/>
          <a:ea typeface="+mn-ea"/>
          <a:cs typeface="+mn-cs"/>
        </a:defRPr>
      </a:lvl7pPr>
      <a:lvl8pPr marL="3199600" algn="l" defTabSz="914174" rtl="0" eaLnBrk="1" latinLnBrk="0" hangingPunct="1">
        <a:defRPr sz="1900" kern="1200">
          <a:solidFill>
            <a:schemeClr val="tx1"/>
          </a:solidFill>
          <a:latin typeface="+mn-lt"/>
          <a:ea typeface="+mn-ea"/>
          <a:cs typeface="+mn-cs"/>
        </a:defRPr>
      </a:lvl8pPr>
      <a:lvl9pPr marL="3656686" algn="l" defTabSz="91417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2000" cap="none" dirty="0">
                <a:latin typeface="Segoe UI" panose="020B0502040204020203" pitchFamily="34" charset="0"/>
                <a:cs typeface="Segoe UI" panose="020B0502040204020203" pitchFamily="34" charset="0"/>
              </a:rPr>
              <a:t>Insurance Law Update</a:t>
            </a:r>
            <a:br>
              <a:rPr lang="en-US" sz="2000" cap="none" dirty="0">
                <a:latin typeface="Segoe UI" panose="020B0502040204020203" pitchFamily="34" charset="0"/>
                <a:cs typeface="Segoe UI" panose="020B0502040204020203" pitchFamily="34" charset="0"/>
              </a:rPr>
            </a:br>
            <a:r>
              <a:rPr lang="en-US" sz="2000" cap="none" dirty="0">
                <a:latin typeface="Segoe UI" panose="020B0502040204020203" pitchFamily="34" charset="0"/>
                <a:cs typeface="Segoe UI" panose="020B0502040204020203" pitchFamily="34" charset="0"/>
              </a:rPr>
              <a:t>16 October 2019</a:t>
            </a:r>
            <a:br>
              <a:rPr lang="en-US" sz="2000" cap="none" dirty="0">
                <a:latin typeface="Segoe UI" panose="020B0502040204020203" pitchFamily="34" charset="0"/>
                <a:cs typeface="Segoe UI" panose="020B0502040204020203" pitchFamily="34" charset="0"/>
              </a:rPr>
            </a:br>
            <a:br>
              <a:rPr lang="en-US" sz="2000" cap="none" dirty="0">
                <a:latin typeface="Segoe UI" panose="020B0502040204020203" pitchFamily="34" charset="0"/>
                <a:cs typeface="Segoe UI" panose="020B0502040204020203" pitchFamily="34" charset="0"/>
              </a:rPr>
            </a:br>
            <a:br>
              <a:rPr lang="en-US" sz="2000" cap="none" dirty="0">
                <a:latin typeface="Segoe UI" panose="020B0502040204020203" pitchFamily="34" charset="0"/>
                <a:cs typeface="Segoe UI" panose="020B0502040204020203" pitchFamily="34" charset="0"/>
              </a:rPr>
            </a:br>
            <a:br>
              <a:rPr lang="en-US" sz="2000" cap="none" dirty="0">
                <a:latin typeface="Segoe UI" panose="020B0502040204020203" pitchFamily="34" charset="0"/>
                <a:cs typeface="Segoe UI" panose="020B0502040204020203" pitchFamily="34" charset="0"/>
              </a:rPr>
            </a:br>
            <a:br>
              <a:rPr lang="en-US" sz="2000" cap="none" dirty="0">
                <a:latin typeface="Segoe UI" panose="020B0502040204020203" pitchFamily="34" charset="0"/>
                <a:cs typeface="Segoe UI" panose="020B0502040204020203" pitchFamily="34" charset="0"/>
              </a:rPr>
            </a:br>
            <a:r>
              <a:rPr lang="en-US" sz="1400" cap="none" dirty="0">
                <a:latin typeface="Segoe UI" panose="020B0502040204020203" pitchFamily="34" charset="0"/>
                <a:cs typeface="Segoe UI" panose="020B0502040204020203" pitchFamily="34" charset="0"/>
              </a:rPr>
              <a:t>James Harvey</a:t>
            </a:r>
            <a:br>
              <a:rPr lang="en-US" sz="1400" cap="none" dirty="0">
                <a:latin typeface="Segoe UI" panose="020B0502040204020203" pitchFamily="34" charset="0"/>
                <a:cs typeface="Segoe UI" panose="020B0502040204020203" pitchFamily="34" charset="0"/>
              </a:rPr>
            </a:br>
            <a:r>
              <a:rPr lang="en-US" sz="1400" cap="none" dirty="0">
                <a:latin typeface="Segoe UI" panose="020B0502040204020203" pitchFamily="34" charset="0"/>
                <a:cs typeface="Segoe UI" panose="020B0502040204020203" pitchFamily="34" charset="0"/>
              </a:rPr>
              <a:t>Partner, and Head of the Birmingham office</a:t>
            </a:r>
            <a:br>
              <a:rPr lang="en-US" sz="1400" cap="none" dirty="0">
                <a:latin typeface="Segoe UI" panose="020B0502040204020203" pitchFamily="34" charset="0"/>
                <a:cs typeface="Segoe UI" panose="020B0502040204020203" pitchFamily="34" charset="0"/>
              </a:rPr>
            </a:br>
            <a:r>
              <a:rPr lang="en-US" sz="1400" cap="none" dirty="0">
                <a:latin typeface="Segoe UI" panose="020B0502040204020203" pitchFamily="34" charset="0"/>
                <a:cs typeface="Segoe UI" panose="020B0502040204020203" pitchFamily="34" charset="0"/>
              </a:rPr>
              <a:t>james.harvey@blmlaw.com 			</a:t>
            </a:r>
            <a:br>
              <a:rPr lang="en-US" sz="1800" dirty="0">
                <a:latin typeface="Segoe UI" panose="020B0502040204020203" pitchFamily="34" charset="0"/>
                <a:cs typeface="Segoe UI" panose="020B0502040204020203" pitchFamily="34" charset="0"/>
              </a:rPr>
            </a:br>
            <a:br>
              <a:rPr lang="en-US" sz="1800" dirty="0">
                <a:latin typeface="Segoe UI" panose="020B0502040204020203" pitchFamily="34" charset="0"/>
                <a:cs typeface="Segoe UI" panose="020B0502040204020203" pitchFamily="34" charset="0"/>
              </a:rPr>
            </a:br>
            <a:endParaRPr lang="en-US" sz="1800" dirty="0">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cap="none" dirty="0">
                <a:latin typeface="Segoe UI" panose="020B0502040204020203" pitchFamily="34" charset="0"/>
                <a:cs typeface="Segoe UI" panose="020B0502040204020203" pitchFamily="34" charset="0"/>
              </a:rPr>
              <a:t>Notified Claims (CRU data)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15" y="1425575"/>
            <a:ext cx="7836194" cy="464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32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11" y="1339710"/>
            <a:ext cx="8229601" cy="471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24"/>
          <p:cNvSpPr>
            <a:spLocks noGrp="1"/>
          </p:cNvSpPr>
          <p:nvPr>
            <p:ph type="title"/>
          </p:nvPr>
        </p:nvSpPr>
        <p:spPr/>
        <p:txBody>
          <a:bodyPr/>
          <a:lstStyle/>
          <a:p>
            <a:r>
              <a:rPr lang="en-US" cap="none" dirty="0">
                <a:latin typeface="Segoe UI" panose="020B0502040204020203" pitchFamily="34" charset="0"/>
                <a:cs typeface="Segoe UI" panose="020B0502040204020203" pitchFamily="34" charset="0"/>
              </a:rPr>
              <a:t>Motor claims trends (portal co data)</a:t>
            </a:r>
          </a:p>
        </p:txBody>
      </p:sp>
      <p:cxnSp>
        <p:nvCxnSpPr>
          <p:cNvPr id="6" name="Straight Connector 5"/>
          <p:cNvCxnSpPr/>
          <p:nvPr/>
        </p:nvCxnSpPr>
        <p:spPr>
          <a:xfrm flipV="1">
            <a:off x="3350337" y="1796922"/>
            <a:ext cx="0" cy="3412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602602" y="2551832"/>
            <a:ext cx="6391" cy="265750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cap="none" dirty="0">
                <a:latin typeface="Segoe UI" panose="020B0502040204020203" pitchFamily="34" charset="0"/>
                <a:cs typeface="Segoe UI" panose="020B0502040204020203" pitchFamily="34" charset="0"/>
              </a:rPr>
              <a:t>EL &amp; PL claims trends (portal co data)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70" y="1499204"/>
            <a:ext cx="7834313" cy="431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91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cap="none" dirty="0"/>
          </a:p>
        </p:txBody>
      </p:sp>
      <p:sp>
        <p:nvSpPr>
          <p:cNvPr id="4" name="AutoShape 2" descr="Image result for uber logo"/>
          <p:cNvSpPr>
            <a:spLocks noChangeAspect="1" noChangeArrowheads="1"/>
          </p:cNvSpPr>
          <p:nvPr/>
        </p:nvSpPr>
        <p:spPr bwMode="auto">
          <a:xfrm>
            <a:off x="63500" y="-136525"/>
            <a:ext cx="2305050" cy="129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uber logo"/>
          <p:cNvSpPr>
            <a:spLocks noChangeAspect="1" noChangeArrowheads="1"/>
          </p:cNvSpPr>
          <p:nvPr/>
        </p:nvSpPr>
        <p:spPr bwMode="auto">
          <a:xfrm>
            <a:off x="215900" y="15875"/>
            <a:ext cx="2305050" cy="129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1951961"/>
            <a:ext cx="23050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1" descr="Image result for deliveroo logo"/>
          <p:cNvSpPr>
            <a:spLocks noChangeAspect="1" noChangeArrowheads="1"/>
          </p:cNvSpPr>
          <p:nvPr/>
        </p:nvSpPr>
        <p:spPr bwMode="auto">
          <a:xfrm>
            <a:off x="215900" y="15875"/>
            <a:ext cx="990600" cy="99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4" descr="Image result for deliveroo logo"/>
          <p:cNvSpPr>
            <a:spLocks noChangeAspect="1" noChangeArrowheads="1"/>
          </p:cNvSpPr>
          <p:nvPr/>
        </p:nvSpPr>
        <p:spPr bwMode="auto">
          <a:xfrm>
            <a:off x="368300" y="168275"/>
            <a:ext cx="990600" cy="99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221" y="4014236"/>
            <a:ext cx="2100817" cy="210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7" descr="Image result for pimlico plumbers logo"/>
          <p:cNvSpPr>
            <a:spLocks noChangeAspect="1" noChangeArrowheads="1"/>
          </p:cNvSpPr>
          <p:nvPr/>
        </p:nvSpPr>
        <p:spPr bwMode="auto">
          <a:xfrm>
            <a:off x="63500"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3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645" y="4324351"/>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addison l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054" y="1723361"/>
            <a:ext cx="310515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worker, employee or contractor?</a:t>
            </a: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16</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Employment lawyers recognise three broad categories of individuals who supply their labour:</a:t>
            </a: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For the purpose of this talk, employees and workers will be treated the same for the purpose of civil claims as employers owe the same liabilities to employees and workers irrespective of their legal definition. It is only in employment claims where the employee/ worker distinction becomes relevant.</a:t>
            </a:r>
          </a:p>
          <a:p>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Companies do not however owe the same civil liabilities to those who are self-employed/ contractors.</a:t>
            </a:r>
          </a:p>
        </p:txBody>
      </p:sp>
      <p:graphicFrame>
        <p:nvGraphicFramePr>
          <p:cNvPr id="7" name="Table 6"/>
          <p:cNvGraphicFramePr>
            <a:graphicFrameLocks noGrp="1"/>
          </p:cNvGraphicFramePr>
          <p:nvPr>
            <p:extLst>
              <p:ext uri="{D42A27DB-BD31-4B8C-83A1-F6EECF244321}">
                <p14:modId xmlns:p14="http://schemas.microsoft.com/office/powerpoint/2010/main" val="3399697267"/>
              </p:ext>
            </p:extLst>
          </p:nvPr>
        </p:nvGraphicFramePr>
        <p:xfrm>
          <a:off x="457198" y="1784128"/>
          <a:ext cx="8229602" cy="3025242"/>
        </p:xfrm>
        <a:graphic>
          <a:graphicData uri="http://schemas.openxmlformats.org/drawingml/2006/table">
            <a:tbl>
              <a:tblPr firstRow="1" bandRow="1">
                <a:tableStyleId>{5C22544A-7EE6-4342-B048-85BDC9FD1C3A}</a:tableStyleId>
              </a:tblPr>
              <a:tblGrid>
                <a:gridCol w="1592038">
                  <a:extLst>
                    <a:ext uri="{9D8B030D-6E8A-4147-A177-3AD203B41FA5}">
                      <a16:colId xmlns:a16="http://schemas.microsoft.com/office/drawing/2014/main" val="20000"/>
                    </a:ext>
                  </a:extLst>
                </a:gridCol>
                <a:gridCol w="6637564">
                  <a:extLst>
                    <a:ext uri="{9D8B030D-6E8A-4147-A177-3AD203B41FA5}">
                      <a16:colId xmlns:a16="http://schemas.microsoft.com/office/drawing/2014/main" val="20001"/>
                    </a:ext>
                  </a:extLst>
                </a:gridCol>
              </a:tblGrid>
              <a:tr h="814055">
                <a:tc>
                  <a:txBody>
                    <a:bodyPr/>
                    <a:lstStyle/>
                    <a:p>
                      <a:pPr algn="ctr"/>
                      <a:r>
                        <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rPr>
                        <a:t>Employees</a:t>
                      </a:r>
                    </a:p>
                  </a:txBody>
                  <a:tcPr anchor="ctr">
                    <a:solidFill>
                      <a:schemeClr val="bg1">
                        <a:lumMod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Segoe UI" panose="020B0502040204020203" pitchFamily="34" charset="0"/>
                          <a:ea typeface="Segoe UI" panose="020B0502040204020203" pitchFamily="34" charset="0"/>
                          <a:cs typeface="Segoe UI" panose="020B0502040204020203" pitchFamily="34" charset="0"/>
                        </a:rPr>
                        <a:t>An individual who has </a:t>
                      </a:r>
                      <a:r>
                        <a:rPr lang="en-GB" sz="1200" b="0" u="sng" dirty="0">
                          <a:solidFill>
                            <a:schemeClr val="bg1"/>
                          </a:solidFill>
                          <a:latin typeface="Segoe UI" panose="020B0502040204020203" pitchFamily="34" charset="0"/>
                          <a:ea typeface="Segoe UI" panose="020B0502040204020203" pitchFamily="34" charset="0"/>
                          <a:cs typeface="Segoe UI" panose="020B0502040204020203" pitchFamily="34" charset="0"/>
                        </a:rPr>
                        <a:t>entered into or works under</a:t>
                      </a:r>
                      <a:r>
                        <a:rPr lang="en-GB" sz="1200" b="0" u="none"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200" b="0" dirty="0">
                          <a:solidFill>
                            <a:schemeClr val="bg1"/>
                          </a:solidFill>
                          <a:latin typeface="Segoe UI" panose="020B0502040204020203" pitchFamily="34" charset="0"/>
                          <a:ea typeface="Segoe UI" panose="020B0502040204020203" pitchFamily="34" charset="0"/>
                          <a:cs typeface="Segoe UI" panose="020B0502040204020203" pitchFamily="34" charset="0"/>
                        </a:rPr>
                        <a:t>a contract of employment. This is the simplest relationship and the contract does not have to be in writing (section 230, Employment Right Act 1996).</a:t>
                      </a:r>
                    </a:p>
                  </a:txBody>
                  <a:tcPr>
                    <a:solidFill>
                      <a:schemeClr val="bg1">
                        <a:lumMod val="50000"/>
                      </a:schemeClr>
                    </a:solidFill>
                  </a:tcPr>
                </a:tc>
                <a:extLst>
                  <a:ext uri="{0D108BD9-81ED-4DB2-BD59-A6C34878D82A}">
                    <a16:rowId xmlns:a16="http://schemas.microsoft.com/office/drawing/2014/main" val="10000"/>
                  </a:ext>
                </a:extLst>
              </a:tr>
              <a:tr h="1022467">
                <a:tc>
                  <a:txBody>
                    <a:bodyPr/>
                    <a:lstStyle/>
                    <a:p>
                      <a:pPr algn="ctr"/>
                      <a:r>
                        <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rPr>
                        <a:t>Workers</a:t>
                      </a:r>
                    </a:p>
                  </a:txBody>
                  <a:tcPr anchor="ctr">
                    <a:solidFill>
                      <a:schemeClr val="bg1">
                        <a:lumMod val="50000"/>
                      </a:schemeClr>
                    </a:solidFill>
                  </a:tcPr>
                </a:tc>
                <a:tc>
                  <a:txBody>
                    <a:bodyPr/>
                    <a:lstStyle/>
                    <a:p>
                      <a:r>
                        <a:rPr lang="en-GB" sz="1200" b="0" dirty="0">
                          <a:solidFill>
                            <a:schemeClr val="bg1"/>
                          </a:solidFill>
                          <a:latin typeface="Segoe UI" panose="020B0502040204020203" pitchFamily="34" charset="0"/>
                          <a:ea typeface="Segoe UI" panose="020B0502040204020203" pitchFamily="34" charset="0"/>
                          <a:cs typeface="Segoe UI" panose="020B0502040204020203" pitchFamily="34" charset="0"/>
                        </a:rPr>
                        <a:t>An individual who has entered into or works under a</a:t>
                      </a:r>
                      <a:r>
                        <a:rPr lang="en-GB" sz="1200" b="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contract of employment which defines the individual as a worker </a:t>
                      </a:r>
                      <a:r>
                        <a:rPr lang="en-GB" sz="1200" b="0" u="sng"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or</a:t>
                      </a:r>
                      <a:r>
                        <a:rPr lang="en-GB" sz="1200" b="0" u="none"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any other contract where the individual undertake to do or perform any work or service… (section 230, Employment Rights Act 1996).</a:t>
                      </a:r>
                      <a:endParaRPr lang="en-GB" sz="1200" b="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solidFill>
                      <a:schemeClr val="bg1">
                        <a:lumMod val="50000"/>
                      </a:schemeClr>
                    </a:solidFill>
                  </a:tcPr>
                </a:tc>
                <a:extLst>
                  <a:ext uri="{0D108BD9-81ED-4DB2-BD59-A6C34878D82A}">
                    <a16:rowId xmlns:a16="http://schemas.microsoft.com/office/drawing/2014/main" val="10001"/>
                  </a:ext>
                </a:extLst>
              </a:tr>
              <a:tr h="1188720">
                <a:tc>
                  <a:txBody>
                    <a:bodyPr/>
                    <a:lstStyle/>
                    <a:p>
                      <a:pPr algn="ctr"/>
                      <a:r>
                        <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rPr>
                        <a:t>Self-employed</a:t>
                      </a:r>
                      <a:r>
                        <a:rPr lang="en-GB" sz="15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contractors</a:t>
                      </a:r>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solidFill>
                      <a:schemeClr val="bg1">
                        <a:lumMod val="50000"/>
                      </a:schemeClr>
                    </a:solidFill>
                  </a:tcPr>
                </a:tc>
                <a:tc>
                  <a:txBody>
                    <a:bodyPr/>
                    <a:lstStyle/>
                    <a:p>
                      <a:r>
                        <a:rPr lang="en-GB" sz="1200" b="0" dirty="0">
                          <a:solidFill>
                            <a:schemeClr val="bg1"/>
                          </a:solidFill>
                          <a:latin typeface="Segoe UI" panose="020B0502040204020203" pitchFamily="34" charset="0"/>
                          <a:ea typeface="Segoe UI" panose="020B0502040204020203" pitchFamily="34" charset="0"/>
                          <a:cs typeface="Segoe UI" panose="020B0502040204020203" pitchFamily="34" charset="0"/>
                        </a:rPr>
                        <a:t>The legal status of such</a:t>
                      </a:r>
                      <a:r>
                        <a:rPr lang="en-GB" sz="1200" b="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self-employed/ contractors depends upon the application of various criteria. </a:t>
                      </a:r>
                      <a:r>
                        <a:rPr lang="en-GB" sz="1200" b="0" dirty="0">
                          <a:solidFill>
                            <a:schemeClr val="bg1"/>
                          </a:solidFill>
                          <a:latin typeface="Segoe UI" panose="020B0502040204020203" pitchFamily="34" charset="0"/>
                          <a:ea typeface="Segoe UI" panose="020B0502040204020203" pitchFamily="34" charset="0"/>
                          <a:cs typeface="Segoe UI" panose="020B0502040204020203" pitchFamily="34" charset="0"/>
                        </a:rPr>
                        <a:t>The courts have shown a willingness to overlook the fact that the worker is described as "self-employed“</a:t>
                      </a:r>
                      <a:r>
                        <a:rPr lang="en-GB" sz="1200" b="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or a “contractor”</a:t>
                      </a:r>
                      <a:r>
                        <a:rPr lang="en-GB" sz="1200" b="0" dirty="0">
                          <a:solidFill>
                            <a:schemeClr val="bg1"/>
                          </a:solidFill>
                          <a:latin typeface="Segoe UI" panose="020B0502040204020203" pitchFamily="34" charset="0"/>
                          <a:ea typeface="Segoe UI" panose="020B0502040204020203" pitchFamily="34" charset="0"/>
                          <a:cs typeface="Segoe UI" panose="020B0502040204020203" pitchFamily="34" charset="0"/>
                        </a:rPr>
                        <a:t> if the other factual circumstances actually point towards employment. Note that they</a:t>
                      </a:r>
                      <a:r>
                        <a:rPr lang="en-GB" sz="1200" b="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are not employees; treated different for tax and NIC; their engagement can be terminated in accordance with the contract and they do not have any employment rights.</a:t>
                      </a:r>
                      <a:endParaRPr lang="en-GB" sz="1200" b="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solidFill>
                      <a:schemeClr val="bg1">
                        <a:lumMod val="5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04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DELIVEROO</a:t>
            </a: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17</a:t>
            </a:fld>
            <a:endParaRPr lang="en-US">
              <a:solidFill>
                <a:prstClr val="black">
                  <a:tint val="75000"/>
                </a:prstClr>
              </a:solidFill>
            </a:endParaRPr>
          </a:p>
        </p:txBody>
      </p:sp>
      <p:sp>
        <p:nvSpPr>
          <p:cNvPr id="4" name="Content Placeholder 3"/>
          <p:cNvSpPr>
            <a:spLocks noGrp="1"/>
          </p:cNvSpPr>
          <p:nvPr>
            <p:ph sz="quarter" idx="13"/>
          </p:nvPr>
        </p:nvSpPr>
        <p:spPr>
          <a:xfrm>
            <a:off x="2558017" y="1270660"/>
            <a:ext cx="6128783" cy="4186601"/>
          </a:xfrm>
        </p:spPr>
        <p:txBody>
          <a:bodyPr/>
          <a:lstStyle/>
          <a:p>
            <a:r>
              <a:rPr lang="en-GB" sz="1200" b="1" dirty="0">
                <a:latin typeface="Segoe UI" panose="020B0502040204020203" pitchFamily="34" charset="0"/>
                <a:ea typeface="Segoe UI" panose="020B0502040204020203" pitchFamily="34" charset="0"/>
                <a:cs typeface="Segoe UI" panose="020B0502040204020203" pitchFamily="34" charset="0"/>
              </a:rPr>
              <a:t>Independent Workers' Union of Great Britain (IWGB) v </a:t>
            </a:r>
            <a:r>
              <a:rPr lang="en-GB" sz="1200" b="1" dirty="0" err="1">
                <a:latin typeface="Segoe UI" panose="020B0502040204020203" pitchFamily="34" charset="0"/>
                <a:ea typeface="Segoe UI" panose="020B0502040204020203" pitchFamily="34" charset="0"/>
                <a:cs typeface="Segoe UI" panose="020B0502040204020203" pitchFamily="34" charset="0"/>
              </a:rPr>
              <a:t>RooFoods</a:t>
            </a:r>
            <a:r>
              <a:rPr lang="en-GB" sz="1200" b="1" dirty="0">
                <a:latin typeface="Segoe UI" panose="020B0502040204020203" pitchFamily="34" charset="0"/>
                <a:ea typeface="Segoe UI" panose="020B0502040204020203" pitchFamily="34" charset="0"/>
                <a:cs typeface="Segoe UI" panose="020B0502040204020203" pitchFamily="34" charset="0"/>
              </a:rPr>
              <a:t> Ltd (t/a </a:t>
            </a:r>
            <a:r>
              <a:rPr lang="en-GB" sz="1200" b="1" dirty="0" err="1">
                <a:latin typeface="Segoe UI" panose="020B0502040204020203" pitchFamily="34" charset="0"/>
                <a:ea typeface="Segoe UI" panose="020B0502040204020203" pitchFamily="34" charset="0"/>
                <a:cs typeface="Segoe UI" panose="020B0502040204020203" pitchFamily="34" charset="0"/>
              </a:rPr>
              <a:t>Deliveroo</a:t>
            </a:r>
            <a:r>
              <a:rPr lang="en-GB" sz="1200" b="1" dirty="0">
                <a:latin typeface="Segoe UI" panose="020B0502040204020203" pitchFamily="34" charset="0"/>
                <a:ea typeface="Segoe UI" panose="020B0502040204020203" pitchFamily="34" charset="0"/>
                <a:cs typeface="Segoe UI" panose="020B0502040204020203" pitchFamily="34" charset="0"/>
              </a:rPr>
              <a:t>), [2017] 11 WLUK 313, 14 November 2017</a:t>
            </a:r>
          </a:p>
          <a:p>
            <a:pPr indent="0">
              <a:buNone/>
            </a:pPr>
            <a:r>
              <a:rPr lang="en-GB" sz="1200" b="1" dirty="0">
                <a:latin typeface="Segoe UI" panose="020B0502040204020203" pitchFamily="34" charset="0"/>
                <a:ea typeface="Segoe UI" panose="020B0502040204020203" pitchFamily="34" charset="0"/>
                <a:cs typeface="Segoe UI" panose="020B0502040204020203" pitchFamily="34" charset="0"/>
              </a:rPr>
              <a:t>Facts: </a:t>
            </a:r>
          </a:p>
          <a:p>
            <a:r>
              <a:rPr lang="en-GB" sz="1200" dirty="0" err="1">
                <a:latin typeface="Segoe UI" panose="020B0502040204020203" pitchFamily="34" charset="0"/>
                <a:ea typeface="Segoe UI" panose="020B0502040204020203" pitchFamily="34" charset="0"/>
                <a:cs typeface="Segoe UI" panose="020B0502040204020203" pitchFamily="34" charset="0"/>
              </a:rPr>
              <a:t>Deliveroo</a:t>
            </a:r>
            <a:r>
              <a:rPr lang="en-GB" sz="1200" dirty="0">
                <a:latin typeface="Segoe UI" panose="020B0502040204020203" pitchFamily="34" charset="0"/>
                <a:ea typeface="Segoe UI" panose="020B0502040204020203" pitchFamily="34" charset="0"/>
                <a:cs typeface="Segoe UI" panose="020B0502040204020203" pitchFamily="34" charset="0"/>
              </a:rPr>
              <a:t> engaged people to deliver takeaway food. Riders sign up to the app, sign a contract, and were given training.</a:t>
            </a:r>
          </a:p>
          <a:p>
            <a:r>
              <a:rPr lang="en-GB" sz="1200" dirty="0">
                <a:latin typeface="Segoe UI" panose="020B0502040204020203" pitchFamily="34" charset="0"/>
                <a:ea typeface="Segoe UI" panose="020B0502040204020203" pitchFamily="34" charset="0"/>
                <a:cs typeface="Segoe UI" panose="020B0502040204020203" pitchFamily="34" charset="0"/>
              </a:rPr>
              <a:t>Riders can choose whether to accept or decline delivery jobs. </a:t>
            </a:r>
          </a:p>
          <a:p>
            <a:r>
              <a:rPr lang="en-GB" sz="1200" dirty="0">
                <a:latin typeface="Segoe UI" panose="020B0502040204020203" pitchFamily="34" charset="0"/>
                <a:ea typeface="Segoe UI" panose="020B0502040204020203" pitchFamily="34" charset="0"/>
                <a:cs typeface="Segoe UI" panose="020B0502040204020203" pitchFamily="34" charset="0"/>
              </a:rPr>
              <a:t>Contract provided that riders can engage a substitute to provide services, although the rider was responsible for ensuring any substitutes had the requisite skills and training.</a:t>
            </a:r>
          </a:p>
          <a:p>
            <a:r>
              <a:rPr lang="en-GB" sz="1200" dirty="0">
                <a:latin typeface="Segoe UI" panose="020B0502040204020203" pitchFamily="34" charset="0"/>
                <a:ea typeface="Segoe UI" panose="020B0502040204020203" pitchFamily="34" charset="0"/>
                <a:cs typeface="Segoe UI" panose="020B0502040204020203" pitchFamily="34" charset="0"/>
              </a:rPr>
              <a:t>Union asked the Central Arbitration Committee to accept an application to be recognised for collective bargaining by  </a:t>
            </a:r>
            <a:r>
              <a:rPr lang="en-GB" sz="1200" dirty="0" err="1">
                <a:latin typeface="Segoe UI" panose="020B0502040204020203" pitchFamily="34" charset="0"/>
                <a:ea typeface="Segoe UI" panose="020B0502040204020203" pitchFamily="34" charset="0"/>
                <a:cs typeface="Segoe UI" panose="020B0502040204020203" pitchFamily="34" charset="0"/>
              </a:rPr>
              <a:t>Deliveroo</a:t>
            </a:r>
            <a:r>
              <a:rPr lang="en-GB" sz="1200" dirty="0">
                <a:latin typeface="Segoe UI" panose="020B0502040204020203" pitchFamily="34" charset="0"/>
                <a:ea typeface="Segoe UI" panose="020B0502040204020203" pitchFamily="34" charset="0"/>
                <a:cs typeface="Segoe UI" panose="020B0502040204020203" pitchFamily="34" charset="0"/>
              </a:rPr>
              <a:t>.</a:t>
            </a:r>
          </a:p>
          <a:p>
            <a:r>
              <a:rPr lang="en-GB" sz="1200" dirty="0">
                <a:latin typeface="Segoe UI" panose="020B0502040204020203" pitchFamily="34" charset="0"/>
                <a:ea typeface="Segoe UI" panose="020B0502040204020203" pitchFamily="34" charset="0"/>
                <a:cs typeface="Segoe UI" panose="020B0502040204020203" pitchFamily="34" charset="0"/>
              </a:rPr>
              <a:t>Issue was whether the riders were ‘workers ‘ within  the statutory definition of the Employment Rights Act 1996 s.230(3)(b).</a:t>
            </a:r>
          </a:p>
          <a:p>
            <a:pPr indent="0">
              <a:buNone/>
            </a:pPr>
            <a:r>
              <a:rPr lang="en-GB" sz="1200" b="1" dirty="0">
                <a:latin typeface="Segoe UI" panose="020B0502040204020203" pitchFamily="34" charset="0"/>
                <a:ea typeface="Segoe UI" panose="020B0502040204020203" pitchFamily="34" charset="0"/>
                <a:cs typeface="Segoe UI" panose="020B0502040204020203" pitchFamily="34" charset="0"/>
              </a:rPr>
              <a:t>Held:</a:t>
            </a:r>
          </a:p>
          <a:p>
            <a:r>
              <a:rPr lang="en-GB" sz="1200" dirty="0">
                <a:latin typeface="Segoe UI" panose="020B0502040204020203" pitchFamily="34" charset="0"/>
                <a:ea typeface="Segoe UI" panose="020B0502040204020203" pitchFamily="34" charset="0"/>
                <a:cs typeface="Segoe UI" panose="020B0502040204020203" pitchFamily="34" charset="0"/>
              </a:rPr>
              <a:t>A right of substitution both before and after riders have accepted a job was genuine, so the riders did not undertake to personally work or provide services for someone which defeated the claim that the riders were ‘workers’. </a:t>
            </a:r>
          </a:p>
          <a:p>
            <a:r>
              <a:rPr lang="en-GB" sz="1200" dirty="0">
                <a:latin typeface="Segoe UI" panose="020B0502040204020203" pitchFamily="34" charset="0"/>
                <a:ea typeface="Segoe UI" panose="020B0502040204020203" pitchFamily="34" charset="0"/>
                <a:cs typeface="Segoe UI" panose="020B0502040204020203" pitchFamily="34" charset="0"/>
              </a:rPr>
              <a:t>The Union’s claim to collective bargaining was therefore rejected and the riders were therefore self-employed.</a:t>
            </a:r>
          </a:p>
          <a:p>
            <a:r>
              <a:rPr lang="en-GB" sz="1200" dirty="0">
                <a:latin typeface="Segoe UI" panose="020B0502040204020203" pitchFamily="34" charset="0"/>
                <a:ea typeface="Segoe UI" panose="020B0502040204020203" pitchFamily="34" charset="0"/>
                <a:cs typeface="Segoe UI" panose="020B0502040204020203" pitchFamily="34" charset="0"/>
              </a:rPr>
              <a:t>It is absolutely key to find the true agreement by examining all relevant evidence including the contract, read in context to determine whether a right is genuine or otherwise.</a:t>
            </a:r>
          </a:p>
          <a:p>
            <a:r>
              <a:rPr lang="en-GB" sz="1200" dirty="0">
                <a:latin typeface="Segoe UI" panose="020B0502040204020203" pitchFamily="34" charset="0"/>
                <a:ea typeface="Segoe UI" panose="020B0502040204020203" pitchFamily="34" charset="0"/>
                <a:cs typeface="Segoe UI" panose="020B0502040204020203" pitchFamily="34" charset="0"/>
              </a:rPr>
              <a:t>It is fundamental to a claim of worker status that a person is personally providing services.</a:t>
            </a:r>
          </a:p>
          <a:p>
            <a:pPr indent="0">
              <a:buNone/>
            </a:pPr>
            <a:endParaRPr lang="en-GB" sz="1200" dirty="0">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20" y="2304188"/>
            <a:ext cx="2100817" cy="210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51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33398"/>
            <a:ext cx="5594888" cy="630079"/>
          </a:xfrm>
        </p:spPr>
        <p:txBody>
          <a:bodyPr>
            <a:normAutofit/>
          </a:bodyPr>
          <a:lstStyle/>
          <a:p>
            <a:r>
              <a:rPr lang="en-GB" dirty="0" err="1">
                <a:latin typeface="Segoe UI" panose="020B0502040204020203" pitchFamily="34" charset="0"/>
                <a:ea typeface="Segoe UI" panose="020B0502040204020203" pitchFamily="34" charset="0"/>
                <a:cs typeface="Segoe UI" panose="020B0502040204020203" pitchFamily="34" charset="0"/>
              </a:rPr>
              <a:t>pimlico</a:t>
            </a:r>
            <a:r>
              <a:rPr lang="en-GB" dirty="0">
                <a:latin typeface="Segoe UI" panose="020B0502040204020203" pitchFamily="34" charset="0"/>
                <a:ea typeface="Segoe UI" panose="020B0502040204020203" pitchFamily="34" charset="0"/>
                <a:cs typeface="Segoe UI" panose="020B0502040204020203" pitchFamily="34" charset="0"/>
              </a:rPr>
              <a:t> plumbers</a:t>
            </a:r>
          </a:p>
        </p:txBody>
      </p:sp>
      <p:sp>
        <p:nvSpPr>
          <p:cNvPr id="3" name="Slide Number Placeholder 2"/>
          <p:cNvSpPr>
            <a:spLocks noGrp="1"/>
          </p:cNvSpPr>
          <p:nvPr>
            <p:ph type="sldNum" sz="quarter" idx="12"/>
          </p:nvPr>
        </p:nvSpPr>
        <p:spPr/>
        <p:txBody>
          <a:bodyPr/>
          <a:lstStyle/>
          <a:p>
            <a:fld id="{C9C00FB6-3605-B843-B201-F9FC7C72FE33}" type="slidenum">
              <a:rPr lang="en-US" smtClean="0"/>
              <a:pPr/>
              <a:t>18</a:t>
            </a:fld>
            <a:endParaRPr lang="en-US"/>
          </a:p>
        </p:txBody>
      </p:sp>
      <p:sp>
        <p:nvSpPr>
          <p:cNvPr id="4" name="Content Placeholder 3"/>
          <p:cNvSpPr>
            <a:spLocks noGrp="1"/>
          </p:cNvSpPr>
          <p:nvPr>
            <p:ph sz="quarter" idx="13"/>
          </p:nvPr>
        </p:nvSpPr>
        <p:spPr>
          <a:xfrm>
            <a:off x="457200" y="1461408"/>
            <a:ext cx="8229600" cy="4185859"/>
          </a:xfrm>
        </p:spPr>
        <p:txBody>
          <a:bodyPr/>
          <a:lstStyle/>
          <a:p>
            <a:pPr lvl="0"/>
            <a:r>
              <a:rPr lang="en-GB" sz="1200" b="1" i="1" dirty="0">
                <a:latin typeface="Segoe UI" panose="020B0502040204020203" pitchFamily="34" charset="0"/>
                <a:ea typeface="Segoe UI" panose="020B0502040204020203" pitchFamily="34" charset="0"/>
                <a:cs typeface="Segoe UI" panose="020B0502040204020203" pitchFamily="34" charset="0"/>
              </a:rPr>
              <a:t>Pimlico Plumbers Ltd &amp; Anor v Smith </a:t>
            </a:r>
            <a:r>
              <a:rPr lang="en-GB" sz="1200" b="1" dirty="0">
                <a:latin typeface="Segoe UI" panose="020B0502040204020203" pitchFamily="34" charset="0"/>
                <a:ea typeface="Segoe UI" panose="020B0502040204020203" pitchFamily="34" charset="0"/>
                <a:cs typeface="Segoe UI" panose="020B0502040204020203" pitchFamily="34" charset="0"/>
              </a:rPr>
              <a:t>[2018] UKSC 29, 13 June 2018</a:t>
            </a:r>
            <a:endParaRPr lang="en-GB" sz="1200" dirty="0">
              <a:latin typeface="Segoe UI" panose="020B0502040204020203" pitchFamily="34" charset="0"/>
              <a:ea typeface="Segoe UI" panose="020B0502040204020203" pitchFamily="34" charset="0"/>
              <a:cs typeface="Segoe UI" panose="020B0502040204020203" pitchFamily="34" charset="0"/>
            </a:endParaRPr>
          </a:p>
          <a:p>
            <a:r>
              <a:rPr lang="en-GB" sz="1200" dirty="0">
                <a:latin typeface="Segoe UI" panose="020B0502040204020203" pitchFamily="34" charset="0"/>
                <a:ea typeface="Segoe UI" panose="020B0502040204020203" pitchFamily="34" charset="0"/>
                <a:cs typeface="Segoe UI" panose="020B0502040204020203" pitchFamily="34" charset="0"/>
              </a:rPr>
              <a:t>Mr Smith carried out plumbing work for Pimlico Plumbers between 2005 and 2011.  </a:t>
            </a: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latin typeface="Segoe UI" panose="020B0502040204020203" pitchFamily="34" charset="0"/>
              <a:ea typeface="Segoe UI" panose="020B0502040204020203" pitchFamily="34" charset="0"/>
              <a:cs typeface="Segoe UI" panose="020B0502040204020203" pitchFamily="34" charset="0"/>
            </a:endParaRPr>
          </a:p>
          <a:p>
            <a:r>
              <a:rPr lang="en-GB" sz="1200" dirty="0">
                <a:latin typeface="Segoe UI" panose="020B0502040204020203" pitchFamily="34" charset="0"/>
                <a:ea typeface="Segoe UI" panose="020B0502040204020203" pitchFamily="34" charset="0"/>
                <a:cs typeface="Segoe UI" panose="020B0502040204020203" pitchFamily="34" charset="0"/>
              </a:rPr>
              <a:t>Mr Smith claimed that he was an employee of Pimlico Plumbers and that following a heart attack in 2011 he was unfairly or wrongfully dismissed and discriminated against on the grounds of his disability.  Pimlico Plumbers’ position was that he was self-employed.</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01736759"/>
              </p:ext>
            </p:extLst>
          </p:nvPr>
        </p:nvGraphicFramePr>
        <p:xfrm>
          <a:off x="273131" y="2062709"/>
          <a:ext cx="8740240" cy="2746797"/>
        </p:xfrm>
        <a:graphic>
          <a:graphicData uri="http://schemas.openxmlformats.org/drawingml/2006/table">
            <a:tbl>
              <a:tblPr firstRow="1" bandRow="1">
                <a:tableStyleId>{5C22544A-7EE6-4342-B048-85BDC9FD1C3A}</a:tableStyleId>
              </a:tblPr>
              <a:tblGrid>
                <a:gridCol w="4370120">
                  <a:extLst>
                    <a:ext uri="{9D8B030D-6E8A-4147-A177-3AD203B41FA5}">
                      <a16:colId xmlns:a16="http://schemas.microsoft.com/office/drawing/2014/main" val="20000"/>
                    </a:ext>
                  </a:extLst>
                </a:gridCol>
                <a:gridCol w="4370120">
                  <a:extLst>
                    <a:ext uri="{9D8B030D-6E8A-4147-A177-3AD203B41FA5}">
                      <a16:colId xmlns:a16="http://schemas.microsoft.com/office/drawing/2014/main" val="20001"/>
                    </a:ext>
                  </a:extLst>
                </a:gridCol>
              </a:tblGrid>
              <a:tr h="198735">
                <a:tc>
                  <a:txBody>
                    <a:bodyPr/>
                    <a:lstStyle/>
                    <a:p>
                      <a:r>
                        <a:rPr lang="en-GB" sz="1200" dirty="0">
                          <a:latin typeface="Segoe UI" panose="020B0502040204020203" pitchFamily="34" charset="0"/>
                          <a:ea typeface="Segoe UI" panose="020B0502040204020203" pitchFamily="34" charset="0"/>
                          <a:cs typeface="Segoe UI" panose="020B0502040204020203" pitchFamily="34" charset="0"/>
                        </a:rPr>
                        <a:t>Employer/Worker</a:t>
                      </a:r>
                    </a:p>
                  </a:txBody>
                  <a:tcPr/>
                </a:tc>
                <a:tc>
                  <a:txBody>
                    <a:bodyPr/>
                    <a:lstStyle/>
                    <a:p>
                      <a:r>
                        <a:rPr lang="en-GB" sz="1200" dirty="0">
                          <a:latin typeface="Segoe UI" panose="020B0502040204020203" pitchFamily="34" charset="0"/>
                          <a:ea typeface="Segoe UI" panose="020B0502040204020203" pitchFamily="34" charset="0"/>
                          <a:cs typeface="Segoe UI" panose="020B0502040204020203" pitchFamily="34" charset="0"/>
                        </a:rPr>
                        <a:t>Self-employed/Contractor</a:t>
                      </a:r>
                    </a:p>
                  </a:txBody>
                  <a:tcPr/>
                </a:tc>
                <a:extLst>
                  <a:ext uri="{0D108BD9-81ED-4DB2-BD59-A6C34878D82A}">
                    <a16:rowId xmlns:a16="http://schemas.microsoft.com/office/drawing/2014/main" val="10000"/>
                  </a:ext>
                </a:extLst>
              </a:tr>
              <a:tr h="2472477">
                <a:tc>
                  <a:txBody>
                    <a:bodyPr/>
                    <a:lstStyle/>
                    <a:p>
                      <a:pPr marL="342900" indent="-342900">
                        <a:spcBef>
                          <a:spcPct val="20000"/>
                        </a:spcBef>
                        <a:buClr>
                          <a:srgbClr val="D12F25"/>
                        </a:buClr>
                        <a:buSzPct val="100000"/>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Pimlico uniform,</a:t>
                      </a:r>
                      <a:r>
                        <a:rPr lang="en-GB" sz="1200" baseline="0" dirty="0">
                          <a:latin typeface="Segoe UI" panose="020B0502040204020203" pitchFamily="34" charset="0"/>
                          <a:ea typeface="Segoe UI" panose="020B0502040204020203" pitchFamily="34" charset="0"/>
                          <a:cs typeface="Segoe UI" panose="020B0502040204020203" pitchFamily="34" charset="0"/>
                        </a:rPr>
                        <a:t> branded van, and ID card</a:t>
                      </a:r>
                      <a:endParaRPr lang="en-GB" sz="1200" dirty="0">
                        <a:latin typeface="Segoe UI" panose="020B0502040204020203" pitchFamily="34" charset="0"/>
                        <a:ea typeface="Segoe UI" panose="020B0502040204020203" pitchFamily="34" charset="0"/>
                        <a:cs typeface="Segoe UI" panose="020B0502040204020203" pitchFamily="34" charset="0"/>
                      </a:endParaRPr>
                    </a:p>
                    <a:p>
                      <a:pPr marL="342900" indent="-342900">
                        <a:spcBef>
                          <a:spcPct val="20000"/>
                        </a:spcBef>
                        <a:buClr>
                          <a:srgbClr val="D12F25"/>
                        </a:buClr>
                        <a:buSzPct val="100000"/>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Use of  a company mobile phone.</a:t>
                      </a:r>
                    </a:p>
                    <a:p>
                      <a:pPr marL="342900" indent="-342900">
                        <a:spcBef>
                          <a:spcPct val="20000"/>
                        </a:spcBef>
                        <a:buClr>
                          <a:srgbClr val="D12F25"/>
                        </a:buClr>
                        <a:buSzPct val="100000"/>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Worked exclusively for Pimlico.</a:t>
                      </a:r>
                    </a:p>
                    <a:p>
                      <a:pPr marL="342900" indent="-342900">
                        <a:spcBef>
                          <a:spcPct val="20000"/>
                        </a:spcBef>
                        <a:buClr>
                          <a:srgbClr val="D12F25"/>
                        </a:buClr>
                        <a:buSzPct val="100000"/>
                        <a:buFont typeface="Arial" panose="020B0604020202020204" pitchFamily="34" charset="0"/>
                        <a:buChar char="•"/>
                      </a:pPr>
                      <a:r>
                        <a:rPr lang="en-GB" sz="1200" b="1" dirty="0">
                          <a:latin typeface="Segoe UI" panose="020B0502040204020203" pitchFamily="34" charset="0"/>
                          <a:ea typeface="Segoe UI" panose="020B0502040204020203" pitchFamily="34" charset="0"/>
                          <a:cs typeface="Segoe UI" panose="020B0502040204020203" pitchFamily="34" charset="0"/>
                        </a:rPr>
                        <a:t>Limited right of substitution </a:t>
                      </a:r>
                      <a:r>
                        <a:rPr lang="en-GB" sz="1200" dirty="0">
                          <a:latin typeface="Segoe UI" panose="020B0502040204020203" pitchFamily="34" charset="0"/>
                          <a:ea typeface="Segoe UI" panose="020B0502040204020203" pitchFamily="34" charset="0"/>
                          <a:cs typeface="Segoe UI" panose="020B0502040204020203" pitchFamily="34" charset="0"/>
                        </a:rPr>
                        <a:t>with another Pimlico Plumber e.g. illness</a:t>
                      </a:r>
                    </a:p>
                    <a:p>
                      <a:pPr marL="342900" indent="-342900">
                        <a:spcBef>
                          <a:spcPct val="20000"/>
                        </a:spcBef>
                        <a:buClr>
                          <a:srgbClr val="D12F25"/>
                        </a:buClr>
                        <a:buSzPct val="100000"/>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Income referred to as wages.</a:t>
                      </a:r>
                    </a:p>
                    <a:p>
                      <a:endParaRPr lang="en-GB" sz="12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171450" indent="-171450">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Could choose to reject work.</a:t>
                      </a:r>
                    </a:p>
                    <a:p>
                      <a:pPr marL="171450" indent="-171450">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Decided his own working hours.</a:t>
                      </a:r>
                    </a:p>
                    <a:p>
                      <a:pPr marL="171450" indent="-171450">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No obligation to provide him with work.</a:t>
                      </a:r>
                    </a:p>
                    <a:p>
                      <a:pPr marL="171450" indent="-171450">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He believed he was a subcontractor.</a:t>
                      </a:r>
                    </a:p>
                    <a:p>
                      <a:endParaRPr lang="en-GB" sz="1200" dirty="0">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pic>
        <p:nvPicPr>
          <p:cNvPr id="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886" y="0"/>
            <a:ext cx="1516020" cy="106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23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The </a:t>
            </a:r>
            <a:r>
              <a:rPr lang="en-GB" dirty="0" err="1">
                <a:latin typeface="Segoe UI" panose="020B0502040204020203" pitchFamily="34" charset="0"/>
                <a:ea typeface="Segoe UI" panose="020B0502040204020203" pitchFamily="34" charset="0"/>
                <a:cs typeface="Segoe UI" panose="020B0502040204020203" pitchFamily="34" charset="0"/>
              </a:rPr>
              <a:t>pimlico</a:t>
            </a:r>
            <a:r>
              <a:rPr lang="en-GB" dirty="0">
                <a:latin typeface="Segoe UI" panose="020B0502040204020203" pitchFamily="34" charset="0"/>
                <a:ea typeface="Segoe UI" panose="020B0502040204020203" pitchFamily="34" charset="0"/>
                <a:cs typeface="Segoe UI" panose="020B0502040204020203" pitchFamily="34" charset="0"/>
              </a:rPr>
              <a:t> decision</a:t>
            </a:r>
          </a:p>
        </p:txBody>
      </p:sp>
      <p:sp>
        <p:nvSpPr>
          <p:cNvPr id="3" name="Slide Number Placeholder 2"/>
          <p:cNvSpPr>
            <a:spLocks noGrp="1"/>
          </p:cNvSpPr>
          <p:nvPr>
            <p:ph type="sldNum" sz="quarter" idx="12"/>
          </p:nvPr>
        </p:nvSpPr>
        <p:spPr/>
        <p:txBody>
          <a:bodyPr/>
          <a:lstStyle/>
          <a:p>
            <a:fld id="{C9C00FB6-3605-B843-B201-F9FC7C72FE33}" type="slidenum">
              <a:rPr lang="en-US" smtClean="0"/>
              <a:pPr/>
              <a:t>19</a:t>
            </a:fld>
            <a:endParaRPr lang="en-US"/>
          </a:p>
        </p:txBody>
      </p:sp>
      <p:sp>
        <p:nvSpPr>
          <p:cNvPr id="4" name="Content Placeholder 3"/>
          <p:cNvSpPr>
            <a:spLocks noGrp="1"/>
          </p:cNvSpPr>
          <p:nvPr>
            <p:ph sz="quarter" idx="13"/>
          </p:nvPr>
        </p:nvSpPr>
        <p:spPr/>
        <p:txBody>
          <a:bodyPr/>
          <a:lstStyle/>
          <a:p>
            <a:r>
              <a:rPr lang="en-GB" sz="1400" dirty="0">
                <a:latin typeface="Segoe UI" panose="020B0502040204020203" pitchFamily="34" charset="0"/>
                <a:ea typeface="Segoe UI" panose="020B0502040204020203" pitchFamily="34" charset="0"/>
                <a:cs typeface="Segoe UI" panose="020B0502040204020203" pitchFamily="34" charset="0"/>
              </a:rPr>
              <a:t>The Appeal Tribunal found that whilst Mr Smith was not an employee, but a worker.</a:t>
            </a:r>
          </a:p>
          <a:p>
            <a:r>
              <a:rPr lang="en-GB" sz="1400" dirty="0">
                <a:latin typeface="Segoe UI" panose="020B0502040204020203" pitchFamily="34" charset="0"/>
                <a:ea typeface="Segoe UI" panose="020B0502040204020203" pitchFamily="34" charset="0"/>
                <a:cs typeface="Segoe UI" panose="020B0502040204020203" pitchFamily="34" charset="0"/>
              </a:rPr>
              <a:t>It was clear that the claimant was not a self-employed contractor, by looking at the true construction of the contract. </a:t>
            </a:r>
          </a:p>
          <a:p>
            <a:r>
              <a:rPr lang="en-GB" sz="1400" dirty="0">
                <a:latin typeface="Segoe UI" panose="020B0502040204020203" pitchFamily="34" charset="0"/>
                <a:ea typeface="Segoe UI" panose="020B0502040204020203" pitchFamily="34" charset="0"/>
                <a:cs typeface="Segoe UI" panose="020B0502040204020203" pitchFamily="34" charset="0"/>
              </a:rPr>
              <a:t>The limitation of the facility to appoint a substitute in practice was significant . Mr Smith had no express right of substitution in his contract. There was no unfettered right to substitute at will - contrast with </a:t>
            </a:r>
            <a:r>
              <a:rPr lang="en-GB" sz="1400" i="1" dirty="0" err="1">
                <a:latin typeface="Segoe UI" panose="020B0502040204020203" pitchFamily="34" charset="0"/>
                <a:ea typeface="Segoe UI" panose="020B0502040204020203" pitchFamily="34" charset="0"/>
                <a:cs typeface="Segoe UI" panose="020B0502040204020203" pitchFamily="34" charset="0"/>
              </a:rPr>
              <a:t>Deliveroo</a:t>
            </a:r>
            <a:r>
              <a:rPr lang="en-GB" sz="1400" dirty="0">
                <a:latin typeface="Segoe UI" panose="020B0502040204020203" pitchFamily="34" charset="0"/>
                <a:ea typeface="Segoe UI" panose="020B0502040204020203" pitchFamily="34" charset="0"/>
                <a:cs typeface="Segoe UI" panose="020B0502040204020203" pitchFamily="34" charset="0"/>
              </a:rPr>
              <a:t>.</a:t>
            </a:r>
          </a:p>
          <a:p>
            <a:r>
              <a:rPr lang="en-GB" sz="1400" dirty="0">
                <a:latin typeface="Segoe UI" panose="020B0502040204020203" pitchFamily="34" charset="0"/>
                <a:ea typeface="Segoe UI" panose="020B0502040204020203" pitchFamily="34" charset="0"/>
                <a:cs typeface="Segoe UI" panose="020B0502040204020203" pitchFamily="34" charset="0"/>
              </a:rPr>
              <a:t>Pimlico Plumbers appealed to the Supreme Court maintaining that Mr Smith was self-employed.</a:t>
            </a:r>
          </a:p>
          <a:p>
            <a:r>
              <a:rPr lang="en-GB" sz="1400" dirty="0">
                <a:latin typeface="Segoe UI" panose="020B0502040204020203" pitchFamily="34" charset="0"/>
                <a:ea typeface="Segoe UI" panose="020B0502040204020203" pitchFamily="34" charset="0"/>
                <a:cs typeface="Segoe UI" panose="020B0502040204020203" pitchFamily="34" charset="0"/>
              </a:rPr>
              <a:t>The Supreme Court held that Pimlico had tight </a:t>
            </a:r>
            <a:r>
              <a:rPr lang="en-GB" sz="1400" b="1" u="sng" dirty="0">
                <a:latin typeface="Segoe UI" panose="020B0502040204020203" pitchFamily="34" charset="0"/>
                <a:ea typeface="Segoe UI" panose="020B0502040204020203" pitchFamily="34" charset="0"/>
                <a:cs typeface="Segoe UI" panose="020B0502040204020203" pitchFamily="34" charset="0"/>
              </a:rPr>
              <a:t>control</a:t>
            </a:r>
            <a:r>
              <a:rPr lang="en-GB" sz="1400" dirty="0">
                <a:latin typeface="Segoe UI" panose="020B0502040204020203" pitchFamily="34" charset="0"/>
                <a:ea typeface="Segoe UI" panose="020B0502040204020203" pitchFamily="34" charset="0"/>
                <a:cs typeface="Segoe UI" panose="020B0502040204020203" pitchFamily="34" charset="0"/>
              </a:rPr>
              <a:t> over Mr Smith, which was shown by the fact that:</a:t>
            </a:r>
          </a:p>
          <a:p>
            <a:pPr marL="342900" indent="-342900">
              <a:buFont typeface="+mj-lt"/>
              <a:buAutoNum type="arabicPeriod"/>
            </a:pPr>
            <a:r>
              <a:rPr lang="en-GB" sz="1400" dirty="0">
                <a:latin typeface="Segoe UI" panose="020B0502040204020203" pitchFamily="34" charset="0"/>
                <a:ea typeface="Segoe UI" panose="020B0502040204020203" pitchFamily="34" charset="0"/>
                <a:cs typeface="Segoe UI" panose="020B0502040204020203" pitchFamily="34" charset="0"/>
              </a:rPr>
              <a:t>He had to wear a branded uniform;</a:t>
            </a:r>
          </a:p>
          <a:p>
            <a:pPr marL="342900" indent="-342900">
              <a:buFont typeface="+mj-lt"/>
              <a:buAutoNum type="arabicPeriod"/>
            </a:pPr>
            <a:r>
              <a:rPr lang="en-GB" sz="1400" dirty="0">
                <a:latin typeface="Segoe UI" panose="020B0502040204020203" pitchFamily="34" charset="0"/>
                <a:ea typeface="Segoe UI" panose="020B0502040204020203" pitchFamily="34" charset="0"/>
                <a:cs typeface="Segoe UI" panose="020B0502040204020203" pitchFamily="34" charset="0"/>
              </a:rPr>
              <a:t>He had to drive a branded van;</a:t>
            </a:r>
          </a:p>
          <a:p>
            <a:pPr marL="342900" indent="-342900">
              <a:buFont typeface="+mj-lt"/>
              <a:buAutoNum type="arabicPeriod"/>
            </a:pPr>
            <a:r>
              <a:rPr lang="en-GB" sz="1400" dirty="0">
                <a:latin typeface="Segoe UI" panose="020B0502040204020203" pitchFamily="34" charset="0"/>
                <a:ea typeface="Segoe UI" panose="020B0502040204020203" pitchFamily="34" charset="0"/>
                <a:cs typeface="Segoe UI" panose="020B0502040204020203" pitchFamily="34" charset="0"/>
              </a:rPr>
              <a:t>He had to carry an ID card with him; and</a:t>
            </a:r>
          </a:p>
          <a:p>
            <a:pPr marL="342900" indent="-342900">
              <a:buFont typeface="+mj-lt"/>
              <a:buAutoNum type="arabicPeriod"/>
            </a:pPr>
            <a:r>
              <a:rPr lang="en-GB" sz="1400" dirty="0">
                <a:latin typeface="Segoe UI" panose="020B0502040204020203" pitchFamily="34" charset="0"/>
                <a:ea typeface="Segoe UI" panose="020B0502040204020203" pitchFamily="34" charset="0"/>
                <a:cs typeface="Segoe UI" panose="020B0502040204020203" pitchFamily="34" charset="0"/>
              </a:rPr>
              <a:t>He had to follow the administrative instructions given by the control room. </a:t>
            </a:r>
          </a:p>
          <a:p>
            <a:pPr indent="0">
              <a:buNone/>
            </a:pPr>
            <a:r>
              <a:rPr lang="en-GB" sz="1400" dirty="0">
                <a:latin typeface="Segoe UI" panose="020B0502040204020203" pitchFamily="34" charset="0"/>
                <a:ea typeface="Segoe UI" panose="020B0502040204020203" pitchFamily="34" charset="0"/>
                <a:cs typeface="Segoe UI" panose="020B0502040204020203" pitchFamily="34" charset="0"/>
              </a:rPr>
              <a:t>It was noted that there was </a:t>
            </a:r>
            <a:r>
              <a:rPr lang="en-GB" sz="1400" u="sng" dirty="0">
                <a:latin typeface="Segoe UI" panose="020B0502040204020203" pitchFamily="34" charset="0"/>
                <a:ea typeface="Segoe UI" panose="020B0502040204020203" pitchFamily="34" charset="0"/>
                <a:cs typeface="Segoe UI" panose="020B0502040204020203" pitchFamily="34" charset="0"/>
              </a:rPr>
              <a:t>strict terms</a:t>
            </a:r>
            <a:r>
              <a:rPr lang="en-GB" sz="1400" dirty="0">
                <a:latin typeface="Segoe UI" panose="020B0502040204020203" pitchFamily="34" charset="0"/>
                <a:ea typeface="Segoe UI" panose="020B0502040204020203" pitchFamily="34" charset="0"/>
                <a:cs typeface="Segoe UI" panose="020B0502040204020203" pitchFamily="34" charset="0"/>
              </a:rPr>
              <a:t> in respect of when and how much Pimlico would be obliged to pay Mr Smith and there was also a suite of covenants which restricted his activities following termination of the agreement. The Supreme Court therefore found Mr Smith to be a worker and agreed with the Appeal Tribunals.</a:t>
            </a:r>
          </a:p>
          <a:p>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8922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ADDISON LEE</a:t>
            </a: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20</a:t>
            </a:fld>
            <a:endParaRPr lang="en-US">
              <a:solidFill>
                <a:prstClr val="black">
                  <a:tint val="75000"/>
                </a:prstClr>
              </a:solidFill>
            </a:endParaRPr>
          </a:p>
        </p:txBody>
      </p:sp>
      <p:sp>
        <p:nvSpPr>
          <p:cNvPr id="4" name="Content Placeholder 3"/>
          <p:cNvSpPr>
            <a:spLocks noGrp="1"/>
          </p:cNvSpPr>
          <p:nvPr>
            <p:ph sz="quarter" idx="13"/>
          </p:nvPr>
        </p:nvSpPr>
        <p:spPr>
          <a:xfrm>
            <a:off x="457201" y="1310130"/>
            <a:ext cx="5646717" cy="4040717"/>
          </a:xfrm>
        </p:spPr>
        <p:txBody>
          <a:bodyPr/>
          <a:lstStyle/>
          <a:p>
            <a:r>
              <a:rPr lang="en-GB" sz="1200" b="1" i="1" dirty="0">
                <a:latin typeface="Segoe UI" panose="020B0502040204020203" pitchFamily="34" charset="0"/>
                <a:ea typeface="Segoe UI" panose="020B0502040204020203" pitchFamily="34" charset="0"/>
                <a:cs typeface="Segoe UI" panose="020B0502040204020203" pitchFamily="34" charset="0"/>
              </a:rPr>
              <a:t>Addison Lee Ltd v Lange </a:t>
            </a:r>
            <a:r>
              <a:rPr lang="en-GB" sz="1200" b="1" dirty="0">
                <a:latin typeface="Segoe UI" panose="020B0502040204020203" pitchFamily="34" charset="0"/>
                <a:ea typeface="Segoe UI" panose="020B0502040204020203" pitchFamily="34" charset="0"/>
                <a:cs typeface="Segoe UI" panose="020B0502040204020203" pitchFamily="34" charset="0"/>
              </a:rPr>
              <a:t>[2018] 11 WLUK 193, 14 November 2018 (Appeal to Court of Appeal outstanding)</a:t>
            </a:r>
          </a:p>
          <a:p>
            <a:r>
              <a:rPr lang="en-GB" sz="1200" dirty="0">
                <a:latin typeface="Segoe UI" panose="020B0502040204020203" pitchFamily="34" charset="0"/>
                <a:ea typeface="Segoe UI" panose="020B0502040204020203" pitchFamily="34" charset="0"/>
                <a:cs typeface="Segoe UI" panose="020B0502040204020203" pitchFamily="34" charset="0"/>
              </a:rPr>
              <a:t>A professional private hire taxi firm appealed to the Employment Appeal Tribunal against a decision that the drivers were workers within the Working Time Regulations 1998 and the National Minimum Wage Act 1998 to claim holiday pay.</a:t>
            </a:r>
          </a:p>
          <a:p>
            <a:r>
              <a:rPr lang="en-GB" sz="1200" dirty="0">
                <a:latin typeface="Segoe UI" panose="020B0502040204020203" pitchFamily="34" charset="0"/>
                <a:ea typeface="Segoe UI" panose="020B0502040204020203" pitchFamily="34" charset="0"/>
                <a:cs typeface="Segoe UI" panose="020B0502040204020203" pitchFamily="34" charset="0"/>
              </a:rPr>
              <a:t>Drivers signed a contract stating that they were an independent contractor. Drivers had to pay a vehicle fee for vehicles which were emblazoned with Addison Lee branding.</a:t>
            </a:r>
          </a:p>
          <a:p>
            <a:r>
              <a:rPr lang="en-GB" sz="1200" dirty="0">
                <a:latin typeface="Segoe UI" panose="020B0502040204020203" pitchFamily="34" charset="0"/>
                <a:ea typeface="Segoe UI" panose="020B0502040204020203" pitchFamily="34" charset="0"/>
                <a:cs typeface="Segoe UI" panose="020B0502040204020203" pitchFamily="34" charset="0"/>
              </a:rPr>
              <a:t>Driver can choose whether to accept or decline delivery jobs. There was no obligation on a driver to work for any specific number of hours, and the company was not obliged to provide work. </a:t>
            </a:r>
          </a:p>
          <a:p>
            <a:r>
              <a:rPr lang="en-GB" sz="1200" dirty="0">
                <a:latin typeface="Segoe UI" panose="020B0502040204020203" pitchFamily="34" charset="0"/>
                <a:ea typeface="Segoe UI" panose="020B0502040204020203" pitchFamily="34" charset="0"/>
                <a:cs typeface="Segoe UI" panose="020B0502040204020203" pitchFamily="34" charset="0"/>
              </a:rPr>
              <a:t>When a driver was allocated a job, the company expected the driver to accept it, or to provide an acceptable reason for refusing, or they risked being sanctioned. </a:t>
            </a:r>
          </a:p>
          <a:p>
            <a:r>
              <a:rPr lang="en-GB" sz="1200" dirty="0">
                <a:latin typeface="Segoe UI" panose="020B0502040204020203" pitchFamily="34" charset="0"/>
                <a:ea typeface="Segoe UI" panose="020B0502040204020203" pitchFamily="34" charset="0"/>
                <a:cs typeface="Segoe UI" panose="020B0502040204020203" pitchFamily="34" charset="0"/>
              </a:rPr>
              <a:t>The dispute focused on the definition of ‘worker’ which was functionally similar to the Employment Rights Act 1996, definition as in the </a:t>
            </a:r>
            <a:r>
              <a:rPr lang="en-GB" sz="1200" i="1" dirty="0" err="1">
                <a:latin typeface="Segoe UI" panose="020B0502040204020203" pitchFamily="34" charset="0"/>
                <a:ea typeface="Segoe UI" panose="020B0502040204020203" pitchFamily="34" charset="0"/>
                <a:cs typeface="Segoe UI" panose="020B0502040204020203" pitchFamily="34" charset="0"/>
              </a:rPr>
              <a:t>Deliveroo</a:t>
            </a:r>
            <a:r>
              <a:rPr lang="en-GB" sz="1200" dirty="0">
                <a:latin typeface="Segoe UI" panose="020B0502040204020203" pitchFamily="34" charset="0"/>
                <a:ea typeface="Segoe UI" panose="020B0502040204020203" pitchFamily="34" charset="0"/>
                <a:cs typeface="Segoe UI" panose="020B0502040204020203" pitchFamily="34" charset="0"/>
              </a:rPr>
              <a:t> case. </a:t>
            </a:r>
          </a:p>
          <a:p>
            <a:r>
              <a:rPr lang="en-GB" sz="1200" b="1" dirty="0">
                <a:latin typeface="Segoe UI" panose="020B0502040204020203" pitchFamily="34" charset="0"/>
                <a:ea typeface="Segoe UI" panose="020B0502040204020203" pitchFamily="34" charset="0"/>
                <a:cs typeface="Segoe UI" panose="020B0502040204020203" pitchFamily="34" charset="0"/>
              </a:rPr>
              <a:t>Held:</a:t>
            </a:r>
          </a:p>
          <a:p>
            <a:r>
              <a:rPr lang="en-GB" sz="1200" dirty="0">
                <a:latin typeface="Segoe UI" panose="020B0502040204020203" pitchFamily="34" charset="0"/>
                <a:ea typeface="Segoe UI" panose="020B0502040204020203" pitchFamily="34" charset="0"/>
                <a:cs typeface="Segoe UI" panose="020B0502040204020203" pitchFamily="34" charset="0"/>
              </a:rPr>
              <a:t>The court upheld that the finding that  they were </a:t>
            </a:r>
            <a:r>
              <a:rPr lang="en-GB" sz="1200" b="1" dirty="0">
                <a:latin typeface="Segoe UI" panose="020B0502040204020203" pitchFamily="34" charset="0"/>
                <a:ea typeface="Segoe UI" panose="020B0502040204020203" pitchFamily="34" charset="0"/>
                <a:cs typeface="Segoe UI" panose="020B0502040204020203" pitchFamily="34" charset="0"/>
              </a:rPr>
              <a:t>limb (b) workers </a:t>
            </a:r>
            <a:r>
              <a:rPr lang="en-GB" sz="1200" dirty="0">
                <a:latin typeface="Segoe UI" panose="020B0502040204020203" pitchFamily="34" charset="0"/>
                <a:ea typeface="Segoe UI" panose="020B0502040204020203" pitchFamily="34" charset="0"/>
                <a:cs typeface="Segoe UI" panose="020B0502040204020203" pitchFamily="34" charset="0"/>
              </a:rPr>
              <a:t>when they logged on because they were then personally undertaking to do work or perform services. This was because that a driver had to accept a job allocated in the absence of an acceptable reason; and that if a driver did not do so a </a:t>
            </a:r>
            <a:r>
              <a:rPr lang="en-GB" sz="1200" b="1" dirty="0">
                <a:latin typeface="Segoe UI" panose="020B0502040204020203" pitchFamily="34" charset="0"/>
                <a:ea typeface="Segoe UI" panose="020B0502040204020203" pitchFamily="34" charset="0"/>
                <a:cs typeface="Segoe UI" panose="020B0502040204020203" pitchFamily="34" charset="0"/>
              </a:rPr>
              <a:t>sanction</a:t>
            </a:r>
            <a:r>
              <a:rPr lang="en-GB" sz="1200" dirty="0">
                <a:latin typeface="Segoe UI" panose="020B0502040204020203" pitchFamily="34" charset="0"/>
                <a:ea typeface="Segoe UI" panose="020B0502040204020203" pitchFamily="34" charset="0"/>
                <a:cs typeface="Segoe UI" panose="020B0502040204020203" pitchFamily="34" charset="0"/>
              </a:rPr>
              <a:t> could be imposed, notwithstanding the contract drivers signed that stating they were independent workers. </a:t>
            </a:r>
          </a:p>
          <a:p>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2" descr="Image result for addison 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50" y="2662772"/>
            <a:ext cx="2720945" cy="133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2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Segoe UI" panose="020B0502040204020203" pitchFamily="34" charset="0"/>
                <a:ea typeface="Segoe UI" panose="020B0502040204020203" pitchFamily="34" charset="0"/>
                <a:cs typeface="Segoe UI" panose="020B0502040204020203" pitchFamily="34" charset="0"/>
              </a:rPr>
              <a:t>Uber – the LATEST IN judicial recognition of worker status in the gig economy</a:t>
            </a:r>
          </a:p>
        </p:txBody>
      </p:sp>
      <p:sp>
        <p:nvSpPr>
          <p:cNvPr id="3" name="Slide Number Placeholder 2"/>
          <p:cNvSpPr>
            <a:spLocks noGrp="1"/>
          </p:cNvSpPr>
          <p:nvPr>
            <p:ph type="sldNum" sz="quarter" idx="12"/>
          </p:nvPr>
        </p:nvSpPr>
        <p:spPr/>
        <p:txBody>
          <a:bodyPr/>
          <a:lstStyle/>
          <a:p>
            <a:fld id="{C9C00FB6-3605-B843-B201-F9FC7C72FE33}" type="slidenum">
              <a:rPr lang="en-US" smtClean="0"/>
              <a:pPr/>
              <a:t>21</a:t>
            </a:fld>
            <a:endParaRPr lang="en-US"/>
          </a:p>
        </p:txBody>
      </p:sp>
      <p:sp>
        <p:nvSpPr>
          <p:cNvPr id="4" name="Content Placeholder 3"/>
          <p:cNvSpPr>
            <a:spLocks noGrp="1"/>
          </p:cNvSpPr>
          <p:nvPr>
            <p:ph sz="quarter" idx="13"/>
          </p:nvPr>
        </p:nvSpPr>
        <p:spPr>
          <a:xfrm>
            <a:off x="457203" y="1404258"/>
            <a:ext cx="5421084" cy="4243009"/>
          </a:xfrm>
        </p:spPr>
        <p:txBody>
          <a:bodyPr/>
          <a:lstStyle/>
          <a:p>
            <a:pPr indent="0">
              <a:buNone/>
            </a:pPr>
            <a:r>
              <a:rPr lang="en-GB" sz="1200" b="1" i="1" dirty="0">
                <a:latin typeface="Segoe UI" panose="020B0502040204020203" pitchFamily="34" charset="0"/>
                <a:ea typeface="Segoe UI" panose="020B0502040204020203" pitchFamily="34" charset="0"/>
                <a:cs typeface="Segoe UI" panose="020B0502040204020203" pitchFamily="34" charset="0"/>
              </a:rPr>
              <a:t>Uber BV v Aslam [2018] EWCA </a:t>
            </a:r>
            <a:r>
              <a:rPr lang="en-GB" sz="1200" b="1" i="1" dirty="0" err="1">
                <a:latin typeface="Segoe UI" panose="020B0502040204020203" pitchFamily="34" charset="0"/>
                <a:ea typeface="Segoe UI" panose="020B0502040204020203" pitchFamily="34" charset="0"/>
                <a:cs typeface="Segoe UI" panose="020B0502040204020203" pitchFamily="34" charset="0"/>
              </a:rPr>
              <a:t>Civ</a:t>
            </a:r>
            <a:r>
              <a:rPr lang="en-GB" sz="1200" b="1" i="1" dirty="0">
                <a:latin typeface="Segoe UI" panose="020B0502040204020203" pitchFamily="34" charset="0"/>
                <a:ea typeface="Segoe UI" panose="020B0502040204020203" pitchFamily="34" charset="0"/>
                <a:cs typeface="Segoe UI" panose="020B0502040204020203" pitchFamily="34" charset="0"/>
              </a:rPr>
              <a:t> 2748, 19 December 2018 </a:t>
            </a:r>
          </a:p>
          <a:p>
            <a:pPr indent="0">
              <a:buNone/>
            </a:pPr>
            <a:r>
              <a:rPr lang="en-GB" sz="1200" i="1" dirty="0">
                <a:latin typeface="Segoe UI" panose="020B0502040204020203" pitchFamily="34" charset="0"/>
                <a:ea typeface="Segoe UI" panose="020B0502040204020203" pitchFamily="34" charset="0"/>
                <a:cs typeface="Segoe UI" panose="020B0502040204020203" pitchFamily="34" charset="0"/>
              </a:rPr>
              <a:t>Uber has been granted permission to appeal to the Supreme Court, should it wish to do so.</a:t>
            </a:r>
          </a:p>
          <a:p>
            <a:pPr indent="0">
              <a:buNone/>
            </a:pPr>
            <a:r>
              <a:rPr lang="en-GB" sz="1200" dirty="0">
                <a:latin typeface="Segoe UI" panose="020B0502040204020203" pitchFamily="34" charset="0"/>
                <a:ea typeface="Segoe UI" panose="020B0502040204020203" pitchFamily="34" charset="0"/>
                <a:cs typeface="Segoe UI" panose="020B0502040204020203" pitchFamily="34" charset="0"/>
              </a:rPr>
              <a:t>Uber is a technology platform facilitating the provision of taxi services; it does not provide those services itself. </a:t>
            </a:r>
          </a:p>
          <a:p>
            <a:r>
              <a:rPr lang="en-GB" sz="1200" dirty="0">
                <a:latin typeface="Segoe UI" panose="020B0502040204020203" pitchFamily="34" charset="0"/>
                <a:ea typeface="Segoe UI" panose="020B0502040204020203" pitchFamily="34" charset="0"/>
                <a:cs typeface="Segoe UI" panose="020B0502040204020203" pitchFamily="34" charset="0"/>
              </a:rPr>
              <a:t>The taxi services are provided by the drivers. A contract is concluded between driver and passenger for each ride. Uber argued that the app acted purely as an intermediary providing booking and payment services. </a:t>
            </a:r>
          </a:p>
          <a:p>
            <a:r>
              <a:rPr lang="en-GB" sz="1200" dirty="0">
                <a:latin typeface="Segoe UI" panose="020B0502040204020203" pitchFamily="34" charset="0"/>
                <a:ea typeface="Segoe UI" panose="020B0502040204020203" pitchFamily="34" charset="0"/>
                <a:cs typeface="Segoe UI" panose="020B0502040204020203" pitchFamily="34" charset="0"/>
              </a:rPr>
              <a:t>The drivers are all self-employed.</a:t>
            </a:r>
          </a:p>
          <a:p>
            <a:r>
              <a:rPr lang="en-GB" sz="1200" dirty="0">
                <a:latin typeface="Segoe UI" panose="020B0502040204020203" pitchFamily="34" charset="0"/>
                <a:ea typeface="Segoe UI" panose="020B0502040204020203" pitchFamily="34" charset="0"/>
                <a:cs typeface="Segoe UI" panose="020B0502040204020203" pitchFamily="34" charset="0"/>
              </a:rPr>
              <a:t>Drivers supply their own vehicles. Driver remain liable for all running costs, including the costs of private hire licences.</a:t>
            </a:r>
          </a:p>
          <a:p>
            <a:r>
              <a:rPr lang="en-GB" sz="1200" dirty="0">
                <a:latin typeface="Segoe UI" panose="020B0502040204020203" pitchFamily="34" charset="0"/>
                <a:ea typeface="Segoe UI" panose="020B0502040204020203" pitchFamily="34" charset="0"/>
                <a:cs typeface="Segoe UI" panose="020B0502040204020203" pitchFamily="34" charset="0"/>
              </a:rPr>
              <a:t>Drivers are not required to make any commitment to work.</a:t>
            </a:r>
          </a:p>
          <a:p>
            <a:r>
              <a:rPr lang="en-GB" sz="1200" dirty="0">
                <a:latin typeface="Segoe UI" panose="020B0502040204020203" pitchFamily="34" charset="0"/>
                <a:ea typeface="Segoe UI" panose="020B0502040204020203" pitchFamily="34" charset="0"/>
                <a:cs typeface="Segoe UI" panose="020B0502040204020203" pitchFamily="34" charset="0"/>
              </a:rPr>
              <a:t>At the end of a trip, Uber’s servers calculate a recommended fare based on GPS data from the driver’s phone. The driver cannot agree a higher fare. The passenger pays the fare direct to UBV, via the app. Uber pays drivers weekly in respect of the fares they have earned, minus a ‘service fee’ of 20-25% for the use of the app.</a:t>
            </a:r>
          </a:p>
          <a:p>
            <a:r>
              <a:rPr lang="en-GB" sz="1200" dirty="0">
                <a:latin typeface="Segoe UI" panose="020B0502040204020203" pitchFamily="34" charset="0"/>
                <a:ea typeface="Segoe UI" panose="020B0502040204020203" pitchFamily="34" charset="0"/>
                <a:cs typeface="Segoe UI" panose="020B0502040204020203" pitchFamily="34" charset="0"/>
              </a:rPr>
              <a:t>Uber takes the risk in some matters including, for example, some instances of fraud by passengers.</a:t>
            </a:r>
          </a:p>
          <a:p>
            <a:r>
              <a:rPr lang="en-GB" sz="1200" dirty="0">
                <a:latin typeface="Segoe UI" panose="020B0502040204020203" pitchFamily="34" charset="0"/>
                <a:ea typeface="Segoe UI" panose="020B0502040204020203" pitchFamily="34" charset="0"/>
                <a:cs typeface="Segoe UI" panose="020B0502040204020203" pitchFamily="34" charset="0"/>
              </a:rPr>
              <a:t>Drivers are not required to wear any uniform.</a:t>
            </a:r>
            <a:endParaRPr lang="en-GB" sz="1200" b="1" dirty="0">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400" dirty="0">
              <a:latin typeface="Segoe UI" panose="020B0502040204020203" pitchFamily="34" charset="0"/>
              <a:ea typeface="Segoe UI" panose="020B0502040204020203" pitchFamily="34" charset="0"/>
              <a:cs typeface="Segoe UI" panose="020B0502040204020203" pitchFamily="34" charset="0"/>
            </a:endParaRP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36" y="2569477"/>
            <a:ext cx="23050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82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871268" y="2016610"/>
            <a:ext cx="6400800" cy="44983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AutoNum type="arabicPeriod"/>
            </a:pPr>
            <a:r>
              <a:rPr lang="en-US" sz="2000" dirty="0">
                <a:solidFill>
                  <a:schemeClr val="bg1"/>
                </a:solidFill>
                <a:latin typeface="Segoe UI" panose="020B0502040204020203" pitchFamily="34" charset="0"/>
                <a:cs typeface="Segoe UI" panose="020B0502040204020203" pitchFamily="34" charset="0"/>
              </a:rPr>
              <a:t>Recent policy changes and reforms</a:t>
            </a:r>
          </a:p>
          <a:p>
            <a:pPr marL="457200" indent="-457200" algn="l">
              <a:buFontTx/>
              <a:buAutoNum type="arabicPeriod"/>
            </a:pPr>
            <a:r>
              <a:rPr lang="en-US" sz="2000" dirty="0">
                <a:solidFill>
                  <a:schemeClr val="bg1"/>
                </a:solidFill>
                <a:latin typeface="Segoe UI" panose="020B0502040204020203" pitchFamily="34" charset="0"/>
                <a:cs typeface="Segoe UI" panose="020B0502040204020203" pitchFamily="34" charset="0"/>
              </a:rPr>
              <a:t>Gig Economy</a:t>
            </a:r>
          </a:p>
          <a:p>
            <a:pPr marL="457200" indent="-457200" algn="l">
              <a:buFontTx/>
              <a:buAutoNum type="arabicPeriod"/>
            </a:pPr>
            <a:r>
              <a:rPr lang="en-US" sz="2000" dirty="0">
                <a:solidFill>
                  <a:schemeClr val="bg1"/>
                </a:solidFill>
                <a:latin typeface="Segoe UI" panose="020B0502040204020203" pitchFamily="34" charset="0"/>
                <a:cs typeface="Segoe UI" panose="020B0502040204020203" pitchFamily="34" charset="0"/>
              </a:rPr>
              <a:t>Vicarious Liability Update</a:t>
            </a:r>
          </a:p>
          <a:p>
            <a:pPr marL="457200" indent="-457200">
              <a:buAutoNum type="arabicPeriod"/>
            </a:pPr>
            <a:endParaRPr lang="en-US" sz="2000" dirty="0">
              <a:solidFill>
                <a:schemeClr val="bg1"/>
              </a:solidFill>
              <a:latin typeface="Segoe UI" panose="020B0502040204020203" pitchFamily="34" charset="0"/>
              <a:cs typeface="Segoe UI" panose="020B0502040204020203" pitchFamily="34" charset="0"/>
            </a:endParaRPr>
          </a:p>
          <a:p>
            <a:br>
              <a:rPr lang="en-US" sz="2000" dirty="0">
                <a:latin typeface="Segoe UI" panose="020B0502040204020203" pitchFamily="34" charset="0"/>
                <a:cs typeface="Segoe UI" panose="020B0502040204020203" pitchFamily="34" charset="0"/>
              </a:rPr>
            </a:br>
            <a:br>
              <a:rPr lang="en-US" sz="2000" dirty="0">
                <a:latin typeface="Segoe UI" panose="020B0502040204020203" pitchFamily="34" charset="0"/>
                <a:cs typeface="Segoe UI" panose="020B0502040204020203" pitchFamily="34" charset="0"/>
              </a:rPr>
            </a:br>
            <a:br>
              <a:rPr lang="en-US" sz="2000" dirty="0">
                <a:latin typeface="Segoe UI" panose="020B0502040204020203" pitchFamily="34" charset="0"/>
                <a:cs typeface="Segoe UI" panose="020B0502040204020203" pitchFamily="34" charset="0"/>
              </a:rPr>
            </a:br>
            <a:br>
              <a:rPr lang="en-US" sz="2000" dirty="0">
                <a:latin typeface="Segoe UI" panose="020B0502040204020203" pitchFamily="34" charset="0"/>
                <a:cs typeface="Segoe UI" panose="020B0502040204020203" pitchFamily="34" charset="0"/>
              </a:rPr>
            </a:br>
            <a:br>
              <a:rPr lang="en-US" sz="2000" dirty="0">
                <a:latin typeface="Segoe UI" panose="020B0502040204020203" pitchFamily="34" charset="0"/>
                <a:cs typeface="Segoe UI" panose="020B0502040204020203" pitchFamily="34" charset="0"/>
              </a:rPr>
            </a:br>
            <a:endParaRPr lang="en-US" sz="1800" dirty="0">
              <a:latin typeface="Segoe UI" panose="020B0502040204020203" pitchFamily="34" charset="0"/>
              <a:cs typeface="Segoe UI" panose="020B0502040204020203" pitchFamily="34" charset="0"/>
            </a:endParaRPr>
          </a:p>
        </p:txBody>
      </p:sp>
      <p:sp>
        <p:nvSpPr>
          <p:cNvPr id="5" name="Title 4"/>
          <p:cNvSpPr txBox="1">
            <a:spLocks/>
          </p:cNvSpPr>
          <p:nvPr/>
        </p:nvSpPr>
        <p:spPr>
          <a:xfrm>
            <a:off x="-993158" y="807474"/>
            <a:ext cx="6400800" cy="44983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bg1"/>
                </a:solidFill>
                <a:latin typeface="Segoe UI" panose="020B0502040204020203" pitchFamily="34" charset="0"/>
                <a:cs typeface="Segoe UI" panose="020B0502040204020203" pitchFamily="34" charset="0"/>
              </a:rPr>
              <a:t>Outline of today’s talk</a:t>
            </a:r>
            <a:br>
              <a:rPr lang="en-US" sz="2000" dirty="0">
                <a:latin typeface="Segoe UI" panose="020B0502040204020203" pitchFamily="34" charset="0"/>
                <a:cs typeface="Segoe UI" panose="020B0502040204020203" pitchFamily="34" charset="0"/>
              </a:rPr>
            </a:br>
            <a:br>
              <a:rPr lang="en-US" sz="2000" dirty="0">
                <a:latin typeface="Segoe UI" panose="020B0502040204020203" pitchFamily="34" charset="0"/>
                <a:cs typeface="Segoe UI" panose="020B0502040204020203" pitchFamily="34" charset="0"/>
              </a:rPr>
            </a:br>
            <a:br>
              <a:rPr lang="en-US" sz="2000" dirty="0">
                <a:latin typeface="Segoe UI" panose="020B0502040204020203" pitchFamily="34" charset="0"/>
                <a:cs typeface="Segoe UI" panose="020B0502040204020203" pitchFamily="34" charset="0"/>
              </a:rPr>
            </a:br>
            <a:endParaRPr lang="en-US"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7162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The </a:t>
            </a:r>
            <a:r>
              <a:rPr lang="en-GB" dirty="0" err="1">
                <a:latin typeface="Segoe UI" panose="020B0502040204020203" pitchFamily="34" charset="0"/>
                <a:ea typeface="Segoe UI" panose="020B0502040204020203" pitchFamily="34" charset="0"/>
                <a:cs typeface="Segoe UI" panose="020B0502040204020203" pitchFamily="34" charset="0"/>
              </a:rPr>
              <a:t>uber</a:t>
            </a:r>
            <a:r>
              <a:rPr lang="en-GB" dirty="0">
                <a:latin typeface="Segoe UI" panose="020B0502040204020203" pitchFamily="34" charset="0"/>
                <a:ea typeface="Segoe UI" panose="020B0502040204020203" pitchFamily="34" charset="0"/>
                <a:cs typeface="Segoe UI" panose="020B0502040204020203" pitchFamily="34" charset="0"/>
              </a:rPr>
              <a:t> appeal</a:t>
            </a:r>
          </a:p>
        </p:txBody>
      </p:sp>
      <p:sp>
        <p:nvSpPr>
          <p:cNvPr id="3" name="Slide Number Placeholder 2"/>
          <p:cNvSpPr>
            <a:spLocks noGrp="1"/>
          </p:cNvSpPr>
          <p:nvPr>
            <p:ph type="sldNum" sz="quarter" idx="12"/>
          </p:nvPr>
        </p:nvSpPr>
        <p:spPr/>
        <p:txBody>
          <a:bodyPr/>
          <a:lstStyle/>
          <a:p>
            <a:fld id="{C9C00FB6-3605-B843-B201-F9FC7C72FE33}" type="slidenum">
              <a:rPr lang="en-US" smtClean="0"/>
              <a:pPr/>
              <a:t>22</a:t>
            </a:fld>
            <a:endParaRPr lang="en-US"/>
          </a:p>
        </p:txBody>
      </p:sp>
      <p:sp>
        <p:nvSpPr>
          <p:cNvPr id="4" name="Content Placeholder 3"/>
          <p:cNvSpPr>
            <a:spLocks noGrp="1"/>
          </p:cNvSpPr>
          <p:nvPr>
            <p:ph sz="quarter" idx="13"/>
          </p:nvPr>
        </p:nvSpPr>
        <p:spPr/>
        <p:txBody>
          <a:bodyPr/>
          <a:lstStyle/>
          <a:p>
            <a:pPr lvl="1" indent="0">
              <a:buNone/>
            </a:pPr>
            <a:r>
              <a:rPr lang="en-GB" sz="1200" dirty="0">
                <a:latin typeface="Segoe UI" panose="020B0502040204020203" pitchFamily="34" charset="0"/>
                <a:ea typeface="Segoe UI" panose="020B0502040204020203" pitchFamily="34" charset="0"/>
                <a:cs typeface="Segoe UI" panose="020B0502040204020203" pitchFamily="34" charset="0"/>
              </a:rPr>
              <a:t>Uber appealed an Employment Tribunal decision to the Employment Appeals Tribunal (“EAT”). In November 2017, the EAT dismissed the appeal and asked itself the question: </a:t>
            </a:r>
            <a:r>
              <a:rPr lang="en-GB" sz="1200" u="sng" dirty="0">
                <a:latin typeface="Segoe UI" panose="020B0502040204020203" pitchFamily="34" charset="0"/>
                <a:ea typeface="Segoe UI" panose="020B0502040204020203" pitchFamily="34" charset="0"/>
                <a:cs typeface="Segoe UI" panose="020B0502040204020203" pitchFamily="34" charset="0"/>
              </a:rPr>
              <a:t>“when the drivers are working, who are they working for?”</a:t>
            </a:r>
            <a:r>
              <a:rPr lang="en-GB" sz="1200" dirty="0">
                <a:latin typeface="Segoe UI" panose="020B0502040204020203" pitchFamily="34" charset="0"/>
                <a:ea typeface="Segoe UI" panose="020B0502040204020203" pitchFamily="34" charset="0"/>
                <a:cs typeface="Segoe UI" panose="020B0502040204020203" pitchFamily="34" charset="0"/>
              </a:rPr>
              <a:t> </a:t>
            </a:r>
          </a:p>
          <a:p>
            <a:pPr lvl="1" indent="0">
              <a:buNone/>
            </a:pPr>
            <a:r>
              <a:rPr lang="en-GB" sz="1200" dirty="0">
                <a:latin typeface="Segoe UI" panose="020B0502040204020203" pitchFamily="34" charset="0"/>
                <a:ea typeface="Segoe UI" panose="020B0502040204020203" pitchFamily="34" charset="0"/>
                <a:cs typeface="Segoe UI" panose="020B0502040204020203" pitchFamily="34" charset="0"/>
              </a:rPr>
              <a:t>The EAT considered whether that was the reality of the relationship between Uber and the drivers and had been entitled, on the facts, to answer in the negative. It found that the drivers were integrated into Uber's business and operated under Uber's control. These included, by way of example:</a:t>
            </a:r>
          </a:p>
          <a:p>
            <a:pPr marL="228600" indent="-228600">
              <a:buFont typeface="+mj-lt"/>
              <a:buAutoNum type="arabicPeriod"/>
            </a:pPr>
            <a:r>
              <a:rPr lang="en-GB" sz="1200" dirty="0">
                <a:latin typeface="Segoe UI" panose="020B0502040204020203" pitchFamily="34" charset="0"/>
                <a:ea typeface="Segoe UI" panose="020B0502040204020203" pitchFamily="34" charset="0"/>
                <a:cs typeface="Segoe UI" panose="020B0502040204020203" pitchFamily="34" charset="0"/>
              </a:rPr>
              <a:t>The scale of Uber's operation (not a determinative factor, but a relevant one nonetheless and goes back to public policy consideration);</a:t>
            </a:r>
          </a:p>
          <a:p>
            <a:pPr marL="228600" indent="-228600">
              <a:buFont typeface="+mj-lt"/>
              <a:buAutoNum type="arabicPeriod"/>
            </a:pPr>
            <a:r>
              <a:rPr lang="en-GB" sz="1200" dirty="0">
                <a:latin typeface="Segoe UI" panose="020B0502040204020203" pitchFamily="34" charset="0"/>
                <a:ea typeface="Segoe UI" panose="020B0502040204020203" pitchFamily="34" charset="0"/>
                <a:cs typeface="Segoe UI" panose="020B0502040204020203" pitchFamily="34" charset="0"/>
              </a:rPr>
              <a:t>Drivers could not grow their businesses and could not establish business relationships with passengers (drivers were not provided with passenger details);</a:t>
            </a:r>
          </a:p>
          <a:p>
            <a:pPr marL="228600" indent="-228600">
              <a:buFont typeface="+mj-lt"/>
              <a:buAutoNum type="arabicPeriod"/>
            </a:pPr>
            <a:r>
              <a:rPr lang="en-GB" sz="1200" dirty="0">
                <a:latin typeface="Segoe UI" panose="020B0502040204020203" pitchFamily="34" charset="0"/>
                <a:ea typeface="Segoe UI" panose="020B0502040204020203" pitchFamily="34" charset="0"/>
                <a:cs typeface="Segoe UI" panose="020B0502040204020203" pitchFamily="34" charset="0"/>
              </a:rPr>
              <a:t>Drivers had no ability to negotiate terms with passengers (beyond being able to agree a lower fare with the passenger, but still faced Uber taking its percentage based on the fare it had set); and</a:t>
            </a:r>
          </a:p>
          <a:p>
            <a:pPr marL="228600" indent="-228600">
              <a:buFont typeface="+mj-lt"/>
              <a:buAutoNum type="arabicPeriod"/>
            </a:pPr>
            <a:r>
              <a:rPr lang="en-GB" sz="1200" dirty="0">
                <a:latin typeface="Segoe UI" panose="020B0502040204020203" pitchFamily="34" charset="0"/>
                <a:ea typeface="Segoe UI" panose="020B0502040204020203" pitchFamily="34" charset="0"/>
                <a:cs typeface="Segoe UI" panose="020B0502040204020203" pitchFamily="34" charset="0"/>
              </a:rPr>
              <a:t>Drivers had to accept Uber's terms.</a:t>
            </a:r>
          </a:p>
          <a:p>
            <a:pPr indent="0">
              <a:buNone/>
            </a:pPr>
            <a:r>
              <a:rPr lang="en-GB" sz="1200" dirty="0">
                <a:latin typeface="Segoe UI" panose="020B0502040204020203" pitchFamily="34" charset="0"/>
                <a:ea typeface="Segoe UI" panose="020B0502040204020203" pitchFamily="34" charset="0"/>
                <a:cs typeface="Segoe UI" panose="020B0502040204020203" pitchFamily="34" charset="0"/>
              </a:rPr>
              <a:t>The  Court of Appeal dismissed Uber’s appeal by a majority and confirmed that:</a:t>
            </a:r>
          </a:p>
          <a:p>
            <a:pPr marL="228600" indent="-228600">
              <a:buFont typeface="+mj-lt"/>
              <a:buAutoNum type="arabicPeriod"/>
            </a:pPr>
            <a:r>
              <a:rPr lang="en-GB" sz="1200" dirty="0">
                <a:latin typeface="Segoe UI" panose="020B0502040204020203" pitchFamily="34" charset="0"/>
                <a:ea typeface="Segoe UI" panose="020B0502040204020203" pitchFamily="34" charset="0"/>
                <a:cs typeface="Segoe UI" panose="020B0502040204020203" pitchFamily="34" charset="0"/>
              </a:rPr>
              <a:t>Uber ran a transportation business to which drivers were providing services; the contractual documents did not reflect the reality of the situation and confirmed that the drivers were working for Uber London within the meaning of s230 of the ERA 1996. </a:t>
            </a:r>
          </a:p>
          <a:p>
            <a:pPr indent="0" algn="ctr">
              <a:buNone/>
            </a:pPr>
            <a:r>
              <a:rPr lang="en-GB" sz="1200" b="1" dirty="0">
                <a:latin typeface="Segoe UI" panose="020B0502040204020203" pitchFamily="34" charset="0"/>
                <a:ea typeface="Segoe UI" panose="020B0502040204020203" pitchFamily="34" charset="0"/>
                <a:cs typeface="Segoe UI" panose="020B0502040204020203" pitchFamily="34" charset="0"/>
              </a:rPr>
              <a:t>What does this series of judicial decisions recognising ‘worker’ status within the confines of contractual interpretation and judicial activism leave the future of the gig economy? </a:t>
            </a:r>
          </a:p>
          <a:p>
            <a:pPr indent="0">
              <a:buNone/>
            </a:pPr>
            <a:endParaRPr lang="en-GB" sz="1200" dirty="0">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3692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TAYLOR REVIEW – THE FUTURE OF THE GIG ECONOMY</a:t>
            </a:r>
          </a:p>
        </p:txBody>
      </p:sp>
      <p:sp>
        <p:nvSpPr>
          <p:cNvPr id="3" name="Slide Number Placeholder 2"/>
          <p:cNvSpPr>
            <a:spLocks noGrp="1"/>
          </p:cNvSpPr>
          <p:nvPr>
            <p:ph type="sldNum" sz="quarter" idx="12"/>
          </p:nvPr>
        </p:nvSpPr>
        <p:spPr/>
        <p:txBody>
          <a:bodyPr/>
          <a:lstStyle/>
          <a:p>
            <a:fld id="{C9C00FB6-3605-B843-B201-F9FC7C72FE33}" type="slidenum">
              <a:rPr lang="en-US" smtClean="0"/>
              <a:pPr/>
              <a:t>23</a:t>
            </a:fld>
            <a:endParaRPr lang="en-US"/>
          </a:p>
        </p:txBody>
      </p:sp>
      <p:sp>
        <p:nvSpPr>
          <p:cNvPr id="4" name="Content Placeholder 3"/>
          <p:cNvSpPr>
            <a:spLocks noGrp="1"/>
          </p:cNvSpPr>
          <p:nvPr>
            <p:ph sz="quarter" idx="13"/>
          </p:nvPr>
        </p:nvSpPr>
        <p:spPr/>
        <p:txBody>
          <a:bodyPr/>
          <a:lstStyle/>
          <a:p>
            <a:pPr lvl="1"/>
            <a:r>
              <a:rPr lang="en-GB" sz="1200" dirty="0">
                <a:latin typeface="Segoe UI" panose="020B0502040204020203" pitchFamily="34" charset="0"/>
                <a:ea typeface="Segoe UI" panose="020B0502040204020203" pitchFamily="34" charset="0"/>
                <a:cs typeface="Segoe UI" panose="020B0502040204020203" pitchFamily="34" charset="0"/>
              </a:rPr>
              <a:t>The Taylor review published in July 2017 was wide-ranging and more than 50 recommendations that the government could choose to act on.</a:t>
            </a:r>
          </a:p>
          <a:p>
            <a:pPr lvl="1"/>
            <a:r>
              <a:rPr lang="en-GB" sz="1200" dirty="0">
                <a:latin typeface="Segoe UI" panose="020B0502040204020203" pitchFamily="34" charset="0"/>
                <a:ea typeface="Segoe UI" panose="020B0502040204020203" pitchFamily="34" charset="0"/>
                <a:cs typeface="Segoe UI" panose="020B0502040204020203" pitchFamily="34" charset="0"/>
              </a:rPr>
              <a:t>A key recommendation was to clearly define ‘worker’ status in primary legislation, with secondary legislation providing more detail.</a:t>
            </a:r>
          </a:p>
          <a:p>
            <a:pPr lvl="1"/>
            <a:r>
              <a:rPr lang="en-GB" sz="1200" dirty="0">
                <a:latin typeface="Segoe UI" panose="020B0502040204020203" pitchFamily="34" charset="0"/>
                <a:ea typeface="Segoe UI" panose="020B0502040204020203" pitchFamily="34" charset="0"/>
                <a:cs typeface="Segoe UI" panose="020B0502040204020203" pitchFamily="34" charset="0"/>
              </a:rPr>
              <a:t>Another recommendation was to change the test for ‘worker’ status by placing more emphasis on control, and less emphasis on the requirement to perform work personally i.e. a worker can send a substitute. </a:t>
            </a:r>
          </a:p>
          <a:p>
            <a:pPr lvl="1"/>
            <a:r>
              <a:rPr lang="en-GB" sz="1200" dirty="0">
                <a:latin typeface="Segoe UI" panose="020B0502040204020203" pitchFamily="34" charset="0"/>
                <a:ea typeface="Segoe UI" panose="020B0502040204020203" pitchFamily="34" charset="0"/>
                <a:cs typeface="Segoe UI" panose="020B0502040204020203" pitchFamily="34" charset="0"/>
              </a:rPr>
              <a:t>The government published their ‘</a:t>
            </a:r>
            <a:r>
              <a:rPr lang="en-GB" sz="1200" b="1" dirty="0">
                <a:latin typeface="Segoe UI" panose="020B0502040204020203" pitchFamily="34" charset="0"/>
                <a:ea typeface="Segoe UI" panose="020B0502040204020203" pitchFamily="34" charset="0"/>
                <a:cs typeface="Segoe UI" panose="020B0502040204020203" pitchFamily="34" charset="0"/>
              </a:rPr>
              <a:t>Good Work Plan</a:t>
            </a:r>
            <a:r>
              <a:rPr lang="en-GB" sz="1200" dirty="0">
                <a:latin typeface="Segoe UI" panose="020B0502040204020203" pitchFamily="34" charset="0"/>
                <a:ea typeface="Segoe UI" panose="020B0502040204020203" pitchFamily="34" charset="0"/>
                <a:cs typeface="Segoe UI" panose="020B0502040204020203" pitchFamily="34" charset="0"/>
              </a:rPr>
              <a:t>’ in December 2018 where they will consider these recommendations, and has commissioned research into those with uncertain employment status which will help inform detailed policy proposals. </a:t>
            </a:r>
          </a:p>
          <a:p>
            <a:pPr lvl="1"/>
            <a:r>
              <a:rPr lang="en-GB" sz="1200" dirty="0">
                <a:latin typeface="Segoe UI" panose="020B0502040204020203" pitchFamily="34" charset="0"/>
                <a:ea typeface="Segoe UI" panose="020B0502040204020203" pitchFamily="34" charset="0"/>
                <a:cs typeface="Segoe UI" panose="020B0502040204020203" pitchFamily="34" charset="0"/>
              </a:rPr>
              <a:t>It also suggests that if an individual brings an employment tribunal claim, alleging that they are a worker or employee, the burden of proving that they are not should rest with the employer, subject to safeguards. The government stated that they would return to this recommendation when decisions have been reached on the way forward regarding employment legislation, and when an online tool has been developed to reach an initial determination of status.</a:t>
            </a:r>
          </a:p>
          <a:p>
            <a:pPr lvl="1"/>
            <a:r>
              <a:rPr lang="en-GB" sz="1200" dirty="0">
                <a:latin typeface="Segoe UI" panose="020B0502040204020203" pitchFamily="34" charset="0"/>
                <a:ea typeface="Segoe UI" panose="020B0502040204020203" pitchFamily="34" charset="0"/>
                <a:cs typeface="Segoe UI" panose="020B0502040204020203" pitchFamily="34" charset="0"/>
              </a:rPr>
              <a:t>All this discussion surrounding worker status ties in with the issue of vicarious liability which we shall turn to now.</a:t>
            </a:r>
          </a:p>
          <a:p>
            <a:pPr lvl="1"/>
            <a:endParaRPr lang="en-GB" sz="1200" dirty="0">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7169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latin typeface="Segoe UI" panose="020B0502040204020203" pitchFamily="34" charset="0"/>
                <a:ea typeface="Segoe UI" panose="020B0502040204020203" pitchFamily="34" charset="0"/>
                <a:cs typeface="Segoe UI" panose="020B0502040204020203" pitchFamily="34" charset="0"/>
              </a:rPr>
              <a:t>MOHAMUD V MORRISONs </a:t>
            </a:r>
            <a:r>
              <a:rPr lang="en-GB" dirty="0">
                <a:latin typeface="Segoe UI" panose="020B0502040204020203" pitchFamily="34" charset="0"/>
                <a:ea typeface="Segoe UI" panose="020B0502040204020203" pitchFamily="34" charset="0"/>
                <a:cs typeface="Segoe UI" panose="020B0502040204020203" pitchFamily="34" charset="0"/>
              </a:rPr>
              <a:t>[2016] – EMPLOYEE</a:t>
            </a: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24</a:t>
            </a:fld>
            <a:endParaRPr lang="en-US" dirty="0">
              <a:solidFill>
                <a:prstClr val="black">
                  <a:tint val="75000"/>
                </a:prstClr>
              </a:solidFill>
            </a:endParaRPr>
          </a:p>
        </p:txBody>
      </p:sp>
      <p:sp>
        <p:nvSpPr>
          <p:cNvPr id="4" name="Content Placeholder 3"/>
          <p:cNvSpPr>
            <a:spLocks noGrp="1"/>
          </p:cNvSpPr>
          <p:nvPr>
            <p:ph sz="quarter" idx="13"/>
          </p:nvPr>
        </p:nvSpPr>
        <p:spPr>
          <a:xfrm>
            <a:off x="457200" y="2750622"/>
            <a:ext cx="8229600" cy="4267503"/>
          </a:xfrm>
        </p:spPr>
        <p:txBody>
          <a:bodyPr/>
          <a:lstStyle/>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This case concerns an employer’s vicarious liability in tort for an assault carried out by an employee of the defendant and expanded on the application of the </a:t>
            </a:r>
            <a:r>
              <a:rPr lang="en-GB" sz="1400" i="1" dirty="0">
                <a:solidFill>
                  <a:schemeClr val="tx1"/>
                </a:solidFill>
                <a:latin typeface="Segoe UI" panose="020B0502040204020203" pitchFamily="34" charset="0"/>
                <a:ea typeface="Segoe UI" panose="020B0502040204020203" pitchFamily="34" charset="0"/>
                <a:cs typeface="Segoe UI" panose="020B0502040204020203" pitchFamily="34" charset="0"/>
              </a:rPr>
              <a:t>second stage </a:t>
            </a:r>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of the test. </a:t>
            </a:r>
          </a:p>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The claimant was of Somali origin. He went to a petrol station which was owned by the defendant. The claimant went to the kiosk at the petrol station and asked whether they could print documents from a USB. An altercation shortly after ensued between the claimant and the defendant’s employee.  </a:t>
            </a:r>
          </a:p>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The defendant’s employee used racist and threatening language and ordered the claimant to leave the kiosk. He then followed the claimant to his car, where a further altercation ensued, including the employee physically assaulting the claimant.</a:t>
            </a:r>
          </a:p>
          <a:p>
            <a:r>
              <a:rPr lang="en-GB"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Held</a:t>
            </a:r>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  it was the employee’s job to respond to customer enquiries and his conduct in answering the claimant’s request was inexcusable, but within the “field of activities” assigned to him as the employee told the claimant to never come back to the petrol station which led to a chain of unbroken events.</a:t>
            </a:r>
          </a:p>
          <a:p>
            <a:endPar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2000" dirty="0"/>
          </a:p>
        </p:txBody>
      </p:sp>
      <p:sp>
        <p:nvSpPr>
          <p:cNvPr id="5" name="Rectangle 4"/>
          <p:cNvSpPr/>
          <p:nvPr/>
        </p:nvSpPr>
        <p:spPr>
          <a:xfrm>
            <a:off x="647205" y="1213931"/>
            <a:ext cx="774865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latin typeface="Segoe UI" panose="020B0502040204020203" pitchFamily="34" charset="0"/>
                <a:ea typeface="Segoe UI" panose="020B0502040204020203" pitchFamily="34" charset="0"/>
                <a:cs typeface="Segoe UI" panose="020B0502040204020203" pitchFamily="34" charset="0"/>
              </a:rPr>
              <a:t>There is a </a:t>
            </a:r>
            <a:r>
              <a:rPr lang="en-GB" b="1" dirty="0">
                <a:latin typeface="Segoe UI" panose="020B0502040204020203" pitchFamily="34" charset="0"/>
                <a:ea typeface="Segoe UI" panose="020B0502040204020203" pitchFamily="34" charset="0"/>
                <a:cs typeface="Segoe UI" panose="020B0502040204020203" pitchFamily="34" charset="0"/>
              </a:rPr>
              <a:t>two stage test </a:t>
            </a:r>
            <a:r>
              <a:rPr lang="en-GB" dirty="0">
                <a:latin typeface="Segoe UI" panose="020B0502040204020203" pitchFamily="34" charset="0"/>
                <a:ea typeface="Segoe UI" panose="020B0502040204020203" pitchFamily="34" charset="0"/>
                <a:cs typeface="Segoe UI" panose="020B0502040204020203" pitchFamily="34" charset="0"/>
              </a:rPr>
              <a:t>for determining whether or not vicarious liability exists:</a:t>
            </a:r>
          </a:p>
          <a:p>
            <a:r>
              <a:rPr lang="en-GB" dirty="0">
                <a:latin typeface="Segoe UI" panose="020B0502040204020203" pitchFamily="34" charset="0"/>
                <a:ea typeface="Segoe UI" panose="020B0502040204020203" pitchFamily="34" charset="0"/>
                <a:cs typeface="Segoe UI" panose="020B0502040204020203" pitchFamily="34" charset="0"/>
              </a:rPr>
              <a:t>1) Is the relationship one of employment or akin to employment?</a:t>
            </a:r>
          </a:p>
          <a:p>
            <a:r>
              <a:rPr lang="en-GB" dirty="0">
                <a:latin typeface="Segoe UI" panose="020B0502040204020203" pitchFamily="34" charset="0"/>
                <a:ea typeface="Segoe UI" panose="020B0502040204020203" pitchFamily="34" charset="0"/>
                <a:cs typeface="Segoe UI" panose="020B0502040204020203" pitchFamily="34" charset="0"/>
              </a:rPr>
              <a:t>2) If so, was the tort sufficiently closely connected with that employment or quasi employment?</a:t>
            </a:r>
          </a:p>
        </p:txBody>
      </p:sp>
    </p:spTree>
    <p:extLst>
      <p:ext uri="{BB962C8B-B14F-4D97-AF65-F5344CB8AC3E}">
        <p14:creationId xmlns:p14="http://schemas.microsoft.com/office/powerpoint/2010/main" val="28127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latin typeface="Segoe UI" panose="020B0502040204020203" pitchFamily="34" charset="0"/>
                <a:ea typeface="Segoe UI" panose="020B0502040204020203" pitchFamily="34" charset="0"/>
                <a:cs typeface="Segoe UI" panose="020B0502040204020203" pitchFamily="34" charset="0"/>
              </a:rPr>
              <a:t>Cox v ministry of justice </a:t>
            </a:r>
            <a:r>
              <a:rPr lang="en-GB" dirty="0">
                <a:latin typeface="Segoe UI" panose="020B0502040204020203" pitchFamily="34" charset="0"/>
                <a:ea typeface="Segoe UI" panose="020B0502040204020203" pitchFamily="34" charset="0"/>
                <a:cs typeface="Segoe UI" panose="020B0502040204020203" pitchFamily="34" charset="0"/>
              </a:rPr>
              <a:t>[2016]</a:t>
            </a: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25</a:t>
            </a:fld>
            <a:endParaRPr lang="en-US" dirty="0">
              <a:solidFill>
                <a:prstClr val="black">
                  <a:tint val="75000"/>
                </a:prstClr>
              </a:solidFill>
            </a:endParaRPr>
          </a:p>
        </p:txBody>
      </p:sp>
      <p:sp>
        <p:nvSpPr>
          <p:cNvPr id="4" name="Content Placeholder 3"/>
          <p:cNvSpPr>
            <a:spLocks noGrp="1"/>
          </p:cNvSpPr>
          <p:nvPr>
            <p:ph sz="quarter" idx="13"/>
          </p:nvPr>
        </p:nvSpPr>
        <p:spPr>
          <a:xfrm>
            <a:off x="457200" y="1420586"/>
            <a:ext cx="5278582" cy="4481450"/>
          </a:xfrm>
        </p:spPr>
        <p:txBody>
          <a:bodyPr/>
          <a:lstStyle/>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The claimant was a prisoner who worked as a catering manager. Prisons were required by statute to ensure that prisoners did useful work. The prisoner responsible for the injury had earned a nominal wage.  Kitchen supplies were delivered. A sack of rice was dropped by a prisoner. The claimant bent down to prop up the broken sack. Whilst she was bent over, another prisoner lost his balance and dropped a sack on the claimant’s back causing her injury. </a:t>
            </a:r>
          </a:p>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Held: the Prison Service was liable applying the </a:t>
            </a:r>
            <a:r>
              <a:rPr lang="en-GB" sz="1400" i="1" dirty="0">
                <a:solidFill>
                  <a:schemeClr val="tx1"/>
                </a:solidFill>
                <a:latin typeface="Segoe UI" panose="020B0502040204020203" pitchFamily="34" charset="0"/>
                <a:ea typeface="Segoe UI" panose="020B0502040204020203" pitchFamily="34" charset="0"/>
                <a:cs typeface="Segoe UI" panose="020B0502040204020203" pitchFamily="34" charset="0"/>
              </a:rPr>
              <a:t>Christian Brothers </a:t>
            </a:r>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criteria. This case expanded on the application of the </a:t>
            </a:r>
            <a:r>
              <a:rPr lang="en-GB" sz="1400" i="1" dirty="0">
                <a:solidFill>
                  <a:schemeClr val="tx1"/>
                </a:solidFill>
                <a:latin typeface="Segoe UI" panose="020B0502040204020203" pitchFamily="34" charset="0"/>
                <a:ea typeface="Segoe UI" panose="020B0502040204020203" pitchFamily="34" charset="0"/>
                <a:cs typeface="Segoe UI" panose="020B0502040204020203" pitchFamily="34" charset="0"/>
              </a:rPr>
              <a:t>first stage </a:t>
            </a:r>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of the test. It was sufficient that there was a defendant carrying on activities in furtherance of its own interests even though there was no commercial motivation. The prisoners were integrated into the prison’s operation. The prisoners were placed in a position where there was a risk that they could commit a variety of negligent acts within the field of activities assigned to them. Defendants could not avoid liability by technical arguments about the employment status of the </a:t>
            </a:r>
            <a:r>
              <a:rPr lang="en-GB" sz="1400" dirty="0" err="1">
                <a:solidFill>
                  <a:schemeClr val="tx1"/>
                </a:solidFill>
                <a:latin typeface="Segoe UI" panose="020B0502040204020203" pitchFamily="34" charset="0"/>
                <a:ea typeface="Segoe UI" panose="020B0502040204020203" pitchFamily="34" charset="0"/>
                <a:cs typeface="Segoe UI" panose="020B0502040204020203" pitchFamily="34" charset="0"/>
              </a:rPr>
              <a:t>tortfeasor</a:t>
            </a:r>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Ultimately, it was a case where it was fair that vicarious liability should be imposed on the Prison Service.</a:t>
            </a:r>
          </a:p>
          <a:p>
            <a:endPar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675" y="1531917"/>
            <a:ext cx="2947946" cy="285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084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IMPACT OF </a:t>
            </a:r>
            <a:r>
              <a:rPr lang="en-GB" i="1" dirty="0">
                <a:latin typeface="Segoe UI" panose="020B0502040204020203" pitchFamily="34" charset="0"/>
                <a:ea typeface="Segoe UI" panose="020B0502040204020203" pitchFamily="34" charset="0"/>
                <a:cs typeface="Segoe UI" panose="020B0502040204020203" pitchFamily="34" charset="0"/>
              </a:rPr>
              <a:t>MOHAMUD and cox</a:t>
            </a: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26</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600" i="1" dirty="0" err="1">
                <a:solidFill>
                  <a:schemeClr val="tx1"/>
                </a:solidFill>
                <a:latin typeface="Segoe UI" panose="020B0502040204020203" pitchFamily="34" charset="0"/>
                <a:ea typeface="Segoe UI" panose="020B0502040204020203" pitchFamily="34" charset="0"/>
                <a:cs typeface="Segoe UI" panose="020B0502040204020203" pitchFamily="34" charset="0"/>
              </a:rPr>
              <a:t>Mohamud</a:t>
            </a:r>
            <a:r>
              <a:rPr lang="en-GB" sz="1600" i="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expanded the scope of vicarious liability because the defendant employer did not condone the actions of the employee and arguably no amount of training or risk assessments would have prevented the incident from occurring. The case is highly fact specific, as the case may have been decided for the defendant if the employee was acting on a whim by not purporting to act in the defendant’s interests. It was key that the employee was purporting to act on behalf of the defendant’s business, and the fact that there was a seamless chain of events.</a:t>
            </a:r>
          </a:p>
          <a:p>
            <a:r>
              <a:rPr lang="en-GB" sz="1600" i="1" dirty="0">
                <a:solidFill>
                  <a:schemeClr val="tx1"/>
                </a:solidFill>
                <a:latin typeface="Segoe UI" panose="020B0502040204020203" pitchFamily="34" charset="0"/>
                <a:ea typeface="Segoe UI" panose="020B0502040204020203" pitchFamily="34" charset="0"/>
                <a:cs typeface="Segoe UI" panose="020B0502040204020203" pitchFamily="34" charset="0"/>
              </a:rPr>
              <a:t>Cox</a:t>
            </a:r>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 essentially confirmed that a strict employment relationship is not required to impose vicarious liability</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Employers should actively take steps to mitigate the risk of violence in the workplace by reviewing their policies; ensuring that these policies are brought to the attention of all staff and, where violence has occurred, disciplinary action should be considered. </a:t>
            </a:r>
          </a:p>
        </p:txBody>
      </p:sp>
    </p:spTree>
    <p:extLst>
      <p:ext uri="{BB962C8B-B14F-4D97-AF65-F5344CB8AC3E}">
        <p14:creationId xmlns:p14="http://schemas.microsoft.com/office/powerpoint/2010/main" val="135794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latin typeface="Segoe UI" panose="020B0502040204020203" pitchFamily="34" charset="0"/>
                <a:ea typeface="Segoe UI" panose="020B0502040204020203" pitchFamily="34" charset="0"/>
                <a:cs typeface="Segoe UI" panose="020B0502040204020203" pitchFamily="34" charset="0"/>
              </a:rPr>
              <a:t>Various claimants v </a:t>
            </a:r>
            <a:r>
              <a:rPr lang="en-GB" i="1" dirty="0" err="1">
                <a:latin typeface="Segoe UI" panose="020B0502040204020203" pitchFamily="34" charset="0"/>
                <a:ea typeface="Segoe UI" panose="020B0502040204020203" pitchFamily="34" charset="0"/>
                <a:cs typeface="Segoe UI" panose="020B0502040204020203" pitchFamily="34" charset="0"/>
              </a:rPr>
              <a:t>barclays</a:t>
            </a:r>
            <a:r>
              <a:rPr lang="en-GB" i="1" dirty="0">
                <a:latin typeface="Segoe UI" panose="020B0502040204020203" pitchFamily="34" charset="0"/>
                <a:ea typeface="Segoe UI" panose="020B0502040204020203" pitchFamily="34" charset="0"/>
                <a:cs typeface="Segoe UI" panose="020B0502040204020203" pitchFamily="34" charset="0"/>
              </a:rPr>
              <a:t> bank [2018] </a:t>
            </a:r>
            <a:r>
              <a:rPr lang="en-GB" dirty="0">
                <a:latin typeface="Segoe UI" panose="020B0502040204020203" pitchFamily="34" charset="0"/>
                <a:ea typeface="Segoe UI" panose="020B0502040204020203" pitchFamily="34" charset="0"/>
                <a:cs typeface="Segoe UI" panose="020B0502040204020203" pitchFamily="34" charset="0"/>
              </a:rPr>
              <a:t>– independent </a:t>
            </a:r>
            <a:r>
              <a:rPr lang="en-GB" dirty="0" err="1">
                <a:latin typeface="Segoe UI" panose="020B0502040204020203" pitchFamily="34" charset="0"/>
                <a:ea typeface="Segoe UI" panose="020B0502040204020203" pitchFamily="34" charset="0"/>
                <a:cs typeface="Segoe UI" panose="020B0502040204020203" pitchFamily="34" charset="0"/>
              </a:rPr>
              <a:t>contractorS</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27</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126 claims were made against the defendant in respect of alleged sexual assaults perpetrated by a male doctor, who carried out medical assessments on prospective employees between 1968 and 1984. The majority of the claimants were young women who were required to attend these medical assessments as part of the defendant’s application process. </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Confirmed that the two stage test in determining vicarious liability for employees, equally applies to independent contractors</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Rejected a bright line test of no vicarious liability for independent contractors</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The issue of control exercised by the defendant over the doctor was of critical importance. The defendant had directed the doctor in respect of the questions to be asked; the manner in which the physical examinations to be carried out and the </a:t>
            </a:r>
            <a:r>
              <a:rPr lang="en-GB"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proforma</a:t>
            </a:r>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 document that the doctor had to fill out.</a:t>
            </a:r>
          </a:p>
          <a:p>
            <a:r>
              <a:rPr lang="en-GB"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Permission to appeal to the Supreme Court has been granted, and the hearing will take place on 28 November 2019</a:t>
            </a:r>
          </a:p>
          <a:p>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4158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28</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pPr indent="0" algn="ctr">
              <a:buNone/>
            </a:pPr>
            <a:r>
              <a:rPr lang="en-GB" sz="2000" dirty="0">
                <a:solidFill>
                  <a:schemeClr val="tx1"/>
                </a:solidFill>
                <a:latin typeface="Segoe UI" panose="020B0502040204020203" pitchFamily="34" charset="0"/>
                <a:ea typeface="Segoe UI" panose="020B0502040204020203" pitchFamily="34" charset="0"/>
                <a:cs typeface="Segoe UI" panose="020B0502040204020203" pitchFamily="34" charset="0"/>
              </a:rPr>
              <a:t>What about the upcoming Christmas party season?</a:t>
            </a:r>
          </a:p>
          <a:p>
            <a:pPr indent="0" algn="ctr">
              <a:buNone/>
            </a:pPr>
            <a:endParaRPr lang="en-GB" sz="2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lgn="ctr">
              <a:buNone/>
            </a:pPr>
            <a:endParaRPr lang="en-GB" sz="2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4"/>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519" y="2027712"/>
            <a:ext cx="6172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151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latin typeface="Segoe UI" panose="020B0502040204020203" pitchFamily="34" charset="0"/>
                <a:ea typeface="Segoe UI" panose="020B0502040204020203" pitchFamily="34" charset="0"/>
                <a:cs typeface="Segoe UI" panose="020B0502040204020203" pitchFamily="34" charset="0"/>
              </a:rPr>
              <a:t>Bellman v Northampton Recruitment Ltd</a:t>
            </a:r>
            <a:r>
              <a:rPr lang="en-GB" dirty="0">
                <a:latin typeface="Segoe UI" panose="020B0502040204020203" pitchFamily="34" charset="0"/>
                <a:ea typeface="Segoe UI" panose="020B0502040204020203" pitchFamily="34" charset="0"/>
                <a:cs typeface="Segoe UI" panose="020B0502040204020203" pitchFamily="34" charset="0"/>
              </a:rPr>
              <a:t> [2018]</a:t>
            </a: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29</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The claimant had attended a works Christmas party, and after headed to a Hilton hotel for some impromptu drinks. The MD and the claimant was involved in a heated exchange in respect of the deployment of an employee. The Managing Director of the defendant company assaulted the claimant who suffered brain damage. </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Applying the two-stage test, it was held that the Director was the directing mind of the defendant, and therefore has a wide remit and working hours. The first stage was met.</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In respect of the second stage, it was held that the Director wore his ‘director’s hat’ and used his position to drive home his authority with the use of blows. It was considered from an objective point of view that the attack had arisen out of the misuse of the Director’s position.</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It was held that there was sufficient connection between the Director’s field of activities and the assault to render it just for the defendant to be found vicariously liable for his actions.</a:t>
            </a:r>
          </a:p>
          <a:p>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79571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Segoe UI" panose="020B0502040204020203" pitchFamily="34" charset="0"/>
                <a:ea typeface="Segoe UI" panose="020B0502040204020203" pitchFamily="34" charset="0"/>
                <a:cs typeface="Segoe UI" panose="020B0502040204020203" pitchFamily="34" charset="0"/>
              </a:rPr>
              <a:t>IMPACT OF </a:t>
            </a:r>
            <a:r>
              <a:rPr lang="en-GB" i="1" dirty="0">
                <a:latin typeface="Segoe UI" panose="020B0502040204020203" pitchFamily="34" charset="0"/>
                <a:ea typeface="Segoe UI" panose="020B0502040204020203" pitchFamily="34" charset="0"/>
                <a:cs typeface="Segoe UI" panose="020B0502040204020203" pitchFamily="34" charset="0"/>
              </a:rPr>
              <a:t>BELLMAN</a:t>
            </a: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30</a:t>
            </a:fld>
            <a:endParaRPr lang="en-US">
              <a:solidFill>
                <a:prstClr val="black">
                  <a:tint val="75000"/>
                </a:prstClr>
              </a:solidFill>
            </a:endParaRPr>
          </a:p>
        </p:txBody>
      </p:sp>
      <p:sp>
        <p:nvSpPr>
          <p:cNvPr id="4" name="Content Placeholder 3"/>
          <p:cNvSpPr>
            <a:spLocks noGrp="1"/>
          </p:cNvSpPr>
          <p:nvPr>
            <p:ph sz="quarter" idx="13"/>
          </p:nvPr>
        </p:nvSpPr>
        <p:spPr>
          <a:xfrm>
            <a:off x="457201" y="1063477"/>
            <a:ext cx="8229600" cy="4267503"/>
          </a:xfrm>
        </p:spPr>
        <p:txBody>
          <a:bodyPr/>
          <a:lstStyle/>
          <a:p>
            <a:pPr indent="0">
              <a:buNone/>
            </a:pPr>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It should be noted that vicarious liability will not “…merely arise because there is an argument about work matters between colleagues, which leads to an assault, even when one colleague is markedly more senior than the other.” The floodgates have not opened.</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Highly fact specific as the Court took into account the principles of social justice as the defendant had the means to meet the claim and the claimant was seriously injured through no fault of his own.</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Comparisons can be drawn with </a:t>
            </a:r>
            <a:r>
              <a:rPr lang="en-GB" sz="1600" i="1" dirty="0" err="1">
                <a:solidFill>
                  <a:schemeClr val="tx1"/>
                </a:solidFill>
                <a:latin typeface="Segoe UI" panose="020B0502040204020203" pitchFamily="34" charset="0"/>
                <a:ea typeface="Segoe UI" panose="020B0502040204020203" pitchFamily="34" charset="0"/>
                <a:cs typeface="Segoe UI" panose="020B0502040204020203" pitchFamily="34" charset="0"/>
              </a:rPr>
              <a:t>Mohamud</a:t>
            </a:r>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 in the sense that the ‘sufficient connection’ is a relatively low threshold to meet i.e. the employee was purporting to act on behalf of his employer and had metaphorically not taken off his ‘work uniform’ at the time of the assault.</a:t>
            </a: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3176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latin typeface="Segoe UI" panose="020B0502040204020203" pitchFamily="34" charset="0"/>
                <a:ea typeface="Segoe UI" panose="020B0502040204020203" pitchFamily="34" charset="0"/>
                <a:cs typeface="Segoe UI" panose="020B0502040204020203" pitchFamily="34" charset="0"/>
              </a:rPr>
              <a:t>SHELBOURNE v CANCER RESEARCH </a:t>
            </a:r>
            <a:r>
              <a:rPr lang="en-GB" dirty="0">
                <a:latin typeface="Segoe UI" panose="020B0502040204020203" pitchFamily="34" charset="0"/>
                <a:ea typeface="Segoe UI" panose="020B0502040204020203" pitchFamily="34" charset="0"/>
                <a:cs typeface="Segoe UI" panose="020B0502040204020203" pitchFamily="34" charset="0"/>
              </a:rPr>
              <a:t>[2019]</a:t>
            </a:r>
            <a:endParaRPr lang="en-GB" i="1"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31</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A Christmas party was held at the Cambridge Research Institute of Cancer Research UK (CRUK). The claimant was physically lifted up by a visiting scientist and fell and thus sustained a serious back injury. The scientist was not employed by the defendant. </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Whilst the scientist was a sufficiently integral part of the CRUK business to render CRUK potentially vicariously liable for his acts, there was insufficient connection between his activities at the party and his role as a scientist working in laboratories to render them vicariously liable for his actions in picking up the claimant.</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In particular, the scientist did not compulsorily attend the party which was organised by volunteers – not CRUK - that his attendance at the party was not connected with work he undertook and that the act of lifting the claimant had no connection with his research work led to a conclusion that it was not closely connected to his employment.</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Liability is not imposed merely because a Christmas party is held, but rather due to the connection between the tortious acts and the </a:t>
            </a:r>
            <a:r>
              <a:rPr lang="en-GB"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tortfeasors</a:t>
            </a:r>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 field of activities. Social justice did not demand that vicarious liability attach to CRUK.</a:t>
            </a:r>
          </a:p>
          <a:p>
            <a:pPr indent="0">
              <a:buNone/>
            </a:pPr>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080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86"/>
          <a:stretch/>
        </p:blipFill>
        <p:spPr bwMode="auto">
          <a:xfrm>
            <a:off x="1" y="1"/>
            <a:ext cx="9144000" cy="636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55826" y="6453043"/>
            <a:ext cx="1301767" cy="369332"/>
          </a:xfrm>
          <a:prstGeom prst="rect">
            <a:avLst/>
          </a:prstGeom>
          <a:noFill/>
        </p:spPr>
        <p:txBody>
          <a:bodyPr wrap="none" rtlCol="0">
            <a:spAutoFit/>
          </a:bodyPr>
          <a:lstStyle/>
          <a:p>
            <a:r>
              <a:rPr lang="en-GB" dirty="0">
                <a:solidFill>
                  <a:prstClr val="black"/>
                </a:solidFill>
              </a:rPr>
              <a:t>Source: HSE</a:t>
            </a:r>
          </a:p>
        </p:txBody>
      </p:sp>
    </p:spTree>
    <p:extLst>
      <p:ext uri="{BB962C8B-B14F-4D97-AF65-F5344CB8AC3E}">
        <p14:creationId xmlns:p14="http://schemas.microsoft.com/office/powerpoint/2010/main" val="2055224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err="1">
                <a:latin typeface="Segoe UI" panose="020B0502040204020203" pitchFamily="34" charset="0"/>
                <a:ea typeface="Segoe UI" panose="020B0502040204020203" pitchFamily="34" charset="0"/>
                <a:cs typeface="Segoe UI" panose="020B0502040204020203" pitchFamily="34" charset="0"/>
              </a:rPr>
              <a:t>Brayshaw</a:t>
            </a:r>
            <a:r>
              <a:rPr lang="en-GB" i="1" dirty="0">
                <a:latin typeface="Segoe UI" panose="020B0502040204020203" pitchFamily="34" charset="0"/>
                <a:ea typeface="Segoe UI" panose="020B0502040204020203" pitchFamily="34" charset="0"/>
                <a:cs typeface="Segoe UI" panose="020B0502040204020203" pitchFamily="34" charset="0"/>
              </a:rPr>
              <a:t> v Partners of </a:t>
            </a:r>
            <a:r>
              <a:rPr lang="en-GB" i="1" dirty="0" err="1">
                <a:latin typeface="Segoe UI" panose="020B0502040204020203" pitchFamily="34" charset="0"/>
                <a:ea typeface="Segoe UI" panose="020B0502040204020203" pitchFamily="34" charset="0"/>
                <a:cs typeface="Segoe UI" panose="020B0502040204020203" pitchFamily="34" charset="0"/>
              </a:rPr>
              <a:t>Apsley</a:t>
            </a:r>
            <a:r>
              <a:rPr lang="en-GB" i="1" dirty="0">
                <a:latin typeface="Segoe UI" panose="020B0502040204020203" pitchFamily="34" charset="0"/>
                <a:ea typeface="Segoe UI" panose="020B0502040204020203" pitchFamily="34" charset="0"/>
                <a:cs typeface="Segoe UI" panose="020B0502040204020203" pitchFamily="34" charset="0"/>
              </a:rPr>
              <a:t> Surgery </a:t>
            </a:r>
            <a:r>
              <a:rPr lang="en-GB" dirty="0">
                <a:latin typeface="Segoe UI" panose="020B0502040204020203" pitchFamily="34" charset="0"/>
                <a:ea typeface="Segoe UI" panose="020B0502040204020203" pitchFamily="34" charset="0"/>
                <a:cs typeface="Segoe UI" panose="020B0502040204020203" pitchFamily="34" charset="0"/>
              </a:rPr>
              <a:t>[2018] </a:t>
            </a:r>
            <a:endParaRPr lang="en-GB" i="1"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32</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The claimant had mental health problems who contacted a surgery and asked to speak to a doctor. She spoke to a locum GP who recruited her into their faith. The claimant suffered an adverse psychological reaction including upsetting dreams, memories, and recurrence of her depression following a meeting which involved a telling of a story where a witch doctor had told him that he had to burn an owl near a human corpse. </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The claimant brought claims in tort against the locum GP and a claim of vicarious liability against the surgery. </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The court concluded that whilst the locum GP was held to be negligent in exposing her to faith and practices which caused a foreseeable deterioration in the claimant’s mental health; the surgery was not. </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The locum’s activity was no part of the business activity of the surgery: the surgery was in the business of providing medical assistance, whereas the activities of the GP were religious. The religious activity was held off-site. </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 The fact that Mrs </a:t>
            </a:r>
            <a:r>
              <a:rPr lang="en-GB"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Brayshaw</a:t>
            </a:r>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 had met him through his work for the surgery was insufficient to establish liability.</a:t>
            </a: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descr="Image result for 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185" y="159831"/>
            <a:ext cx="1940371" cy="113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554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Segoe UI" panose="020B0502040204020203" pitchFamily="34" charset="0"/>
                <a:ea typeface="Segoe UI" panose="020B0502040204020203" pitchFamily="34" charset="0"/>
                <a:cs typeface="Segoe UI" panose="020B0502040204020203" pitchFamily="34" charset="0"/>
              </a:rPr>
              <a:t>Impact of </a:t>
            </a:r>
            <a:r>
              <a:rPr lang="en-GB" i="1" dirty="0" err="1">
                <a:latin typeface="Segoe UI" panose="020B0502040204020203" pitchFamily="34" charset="0"/>
                <a:ea typeface="Segoe UI" panose="020B0502040204020203" pitchFamily="34" charset="0"/>
                <a:cs typeface="Segoe UI" panose="020B0502040204020203" pitchFamily="34" charset="0"/>
              </a:rPr>
              <a:t>Brayshaw</a:t>
            </a:r>
            <a:endParaRPr lang="en-GB" i="1"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33</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It is the first case involving a GP practice and a locum doctor engaged to look after the patients of that practice which further tested the boundaries of the imposition of vicarious liability</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The court is always considering whether it is fair, just and reasonable to impose vicarious liability.</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The court found that religious recruitment cannot be fairly be regarded as a reasonably incidental risk to the business of carrying on a doctors' surgery.</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It could be said that this case is confined to its specific facts, as the claimant engaged with the defendant as a friend rather than as a patient. </a:t>
            </a:r>
          </a:p>
          <a:p>
            <a:pPr indent="0">
              <a:buNone/>
            </a:pPr>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0">
              <a:buNone/>
            </a:pPr>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5483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Segoe UI" panose="020B0502040204020203" pitchFamily="34" charset="0"/>
                <a:ea typeface="Segoe UI" panose="020B0502040204020203" pitchFamily="34" charset="0"/>
                <a:cs typeface="Segoe UI" panose="020B0502040204020203" pitchFamily="34" charset="0"/>
              </a:rPr>
              <a:t>MORRISONS v Various Claimants – DPA breach</a:t>
            </a:r>
            <a:endParaRPr lang="en-GB" i="1"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34</a:t>
            </a:fld>
            <a:endParaRPr lang="en-US">
              <a:solidFill>
                <a:prstClr val="black">
                  <a:tint val="75000"/>
                </a:prstClr>
              </a:solidFill>
            </a:endParaRPr>
          </a:p>
        </p:txBody>
      </p:sp>
      <p:sp>
        <p:nvSpPr>
          <p:cNvPr id="4" name="Content Placeholder 3"/>
          <p:cNvSpPr>
            <a:spLocks noGrp="1"/>
          </p:cNvSpPr>
          <p:nvPr>
            <p:ph sz="quarter" idx="13"/>
          </p:nvPr>
        </p:nvSpPr>
        <p:spPr>
          <a:xfrm>
            <a:off x="3072302" y="1420586"/>
            <a:ext cx="5614497" cy="4267503"/>
          </a:xfrm>
        </p:spPr>
        <p:txBody>
          <a:bodyPr/>
          <a:lstStyle/>
          <a:p>
            <a:r>
              <a:rPr lang="en-GB" sz="1400" i="1" dirty="0">
                <a:solidFill>
                  <a:schemeClr val="tx1"/>
                </a:solidFill>
                <a:latin typeface="Segoe UI" panose="020B0502040204020203" pitchFamily="34" charset="0"/>
                <a:ea typeface="Segoe UI" panose="020B0502040204020203" pitchFamily="34" charset="0"/>
                <a:cs typeface="Segoe UI" panose="020B0502040204020203" pitchFamily="34" charset="0"/>
              </a:rPr>
              <a:t>Permission to appeal to the Supreme Court has been granted, and a hearing will take place on 6-7 November 2019.</a:t>
            </a:r>
          </a:p>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The issue was whether </a:t>
            </a:r>
            <a:r>
              <a:rPr lang="en-GB" sz="1400" dirty="0" err="1">
                <a:solidFill>
                  <a:schemeClr val="tx1"/>
                </a:solidFill>
                <a:latin typeface="Segoe UI" panose="020B0502040204020203" pitchFamily="34" charset="0"/>
                <a:ea typeface="Segoe UI" panose="020B0502040204020203" pitchFamily="34" charset="0"/>
                <a:cs typeface="Segoe UI" panose="020B0502040204020203" pitchFamily="34" charset="0"/>
              </a:rPr>
              <a:t>Morrisons</a:t>
            </a:r>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 was liable in damages to those of its current or former employees whose personal and confidential information has been misused by being disclosed on the web by the criminal act of another employee, who had a grudge against the employer, in breach of the Data Protection Act 1998 ("the DPA") and in breach of that employee's obligation of confidence.</a:t>
            </a:r>
          </a:p>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 The tortious act which caused the harm was done by the employee at his home, using his own computer, on a Sunday, several weeks after he had downloaded the data at work onto his personal USB stick. Nevertheless, the court found that the tortious acts of the employee in sending the claimants' data to third parties was within the field of activities assigned to him by </a:t>
            </a:r>
            <a:r>
              <a:rPr lang="en-GB" sz="1400" dirty="0" err="1">
                <a:solidFill>
                  <a:schemeClr val="tx1"/>
                </a:solidFill>
                <a:latin typeface="Segoe UI" panose="020B0502040204020203" pitchFamily="34" charset="0"/>
                <a:ea typeface="Segoe UI" panose="020B0502040204020203" pitchFamily="34" charset="0"/>
                <a:cs typeface="Segoe UI" panose="020B0502040204020203" pitchFamily="34" charset="0"/>
              </a:rPr>
              <a:t>Morrisons</a:t>
            </a:r>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 as he was a data auditor.</a:t>
            </a:r>
          </a:p>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There was a seamless sequence of events as he purchased a phone to make the disclosures; brought in his own USB stick to copy the information; and used another colleague’s name and date of birth to upload the information online. </a:t>
            </a:r>
          </a:p>
          <a:p>
            <a:r>
              <a:rPr lang="en-GB" sz="1400" dirty="0">
                <a:solidFill>
                  <a:schemeClr val="tx1"/>
                </a:solidFill>
                <a:latin typeface="Segoe UI" panose="020B0502040204020203" pitchFamily="34" charset="0"/>
                <a:ea typeface="Segoe UI" panose="020B0502040204020203" pitchFamily="34" charset="0"/>
                <a:cs typeface="Segoe UI" panose="020B0502040204020203" pitchFamily="34" charset="0"/>
              </a:rPr>
              <a:t>Impact:  whilst there might be an influx of claims against a company for potentially ruinous amounts, the solution is to for employers to insure against losses caused by dishonest or malicious employees. </a:t>
            </a:r>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4" y="2083317"/>
            <a:ext cx="2910377" cy="253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19847989">
            <a:off x="1714581" y="2742407"/>
            <a:ext cx="1045029" cy="430887"/>
          </a:xfrm>
          <a:prstGeom prst="rect">
            <a:avLst/>
          </a:prstGeom>
          <a:noFill/>
        </p:spPr>
        <p:txBody>
          <a:bodyPr wrap="square" rtlCol="0">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VICARIOUS LIABILITY?</a:t>
            </a:r>
          </a:p>
        </p:txBody>
      </p:sp>
    </p:spTree>
    <p:extLst>
      <p:ext uri="{BB962C8B-B14F-4D97-AF65-F5344CB8AC3E}">
        <p14:creationId xmlns:p14="http://schemas.microsoft.com/office/powerpoint/2010/main" val="133237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p:cNvGraphicFramePr>
            <a:graphicFrameLocks/>
          </p:cNvGraphicFramePr>
          <p:nvPr>
            <p:extLst>
              <p:ext uri="{D42A27DB-BD31-4B8C-83A1-F6EECF244321}">
                <p14:modId xmlns:p14="http://schemas.microsoft.com/office/powerpoint/2010/main" val="3078160282"/>
              </p:ext>
            </p:extLst>
          </p:nvPr>
        </p:nvGraphicFramePr>
        <p:xfrm>
          <a:off x="551440" y="1129830"/>
          <a:ext cx="8093075" cy="5452517"/>
        </p:xfrm>
        <a:graphic>
          <a:graphicData uri="http://schemas.openxmlformats.org/drawingml/2006/table">
            <a:tbl>
              <a:tblPr firstRow="1" firstCol="1" bandRow="1"/>
              <a:tblGrid>
                <a:gridCol w="1485736">
                  <a:extLst>
                    <a:ext uri="{9D8B030D-6E8A-4147-A177-3AD203B41FA5}">
                      <a16:colId xmlns:a16="http://schemas.microsoft.com/office/drawing/2014/main" val="20000"/>
                    </a:ext>
                  </a:extLst>
                </a:gridCol>
                <a:gridCol w="2174911">
                  <a:extLst>
                    <a:ext uri="{9D8B030D-6E8A-4147-A177-3AD203B41FA5}">
                      <a16:colId xmlns:a16="http://schemas.microsoft.com/office/drawing/2014/main" val="20001"/>
                    </a:ext>
                  </a:extLst>
                </a:gridCol>
                <a:gridCol w="2049898">
                  <a:extLst>
                    <a:ext uri="{9D8B030D-6E8A-4147-A177-3AD203B41FA5}">
                      <a16:colId xmlns:a16="http://schemas.microsoft.com/office/drawing/2014/main" val="20002"/>
                    </a:ext>
                  </a:extLst>
                </a:gridCol>
                <a:gridCol w="2382530">
                  <a:extLst>
                    <a:ext uri="{9D8B030D-6E8A-4147-A177-3AD203B41FA5}">
                      <a16:colId xmlns:a16="http://schemas.microsoft.com/office/drawing/2014/main" val="20003"/>
                    </a:ext>
                  </a:extLst>
                </a:gridCol>
              </a:tblGrid>
              <a:tr h="119103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relationship</a:t>
                      </a:r>
                    </a:p>
                    <a:p>
                      <a:pPr algn="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between principal defendant and person causing harm</a:t>
                      </a:r>
                    </a:p>
                    <a:p>
                      <a:pPr algn="l">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 </a:t>
                      </a:r>
                    </a:p>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 </a:t>
                      </a:r>
                    </a:p>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 wrongful act was …</a:t>
                      </a: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74E59"/>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employment</a:t>
                      </a: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74E59"/>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“akin to employment”</a:t>
                      </a: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74E59"/>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neither employment nor “akin to employment” (which includes independent contractors)</a:t>
                      </a:r>
                    </a:p>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 </a:t>
                      </a: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74E59"/>
                    </a:solidFill>
                  </a:tcPr>
                </a:tc>
                <a:extLst>
                  <a:ext uri="{0D108BD9-81ED-4DB2-BD59-A6C34878D82A}">
                    <a16:rowId xmlns:a16="http://schemas.microsoft.com/office/drawing/2014/main" val="10000"/>
                  </a:ext>
                </a:extLst>
              </a:tr>
              <a:tr h="86717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“in the ordinary course of employment” (or the qualifying relationship)</a:t>
                      </a:r>
                    </a:p>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 </a:t>
                      </a:r>
                    </a:p>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 </a:t>
                      </a:r>
                    </a:p>
                  </a:txBody>
                  <a:tcPr marL="63725" marR="63725" marT="3600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74E59"/>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nSpc>
                          <a:spcPct val="115000"/>
                        </a:lnSpc>
                        <a:spcAft>
                          <a:spcPts val="0"/>
                        </a:spcAft>
                        <a:buFont typeface="Arial" panose="020B0604020202020204" pitchFamily="34" charset="0"/>
                        <a:buNone/>
                      </a:pP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YES</a:t>
                      </a:r>
                    </a:p>
                    <a:p>
                      <a:pPr marL="171450" indent="-171450">
                        <a:lnSpc>
                          <a:spcPct val="115000"/>
                        </a:lnSpc>
                        <a:spcAft>
                          <a:spcPts val="0"/>
                        </a:spcAft>
                        <a:buFont typeface="Arial" panose="020B0604020202020204" pitchFamily="34" charset="0"/>
                        <a:buChar char="•"/>
                      </a:pP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classic formulation of and limitation of vicarious liability</a:t>
                      </a:r>
                    </a:p>
                    <a:p>
                      <a:pPr marL="171450" indent="-171450">
                        <a:lnSpc>
                          <a:spcPct val="115000"/>
                        </a:lnSpc>
                        <a:spcAft>
                          <a:spcPts val="0"/>
                        </a:spcAft>
                        <a:buFont typeface="Arial" panose="020B0604020202020204" pitchFamily="34" charset="0"/>
                        <a:buChar char="•"/>
                      </a:pPr>
                      <a:endPar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3725" marR="63725" marT="3600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alpha val="5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nSpc>
                          <a:spcPct val="115000"/>
                        </a:lnSpc>
                        <a:spcAft>
                          <a:spcPts val="0"/>
                        </a:spcAft>
                        <a:buFont typeface="Arial" panose="020B0604020202020204" pitchFamily="34" charset="0"/>
                        <a:buNone/>
                      </a:pP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YES</a:t>
                      </a:r>
                    </a:p>
                    <a:p>
                      <a:pPr marL="171450" indent="-171450">
                        <a:lnSpc>
                          <a:spcPct val="115000"/>
                        </a:lnSpc>
                        <a:spcAft>
                          <a:spcPts val="0"/>
                        </a:spcAft>
                        <a:buFont typeface="Arial" panose="020B0604020202020204" pitchFamily="34" charset="0"/>
                        <a:buChar char="•"/>
                      </a:pPr>
                      <a:r>
                        <a:rPr lang="en-GB" sz="1000"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JGE v Portsmouth</a:t>
                      </a: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 [2012] SC (priest)</a:t>
                      </a:r>
                    </a:p>
                    <a:p>
                      <a:pPr marL="171450" indent="-171450">
                        <a:lnSpc>
                          <a:spcPct val="115000"/>
                        </a:lnSpc>
                        <a:spcAft>
                          <a:spcPts val="0"/>
                        </a:spcAft>
                        <a:buFont typeface="Arial" panose="020B0604020202020204" pitchFamily="34" charset="0"/>
                        <a:buChar char="•"/>
                      </a:pPr>
                      <a:endPar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endParaRPr>
                    </a:p>
                    <a:p>
                      <a:pPr marL="171450" indent="-171450">
                        <a:lnSpc>
                          <a:spcPct val="115000"/>
                        </a:lnSpc>
                        <a:spcAft>
                          <a:spcPts val="0"/>
                        </a:spcAft>
                        <a:buFont typeface="Arial" panose="020B0604020202020204" pitchFamily="34" charset="0"/>
                        <a:buChar char="•"/>
                      </a:pPr>
                      <a:endPar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3725" marR="63725" marT="3600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alpha val="50000"/>
                      </a:srgb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nSpc>
                          <a:spcPct val="115000"/>
                        </a:lnSpc>
                        <a:spcAft>
                          <a:spcPts val="0"/>
                        </a:spcAft>
                        <a:buFont typeface="Arial" panose="020B0604020202020204" pitchFamily="34" charset="0"/>
                        <a:buNone/>
                      </a:pP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NO </a:t>
                      </a:r>
                    </a:p>
                    <a:p>
                      <a:pPr marL="171450" indent="-171450">
                        <a:lnSpc>
                          <a:spcPct val="115000"/>
                        </a:lnSpc>
                        <a:spcAft>
                          <a:spcPts val="0"/>
                        </a:spcAft>
                        <a:buFont typeface="Arial" panose="020B0604020202020204" pitchFamily="34" charset="0"/>
                        <a:buChar char="•"/>
                      </a:pP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policy reasons for imposing vicarious liability no longer hold, essentially the control test cannot be satisfied</a:t>
                      </a:r>
                    </a:p>
                    <a:p>
                      <a:pPr marL="171450" indent="-171450">
                        <a:lnSpc>
                          <a:spcPct val="115000"/>
                        </a:lnSpc>
                        <a:spcAft>
                          <a:spcPts val="0"/>
                        </a:spcAft>
                        <a:buFont typeface="Arial" panose="020B0604020202020204" pitchFamily="34" charset="0"/>
                        <a:buChar char="•"/>
                      </a:pPr>
                      <a:r>
                        <a:rPr lang="en-GB" sz="1000"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Yates v National Tru</a:t>
                      </a: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st [2014] QB</a:t>
                      </a:r>
                    </a:p>
                  </a:txBody>
                  <a:tcPr marL="63725" marR="63725" marT="3600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alpha val="50000"/>
                      </a:srgbClr>
                    </a:solidFill>
                  </a:tcPr>
                </a:tc>
                <a:extLst>
                  <a:ext uri="{0D108BD9-81ED-4DB2-BD59-A6C34878D82A}">
                    <a16:rowId xmlns:a16="http://schemas.microsoft.com/office/drawing/2014/main" val="10001"/>
                  </a:ext>
                </a:extLst>
              </a:tr>
              <a:tr h="123163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“so closely connected” to the employment (or the qualifying relationship)</a:t>
                      </a:r>
                    </a:p>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 </a:t>
                      </a:r>
                    </a:p>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 </a:t>
                      </a: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74E59"/>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nSpc>
                          <a:spcPct val="115000"/>
                        </a:lnSpc>
                        <a:spcAft>
                          <a:spcPts val="0"/>
                        </a:spcAft>
                        <a:buFont typeface="Arial" panose="020B0604020202020204" pitchFamily="34" charset="0"/>
                        <a:buNone/>
                      </a:pP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YES</a:t>
                      </a:r>
                    </a:p>
                    <a:p>
                      <a:pPr marL="171450" indent="-171450">
                        <a:lnSpc>
                          <a:spcPct val="115000"/>
                        </a:lnSpc>
                        <a:spcAft>
                          <a:spcPts val="0"/>
                        </a:spcAft>
                        <a:buFont typeface="Arial" panose="020B0604020202020204" pitchFamily="34" charset="0"/>
                        <a:buChar char="•"/>
                      </a:pPr>
                      <a:r>
                        <a:rPr lang="en-GB" sz="1000"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Lister v </a:t>
                      </a:r>
                      <a:r>
                        <a:rPr lang="en-GB" sz="1000" i="1" baseline="0" dirty="0" err="1">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Hesley</a:t>
                      </a:r>
                      <a:r>
                        <a:rPr lang="en-GB" sz="1000"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 Hall </a:t>
                      </a:r>
                      <a:r>
                        <a:rPr lang="en-GB" sz="1000" i="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a:t>
                      </a: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2001] HL</a:t>
                      </a:r>
                    </a:p>
                    <a:p>
                      <a:pPr marL="171450" indent="-171450">
                        <a:lnSpc>
                          <a:spcPct val="115000"/>
                        </a:lnSpc>
                        <a:spcAft>
                          <a:spcPts val="0"/>
                        </a:spcAft>
                        <a:buFont typeface="Arial" panose="020B0604020202020204" pitchFamily="34" charset="0"/>
                        <a:buChar char="•"/>
                      </a:pPr>
                      <a:endPar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alpha val="5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nSpc>
                          <a:spcPct val="115000"/>
                        </a:lnSpc>
                        <a:spcAft>
                          <a:spcPts val="0"/>
                        </a:spcAft>
                        <a:buFont typeface="Arial" panose="020B0604020202020204" pitchFamily="34" charset="0"/>
                        <a:buNone/>
                      </a:pP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YES</a:t>
                      </a:r>
                    </a:p>
                    <a:p>
                      <a:pPr marL="171450" indent="-171450">
                        <a:lnSpc>
                          <a:spcPct val="115000"/>
                        </a:lnSpc>
                        <a:spcAft>
                          <a:spcPts val="0"/>
                        </a:spcAft>
                        <a:buFont typeface="Arial" panose="020B0604020202020204" pitchFamily="34" charset="0"/>
                        <a:buChar char="•"/>
                      </a:pPr>
                      <a:r>
                        <a:rPr lang="en-GB" sz="1000"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Various Claimants  v Catholic  Child Welfare </a:t>
                      </a:r>
                      <a:r>
                        <a:rPr lang="en-GB" sz="1000" i="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a:t>
                      </a: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2012] SC - weakened the test to “strong connection”</a:t>
                      </a:r>
                    </a:p>
                    <a:p>
                      <a:pPr marL="171450" indent="-171450">
                        <a:lnSpc>
                          <a:spcPct val="115000"/>
                        </a:lnSpc>
                        <a:spcAft>
                          <a:spcPts val="0"/>
                        </a:spcAft>
                        <a:buFont typeface="Arial" panose="020B0604020202020204" pitchFamily="34" charset="0"/>
                        <a:buChar char="•"/>
                      </a:pP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expressly affirmed in </a:t>
                      </a:r>
                      <a:r>
                        <a:rPr lang="en-GB" sz="1000" b="1"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Cox v MoJ </a:t>
                      </a: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and </a:t>
                      </a:r>
                      <a:r>
                        <a:rPr lang="en-GB" sz="1000" b="1" i="1" baseline="0" dirty="0" err="1">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Mohamud</a:t>
                      </a:r>
                      <a:r>
                        <a:rPr lang="en-GB" sz="1000" b="1"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 v </a:t>
                      </a:r>
                      <a:r>
                        <a:rPr lang="en-GB" sz="1000" b="1" i="1" baseline="0" dirty="0" err="1">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Morrisons</a:t>
                      </a:r>
                      <a:r>
                        <a:rPr lang="en-GB" sz="1000" b="1"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 </a:t>
                      </a:r>
                      <a:r>
                        <a:rPr lang="en-GB" sz="1000" b="1" i="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a:t>
                      </a: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2016] SC </a:t>
                      </a: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alpha val="50000"/>
                      </a:srgbClr>
                    </a:solidFill>
                  </a:tcPr>
                </a:tc>
                <a:tc vMerge="1">
                  <a:txBody>
                    <a:bodyPr/>
                    <a:lstStyle/>
                    <a:p>
                      <a:endParaRPr lang="en-GB"/>
                    </a:p>
                  </a:txBody>
                  <a:tcPr/>
                </a:tc>
                <a:extLst>
                  <a:ext uri="{0D108BD9-81ED-4DB2-BD59-A6C34878D82A}">
                    <a16:rowId xmlns:a16="http://schemas.microsoft.com/office/drawing/2014/main" val="10002"/>
                  </a:ext>
                </a:extLst>
              </a:tr>
              <a:tr h="148879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such that the employment (or the qualifying relationship) merely provided the opportunity for harm</a:t>
                      </a:r>
                    </a:p>
                    <a:p>
                      <a:pPr>
                        <a:lnSpc>
                          <a:spcPct val="115000"/>
                        </a:lnSpc>
                        <a:spcAft>
                          <a:spcPts val="0"/>
                        </a:spcAft>
                      </a:pPr>
                      <a:r>
                        <a:rPr lang="en-GB" sz="1000" dirty="0">
                          <a:effectLst/>
                          <a:latin typeface="Segoe UI" panose="020B0502040204020203" pitchFamily="34" charset="0"/>
                          <a:ea typeface="Segoe UI" panose="020B0502040204020203" pitchFamily="34" charset="0"/>
                          <a:cs typeface="Segoe UI" panose="020B0502040204020203" pitchFamily="34" charset="0"/>
                        </a:rPr>
                        <a:t> </a:t>
                      </a: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74E59"/>
                    </a:solidFill>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nSpc>
                          <a:spcPct val="115000"/>
                        </a:lnSpc>
                        <a:spcAft>
                          <a:spcPts val="0"/>
                        </a:spcAft>
                        <a:buFont typeface="Arial" panose="020B0604020202020204" pitchFamily="34" charset="0"/>
                        <a:buNone/>
                      </a:pP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NO</a:t>
                      </a:r>
                    </a:p>
                    <a:p>
                      <a:pPr marL="171450" indent="-171450">
                        <a:lnSpc>
                          <a:spcPct val="115000"/>
                        </a:lnSpc>
                        <a:spcAft>
                          <a:spcPts val="0"/>
                        </a:spcAft>
                        <a:buFont typeface="Arial" panose="020B0604020202020204" pitchFamily="34" charset="0"/>
                        <a:buChar char="•"/>
                      </a:pP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policy reasons for imposing vicarious liability no longer hold; not fair and just / not foreseeable</a:t>
                      </a:r>
                    </a:p>
                    <a:p>
                      <a:pPr marL="171450" indent="-171450">
                        <a:lnSpc>
                          <a:spcPct val="115000"/>
                        </a:lnSpc>
                        <a:spcAft>
                          <a:spcPts val="0"/>
                        </a:spcAft>
                        <a:buFont typeface="Arial" panose="020B0604020202020204" pitchFamily="34" charset="0"/>
                        <a:buChar char="•"/>
                      </a:pP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 </a:t>
                      </a:r>
                      <a:r>
                        <a:rPr lang="en-GB" sz="1000"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Lister v </a:t>
                      </a:r>
                      <a:r>
                        <a:rPr lang="en-GB" sz="1000" i="1" baseline="0" dirty="0" err="1">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Hesley</a:t>
                      </a:r>
                      <a:r>
                        <a:rPr lang="en-GB" sz="1000"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 Hall </a:t>
                      </a: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(2001) HL</a:t>
                      </a: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alpha val="50000"/>
                      </a:srgbClr>
                    </a:solidFill>
                  </a:tcPr>
                </a:tc>
                <a:tc hMerge="1">
                  <a:txBody>
                    <a:bodyPr/>
                    <a:lstStyle/>
                    <a:p>
                      <a:endParaRPr lang="en-GB"/>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nSpc>
                          <a:spcPct val="115000"/>
                        </a:lnSpc>
                        <a:spcAft>
                          <a:spcPts val="0"/>
                        </a:spcAft>
                        <a:buFont typeface="Arial" panose="020B0604020202020204" pitchFamily="34" charset="0"/>
                        <a:buNone/>
                      </a:pP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NO</a:t>
                      </a:r>
                    </a:p>
                    <a:p>
                      <a:pPr marL="171450" indent="-171450">
                        <a:lnSpc>
                          <a:spcPct val="115000"/>
                        </a:lnSpc>
                        <a:spcAft>
                          <a:spcPts val="0"/>
                        </a:spcAft>
                        <a:buFont typeface="Arial" panose="020B0604020202020204" pitchFamily="34" charset="0"/>
                        <a:buChar char="•"/>
                      </a:pP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both the relationship and the act are simply too remote from the principal defendant</a:t>
                      </a:r>
                    </a:p>
                    <a:p>
                      <a:pPr marL="0" indent="0">
                        <a:lnSpc>
                          <a:spcPct val="115000"/>
                        </a:lnSpc>
                        <a:spcAft>
                          <a:spcPts val="0"/>
                        </a:spcAft>
                        <a:buFont typeface="Arial" panose="020B0604020202020204" pitchFamily="34" charset="0"/>
                        <a:buNone/>
                      </a:pPr>
                      <a:r>
                        <a:rPr lang="en-GB" sz="1000" b="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BUT</a:t>
                      </a:r>
                    </a:p>
                    <a:p>
                      <a:pPr marL="171450" indent="-171450">
                        <a:lnSpc>
                          <a:spcPct val="115000"/>
                        </a:lnSpc>
                        <a:spcAft>
                          <a:spcPts val="0"/>
                        </a:spcAft>
                        <a:buFont typeface="Arial" panose="020B0604020202020204" pitchFamily="34" charset="0"/>
                        <a:buChar char="•"/>
                      </a:pP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the courts will look beyond labels such as ‘independent contractor‘ - </a:t>
                      </a:r>
                      <a:r>
                        <a:rPr lang="en-GB" sz="1000" i="1"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Various v Barclays Bank </a:t>
                      </a:r>
                      <a:r>
                        <a:rPr lang="en-GB" sz="1000" baseline="0" dirty="0">
                          <a:solidFill>
                            <a:schemeClr val="tx1">
                              <a:lumMod val="50000"/>
                            </a:schemeClr>
                          </a:solidFill>
                          <a:effectLst/>
                          <a:latin typeface="Segoe UI" panose="020B0502040204020203" pitchFamily="34" charset="0"/>
                          <a:ea typeface="Segoe UI" panose="020B0502040204020203" pitchFamily="34" charset="0"/>
                          <a:cs typeface="Segoe UI" panose="020B0502040204020203" pitchFamily="34" charset="0"/>
                        </a:rPr>
                        <a:t>[2018] CA</a:t>
                      </a:r>
                    </a:p>
                  </a:txBody>
                  <a:tcPr marL="63725" marR="63725" marT="36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alpha val="50000"/>
                      </a:srgbClr>
                    </a:solidFill>
                  </a:tcPr>
                </a:tc>
                <a:extLst>
                  <a:ext uri="{0D108BD9-81ED-4DB2-BD59-A6C34878D82A}">
                    <a16:rowId xmlns:a16="http://schemas.microsoft.com/office/drawing/2014/main" val="10003"/>
                  </a:ext>
                </a:extLst>
              </a:tr>
            </a:tbl>
          </a:graphicData>
        </a:graphic>
      </p:graphicFrame>
      <p:sp>
        <p:nvSpPr>
          <p:cNvPr id="5" name="Title 1"/>
          <p:cNvSpPr>
            <a:spLocks noGrp="1"/>
          </p:cNvSpPr>
          <p:nvPr>
            <p:ph type="title"/>
          </p:nvPr>
        </p:nvSpPr>
        <p:spPr>
          <a:xfrm>
            <a:off x="457200" y="433398"/>
            <a:ext cx="6663267" cy="630078"/>
          </a:xfrm>
        </p:spPr>
        <p:txBody>
          <a:bodyPr>
            <a:normAutofit/>
          </a:bodyPr>
          <a:lstStyle/>
          <a:p>
            <a:r>
              <a:rPr lang="en-GB" dirty="0">
                <a:latin typeface="Segoe UI" panose="020B0502040204020203" pitchFamily="34" charset="0"/>
                <a:ea typeface="Segoe UI" panose="020B0502040204020203" pitchFamily="34" charset="0"/>
                <a:cs typeface="Segoe UI" panose="020B0502040204020203" pitchFamily="34" charset="0"/>
              </a:rPr>
              <a:t>SUMMARY OF THE LAW AS OF 2019</a:t>
            </a:r>
          </a:p>
        </p:txBody>
      </p:sp>
    </p:spTree>
    <p:extLst>
      <p:ext uri="{BB962C8B-B14F-4D97-AF65-F5344CB8AC3E}">
        <p14:creationId xmlns:p14="http://schemas.microsoft.com/office/powerpoint/2010/main" val="2383001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i="1" dirty="0">
                <a:latin typeface="Segoe UI" panose="020B0502040204020203" pitchFamily="34" charset="0"/>
                <a:ea typeface="Segoe UI" panose="020B0502040204020203" pitchFamily="34" charset="0"/>
                <a:cs typeface="Segoe UI" panose="020B0502040204020203" pitchFamily="34" charset="0"/>
              </a:rPr>
              <a:t>French business trip </a:t>
            </a:r>
            <a:r>
              <a:rPr lang="en-GB" sz="1800" dirty="0">
                <a:latin typeface="Segoe UI" panose="020B0502040204020203" pitchFamily="34" charset="0"/>
                <a:ea typeface="Segoe UI" panose="020B0502040204020203" pitchFamily="34" charset="0"/>
                <a:cs typeface="Segoe UI" panose="020B0502040204020203" pitchFamily="34" charset="0"/>
              </a:rPr>
              <a:t>– </a:t>
            </a:r>
            <a:r>
              <a:rPr lang="en-GB" sz="1800" i="1" dirty="0">
                <a:latin typeface="Segoe UI" panose="020B0502040204020203" pitchFamily="34" charset="0"/>
                <a:ea typeface="Segoe UI" panose="020B0502040204020203" pitchFamily="34" charset="0"/>
                <a:cs typeface="Segoe UI" panose="020B0502040204020203" pitchFamily="34" charset="0"/>
              </a:rPr>
              <a:t>EXPANDING VICARIOUS LIABILITY - </a:t>
            </a:r>
            <a:r>
              <a:rPr lang="en-GB" sz="1800" dirty="0">
                <a:latin typeface="Segoe UI" panose="020B0502040204020203" pitchFamily="34" charset="0"/>
                <a:ea typeface="Segoe UI" panose="020B0502040204020203" pitchFamily="34" charset="0"/>
                <a:cs typeface="Segoe UI" panose="020B0502040204020203" pitchFamily="34" charset="0"/>
              </a:rPr>
              <a:t>a cautionary tale from the other side of the channel</a:t>
            </a:r>
            <a:endParaRPr lang="en-GB" sz="1800" i="1"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36</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pPr indent="0">
              <a:buNone/>
            </a:pPr>
            <a:endPar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2" y="1695450"/>
            <a:ext cx="616267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150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latin typeface="Segoe UI" panose="020B0502040204020203" pitchFamily="34" charset="0"/>
                <a:ea typeface="Segoe UI" panose="020B0502040204020203" pitchFamily="34" charset="0"/>
                <a:cs typeface="Segoe UI" panose="020B0502040204020203" pitchFamily="34" charset="0"/>
              </a:rPr>
              <a:t>French BUSINESS TRIP – EXPANDING VICARIOUS LIABILITY</a:t>
            </a: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37</a:t>
            </a:fld>
            <a:endParaRPr lang="en-US">
              <a:solidFill>
                <a:prstClr val="black">
                  <a:tint val="75000"/>
                </a:prstClr>
              </a:solidFill>
            </a:endParaRPr>
          </a:p>
        </p:txBody>
      </p:sp>
      <p:sp>
        <p:nvSpPr>
          <p:cNvPr id="4" name="Content Placeholder 3"/>
          <p:cNvSpPr>
            <a:spLocks noGrp="1"/>
          </p:cNvSpPr>
          <p:nvPr>
            <p:ph sz="quarter" idx="13"/>
          </p:nvPr>
        </p:nvSpPr>
        <p:spPr>
          <a:xfrm>
            <a:off x="457200" y="1420586"/>
            <a:ext cx="8229600" cy="4267503"/>
          </a:xfrm>
        </p:spPr>
        <p:txBody>
          <a:bodyPr/>
          <a:lstStyle/>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A Parisian court ruled that a man who worked for a railway construction company and died from a heart attack after having sex during a business trip had suffered a work-related accident. His employer was liable for extra pension contributions payable to a partner, funeral costs and a one-off payment. </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It was said that the heart attack was linked to the casual encounter given that having sex was part of everyday life like having a shower or a meal and that the employee was therefore protected.</a:t>
            </a:r>
          </a:p>
          <a:p>
            <a:r>
              <a:rPr lang="en-GB" sz="1600" dirty="0">
                <a:solidFill>
                  <a:schemeClr val="tx1"/>
                </a:solidFill>
                <a:latin typeface="Segoe UI" panose="020B0502040204020203" pitchFamily="34" charset="0"/>
                <a:ea typeface="Segoe UI" panose="020B0502040204020203" pitchFamily="34" charset="0"/>
                <a:cs typeface="Segoe UI" panose="020B0502040204020203" pitchFamily="34" charset="0"/>
              </a:rPr>
              <a:t>French law considers any accident that happens on a business trip whilst engaging in everyday day activities to be work-related, despite an apparent lack of connection between the accident and the work.</a:t>
            </a:r>
          </a:p>
        </p:txBody>
      </p:sp>
    </p:spTree>
    <p:extLst>
      <p:ext uri="{BB962C8B-B14F-4D97-AF65-F5344CB8AC3E}">
        <p14:creationId xmlns:p14="http://schemas.microsoft.com/office/powerpoint/2010/main" val="4017059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143" y="807300"/>
            <a:ext cx="8711217" cy="674176"/>
          </a:xfrm>
          <a:prstGeom prst="rect">
            <a:avLst/>
          </a:prstGeom>
        </p:spPr>
        <p:txBody>
          <a:bodyPr lIns="68568" tIns="34289" rIns="68568" bIns="3428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solidFill>
                  <a:srgbClr val="FFFFFF"/>
                </a:solidFill>
                <a:latin typeface="Segoe UI" panose="020B0502040204020203" pitchFamily="34" charset="0"/>
                <a:ea typeface="Segoe UI" panose="020B0502040204020203" pitchFamily="34" charset="0"/>
                <a:cs typeface="Segoe UI" panose="020B0502040204020203" pitchFamily="34" charset="0"/>
              </a:rPr>
              <a:t>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410"/>
            <a:ext cx="6311735" cy="630079"/>
          </a:xfrm>
        </p:spPr>
        <p:txBody>
          <a:bodyPr>
            <a:normAutofit fontScale="90000"/>
          </a:bodyPr>
          <a:lstStyle/>
          <a:p>
            <a:br>
              <a:rPr lang="en-GB" i="1" dirty="0">
                <a:latin typeface="Segoe UI" panose="020B0502040204020203" pitchFamily="34" charset="0"/>
                <a:ea typeface="Segoe UI" panose="020B0502040204020203" pitchFamily="34" charset="0"/>
                <a:cs typeface="Segoe UI" panose="020B0502040204020203" pitchFamily="34" charset="0"/>
              </a:rPr>
            </a:br>
            <a:r>
              <a:rPr lang="en-GB" i="1" dirty="0">
                <a:latin typeface="Segoe UI" panose="020B0502040204020203" pitchFamily="34" charset="0"/>
                <a:ea typeface="Segoe UI" panose="020B0502040204020203" pitchFamily="34" charset="0"/>
                <a:cs typeface="Segoe UI" panose="020B0502040204020203" pitchFamily="34" charset="0"/>
              </a:rPr>
              <a:t>Civil Liability Act 2018 - part 2 governs the discount rate in England &amp; Wales</a:t>
            </a:r>
            <a:br>
              <a:rPr lang="en-GB" i="1" dirty="0">
                <a:latin typeface="Segoe UI" panose="020B0502040204020203" pitchFamily="34" charset="0"/>
                <a:ea typeface="Segoe UI" panose="020B0502040204020203" pitchFamily="34" charset="0"/>
                <a:cs typeface="Segoe UI" panose="020B0502040204020203" pitchFamily="34" charset="0"/>
              </a:rPr>
            </a:br>
            <a:endParaRPr lang="en-GB" i="1"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6</a:t>
            </a:fld>
            <a:endParaRPr lang="en-US">
              <a:solidFill>
                <a:prstClr val="black">
                  <a:tint val="75000"/>
                </a:prstClr>
              </a:solidFill>
            </a:endParaRP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5944" y="1898202"/>
            <a:ext cx="8799518" cy="242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22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i="1" dirty="0">
                <a:latin typeface="Segoe UI" panose="020B0502040204020203" pitchFamily="34" charset="0"/>
                <a:ea typeface="Segoe UI" panose="020B0502040204020203" pitchFamily="34" charset="0"/>
                <a:cs typeface="Segoe UI" panose="020B0502040204020203" pitchFamily="34" charset="0"/>
              </a:rPr>
            </a:br>
            <a:br>
              <a:rPr lang="en-GB" i="1" dirty="0">
                <a:latin typeface="Segoe UI" panose="020B0502040204020203" pitchFamily="34" charset="0"/>
                <a:ea typeface="Segoe UI" panose="020B0502040204020203" pitchFamily="34" charset="0"/>
                <a:cs typeface="Segoe UI" panose="020B0502040204020203" pitchFamily="34" charset="0"/>
              </a:rPr>
            </a:br>
            <a:br>
              <a:rPr lang="en-GB" i="1" dirty="0">
                <a:latin typeface="Segoe UI" panose="020B0502040204020203" pitchFamily="34" charset="0"/>
                <a:ea typeface="Segoe UI" panose="020B0502040204020203" pitchFamily="34" charset="0"/>
                <a:cs typeface="Segoe UI" panose="020B0502040204020203" pitchFamily="34" charset="0"/>
              </a:rPr>
            </a:br>
            <a:br>
              <a:rPr lang="en-GB" i="1" dirty="0">
                <a:latin typeface="Segoe UI" panose="020B0502040204020203" pitchFamily="34" charset="0"/>
                <a:ea typeface="Segoe UI" panose="020B0502040204020203" pitchFamily="34" charset="0"/>
                <a:cs typeface="Segoe UI" panose="020B0502040204020203" pitchFamily="34" charset="0"/>
              </a:rPr>
            </a:br>
            <a:r>
              <a:rPr lang="en-GB" i="1" dirty="0">
                <a:latin typeface="Segoe UI" panose="020B0502040204020203" pitchFamily="34" charset="0"/>
                <a:ea typeface="Segoe UI" panose="020B0502040204020203" pitchFamily="34" charset="0"/>
                <a:cs typeface="Segoe UI" panose="020B0502040204020203" pitchFamily="34" charset="0"/>
              </a:rPr>
              <a:t>Civil Liability Act 2018 - part 2 -England &amp; Wales</a:t>
            </a:r>
            <a:br>
              <a:rPr lang="en-GB" i="1" dirty="0">
                <a:latin typeface="Segoe UI" panose="020B0502040204020203" pitchFamily="34" charset="0"/>
                <a:ea typeface="Segoe UI" panose="020B0502040204020203" pitchFamily="34" charset="0"/>
                <a:cs typeface="Segoe UI" panose="020B0502040204020203" pitchFamily="34" charset="0"/>
              </a:rPr>
            </a:br>
            <a:br>
              <a:rPr lang="en-GB" i="1" dirty="0">
                <a:latin typeface="Segoe UI" panose="020B0502040204020203" pitchFamily="34" charset="0"/>
                <a:ea typeface="Segoe UI" panose="020B0502040204020203" pitchFamily="34" charset="0"/>
                <a:cs typeface="Segoe UI" panose="020B0502040204020203" pitchFamily="34" charset="0"/>
              </a:rPr>
            </a:br>
            <a:br>
              <a:rPr lang="en-GB" i="1" dirty="0">
                <a:latin typeface="Segoe UI" panose="020B0502040204020203" pitchFamily="34" charset="0"/>
                <a:ea typeface="Segoe UI" panose="020B0502040204020203" pitchFamily="34" charset="0"/>
                <a:cs typeface="Segoe UI" panose="020B0502040204020203" pitchFamily="34" charset="0"/>
              </a:rPr>
            </a:br>
            <a:r>
              <a:rPr lang="en-GB" i="1" dirty="0">
                <a:latin typeface="Segoe UI" panose="020B0502040204020203" pitchFamily="34" charset="0"/>
                <a:ea typeface="Segoe UI" panose="020B0502040204020203" pitchFamily="34" charset="0"/>
                <a:cs typeface="Segoe UI" panose="020B0502040204020203" pitchFamily="34" charset="0"/>
              </a:rPr>
              <a:t>Damages (IR &amp; PP)(Scotland) Act 2019 - makes different provision in Scotland</a:t>
            </a:r>
            <a:br>
              <a:rPr lang="en-GB" i="1" dirty="0">
                <a:latin typeface="Segoe UI" panose="020B0502040204020203" pitchFamily="34" charset="0"/>
                <a:ea typeface="Segoe UI" panose="020B0502040204020203" pitchFamily="34" charset="0"/>
                <a:cs typeface="Segoe UI" panose="020B0502040204020203" pitchFamily="34" charset="0"/>
              </a:rPr>
            </a:br>
            <a:br>
              <a:rPr lang="en-GB" i="1" dirty="0">
                <a:latin typeface="Segoe UI" panose="020B0502040204020203" pitchFamily="34" charset="0"/>
                <a:ea typeface="Segoe UI" panose="020B0502040204020203" pitchFamily="34" charset="0"/>
                <a:cs typeface="Segoe UI" panose="020B0502040204020203" pitchFamily="34" charset="0"/>
              </a:rPr>
            </a:br>
            <a:endParaRPr lang="en-GB" i="1" dirty="0">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7</a:t>
            </a:fld>
            <a:endParaRPr lang="en-US">
              <a:solidFill>
                <a:prstClr val="black">
                  <a:tint val="75000"/>
                </a:prstClr>
              </a:solidFill>
            </a:endParaRPr>
          </a:p>
        </p:txBody>
      </p:sp>
      <p:sp>
        <p:nvSpPr>
          <p:cNvPr id="4" name="Content Placeholder 3"/>
          <p:cNvSpPr>
            <a:spLocks noGrp="1"/>
          </p:cNvSpPr>
          <p:nvPr>
            <p:ph sz="quarter" idx="13"/>
          </p:nvPr>
        </p:nvSpPr>
        <p:spPr/>
        <p:txBody>
          <a:bodyPr/>
          <a:lstStyle/>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75" y="2100688"/>
            <a:ext cx="7894168" cy="354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81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3"/>
          </p:nvPr>
        </p:nvSpPr>
        <p:spPr>
          <a:xfrm>
            <a:off x="154534" y="1334227"/>
            <a:ext cx="8523655" cy="4577751"/>
          </a:xfrm>
        </p:spPr>
        <p:txBody>
          <a:bodyPr/>
          <a:lstStyle/>
          <a:p>
            <a:pPr>
              <a:lnSpc>
                <a:spcPct val="100000"/>
              </a:lnSpc>
              <a:spcBef>
                <a:spcPts val="300"/>
              </a:spcBef>
              <a:spcAft>
                <a:spcPts val="300"/>
              </a:spcAft>
              <a:buFont typeface="Courier New" panose="02070309020205020404" pitchFamily="49" charset="0"/>
              <a:buChar char="o"/>
            </a:pP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	</a:t>
            </a:r>
            <a:r>
              <a:rPr lang="en-GB" sz="1400" u="sng" dirty="0">
                <a:solidFill>
                  <a:schemeClr val="bg1"/>
                </a:solidFill>
                <a:latin typeface="Segoe UI" panose="020B0502040204020203" pitchFamily="34" charset="0"/>
                <a:ea typeface="Segoe UI" panose="020B0502040204020203" pitchFamily="34" charset="0"/>
                <a:cs typeface="Segoe UI" panose="020B0502040204020203" pitchFamily="34" charset="0"/>
              </a:rPr>
              <a:t>there will be </a:t>
            </a:r>
            <a:r>
              <a:rPr lang="en-GB" sz="1400" b="1" u="sng" dirty="0">
                <a:solidFill>
                  <a:schemeClr val="bg1"/>
                </a:solidFill>
                <a:latin typeface="Segoe UI" panose="020B0502040204020203" pitchFamily="34" charset="0"/>
                <a:ea typeface="Segoe UI" panose="020B0502040204020203" pitchFamily="34" charset="0"/>
                <a:cs typeface="Segoe UI" panose="020B0502040204020203" pitchFamily="34" charset="0"/>
              </a:rPr>
              <a:t>5 year cycles of reviews</a:t>
            </a:r>
            <a:r>
              <a:rPr lang="en-GB" sz="1400" u="sng" dirty="0">
                <a:solidFill>
                  <a:schemeClr val="bg1"/>
                </a:solidFill>
                <a:latin typeface="Segoe UI" panose="020B0502040204020203" pitchFamily="34" charset="0"/>
                <a:ea typeface="Segoe UI" panose="020B0502040204020203" pitchFamily="34" charset="0"/>
                <a:cs typeface="Segoe UI" panose="020B0502040204020203" pitchFamily="34" charset="0"/>
              </a:rPr>
              <a:t> in both jurisdictions</a:t>
            </a:r>
            <a:endParaRPr lang="en-GB" sz="1200" u="sng"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r>
              <a:rPr lang="en-GB" sz="11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000" dirty="0">
                <a:solidFill>
                  <a:schemeClr val="bg1"/>
                </a:solidFill>
                <a:latin typeface="Segoe UI" panose="020B0502040204020203" pitchFamily="34" charset="0"/>
                <a:ea typeface="Segoe UI" panose="020B0502040204020203" pitchFamily="34" charset="0"/>
                <a:cs typeface="Segoe UI" panose="020B0502040204020203" pitchFamily="34" charset="0"/>
              </a:rPr>
              <a:t>Eng &amp; Wales: 	</a:t>
            </a:r>
            <a:r>
              <a:rPr lang="en-GB" sz="1000" i="1" dirty="0">
                <a:solidFill>
                  <a:schemeClr val="bg1"/>
                </a:solidFill>
                <a:latin typeface="Segoe UI" panose="020B0502040204020203" pitchFamily="34" charset="0"/>
                <a:ea typeface="Segoe UI" panose="020B0502040204020203" pitchFamily="34" charset="0"/>
                <a:cs typeface="Segoe UI" panose="020B0502040204020203" pitchFamily="34" charset="0"/>
              </a:rPr>
              <a:t>“Each subsequent review of the rate of return must be started within the </a:t>
            </a:r>
            <a:r>
              <a:rPr lang="en-GB" sz="1000" b="1" i="1" dirty="0">
                <a:solidFill>
                  <a:schemeClr val="bg1"/>
                </a:solidFill>
                <a:latin typeface="Segoe UI" panose="020B0502040204020203" pitchFamily="34" charset="0"/>
                <a:ea typeface="Segoe UI" panose="020B0502040204020203" pitchFamily="34" charset="0"/>
                <a:cs typeface="Segoe UI" panose="020B0502040204020203" pitchFamily="34" charset="0"/>
              </a:rPr>
              <a:t>5 year </a:t>
            </a:r>
            <a:r>
              <a:rPr lang="en-GB" sz="1000" i="1" dirty="0">
                <a:solidFill>
                  <a:schemeClr val="bg1"/>
                </a:solidFill>
                <a:latin typeface="Segoe UI" panose="020B0502040204020203" pitchFamily="34" charset="0"/>
                <a:ea typeface="Segoe UI" panose="020B0502040204020203" pitchFamily="34" charset="0"/>
                <a:cs typeface="Segoe UI" panose="020B0502040204020203" pitchFamily="34" charset="0"/>
              </a:rPr>
              <a:t>period following the last review”</a:t>
            </a:r>
          </a:p>
          <a:p>
            <a:pPr lvl="1">
              <a:lnSpc>
                <a:spcPct val="100000"/>
              </a:lnSpc>
              <a:spcBef>
                <a:spcPts val="200"/>
              </a:spcBef>
              <a:spcAft>
                <a:spcPts val="600"/>
              </a:spcAft>
            </a:pPr>
            <a:r>
              <a:rPr lang="en-GB" sz="1000" dirty="0">
                <a:solidFill>
                  <a:schemeClr val="bg1"/>
                </a:solidFill>
                <a:latin typeface="Segoe UI" panose="020B0502040204020203" pitchFamily="34" charset="0"/>
                <a:ea typeface="Segoe UI" panose="020B0502040204020203" pitchFamily="34" charset="0"/>
                <a:cs typeface="Segoe UI" panose="020B0502040204020203" pitchFamily="34" charset="0"/>
              </a:rPr>
              <a:t>		 ie: 5 August 2019 + 5 years + 230 days for rate-setting = </a:t>
            </a:r>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1 February 2025</a:t>
            </a:r>
          </a:p>
          <a:p>
            <a:pPr>
              <a:lnSpc>
                <a:spcPct val="100000"/>
              </a:lnSpc>
              <a:spcBef>
                <a:spcPts val="200"/>
              </a:spcBef>
            </a:pPr>
            <a:r>
              <a:rPr lang="en-GB" sz="1000" dirty="0">
                <a:solidFill>
                  <a:schemeClr val="bg1"/>
                </a:solidFill>
                <a:latin typeface="Segoe UI" panose="020B0502040204020203" pitchFamily="34" charset="0"/>
                <a:ea typeface="Segoe UI" panose="020B0502040204020203" pitchFamily="34" charset="0"/>
                <a:cs typeface="Segoe UI" panose="020B0502040204020203" pitchFamily="34" charset="0"/>
              </a:rPr>
              <a:t>	Scotland: 	</a:t>
            </a:r>
            <a:r>
              <a:rPr lang="en-GB" sz="1000" i="1" dirty="0">
                <a:solidFill>
                  <a:schemeClr val="bg1"/>
                </a:solidFill>
                <a:latin typeface="Segoe UI" panose="020B0502040204020203" pitchFamily="34" charset="0"/>
                <a:ea typeface="Segoe UI" panose="020B0502040204020203" pitchFamily="34" charset="0"/>
                <a:cs typeface="Segoe UI" panose="020B0502040204020203" pitchFamily="34" charset="0"/>
              </a:rPr>
              <a:t>“A review … must be started … on the day after the last day of the </a:t>
            </a:r>
            <a:r>
              <a:rPr lang="en-GB" sz="1000" b="1" i="1" dirty="0">
                <a:solidFill>
                  <a:schemeClr val="bg1"/>
                </a:solidFill>
                <a:latin typeface="Segoe UI" panose="020B0502040204020203" pitchFamily="34" charset="0"/>
                <a:ea typeface="Segoe UI" panose="020B0502040204020203" pitchFamily="34" charset="0"/>
                <a:cs typeface="Segoe UI" panose="020B0502040204020203" pitchFamily="34" charset="0"/>
              </a:rPr>
              <a:t>5 year </a:t>
            </a:r>
            <a:r>
              <a:rPr lang="en-GB" sz="1000" i="1" dirty="0">
                <a:solidFill>
                  <a:schemeClr val="bg1"/>
                </a:solidFill>
                <a:latin typeface="Segoe UI" panose="020B0502040204020203" pitchFamily="34" charset="0"/>
                <a:ea typeface="Segoe UI" panose="020B0502040204020203" pitchFamily="34" charset="0"/>
                <a:cs typeface="Segoe UI" panose="020B0502040204020203" pitchFamily="34" charset="0"/>
              </a:rPr>
              <a:t>period …”</a:t>
            </a:r>
          </a:p>
          <a:p>
            <a:pPr>
              <a:lnSpc>
                <a:spcPct val="100000"/>
              </a:lnSpc>
              <a:spcBef>
                <a:spcPts val="200"/>
              </a:spcBef>
              <a:spcAft>
                <a:spcPts val="1200"/>
              </a:spcAft>
            </a:pPr>
            <a:r>
              <a:rPr lang="en-GB" sz="1000" dirty="0">
                <a:solidFill>
                  <a:schemeClr val="bg1"/>
                </a:solidFill>
                <a:latin typeface="Segoe UI" panose="020B0502040204020203" pitchFamily="34" charset="0"/>
                <a:ea typeface="Segoe UI" panose="020B0502040204020203" pitchFamily="34" charset="0"/>
                <a:cs typeface="Segoe UI" panose="020B0502040204020203" pitchFamily="34" charset="0"/>
              </a:rPr>
              <a:t>		1 October 2019(?) +5 years + 90 days for rate-setting = </a:t>
            </a:r>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30 December 2024</a:t>
            </a:r>
          </a:p>
          <a:p>
            <a:pPr marL="342900" lvl="0" indent="-342900">
              <a:lnSpc>
                <a:spcPct val="100000"/>
              </a:lnSpc>
              <a:spcBef>
                <a:spcPts val="300"/>
              </a:spcBef>
              <a:spcAft>
                <a:spcPts val="300"/>
              </a:spcAft>
              <a:buFont typeface="+mj-lt"/>
              <a:buAutoNum type="alphaLcPeriod"/>
            </a:pPr>
            <a:r>
              <a:rPr lang="en-GB" sz="1400" b="1" dirty="0">
                <a:solidFill>
                  <a:prstClr val="white"/>
                </a:solidFill>
                <a:latin typeface="Segoe UI" panose="020B0502040204020203" pitchFamily="34" charset="0"/>
                <a:ea typeface="Segoe UI" panose="020B0502040204020203" pitchFamily="34" charset="0"/>
                <a:cs typeface="Segoe UI" panose="020B0502040204020203" pitchFamily="34" charset="0"/>
              </a:rPr>
              <a:t>b.	</a:t>
            </a:r>
            <a:r>
              <a:rPr lang="en-GB" sz="1400" b="1" u="sng" dirty="0">
                <a:solidFill>
                  <a:prstClr val="white"/>
                </a:solidFill>
                <a:latin typeface="Segoe UI" panose="020B0502040204020203" pitchFamily="34" charset="0"/>
                <a:ea typeface="Segoe UI" panose="020B0502040204020203" pitchFamily="34" charset="0"/>
                <a:cs typeface="Segoe UI" panose="020B0502040204020203" pitchFamily="34" charset="0"/>
              </a:rPr>
              <a:t>insurers must provide data </a:t>
            </a:r>
            <a:r>
              <a:rPr lang="en-GB" sz="1400" u="sng" dirty="0">
                <a:solidFill>
                  <a:prstClr val="white"/>
                </a:solidFill>
                <a:latin typeface="Segoe UI" panose="020B0502040204020203" pitchFamily="34" charset="0"/>
                <a:ea typeface="Segoe UI" panose="020B0502040204020203" pitchFamily="34" charset="0"/>
                <a:cs typeface="Segoe UI" panose="020B0502040204020203" pitchFamily="34" charset="0"/>
              </a:rPr>
              <a:t>to the regulator (England &amp; Wales only)</a:t>
            </a:r>
            <a:endParaRPr lang="en-GB" sz="1200" u="sng"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300"/>
              </a:spcBef>
              <a:spcAft>
                <a:spcPts val="300"/>
              </a:spcAft>
            </a:pP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000" dirty="0">
                <a:solidFill>
                  <a:schemeClr val="bg1"/>
                </a:solidFill>
                <a:latin typeface="Segoe UI" panose="020B0502040204020203" pitchFamily="34" charset="0"/>
                <a:ea typeface="Segoe UI" panose="020B0502040204020203" pitchFamily="34" charset="0"/>
                <a:cs typeface="Segoe UI" panose="020B0502040204020203" pitchFamily="34" charset="0"/>
              </a:rPr>
              <a:t>section 11 CLA 2018 requires detailed &amp; audited reports from insurers to the regulator by </a:t>
            </a:r>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1 November 2023</a:t>
            </a:r>
          </a:p>
          <a:p>
            <a:pPr marL="900000" indent="-457200">
              <a:lnSpc>
                <a:spcPct val="100000"/>
              </a:lnSpc>
              <a:spcBef>
                <a:spcPts val="300"/>
              </a:spcBef>
              <a:spcAft>
                <a:spcPts val="1200"/>
              </a:spcAft>
              <a:buNone/>
            </a:pPr>
            <a:r>
              <a:rPr lang="en-GB" sz="1000" i="1" dirty="0">
                <a:solidFill>
                  <a:schemeClr val="bg1"/>
                </a:solidFill>
                <a:latin typeface="Segoe UI" panose="020B0502040204020203" pitchFamily="34" charset="0"/>
                <a:ea typeface="Segoe UI" panose="020B0502040204020203" pitchFamily="34" charset="0"/>
                <a:cs typeface="Segoe UI" panose="020B0502040204020203" pitchFamily="34" charset="0"/>
              </a:rPr>
              <a:t>	“The Act therefore imposes a new statutory requirement on insurers to provide information to the Financial Conduct Authority (FCA) about claims costs and premium prices, as well as what they might have expected these figures to be, had the act not been passed. This will enable the Treasury, with the help of the FCA, to fulfil obligations placed on it by the act to lay a report before Parliament which assesses whether policy holders have benefited from any savings made by insurers as a result of the reforms of the act.”</a:t>
            </a:r>
          </a:p>
          <a:p>
            <a:pPr marL="342900" lvl="0" indent="-342900">
              <a:lnSpc>
                <a:spcPct val="100000"/>
              </a:lnSpc>
              <a:spcBef>
                <a:spcPts val="300"/>
              </a:spcBef>
              <a:spcAft>
                <a:spcPts val="300"/>
              </a:spcAft>
              <a:buFont typeface="+mj-lt"/>
              <a:buAutoNum type="alphaLcPeriod"/>
            </a:pPr>
            <a:r>
              <a:rPr lang="en-GB" sz="1400" b="1" dirty="0">
                <a:solidFill>
                  <a:prstClr val="white"/>
                </a:solidFill>
                <a:latin typeface="Segoe UI" panose="020B0502040204020203" pitchFamily="34" charset="0"/>
                <a:ea typeface="Segoe UI" panose="020B0502040204020203" pitchFamily="34" charset="0"/>
                <a:cs typeface="Segoe UI" panose="020B0502040204020203" pitchFamily="34" charset="0"/>
              </a:rPr>
              <a:t>c.	</a:t>
            </a:r>
            <a:r>
              <a:rPr lang="en-GB" sz="1400" b="1" u="sng" dirty="0">
                <a:solidFill>
                  <a:prstClr val="white"/>
                </a:solidFill>
                <a:latin typeface="Segoe UI" panose="020B0502040204020203" pitchFamily="34" charset="0"/>
                <a:ea typeface="Segoe UI" panose="020B0502040204020203" pitchFamily="34" charset="0"/>
                <a:cs typeface="Segoe UI" panose="020B0502040204020203" pitchFamily="34" charset="0"/>
              </a:rPr>
              <a:t>possibility of consultation on dual discount rates </a:t>
            </a:r>
            <a:r>
              <a:rPr lang="en-GB" sz="1400" u="sng" dirty="0">
                <a:solidFill>
                  <a:prstClr val="white"/>
                </a:solidFill>
                <a:latin typeface="Segoe UI" panose="020B0502040204020203" pitchFamily="34" charset="0"/>
                <a:ea typeface="Segoe UI" panose="020B0502040204020203" pitchFamily="34" charset="0"/>
                <a:cs typeface="Segoe UI" panose="020B0502040204020203" pitchFamily="34" charset="0"/>
              </a:rPr>
              <a:t>during the 5 year cycle</a:t>
            </a:r>
          </a:p>
          <a:p>
            <a:pPr marL="900000" lvl="0" indent="-457200">
              <a:lnSpc>
                <a:spcPct val="100000"/>
              </a:lnSpc>
              <a:spcBef>
                <a:spcPts val="300"/>
              </a:spcBef>
              <a:spcAft>
                <a:spcPts val="300"/>
              </a:spcAft>
              <a:buNone/>
            </a:pPr>
            <a:r>
              <a:rPr lang="en-GB" sz="1100" i="1" dirty="0">
                <a:solidFill>
                  <a:prstClr val="white"/>
                </a:solidFill>
                <a:latin typeface="Segoe UI" panose="020B0502040204020203" pitchFamily="34" charset="0"/>
                <a:ea typeface="Segoe UI" panose="020B0502040204020203" pitchFamily="34" charset="0"/>
                <a:cs typeface="Segoe UI" panose="020B0502040204020203" pitchFamily="34" charset="0"/>
              </a:rPr>
              <a:t>	</a:t>
            </a:r>
            <a:r>
              <a:rPr lang="en-GB" sz="1000" dirty="0">
                <a:solidFill>
                  <a:prstClr val="white"/>
                </a:solidFill>
                <a:latin typeface="Segoe UI" panose="020B0502040204020203" pitchFamily="34" charset="0"/>
                <a:ea typeface="Segoe UI" panose="020B0502040204020203" pitchFamily="34" charset="0"/>
                <a:cs typeface="Segoe UI" panose="020B0502040204020203" pitchFamily="34" charset="0"/>
              </a:rPr>
              <a:t>Both Acts allow for dual rates and the Government Actuary has already carried out initial analysis, described by the Lord Chancellor (E&amp;W) as </a:t>
            </a:r>
            <a:r>
              <a:rPr lang="en-GB" sz="1000" i="1" dirty="0">
                <a:solidFill>
                  <a:prstClr val="white"/>
                </a:solidFill>
                <a:latin typeface="Segoe UI" panose="020B0502040204020203" pitchFamily="34" charset="0"/>
                <a:ea typeface="Segoe UI" panose="020B0502040204020203" pitchFamily="34" charset="0"/>
                <a:cs typeface="Segoe UI" panose="020B0502040204020203" pitchFamily="34" charset="0"/>
              </a:rPr>
              <a:t>“interesting … with some promising indications, particularly in relation to addressing the position of short term claimants”. </a:t>
            </a:r>
            <a:r>
              <a:rPr lang="en-GB" sz="1000" dirty="0">
                <a:solidFill>
                  <a:prstClr val="white"/>
                </a:solidFill>
                <a:latin typeface="Segoe UI" panose="020B0502040204020203" pitchFamily="34" charset="0"/>
                <a:ea typeface="Segoe UI" panose="020B0502040204020203" pitchFamily="34" charset="0"/>
                <a:cs typeface="Segoe UI" panose="020B0502040204020203" pitchFamily="34" charset="0"/>
              </a:rPr>
              <a:t> Currently there is not enough evidence of the effects of dual rates, meaning further consultation during the 5 year review period is likely.</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Content Placeholder 1"/>
          <p:cNvSpPr txBox="1">
            <a:spLocks/>
          </p:cNvSpPr>
          <p:nvPr/>
        </p:nvSpPr>
        <p:spPr>
          <a:xfrm>
            <a:off x="1521539" y="171760"/>
            <a:ext cx="7464743" cy="874143"/>
          </a:xfrm>
          <a:prstGeom prst="rect">
            <a:avLst/>
          </a:prstGeom>
        </p:spPr>
        <p:txBody>
          <a:bodyPr lIns="121890" tIns="60946" rIns="121890" bIns="60946" anchor="ctr" anchorCtr="0"/>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a:spcAft>
                <a:spcPts val="400"/>
              </a:spcAft>
            </a:pPr>
            <a:r>
              <a:rPr lang="en-GB" sz="1600" b="1" dirty="0">
                <a:solidFill>
                  <a:prstClr val="black"/>
                </a:solidFill>
                <a:latin typeface="Segoe UI" panose="020B0502040204020203" pitchFamily="34" charset="0"/>
                <a:ea typeface="Segoe UI" panose="020B0502040204020203" pitchFamily="34" charset="0"/>
                <a:cs typeface="Segoe UI" panose="020B0502040204020203" pitchFamily="34" charset="0"/>
              </a:rPr>
              <a:t>Civil Liability Act 2018 </a:t>
            </a:r>
            <a:r>
              <a:rPr lang="en-GB" sz="1600" dirty="0">
                <a:solidFill>
                  <a:prstClr val="black"/>
                </a:solidFill>
                <a:latin typeface="Segoe UI" panose="020B0502040204020203" pitchFamily="34" charset="0"/>
                <a:ea typeface="Segoe UI" panose="020B0502040204020203" pitchFamily="34" charset="0"/>
                <a:cs typeface="Segoe UI" panose="020B0502040204020203" pitchFamily="34" charset="0"/>
              </a:rPr>
              <a:t>- part 2 governs the discount rate in England &amp; Wales</a:t>
            </a:r>
          </a:p>
          <a:p>
            <a:pPr>
              <a:spcAft>
                <a:spcPts val="400"/>
              </a:spcAft>
            </a:pPr>
            <a:r>
              <a:rPr lang="en-GB" sz="1600" b="1" dirty="0">
                <a:solidFill>
                  <a:prstClr val="black"/>
                </a:solidFill>
                <a:latin typeface="Segoe UI" panose="020B0502040204020203" pitchFamily="34" charset="0"/>
                <a:ea typeface="Segoe UI" panose="020B0502040204020203" pitchFamily="34" charset="0"/>
                <a:cs typeface="Segoe UI" panose="020B0502040204020203" pitchFamily="34" charset="0"/>
              </a:rPr>
              <a:t>Damages (IR &amp; PP)(Scotland) Act 2019 </a:t>
            </a:r>
            <a:r>
              <a:rPr lang="en-GB" sz="1600" dirty="0">
                <a:solidFill>
                  <a:prstClr val="black"/>
                </a:solidFill>
                <a:latin typeface="Segoe UI" panose="020B0502040204020203" pitchFamily="34" charset="0"/>
                <a:ea typeface="Segoe UI" panose="020B0502040204020203" pitchFamily="34" charset="0"/>
                <a:cs typeface="Segoe UI" panose="020B0502040204020203" pitchFamily="34" charset="0"/>
              </a:rPr>
              <a:t>– makes different provision in Scotland</a:t>
            </a:r>
          </a:p>
        </p:txBody>
      </p:sp>
    </p:spTree>
    <p:extLst>
      <p:ext uri="{BB962C8B-B14F-4D97-AF65-F5344CB8AC3E}">
        <p14:creationId xmlns:p14="http://schemas.microsoft.com/office/powerpoint/2010/main" val="42448099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40" y="1396239"/>
            <a:ext cx="7504982" cy="438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48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1869782"/>
              </p:ext>
            </p:extLst>
          </p:nvPr>
        </p:nvGraphicFramePr>
        <p:xfrm>
          <a:off x="439387" y="1449770"/>
          <a:ext cx="8400226" cy="4636976"/>
        </p:xfrm>
        <a:graphic>
          <a:graphicData uri="http://schemas.openxmlformats.org/drawingml/2006/table">
            <a:tbl>
              <a:tblPr firstRow="1" firstCol="1" bandRow="1"/>
              <a:tblGrid>
                <a:gridCol w="5221652">
                  <a:extLst>
                    <a:ext uri="{9D8B030D-6E8A-4147-A177-3AD203B41FA5}">
                      <a16:colId xmlns:a16="http://schemas.microsoft.com/office/drawing/2014/main" val="20000"/>
                    </a:ext>
                  </a:extLst>
                </a:gridCol>
                <a:gridCol w="1009236">
                  <a:extLst>
                    <a:ext uri="{9D8B030D-6E8A-4147-A177-3AD203B41FA5}">
                      <a16:colId xmlns:a16="http://schemas.microsoft.com/office/drawing/2014/main" val="20001"/>
                    </a:ext>
                  </a:extLst>
                </a:gridCol>
                <a:gridCol w="1018215">
                  <a:extLst>
                    <a:ext uri="{9D8B030D-6E8A-4147-A177-3AD203B41FA5}">
                      <a16:colId xmlns:a16="http://schemas.microsoft.com/office/drawing/2014/main" val="20002"/>
                    </a:ext>
                  </a:extLst>
                </a:gridCol>
                <a:gridCol w="1151123">
                  <a:extLst>
                    <a:ext uri="{9D8B030D-6E8A-4147-A177-3AD203B41FA5}">
                      <a16:colId xmlns:a16="http://schemas.microsoft.com/office/drawing/2014/main" val="20003"/>
                    </a:ext>
                  </a:extLst>
                </a:gridCol>
              </a:tblGrid>
              <a:tr h="665988">
                <a:tc gridSpan="4">
                  <a:txBody>
                    <a:bodyPr/>
                    <a:lstStyle>
                      <a:lvl1pPr marL="0" algn="l" defTabSz="685800" rtl="0" eaLnBrk="1" latinLnBrk="0" hangingPunct="1">
                        <a:defRPr sz="1350" b="1" kern="1200">
                          <a:solidFill>
                            <a:schemeClr val="lt1"/>
                          </a:solidFill>
                          <a:latin typeface="Segoe UI"/>
                        </a:defRPr>
                      </a:lvl1pPr>
                      <a:lvl2pPr marL="342900" algn="l" defTabSz="685800" rtl="0" eaLnBrk="1" latinLnBrk="0" hangingPunct="1">
                        <a:defRPr sz="1350" b="1" kern="1200">
                          <a:solidFill>
                            <a:schemeClr val="lt1"/>
                          </a:solidFill>
                          <a:latin typeface="Segoe UI"/>
                        </a:defRPr>
                      </a:lvl2pPr>
                      <a:lvl3pPr marL="685800" algn="l" defTabSz="685800" rtl="0" eaLnBrk="1" latinLnBrk="0" hangingPunct="1">
                        <a:defRPr sz="1350" b="1" kern="1200">
                          <a:solidFill>
                            <a:schemeClr val="lt1"/>
                          </a:solidFill>
                          <a:latin typeface="Segoe UI"/>
                        </a:defRPr>
                      </a:lvl3pPr>
                      <a:lvl4pPr marL="1028700" algn="l" defTabSz="685800" rtl="0" eaLnBrk="1" latinLnBrk="0" hangingPunct="1">
                        <a:defRPr sz="1350" b="1" kern="1200">
                          <a:solidFill>
                            <a:schemeClr val="lt1"/>
                          </a:solidFill>
                          <a:latin typeface="Segoe UI"/>
                        </a:defRPr>
                      </a:lvl4pPr>
                      <a:lvl5pPr marL="1371600" algn="l" defTabSz="685800" rtl="0" eaLnBrk="1" latinLnBrk="0" hangingPunct="1">
                        <a:defRPr sz="1350" b="1" kern="1200">
                          <a:solidFill>
                            <a:schemeClr val="lt1"/>
                          </a:solidFill>
                          <a:latin typeface="Segoe UI"/>
                        </a:defRPr>
                      </a:lvl5pPr>
                      <a:lvl6pPr marL="1714500" algn="l" defTabSz="685800" rtl="0" eaLnBrk="1" latinLnBrk="0" hangingPunct="1">
                        <a:defRPr sz="1350" b="1" kern="1200">
                          <a:solidFill>
                            <a:schemeClr val="lt1"/>
                          </a:solidFill>
                          <a:latin typeface="Segoe UI"/>
                        </a:defRPr>
                      </a:lvl6pPr>
                      <a:lvl7pPr marL="2057400" algn="l" defTabSz="685800" rtl="0" eaLnBrk="1" latinLnBrk="0" hangingPunct="1">
                        <a:defRPr sz="1350" b="1" kern="1200">
                          <a:solidFill>
                            <a:schemeClr val="lt1"/>
                          </a:solidFill>
                          <a:latin typeface="Segoe UI"/>
                        </a:defRPr>
                      </a:lvl7pPr>
                      <a:lvl8pPr marL="2400300" algn="l" defTabSz="685800" rtl="0" eaLnBrk="1" latinLnBrk="0" hangingPunct="1">
                        <a:defRPr sz="1350" b="1" kern="1200">
                          <a:solidFill>
                            <a:schemeClr val="lt1"/>
                          </a:solidFill>
                          <a:latin typeface="Segoe UI"/>
                        </a:defRPr>
                      </a:lvl8pPr>
                      <a:lvl9pPr marL="2743200" algn="l" defTabSz="685800" rtl="0" eaLnBrk="1" latinLnBrk="0" hangingPunct="1">
                        <a:defRPr sz="1350" b="1" kern="1200">
                          <a:solidFill>
                            <a:schemeClr val="lt1"/>
                          </a:solidFill>
                          <a:latin typeface="Segoe UI"/>
                        </a:defRPr>
                      </a:lvl9pPr>
                    </a:lstStyle>
                    <a:p>
                      <a:pPr algn="ctr">
                        <a:lnSpc>
                          <a:spcPct val="115000"/>
                        </a:lnSpc>
                        <a:spcAft>
                          <a:spcPts val="0"/>
                        </a:spcAft>
                      </a:pPr>
                      <a:r>
                        <a:rPr lang="en-GB" sz="1900" dirty="0">
                          <a:effectLst/>
                        </a:rPr>
                        <a:t>Whole life multipliers at current</a:t>
                      </a:r>
                      <a:r>
                        <a:rPr lang="en-GB" sz="1900" baseline="0" dirty="0">
                          <a:effectLst/>
                        </a:rPr>
                        <a:t> PIDRs</a:t>
                      </a:r>
                    </a:p>
                    <a:p>
                      <a:pPr algn="ctr">
                        <a:lnSpc>
                          <a:spcPct val="115000"/>
                        </a:lnSpc>
                        <a:spcAft>
                          <a:spcPts val="0"/>
                        </a:spcAft>
                      </a:pPr>
                      <a:r>
                        <a:rPr lang="en-GB" sz="1900" dirty="0">
                          <a:effectLst/>
                        </a:rPr>
                        <a:t> - illustrative only &amp;</a:t>
                      </a:r>
                      <a:r>
                        <a:rPr lang="en-GB" sz="1900" baseline="0" dirty="0">
                          <a:effectLst/>
                        </a:rPr>
                        <a:t> </a:t>
                      </a:r>
                      <a:r>
                        <a:rPr lang="en-GB" sz="1900" dirty="0">
                          <a:effectLst/>
                        </a:rPr>
                        <a:t>based on 7</a:t>
                      </a:r>
                      <a:r>
                        <a:rPr lang="en-GB" sz="1900" baseline="30000" dirty="0">
                          <a:effectLst/>
                        </a:rPr>
                        <a:t>th</a:t>
                      </a:r>
                      <a:r>
                        <a:rPr lang="en-GB" sz="1900" dirty="0">
                          <a:effectLst/>
                        </a:rPr>
                        <a:t> edition Ogden tables</a:t>
                      </a:r>
                      <a:endParaRPr lang="en-GB" sz="2400" dirty="0">
                        <a:effectLst/>
                        <a:latin typeface="Calibri"/>
                        <a:ea typeface="Calibri"/>
                        <a:cs typeface="Times New Roman"/>
                      </a:endParaRP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B8BB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41248">
                <a:tc>
                  <a:txBody>
                    <a:bodyPr/>
                    <a:lstStyle>
                      <a:lvl1pPr marL="0" algn="l" defTabSz="685800" rtl="0" eaLnBrk="1" latinLnBrk="0" hangingPunct="1">
                        <a:defRPr sz="1350" b="1" kern="1200">
                          <a:solidFill>
                            <a:schemeClr val="lt1"/>
                          </a:solidFill>
                          <a:latin typeface="Segoe UI"/>
                        </a:defRPr>
                      </a:lvl1pPr>
                      <a:lvl2pPr marL="342900" algn="l" defTabSz="685800" rtl="0" eaLnBrk="1" latinLnBrk="0" hangingPunct="1">
                        <a:defRPr sz="1350" b="1" kern="1200">
                          <a:solidFill>
                            <a:schemeClr val="lt1"/>
                          </a:solidFill>
                          <a:latin typeface="Segoe UI"/>
                        </a:defRPr>
                      </a:lvl2pPr>
                      <a:lvl3pPr marL="685800" algn="l" defTabSz="685800" rtl="0" eaLnBrk="1" latinLnBrk="0" hangingPunct="1">
                        <a:defRPr sz="1350" b="1" kern="1200">
                          <a:solidFill>
                            <a:schemeClr val="lt1"/>
                          </a:solidFill>
                          <a:latin typeface="Segoe UI"/>
                        </a:defRPr>
                      </a:lvl3pPr>
                      <a:lvl4pPr marL="1028700" algn="l" defTabSz="685800" rtl="0" eaLnBrk="1" latinLnBrk="0" hangingPunct="1">
                        <a:defRPr sz="1350" b="1" kern="1200">
                          <a:solidFill>
                            <a:schemeClr val="lt1"/>
                          </a:solidFill>
                          <a:latin typeface="Segoe UI"/>
                        </a:defRPr>
                      </a:lvl4pPr>
                      <a:lvl5pPr marL="1371600" algn="l" defTabSz="685800" rtl="0" eaLnBrk="1" latinLnBrk="0" hangingPunct="1">
                        <a:defRPr sz="1350" b="1" kern="1200">
                          <a:solidFill>
                            <a:schemeClr val="lt1"/>
                          </a:solidFill>
                          <a:latin typeface="Segoe UI"/>
                        </a:defRPr>
                      </a:lvl5pPr>
                      <a:lvl6pPr marL="1714500" algn="l" defTabSz="685800" rtl="0" eaLnBrk="1" latinLnBrk="0" hangingPunct="1">
                        <a:defRPr sz="1350" b="1" kern="1200">
                          <a:solidFill>
                            <a:schemeClr val="lt1"/>
                          </a:solidFill>
                          <a:latin typeface="Segoe UI"/>
                        </a:defRPr>
                      </a:lvl6pPr>
                      <a:lvl7pPr marL="2057400" algn="l" defTabSz="685800" rtl="0" eaLnBrk="1" latinLnBrk="0" hangingPunct="1">
                        <a:defRPr sz="1350" b="1" kern="1200">
                          <a:solidFill>
                            <a:schemeClr val="lt1"/>
                          </a:solidFill>
                          <a:latin typeface="Segoe UI"/>
                        </a:defRPr>
                      </a:lvl7pPr>
                      <a:lvl8pPr marL="2400300" algn="l" defTabSz="685800" rtl="0" eaLnBrk="1" latinLnBrk="0" hangingPunct="1">
                        <a:defRPr sz="1350" b="1" kern="1200">
                          <a:solidFill>
                            <a:schemeClr val="lt1"/>
                          </a:solidFill>
                          <a:latin typeface="Segoe UI"/>
                        </a:defRPr>
                      </a:lvl8pPr>
                      <a:lvl9pPr marL="2743200" algn="l" defTabSz="685800" rtl="0" eaLnBrk="1" latinLnBrk="0" hangingPunct="1">
                        <a:defRPr sz="1350" b="1" kern="1200">
                          <a:solidFill>
                            <a:schemeClr val="lt1"/>
                          </a:solidFill>
                          <a:latin typeface="Segoe UI"/>
                        </a:defRPr>
                      </a:lvl9pPr>
                    </a:lstStyle>
                    <a:p>
                      <a:pPr algn="r">
                        <a:lnSpc>
                          <a:spcPct val="115000"/>
                        </a:lnSpc>
                        <a:spcAft>
                          <a:spcPts val="0"/>
                        </a:spcAft>
                      </a:pPr>
                      <a:r>
                        <a:rPr lang="en-GB" sz="1600" dirty="0">
                          <a:effectLst/>
                        </a:rPr>
                        <a:t>claimant’s / pursuer’s age (m)</a:t>
                      </a:r>
                      <a:endParaRPr lang="en-GB" sz="2100" dirty="0">
                        <a:effectLst/>
                      </a:endParaRPr>
                    </a:p>
                    <a:p>
                      <a:pPr>
                        <a:lnSpc>
                          <a:spcPct val="115000"/>
                        </a:lnSpc>
                        <a:spcAft>
                          <a:spcPts val="0"/>
                        </a:spcAft>
                      </a:pPr>
                      <a:endParaRPr lang="en-GB" sz="1600" dirty="0">
                        <a:effectLst/>
                      </a:endParaRPr>
                    </a:p>
                    <a:p>
                      <a:pPr>
                        <a:lnSpc>
                          <a:spcPct val="115000"/>
                        </a:lnSpc>
                        <a:spcAft>
                          <a:spcPts val="0"/>
                        </a:spcAft>
                      </a:pPr>
                      <a:r>
                        <a:rPr lang="en-GB" sz="1600" dirty="0">
                          <a:effectLst/>
                        </a:rPr>
                        <a:t>statutory discount rate</a:t>
                      </a:r>
                      <a:endParaRPr lang="en-GB" sz="2100" dirty="0">
                        <a:effectLst/>
                        <a:latin typeface="Calibri"/>
                        <a:ea typeface="Calibri"/>
                        <a:cs typeface="Times New Roman"/>
                      </a:endParaRPr>
                    </a:p>
                  </a:txBody>
                  <a:tcPr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8BB0"/>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a:lnSpc>
                          <a:spcPct val="115000"/>
                        </a:lnSpc>
                        <a:spcAft>
                          <a:spcPts val="0"/>
                        </a:spcAft>
                      </a:pPr>
                      <a:r>
                        <a:rPr lang="en-GB" sz="1500" b="1" dirty="0">
                          <a:effectLst/>
                        </a:rPr>
                        <a:t>17</a:t>
                      </a:r>
                      <a:endParaRPr lang="en-GB" sz="15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8BB0">
                        <a:tint val="40000"/>
                      </a:srgbClr>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500" b="1" u="none" strike="noStrike" kern="1200" cap="none" spc="0" normalizeH="0" baseline="0" noProof="0" dirty="0">
                          <a:ln>
                            <a:noFill/>
                          </a:ln>
                          <a:effectLst/>
                          <a:uLnTx/>
                          <a:uFillTx/>
                        </a:rPr>
                        <a:t>37</a:t>
                      </a:r>
                      <a:endParaRPr kumimoji="0" lang="en-GB" sz="1500" b="1"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txBody>
                  <a:tcPr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8BB0">
                        <a:tint val="40000"/>
                      </a:srgbClr>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500" b="1" u="none" strike="noStrike" kern="1200" cap="none" spc="0" normalizeH="0" baseline="0" noProof="0" dirty="0">
                        <a:ln>
                          <a:noFill/>
                        </a:ln>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500" b="1" u="none" strike="noStrike" kern="1200" cap="none" spc="0" normalizeH="0" baseline="0" noProof="0" dirty="0">
                          <a:ln>
                            <a:noFill/>
                          </a:ln>
                          <a:effectLst/>
                          <a:uLnTx/>
                          <a:uFillTx/>
                        </a:rPr>
                        <a:t>57</a:t>
                      </a:r>
                    </a:p>
                    <a:p>
                      <a:pPr marL="0" marR="0" lvl="0" indent="0" algn="r" defTabSz="914400" rtl="0" eaLnBrk="1" fontAlgn="auto" latinLnBrk="0" hangingPunct="1">
                        <a:lnSpc>
                          <a:spcPct val="115000"/>
                        </a:lnSpc>
                        <a:spcBef>
                          <a:spcPts val="0"/>
                        </a:spcBef>
                        <a:spcAft>
                          <a:spcPts val="0"/>
                        </a:spcAft>
                        <a:buClrTx/>
                        <a:buSzTx/>
                        <a:buFontTx/>
                        <a:buNone/>
                        <a:tabLst/>
                        <a:defRPr/>
                      </a:pPr>
                      <a:endParaRPr kumimoji="0" lang="en-GB" sz="1200" b="1" i="0" u="none" strike="noStrike" kern="1200" cap="none" spc="0" normalizeH="0" baseline="0" noProof="0" dirty="0">
                        <a:ln>
                          <a:noFill/>
                        </a:ln>
                        <a:solidFill>
                          <a:schemeClr val="bg1">
                            <a:lumMod val="50000"/>
                          </a:schemeClr>
                        </a:solidFill>
                        <a:effectLst/>
                        <a:uLnTx/>
                        <a:uFillTx/>
                        <a:latin typeface="Calibri"/>
                        <a:ea typeface="Calibri"/>
                        <a:cs typeface="Times New Roman"/>
                      </a:endParaRPr>
                    </a:p>
                  </a:txBody>
                  <a:tcPr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8BB0">
                        <a:tint val="40000"/>
                      </a:srgbClr>
                    </a:solidFill>
                  </a:tcPr>
                </a:tc>
                <a:extLst>
                  <a:ext uri="{0D108BD9-81ED-4DB2-BD59-A6C34878D82A}">
                    <a16:rowId xmlns:a16="http://schemas.microsoft.com/office/drawing/2014/main" val="10001"/>
                  </a:ext>
                </a:extLst>
              </a:tr>
              <a:tr h="782435">
                <a:tc>
                  <a:txBody>
                    <a:bodyPr/>
                    <a:lstStyle>
                      <a:lvl1pPr marL="0" algn="l" defTabSz="685800" rtl="0" eaLnBrk="1" latinLnBrk="0" hangingPunct="1">
                        <a:defRPr sz="1350" b="1" kern="1200">
                          <a:solidFill>
                            <a:schemeClr val="lt1"/>
                          </a:solidFill>
                          <a:latin typeface="Segoe UI"/>
                        </a:defRPr>
                      </a:lvl1pPr>
                      <a:lvl2pPr marL="342900" algn="l" defTabSz="685800" rtl="0" eaLnBrk="1" latinLnBrk="0" hangingPunct="1">
                        <a:defRPr sz="1350" b="1" kern="1200">
                          <a:solidFill>
                            <a:schemeClr val="lt1"/>
                          </a:solidFill>
                          <a:latin typeface="Segoe UI"/>
                        </a:defRPr>
                      </a:lvl2pPr>
                      <a:lvl3pPr marL="685800" algn="l" defTabSz="685800" rtl="0" eaLnBrk="1" latinLnBrk="0" hangingPunct="1">
                        <a:defRPr sz="1350" b="1" kern="1200">
                          <a:solidFill>
                            <a:schemeClr val="lt1"/>
                          </a:solidFill>
                          <a:latin typeface="Segoe UI"/>
                        </a:defRPr>
                      </a:lvl3pPr>
                      <a:lvl4pPr marL="1028700" algn="l" defTabSz="685800" rtl="0" eaLnBrk="1" latinLnBrk="0" hangingPunct="1">
                        <a:defRPr sz="1350" b="1" kern="1200">
                          <a:solidFill>
                            <a:schemeClr val="lt1"/>
                          </a:solidFill>
                          <a:latin typeface="Segoe UI"/>
                        </a:defRPr>
                      </a:lvl4pPr>
                      <a:lvl5pPr marL="1371600" algn="l" defTabSz="685800" rtl="0" eaLnBrk="1" latinLnBrk="0" hangingPunct="1">
                        <a:defRPr sz="1350" b="1" kern="1200">
                          <a:solidFill>
                            <a:schemeClr val="lt1"/>
                          </a:solidFill>
                          <a:latin typeface="Segoe UI"/>
                        </a:defRPr>
                      </a:lvl5pPr>
                      <a:lvl6pPr marL="1714500" algn="l" defTabSz="685800" rtl="0" eaLnBrk="1" latinLnBrk="0" hangingPunct="1">
                        <a:defRPr sz="1350" b="1" kern="1200">
                          <a:solidFill>
                            <a:schemeClr val="lt1"/>
                          </a:solidFill>
                          <a:latin typeface="Segoe UI"/>
                        </a:defRPr>
                      </a:lvl6pPr>
                      <a:lvl7pPr marL="2057400" algn="l" defTabSz="685800" rtl="0" eaLnBrk="1" latinLnBrk="0" hangingPunct="1">
                        <a:defRPr sz="1350" b="1" kern="1200">
                          <a:solidFill>
                            <a:schemeClr val="lt1"/>
                          </a:solidFill>
                          <a:latin typeface="Segoe UI"/>
                        </a:defRPr>
                      </a:lvl7pPr>
                      <a:lvl8pPr marL="2400300" algn="l" defTabSz="685800" rtl="0" eaLnBrk="1" latinLnBrk="0" hangingPunct="1">
                        <a:defRPr sz="1350" b="1" kern="1200">
                          <a:solidFill>
                            <a:schemeClr val="lt1"/>
                          </a:solidFill>
                          <a:latin typeface="Segoe UI"/>
                        </a:defRPr>
                      </a:lvl8pPr>
                      <a:lvl9pPr marL="2743200" algn="l" defTabSz="685800" rtl="0" eaLnBrk="1" latinLnBrk="0" hangingPunct="1">
                        <a:defRPr sz="1350" b="1" kern="1200">
                          <a:solidFill>
                            <a:schemeClr val="lt1"/>
                          </a:solidFill>
                          <a:latin typeface="Segoe UI"/>
                        </a:defRPr>
                      </a:lvl9pPr>
                    </a:lstStyle>
                    <a:p>
                      <a:pPr>
                        <a:lnSpc>
                          <a:spcPct val="115000"/>
                        </a:lnSpc>
                        <a:spcAft>
                          <a:spcPts val="0"/>
                        </a:spcAft>
                      </a:pPr>
                      <a:r>
                        <a:rPr lang="en-GB" sz="1600" dirty="0">
                          <a:effectLst/>
                        </a:rPr>
                        <a:t>-0.25%	England &amp; Wales </a:t>
                      </a:r>
                      <a:r>
                        <a:rPr lang="en-GB" sz="1500" b="0" dirty="0">
                          <a:effectLst/>
                        </a:rPr>
                        <a:t>- from 05/08/2019</a:t>
                      </a:r>
                      <a:endParaRPr lang="en-GB" sz="1500" b="0" dirty="0">
                        <a:effectLst/>
                        <a:latin typeface="Calibri"/>
                        <a:ea typeface="Calibri"/>
                        <a:cs typeface="Times New Roman"/>
                      </a:endParaRPr>
                    </a:p>
                  </a:txBody>
                  <a:tcPr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B8BB0"/>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a:lnSpc>
                          <a:spcPct val="115000"/>
                        </a:lnSpc>
                        <a:spcAft>
                          <a:spcPts val="0"/>
                        </a:spcAft>
                      </a:pPr>
                      <a:r>
                        <a:rPr lang="en-GB" sz="1500" b="1" dirty="0">
                          <a:effectLst/>
                        </a:rPr>
                        <a:t>77.48</a:t>
                      </a:r>
                      <a:endParaRPr lang="en-GB" sz="1500" b="1" dirty="0">
                        <a:effectLst/>
                        <a:latin typeface="Calibri"/>
                        <a:ea typeface="Calibri"/>
                        <a:cs typeface="Times New Roman"/>
                      </a:endParaRPr>
                    </a:p>
                  </a:txBody>
                  <a:tcPr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B8BB0">
                        <a:tint val="40000"/>
                      </a:srgbClr>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a:lnSpc>
                          <a:spcPct val="115000"/>
                        </a:lnSpc>
                        <a:spcAft>
                          <a:spcPts val="0"/>
                        </a:spcAft>
                      </a:pPr>
                      <a:r>
                        <a:rPr lang="en-GB" sz="1500" b="1" dirty="0">
                          <a:effectLst/>
                        </a:rPr>
                        <a:t>52.34</a:t>
                      </a:r>
                      <a:endParaRPr lang="en-GB" sz="1500" b="1" dirty="0">
                        <a:effectLst/>
                        <a:latin typeface="Calibri"/>
                        <a:ea typeface="Calibri"/>
                        <a:cs typeface="Times New Roman"/>
                      </a:endParaRPr>
                    </a:p>
                  </a:txBody>
                  <a:tcPr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B8BB0">
                        <a:tint val="40000"/>
                      </a:srgbClr>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a:lnSpc>
                          <a:spcPct val="115000"/>
                        </a:lnSpc>
                        <a:spcAft>
                          <a:spcPts val="0"/>
                        </a:spcAft>
                      </a:pPr>
                      <a:r>
                        <a:rPr lang="en-GB" sz="1500" b="1">
                          <a:effectLst/>
                        </a:rPr>
                        <a:t>29.95</a:t>
                      </a:r>
                      <a:endParaRPr lang="en-GB" sz="1500" b="1" dirty="0">
                        <a:effectLst/>
                        <a:latin typeface="Calibri"/>
                        <a:ea typeface="Calibri"/>
                        <a:cs typeface="Times New Roman"/>
                      </a:endParaRPr>
                    </a:p>
                  </a:txBody>
                  <a:tcPr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B8BB0">
                        <a:tint val="40000"/>
                      </a:srgbClr>
                    </a:solidFill>
                  </a:tcPr>
                </a:tc>
                <a:extLst>
                  <a:ext uri="{0D108BD9-81ED-4DB2-BD59-A6C34878D82A}">
                    <a16:rowId xmlns:a16="http://schemas.microsoft.com/office/drawing/2014/main" val="10002"/>
                  </a:ext>
                </a:extLst>
              </a:tr>
              <a:tr h="782435">
                <a:tc>
                  <a:txBody>
                    <a:bodyPr/>
                    <a:lstStyle>
                      <a:lvl1pPr marL="0" algn="l" defTabSz="685800" rtl="0" eaLnBrk="1" latinLnBrk="0" hangingPunct="1">
                        <a:defRPr sz="1350" b="1" kern="1200">
                          <a:solidFill>
                            <a:schemeClr val="lt1"/>
                          </a:solidFill>
                          <a:latin typeface="Segoe UI"/>
                        </a:defRPr>
                      </a:lvl1pPr>
                      <a:lvl2pPr marL="342900" algn="l" defTabSz="685800" rtl="0" eaLnBrk="1" latinLnBrk="0" hangingPunct="1">
                        <a:defRPr sz="1350" b="1" kern="1200">
                          <a:solidFill>
                            <a:schemeClr val="lt1"/>
                          </a:solidFill>
                          <a:latin typeface="Segoe UI"/>
                        </a:defRPr>
                      </a:lvl2pPr>
                      <a:lvl3pPr marL="685800" algn="l" defTabSz="685800" rtl="0" eaLnBrk="1" latinLnBrk="0" hangingPunct="1">
                        <a:defRPr sz="1350" b="1" kern="1200">
                          <a:solidFill>
                            <a:schemeClr val="lt1"/>
                          </a:solidFill>
                          <a:latin typeface="Segoe UI"/>
                        </a:defRPr>
                      </a:lvl3pPr>
                      <a:lvl4pPr marL="1028700" algn="l" defTabSz="685800" rtl="0" eaLnBrk="1" latinLnBrk="0" hangingPunct="1">
                        <a:defRPr sz="1350" b="1" kern="1200">
                          <a:solidFill>
                            <a:schemeClr val="lt1"/>
                          </a:solidFill>
                          <a:latin typeface="Segoe UI"/>
                        </a:defRPr>
                      </a:lvl4pPr>
                      <a:lvl5pPr marL="1371600" algn="l" defTabSz="685800" rtl="0" eaLnBrk="1" latinLnBrk="0" hangingPunct="1">
                        <a:defRPr sz="1350" b="1" kern="1200">
                          <a:solidFill>
                            <a:schemeClr val="lt1"/>
                          </a:solidFill>
                          <a:latin typeface="Segoe UI"/>
                        </a:defRPr>
                      </a:lvl5pPr>
                      <a:lvl6pPr marL="1714500" algn="l" defTabSz="685800" rtl="0" eaLnBrk="1" latinLnBrk="0" hangingPunct="1">
                        <a:defRPr sz="1350" b="1" kern="1200">
                          <a:solidFill>
                            <a:schemeClr val="lt1"/>
                          </a:solidFill>
                          <a:latin typeface="Segoe UI"/>
                        </a:defRPr>
                      </a:lvl6pPr>
                      <a:lvl7pPr marL="2057400" algn="l" defTabSz="685800" rtl="0" eaLnBrk="1" latinLnBrk="0" hangingPunct="1">
                        <a:defRPr sz="1350" b="1" kern="1200">
                          <a:solidFill>
                            <a:schemeClr val="lt1"/>
                          </a:solidFill>
                          <a:latin typeface="Segoe UI"/>
                        </a:defRPr>
                      </a:lvl7pPr>
                      <a:lvl8pPr marL="2400300" algn="l" defTabSz="685800" rtl="0" eaLnBrk="1" latinLnBrk="0" hangingPunct="1">
                        <a:defRPr sz="1350" b="1" kern="1200">
                          <a:solidFill>
                            <a:schemeClr val="lt1"/>
                          </a:solidFill>
                          <a:latin typeface="Segoe UI"/>
                        </a:defRPr>
                      </a:lvl8pPr>
                      <a:lvl9pPr marL="2743200" algn="l" defTabSz="685800" rtl="0" eaLnBrk="1" latinLnBrk="0" hangingPunct="1">
                        <a:defRPr sz="1350" b="1" kern="1200">
                          <a:solidFill>
                            <a:schemeClr val="lt1"/>
                          </a:solidFill>
                          <a:latin typeface="Segoe UI"/>
                        </a:defRPr>
                      </a:lvl9pPr>
                    </a:lstStyle>
                    <a:p>
                      <a:pPr>
                        <a:lnSpc>
                          <a:spcPct val="115000"/>
                        </a:lnSpc>
                        <a:spcAft>
                          <a:spcPts val="0"/>
                        </a:spcAft>
                      </a:pPr>
                      <a:r>
                        <a:rPr lang="en-GB" sz="1600" dirty="0">
                          <a:effectLst/>
                        </a:rPr>
                        <a:t>-0.75% Scotland -</a:t>
                      </a:r>
                      <a:r>
                        <a:rPr lang="en-GB" sz="1500" b="0" baseline="0" dirty="0">
                          <a:effectLst/>
                        </a:rPr>
                        <a:t> </a:t>
                      </a:r>
                      <a:r>
                        <a:rPr lang="en-GB" sz="1500" b="0" dirty="0" err="1">
                          <a:effectLst/>
                        </a:rPr>
                        <a:t>numercial</a:t>
                      </a:r>
                      <a:r>
                        <a:rPr lang="en-GB" sz="1500" b="0" dirty="0">
                          <a:effectLst/>
                        </a:rPr>
                        <a:t> rate unchanged, but on</a:t>
                      </a:r>
                    </a:p>
                    <a:p>
                      <a:pPr>
                        <a:lnSpc>
                          <a:spcPct val="115000"/>
                        </a:lnSpc>
                        <a:spcAft>
                          <a:spcPts val="0"/>
                        </a:spcAft>
                      </a:pPr>
                      <a:r>
                        <a:rPr lang="en-GB" sz="1500" b="0" dirty="0">
                          <a:effectLst/>
                        </a:rPr>
                        <a:t>	different</a:t>
                      </a:r>
                      <a:r>
                        <a:rPr lang="en-GB" sz="1500" b="0" baseline="0" dirty="0">
                          <a:effectLst/>
                        </a:rPr>
                        <a:t> legal basis </a:t>
                      </a:r>
                      <a:r>
                        <a:rPr lang="en-GB" sz="1500" b="0" dirty="0">
                          <a:effectLst/>
                        </a:rPr>
                        <a:t>before</a:t>
                      </a:r>
                      <a:r>
                        <a:rPr lang="en-GB" sz="1500" b="0" baseline="0" dirty="0">
                          <a:effectLst/>
                        </a:rPr>
                        <a:t> &amp; after 01/10/19</a:t>
                      </a:r>
                      <a:endParaRPr lang="en-GB" sz="1500" b="0" baseline="0" dirty="0">
                        <a:effectLst/>
                        <a:latin typeface="Segoe UI" panose="020B0502040204020203" pitchFamily="34" charset="0"/>
                        <a:ea typeface="Segoe UI" panose="020B0502040204020203" pitchFamily="34" charset="0"/>
                        <a:cs typeface="Segoe UI" panose="020B0502040204020203" pitchFamily="34" charset="0"/>
                      </a:endParaRPr>
                    </a:p>
                  </a:txBody>
                  <a:tcPr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B8BB0"/>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a:lnSpc>
                          <a:spcPct val="115000"/>
                        </a:lnSpc>
                        <a:spcAft>
                          <a:spcPts val="0"/>
                        </a:spcAft>
                      </a:pPr>
                      <a:r>
                        <a:rPr lang="en-GB" sz="1500" b="1" dirty="0">
                          <a:effectLst/>
                        </a:rPr>
                        <a:t>94.55</a:t>
                      </a:r>
                      <a:endParaRPr lang="en-GB" sz="1500" b="1" dirty="0">
                        <a:effectLst/>
                        <a:latin typeface="Calibri"/>
                        <a:ea typeface="Calibri"/>
                        <a:cs typeface="Times New Roman"/>
                      </a:endParaRPr>
                    </a:p>
                  </a:txBody>
                  <a:tcPr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B8BB0">
                        <a:tint val="40000"/>
                      </a:srgbClr>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a:lnSpc>
                          <a:spcPct val="115000"/>
                        </a:lnSpc>
                        <a:spcAft>
                          <a:spcPts val="0"/>
                        </a:spcAft>
                      </a:pPr>
                      <a:r>
                        <a:rPr lang="en-GB" sz="1500" b="1" dirty="0">
                          <a:effectLst/>
                        </a:rPr>
                        <a:t>60.25</a:t>
                      </a:r>
                      <a:endParaRPr lang="en-GB" sz="1500" b="1" dirty="0">
                        <a:effectLst/>
                        <a:latin typeface="Calibri"/>
                        <a:ea typeface="Calibri"/>
                        <a:cs typeface="Times New Roman"/>
                      </a:endParaRPr>
                    </a:p>
                  </a:txBody>
                  <a:tcPr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B8BB0">
                        <a:tint val="40000"/>
                      </a:srgbClr>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a:lnSpc>
                          <a:spcPct val="115000"/>
                        </a:lnSpc>
                        <a:spcAft>
                          <a:spcPts val="0"/>
                        </a:spcAft>
                      </a:pPr>
                      <a:r>
                        <a:rPr lang="en-GB" sz="1500" b="1" dirty="0">
                          <a:effectLst/>
                        </a:rPr>
                        <a:t>32.69</a:t>
                      </a:r>
                      <a:endParaRPr lang="en-GB" sz="1500" b="1" dirty="0">
                        <a:effectLst/>
                        <a:latin typeface="Calibri"/>
                        <a:ea typeface="Calibri"/>
                        <a:cs typeface="Times New Roman"/>
                      </a:endParaRPr>
                    </a:p>
                  </a:txBody>
                  <a:tcPr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B8BB0">
                        <a:tint val="40000"/>
                      </a:srgbClr>
                    </a:solidFill>
                  </a:tcPr>
                </a:tc>
                <a:extLst>
                  <a:ext uri="{0D108BD9-81ED-4DB2-BD59-A6C34878D82A}">
                    <a16:rowId xmlns:a16="http://schemas.microsoft.com/office/drawing/2014/main" val="10003"/>
                  </a:ext>
                </a:extLst>
              </a:tr>
              <a:tr h="782435">
                <a:tc>
                  <a:txBody>
                    <a:bodyPr/>
                    <a:lstStyle>
                      <a:lvl1pPr marL="0" algn="l" defTabSz="685800" rtl="0" eaLnBrk="1" latinLnBrk="0" hangingPunct="1">
                        <a:defRPr sz="1350" b="1" kern="1200">
                          <a:solidFill>
                            <a:schemeClr val="lt1"/>
                          </a:solidFill>
                          <a:latin typeface="Segoe UI"/>
                        </a:defRPr>
                      </a:lvl1pPr>
                      <a:lvl2pPr marL="342900" algn="l" defTabSz="685800" rtl="0" eaLnBrk="1" latinLnBrk="0" hangingPunct="1">
                        <a:defRPr sz="1350" b="1" kern="1200">
                          <a:solidFill>
                            <a:schemeClr val="lt1"/>
                          </a:solidFill>
                          <a:latin typeface="Segoe UI"/>
                        </a:defRPr>
                      </a:lvl2pPr>
                      <a:lvl3pPr marL="685800" algn="l" defTabSz="685800" rtl="0" eaLnBrk="1" latinLnBrk="0" hangingPunct="1">
                        <a:defRPr sz="1350" b="1" kern="1200">
                          <a:solidFill>
                            <a:schemeClr val="lt1"/>
                          </a:solidFill>
                          <a:latin typeface="Segoe UI"/>
                        </a:defRPr>
                      </a:lvl3pPr>
                      <a:lvl4pPr marL="1028700" algn="l" defTabSz="685800" rtl="0" eaLnBrk="1" latinLnBrk="0" hangingPunct="1">
                        <a:defRPr sz="1350" b="1" kern="1200">
                          <a:solidFill>
                            <a:schemeClr val="lt1"/>
                          </a:solidFill>
                          <a:latin typeface="Segoe UI"/>
                        </a:defRPr>
                      </a:lvl4pPr>
                      <a:lvl5pPr marL="1371600" algn="l" defTabSz="685800" rtl="0" eaLnBrk="1" latinLnBrk="0" hangingPunct="1">
                        <a:defRPr sz="1350" b="1" kern="1200">
                          <a:solidFill>
                            <a:schemeClr val="lt1"/>
                          </a:solidFill>
                          <a:latin typeface="Segoe UI"/>
                        </a:defRPr>
                      </a:lvl5pPr>
                      <a:lvl6pPr marL="1714500" algn="l" defTabSz="685800" rtl="0" eaLnBrk="1" latinLnBrk="0" hangingPunct="1">
                        <a:defRPr sz="1350" b="1" kern="1200">
                          <a:solidFill>
                            <a:schemeClr val="lt1"/>
                          </a:solidFill>
                          <a:latin typeface="Segoe UI"/>
                        </a:defRPr>
                      </a:lvl6pPr>
                      <a:lvl7pPr marL="2057400" algn="l" defTabSz="685800" rtl="0" eaLnBrk="1" latinLnBrk="0" hangingPunct="1">
                        <a:defRPr sz="1350" b="1" kern="1200">
                          <a:solidFill>
                            <a:schemeClr val="lt1"/>
                          </a:solidFill>
                          <a:latin typeface="Segoe UI"/>
                        </a:defRPr>
                      </a:lvl7pPr>
                      <a:lvl8pPr marL="2400300" algn="l" defTabSz="685800" rtl="0" eaLnBrk="1" latinLnBrk="0" hangingPunct="1">
                        <a:defRPr sz="1350" b="1" kern="1200">
                          <a:solidFill>
                            <a:schemeClr val="lt1"/>
                          </a:solidFill>
                          <a:latin typeface="Segoe UI"/>
                        </a:defRPr>
                      </a:lvl8pPr>
                      <a:lvl9pPr marL="2743200" algn="l" defTabSz="685800" rtl="0" eaLnBrk="1" latinLnBrk="0" hangingPunct="1">
                        <a:defRPr sz="1350" b="1" kern="1200">
                          <a:solidFill>
                            <a:schemeClr val="lt1"/>
                          </a:solidFill>
                          <a:latin typeface="Segoe UI"/>
                        </a:defRPr>
                      </a:lvl9pPr>
                    </a:lstStyle>
                    <a:p>
                      <a:pPr algn="r">
                        <a:lnSpc>
                          <a:spcPct val="115000"/>
                        </a:lnSpc>
                        <a:spcAft>
                          <a:spcPts val="0"/>
                        </a:spcAft>
                      </a:pPr>
                      <a:r>
                        <a:rPr lang="en-GB" sz="1600" dirty="0">
                          <a:effectLst/>
                        </a:rPr>
                        <a:t>increase on E&amp;W multiplier</a:t>
                      </a:r>
                      <a:endParaRPr lang="en-GB" sz="1600" b="0" dirty="0">
                        <a:effectLst/>
                        <a:latin typeface="Segoe UI" panose="020B0502040204020203" pitchFamily="34" charset="0"/>
                        <a:ea typeface="Segoe UI" panose="020B0502040204020203" pitchFamily="34" charset="0"/>
                        <a:cs typeface="Segoe UI" panose="020B0502040204020203" pitchFamily="34" charset="0"/>
                      </a:endParaRPr>
                    </a:p>
                  </a:txBody>
                  <a:tcPr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B8BB0"/>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fontAlgn="b"/>
                      <a:r>
                        <a:rPr lang="en-GB" sz="1300" i="1" u="none" strike="noStrike" dirty="0">
                          <a:solidFill>
                            <a:srgbClr val="7030A0"/>
                          </a:solidFill>
                          <a:effectLst/>
                        </a:rPr>
                        <a:t>+18.1%</a:t>
                      </a:r>
                      <a:endParaRPr lang="en-GB" sz="1300" b="0" i="1" u="none" strike="noStrike" dirty="0">
                        <a:solidFill>
                          <a:srgbClr val="7030A0"/>
                        </a:solidFill>
                        <a:effectLst/>
                        <a:latin typeface="Segoe UI" panose="020B0502040204020203" pitchFamily="34" charset="0"/>
                        <a:ea typeface="Segoe UI" panose="020B0502040204020203" pitchFamily="34" charset="0"/>
                        <a:cs typeface="Segoe UI" panose="020B0502040204020203" pitchFamily="34" charset="0"/>
                      </a:endParaRPr>
                    </a:p>
                  </a:txBody>
                  <a:tcPr marL="12700" marR="12700" marT="1270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B8BB0">
                        <a:tint val="20000"/>
                      </a:srgbClr>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fontAlgn="b"/>
                      <a:r>
                        <a:rPr lang="en-GB" sz="1300" i="1" u="none" strike="noStrike" dirty="0">
                          <a:solidFill>
                            <a:srgbClr val="7030A0"/>
                          </a:solidFill>
                          <a:effectLst/>
                        </a:rPr>
                        <a:t>+13.1%</a:t>
                      </a:r>
                      <a:endParaRPr lang="en-GB" sz="1300" b="0" i="1" u="none" strike="noStrike" dirty="0">
                        <a:solidFill>
                          <a:srgbClr val="7030A0"/>
                        </a:solidFill>
                        <a:effectLst/>
                        <a:latin typeface="Segoe UI" panose="020B0502040204020203" pitchFamily="34" charset="0"/>
                        <a:ea typeface="Segoe UI" panose="020B0502040204020203" pitchFamily="34" charset="0"/>
                        <a:cs typeface="Segoe UI" panose="020B0502040204020203" pitchFamily="34" charset="0"/>
                      </a:endParaRPr>
                    </a:p>
                  </a:txBody>
                  <a:tcPr marL="12700" marR="12700" marT="1270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B8BB0">
                        <a:tint val="20000"/>
                      </a:srgbClr>
                    </a:solidFill>
                  </a:tcPr>
                </a:tc>
                <a:tc>
                  <a:txBody>
                    <a:bodyPr/>
                    <a:lstStyle>
                      <a:lvl1pPr marL="0" algn="l" defTabSz="685800" rtl="0" eaLnBrk="1" latinLnBrk="0" hangingPunct="1">
                        <a:defRPr sz="1350" kern="1200">
                          <a:solidFill>
                            <a:schemeClr val="dk1"/>
                          </a:solidFill>
                          <a:latin typeface="Segoe UI"/>
                        </a:defRPr>
                      </a:lvl1pPr>
                      <a:lvl2pPr marL="342900" algn="l" defTabSz="685800" rtl="0" eaLnBrk="1" latinLnBrk="0" hangingPunct="1">
                        <a:defRPr sz="1350" kern="1200">
                          <a:solidFill>
                            <a:schemeClr val="dk1"/>
                          </a:solidFill>
                          <a:latin typeface="Segoe UI"/>
                        </a:defRPr>
                      </a:lvl2pPr>
                      <a:lvl3pPr marL="685800" algn="l" defTabSz="685800" rtl="0" eaLnBrk="1" latinLnBrk="0" hangingPunct="1">
                        <a:defRPr sz="1350" kern="1200">
                          <a:solidFill>
                            <a:schemeClr val="dk1"/>
                          </a:solidFill>
                          <a:latin typeface="Segoe UI"/>
                        </a:defRPr>
                      </a:lvl3pPr>
                      <a:lvl4pPr marL="1028700" algn="l" defTabSz="685800" rtl="0" eaLnBrk="1" latinLnBrk="0" hangingPunct="1">
                        <a:defRPr sz="1350" kern="1200">
                          <a:solidFill>
                            <a:schemeClr val="dk1"/>
                          </a:solidFill>
                          <a:latin typeface="Segoe UI"/>
                        </a:defRPr>
                      </a:lvl4pPr>
                      <a:lvl5pPr marL="1371600" algn="l" defTabSz="685800" rtl="0" eaLnBrk="1" latinLnBrk="0" hangingPunct="1">
                        <a:defRPr sz="1350" kern="1200">
                          <a:solidFill>
                            <a:schemeClr val="dk1"/>
                          </a:solidFill>
                          <a:latin typeface="Segoe UI"/>
                        </a:defRPr>
                      </a:lvl5pPr>
                      <a:lvl6pPr marL="1714500" algn="l" defTabSz="685800" rtl="0" eaLnBrk="1" latinLnBrk="0" hangingPunct="1">
                        <a:defRPr sz="1350" kern="1200">
                          <a:solidFill>
                            <a:schemeClr val="dk1"/>
                          </a:solidFill>
                          <a:latin typeface="Segoe UI"/>
                        </a:defRPr>
                      </a:lvl6pPr>
                      <a:lvl7pPr marL="2057400" algn="l" defTabSz="685800" rtl="0" eaLnBrk="1" latinLnBrk="0" hangingPunct="1">
                        <a:defRPr sz="1350" kern="1200">
                          <a:solidFill>
                            <a:schemeClr val="dk1"/>
                          </a:solidFill>
                          <a:latin typeface="Segoe UI"/>
                        </a:defRPr>
                      </a:lvl7pPr>
                      <a:lvl8pPr marL="2400300" algn="l" defTabSz="685800" rtl="0" eaLnBrk="1" latinLnBrk="0" hangingPunct="1">
                        <a:defRPr sz="1350" kern="1200">
                          <a:solidFill>
                            <a:schemeClr val="dk1"/>
                          </a:solidFill>
                          <a:latin typeface="Segoe UI"/>
                        </a:defRPr>
                      </a:lvl8pPr>
                      <a:lvl9pPr marL="2743200" algn="l" defTabSz="685800" rtl="0" eaLnBrk="1" latinLnBrk="0" hangingPunct="1">
                        <a:defRPr sz="1350" kern="1200">
                          <a:solidFill>
                            <a:schemeClr val="dk1"/>
                          </a:solidFill>
                          <a:latin typeface="Segoe UI"/>
                        </a:defRPr>
                      </a:lvl9pPr>
                    </a:lstStyle>
                    <a:p>
                      <a:pPr algn="ctr" fontAlgn="b"/>
                      <a:r>
                        <a:rPr lang="en-GB" sz="1300" i="1" u="none" strike="noStrike" dirty="0">
                          <a:solidFill>
                            <a:srgbClr val="7030A0"/>
                          </a:solidFill>
                          <a:effectLst/>
                        </a:rPr>
                        <a:t>+8.4%</a:t>
                      </a:r>
                      <a:endParaRPr lang="en-GB" sz="1300" b="0" i="1" u="none" strike="noStrike" dirty="0">
                        <a:solidFill>
                          <a:srgbClr val="7030A0"/>
                        </a:solidFill>
                        <a:effectLst/>
                        <a:latin typeface="Segoe UI" panose="020B0502040204020203" pitchFamily="34" charset="0"/>
                        <a:ea typeface="Segoe UI" panose="020B0502040204020203" pitchFamily="34" charset="0"/>
                        <a:cs typeface="Segoe UI" panose="020B0502040204020203" pitchFamily="34" charset="0"/>
                      </a:endParaRPr>
                    </a:p>
                  </a:txBody>
                  <a:tcPr marL="12700" marR="12700" marT="1270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B8BB0">
                        <a:tint val="20000"/>
                      </a:srgbClr>
                    </a:solidFill>
                  </a:tcPr>
                </a:tc>
                <a:extLst>
                  <a:ext uri="{0D108BD9-81ED-4DB2-BD59-A6C34878D82A}">
                    <a16:rowId xmlns:a16="http://schemas.microsoft.com/office/drawing/2014/main" val="10004"/>
                  </a:ext>
                </a:extLst>
              </a:tr>
              <a:tr h="782435">
                <a:tc>
                  <a:txBody>
                    <a:bodyPr/>
                    <a:lstStyle/>
                    <a:p>
                      <a:pPr marL="0" marR="0" indent="0" algn="r" defTabSz="914377" rtl="0" eaLnBrk="1" fontAlgn="auto" latinLnBrk="0" hangingPunct="1">
                        <a:lnSpc>
                          <a:spcPct val="115000"/>
                        </a:lnSpc>
                        <a:spcBef>
                          <a:spcPts val="0"/>
                        </a:spcBef>
                        <a:spcAft>
                          <a:spcPts val="0"/>
                        </a:spcAft>
                        <a:buClrTx/>
                        <a:buSzTx/>
                        <a:buFontTx/>
                        <a:buNone/>
                        <a:tabLst/>
                        <a:defRPr/>
                      </a:pPr>
                      <a:r>
                        <a:rPr lang="en-GB" sz="16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+2.5% England &amp; Wales </a:t>
                      </a:r>
                      <a:r>
                        <a:rPr lang="en-GB" sz="16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before</a:t>
                      </a:r>
                      <a:r>
                        <a:rPr lang="en-GB" sz="16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20/03/2017</a:t>
                      </a:r>
                    </a:p>
                  </a:txBody>
                  <a:tcPr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B8BB0"/>
                    </a:solidFill>
                  </a:tcPr>
                </a:tc>
                <a:tc>
                  <a:txBody>
                    <a:bodyPr/>
                    <a:lstStyle/>
                    <a:p>
                      <a:pPr algn="ctr" fontAlgn="b"/>
                      <a:r>
                        <a:rPr lang="en-GB" sz="1500" b="1" i="0" u="none" strike="noStrike" dirty="0">
                          <a:solidFill>
                            <a:srgbClr val="002060"/>
                          </a:solidFill>
                          <a:effectLst/>
                          <a:latin typeface="Segoe UI" panose="020B0502040204020203" pitchFamily="34" charset="0"/>
                          <a:ea typeface="Segoe UI" panose="020B0502040204020203" pitchFamily="34" charset="0"/>
                          <a:cs typeface="Segoe UI" panose="020B0502040204020203" pitchFamily="34" charset="0"/>
                        </a:rPr>
                        <a:t>32.73</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B8BB0">
                        <a:tint val="20000"/>
                      </a:srgbClr>
                    </a:solidFill>
                  </a:tcPr>
                </a:tc>
                <a:tc>
                  <a:txBody>
                    <a:bodyPr/>
                    <a:lstStyle/>
                    <a:p>
                      <a:pPr algn="ctr" fontAlgn="b"/>
                      <a:r>
                        <a:rPr lang="en-GB" sz="1500" b="1" i="0" u="none" strike="noStrike" dirty="0">
                          <a:solidFill>
                            <a:srgbClr val="002060"/>
                          </a:solidFill>
                          <a:effectLst/>
                          <a:latin typeface="Segoe UI" panose="020B0502040204020203" pitchFamily="34" charset="0"/>
                          <a:ea typeface="Segoe UI" panose="020B0502040204020203" pitchFamily="34" charset="0"/>
                          <a:cs typeface="Segoe UI" panose="020B0502040204020203" pitchFamily="34" charset="0"/>
                        </a:rPr>
                        <a:t>27.53</a:t>
                      </a:r>
                    </a:p>
                  </a:txBody>
                  <a:tcPr marL="12700" marR="12700" marT="127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B8BB0">
                        <a:tint val="20000"/>
                      </a:srgbClr>
                    </a:solidFill>
                  </a:tcPr>
                </a:tc>
                <a:tc>
                  <a:txBody>
                    <a:bodyPr/>
                    <a:lstStyle/>
                    <a:p>
                      <a:pPr algn="ctr" fontAlgn="b"/>
                      <a:r>
                        <a:rPr lang="en-GB" sz="1500" b="1" i="0" u="none" strike="noStrike" dirty="0">
                          <a:solidFill>
                            <a:srgbClr val="002060"/>
                          </a:solidFill>
                          <a:effectLst/>
                          <a:latin typeface="Segoe UI" panose="020B0502040204020203" pitchFamily="34" charset="0"/>
                          <a:ea typeface="Segoe UI" panose="020B0502040204020203" pitchFamily="34" charset="0"/>
                          <a:cs typeface="Segoe UI" panose="020B0502040204020203" pitchFamily="34" charset="0"/>
                        </a:rPr>
                        <a:t>19.68</a:t>
                      </a:r>
                    </a:p>
                  </a:txBody>
                  <a:tcPr marL="12700" marR="12700" marT="1270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B8BB0">
                        <a:tint val="2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2232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829663" y="6175260"/>
            <a:ext cx="1276908" cy="107722"/>
          </a:xfrm>
          <a:prstGeom prst="rect">
            <a:avLst/>
          </a:prstGeom>
          <a:noFill/>
          <a:ln w="12700" algn="ctr">
            <a:noFill/>
            <a:miter lim="800000"/>
            <a:headEnd/>
            <a:tailEnd/>
          </a:ln>
        </p:spPr>
        <p:txBody>
          <a:bodyPr wrap="square" lIns="0" tIns="0" rIns="0" bIns="0">
            <a:spAutoFit/>
          </a:bodyPr>
          <a:lstStyle/>
          <a:p>
            <a:pPr defTabSz="871958"/>
            <a:r>
              <a:rPr lang="en-GB" sz="700" dirty="0">
                <a:solidFill>
                  <a:srgbClr val="000000"/>
                </a:solidFill>
              </a:rPr>
              <a:t>Source: Ministry of Justice</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09" t="3216" r="1784" b="3113"/>
          <a:stretch/>
        </p:blipFill>
        <p:spPr bwMode="auto">
          <a:xfrm>
            <a:off x="1181100" y="3116260"/>
            <a:ext cx="6715126" cy="2867027"/>
          </a:xfrm>
          <a:prstGeom prst="rect">
            <a:avLst/>
          </a:prstGeom>
          <a:noFill/>
          <a:ln w="9525">
            <a:noFill/>
            <a:miter lim="800000"/>
            <a:headEnd/>
            <a:tailEnd/>
          </a:ln>
          <a:effectLst>
            <a:glow rad="127000">
              <a:schemeClr val="bg1"/>
            </a:glow>
          </a:effectLst>
          <a:extLst>
            <a:ext uri="{909E8E84-426E-40DD-AFC4-6F175D3DCCD1}">
              <a14:hiddenFill xmlns:a14="http://schemas.microsoft.com/office/drawing/2010/main">
                <a:solidFill>
                  <a:schemeClr val="accent1"/>
                </a:solidFill>
              </a14:hiddenFill>
            </a:ext>
          </a:extLst>
        </p:spPr>
      </p:pic>
      <p:pic>
        <p:nvPicPr>
          <p:cNvPr id="1026" name="Picture 2" descr="C:\Users\lfl\Downloads\shutterstock_363188450.jpg"/>
          <p:cNvPicPr>
            <a:picLocks noChangeAspect="1" noChangeArrowheads="1"/>
          </p:cNvPicPr>
          <p:nvPr/>
        </p:nvPicPr>
        <p:blipFill>
          <a:blip r:embed="rId4">
            <a:extLst>
              <a:ext uri="{BEBA8EAE-BF5A-486C-A8C5-ECC9F3942E4B}">
                <a14:imgProps xmlns:a14="http://schemas.microsoft.com/office/drawing/2010/main">
                  <a14:imgLayer r:embed="rId5">
                    <a14:imgEffect>
                      <a14:saturation sat="107000"/>
                    </a14:imgEffect>
                  </a14:imgLayer>
                </a14:imgProps>
              </a:ext>
              <a:ext uri="{28A0092B-C50C-407E-A947-70E740481C1C}">
                <a14:useLocalDpi xmlns:a14="http://schemas.microsoft.com/office/drawing/2010/main" val="0"/>
              </a:ext>
            </a:extLst>
          </a:blip>
          <a:srcRect/>
          <a:stretch>
            <a:fillRect/>
          </a:stretch>
        </p:blipFill>
        <p:spPr bwMode="auto">
          <a:xfrm>
            <a:off x="2895601" y="1454162"/>
            <a:ext cx="3105150" cy="14033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p:cNvSpPr>
            <a:spLocks noGrp="1"/>
          </p:cNvSpPr>
          <p:nvPr>
            <p:ph type="title"/>
          </p:nvPr>
        </p:nvSpPr>
        <p:spPr>
          <a:xfrm>
            <a:off x="457200" y="433410"/>
            <a:ext cx="8229600" cy="630079"/>
          </a:xfrm>
        </p:spPr>
        <p:txBody>
          <a:bodyPr>
            <a:normAutofit/>
          </a:bodyPr>
          <a:lstStyle/>
          <a:p>
            <a:r>
              <a:rPr lang="en-GB" sz="2000" cap="none" dirty="0">
                <a:latin typeface="Segoe UI" panose="020B0502040204020203" pitchFamily="34" charset="0"/>
                <a:ea typeface="Segoe UI" panose="020B0502040204020203" pitchFamily="34" charset="0"/>
                <a:cs typeface="Segoe UI" panose="020B0502040204020203" pitchFamily="34" charset="0"/>
              </a:rPr>
              <a:t>Whiplash Reforms</a:t>
            </a:r>
          </a:p>
        </p:txBody>
      </p:sp>
    </p:spTree>
    <p:extLst>
      <p:ext uri="{BB962C8B-B14F-4D97-AF65-F5344CB8AC3E}">
        <p14:creationId xmlns:p14="http://schemas.microsoft.com/office/powerpoint/2010/main" val="971906421"/>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rmAutofit/>
      </a:bodyPr>
      <a:lstStyle>
        <a:defPPr marL="342900" marR="0" indent="-342900" algn="l" defTabSz="457200" rtl="0" eaLnBrk="1" fontAlgn="auto" latinLnBrk="0" hangingPunct="1">
          <a:lnSpc>
            <a:spcPct val="100000"/>
          </a:lnSpc>
          <a:spcBef>
            <a:spcPct val="20000"/>
          </a:spcBef>
          <a:spcAft>
            <a:spcPts val="0"/>
          </a:spcAft>
          <a:buClr>
            <a:srgbClr val="D12F25"/>
          </a:buClr>
          <a:buSzPct val="100000"/>
          <a:buFont typeface="Lucida Grande"/>
          <a:buChar char="‣"/>
          <a:tabLst/>
          <a:defRPr kumimoji="0" sz="2400" b="0" i="0" u="none" strike="noStrike" kern="1200" cap="none" spc="0" normalizeH="0" baseline="0" noProof="0" dirty="0" smtClean="0">
            <a:ln>
              <a:noFill/>
            </a:ln>
            <a:solidFill>
              <a:schemeClr val="tx1">
                <a:lumMod val="75000"/>
                <a:lumOff val="25000"/>
              </a:schemeClr>
            </a:solidFill>
            <a:effectLst/>
            <a:uLnTx/>
            <a:uFillTx/>
            <a:latin typeface="Gill Sans M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Master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4227</Words>
  <Application>Microsoft Office PowerPoint</Application>
  <PresentationFormat>On-screen Show (4:3)</PresentationFormat>
  <Paragraphs>340</Paragraphs>
  <Slides>36</Slides>
  <Notes>36</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36</vt:i4>
      </vt:variant>
    </vt:vector>
  </HeadingPairs>
  <TitlesOfParts>
    <vt:vector size="56" baseType="lpstr">
      <vt:lpstr>Arial</vt:lpstr>
      <vt:lpstr>Calibri</vt:lpstr>
      <vt:lpstr>Calibri Light</vt:lpstr>
      <vt:lpstr>Courier New</vt:lpstr>
      <vt:lpstr>Gill Sans MT</vt:lpstr>
      <vt:lpstr>Lucida Grande</vt:lpstr>
      <vt:lpstr>Segoe UI</vt:lpstr>
      <vt:lpstr>blank</vt:lpstr>
      <vt:lpstr>Office Theme</vt:lpstr>
      <vt:lpstr>Office Theme</vt:lpstr>
      <vt:lpstr>Office Theme</vt:lpstr>
      <vt:lpstr>Office Theme</vt:lpstr>
      <vt:lpstr>1_Office Theme</vt:lpstr>
      <vt:lpstr>2_Office Theme</vt:lpstr>
      <vt:lpstr>4_Office Theme</vt:lpstr>
      <vt:lpstr>Master 1</vt:lpstr>
      <vt:lpstr>3_Office Theme</vt:lpstr>
      <vt:lpstr>5_Office Theme</vt:lpstr>
      <vt:lpstr>6_Office Theme</vt:lpstr>
      <vt:lpstr>7_Office Theme</vt:lpstr>
      <vt:lpstr>Insurance Law Update 16 October 2019     James Harvey Partner, and Head of the Birmingham office james.harvey@blmlaw.com      </vt:lpstr>
      <vt:lpstr>PowerPoint Presentation</vt:lpstr>
      <vt:lpstr>PowerPoint Presentation</vt:lpstr>
      <vt:lpstr> Civil Liability Act 2018 - part 2 governs the discount rate in England &amp; Wales </vt:lpstr>
      <vt:lpstr>    Civil Liability Act 2018 - part 2 -England &amp; Wales   Damages (IR &amp; PP)(Scotland) Act 2019 - makes different provision in Scotland  </vt:lpstr>
      <vt:lpstr>PowerPoint Presentation</vt:lpstr>
      <vt:lpstr>PowerPoint Presentation</vt:lpstr>
      <vt:lpstr>PowerPoint Presentation</vt:lpstr>
      <vt:lpstr>Whiplash Reforms</vt:lpstr>
      <vt:lpstr>Notified Claims (CRU data)</vt:lpstr>
      <vt:lpstr>Motor claims trends (portal co data)</vt:lpstr>
      <vt:lpstr>EL &amp; PL claims trends (portal co data)</vt:lpstr>
      <vt:lpstr>PowerPoint Presentation</vt:lpstr>
      <vt:lpstr>worker, employee or contractor?</vt:lpstr>
      <vt:lpstr>DELIVEROO</vt:lpstr>
      <vt:lpstr>pimlico plumbers</vt:lpstr>
      <vt:lpstr>The pimlico decision</vt:lpstr>
      <vt:lpstr>ADDISON LEE</vt:lpstr>
      <vt:lpstr>Uber – the LATEST IN judicial recognition of worker status in the gig economy</vt:lpstr>
      <vt:lpstr>The uber appeal</vt:lpstr>
      <vt:lpstr>TAYLOR REVIEW – THE FUTURE OF THE GIG ECONOMY</vt:lpstr>
      <vt:lpstr>MOHAMUD V MORRISONs [2016] – EMPLOYEE</vt:lpstr>
      <vt:lpstr>Cox v ministry of justice [2016]</vt:lpstr>
      <vt:lpstr>IMPACT OF MOHAMUD and cox</vt:lpstr>
      <vt:lpstr>Various claimants v barclays bank [2018] – independent contractorS</vt:lpstr>
      <vt:lpstr>PowerPoint Presentation</vt:lpstr>
      <vt:lpstr>Bellman v Northampton Recruitment Ltd [2018]</vt:lpstr>
      <vt:lpstr>IMPACT OF BELLMAN</vt:lpstr>
      <vt:lpstr>SHELBOURNE v CANCER RESEARCH [2019]</vt:lpstr>
      <vt:lpstr>Brayshaw v Partners of Apsley Surgery [2018] </vt:lpstr>
      <vt:lpstr>Impact of Brayshaw</vt:lpstr>
      <vt:lpstr>MORRISONS v Various Claimants – DPA breach</vt:lpstr>
      <vt:lpstr>SUMMARY OF THE LAW AS OF 2019</vt:lpstr>
      <vt:lpstr>French business trip – EXPANDING VICARIOUS LIABILITY - a cautionary tale from the other side of the channel</vt:lpstr>
      <vt:lpstr>French BUSINESS TRIP – EXPANDING VICARIOUS LIABILITY</vt:lpstr>
      <vt:lpstr>PowerPoint Presentation</vt:lpstr>
    </vt:vector>
  </TitlesOfParts>
  <Company>BLM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Sawan.Masani@blmlaw.com</dc:creator>
  <cp:lastModifiedBy>Sharon Williams</cp:lastModifiedBy>
  <cp:revision>121</cp:revision>
  <cp:lastPrinted>2019-10-03T11:28:19Z</cp:lastPrinted>
  <dcterms:created xsi:type="dcterms:W3CDTF">2019-04-25T13:23:10Z</dcterms:created>
  <dcterms:modified xsi:type="dcterms:W3CDTF">2019-11-04T15:28:46Z</dcterms:modified>
</cp:coreProperties>
</file>