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3"/>
  </p:notesMasterIdLst>
  <p:handoutMasterIdLst>
    <p:handoutMasterId r:id="rId44"/>
  </p:handoutMasterIdLst>
  <p:sldIdLst>
    <p:sldId id="1417" r:id="rId2"/>
    <p:sldId id="6591" r:id="rId3"/>
    <p:sldId id="6572" r:id="rId4"/>
    <p:sldId id="6605" r:id="rId5"/>
    <p:sldId id="6576" r:id="rId6"/>
    <p:sldId id="6584" r:id="rId7"/>
    <p:sldId id="6573" r:id="rId8"/>
    <p:sldId id="6546" r:id="rId9"/>
    <p:sldId id="6564" r:id="rId10"/>
    <p:sldId id="330" r:id="rId11"/>
    <p:sldId id="6532" r:id="rId12"/>
    <p:sldId id="6595" r:id="rId13"/>
    <p:sldId id="6594" r:id="rId14"/>
    <p:sldId id="6592" r:id="rId15"/>
    <p:sldId id="6596" r:id="rId16"/>
    <p:sldId id="6608" r:id="rId17"/>
    <p:sldId id="329" r:id="rId18"/>
    <p:sldId id="6578" r:id="rId19"/>
    <p:sldId id="6585" r:id="rId20"/>
    <p:sldId id="6579" r:id="rId21"/>
    <p:sldId id="6575" r:id="rId22"/>
    <p:sldId id="6600" r:id="rId23"/>
    <p:sldId id="6507" r:id="rId24"/>
    <p:sldId id="6554" r:id="rId25"/>
    <p:sldId id="6589" r:id="rId26"/>
    <p:sldId id="6601" r:id="rId27"/>
    <p:sldId id="6602" r:id="rId28"/>
    <p:sldId id="6603" r:id="rId29"/>
    <p:sldId id="6604" r:id="rId30"/>
    <p:sldId id="6606" r:id="rId31"/>
    <p:sldId id="6607" r:id="rId32"/>
    <p:sldId id="348" r:id="rId33"/>
    <p:sldId id="6597" r:id="rId34"/>
    <p:sldId id="6587" r:id="rId35"/>
    <p:sldId id="6590" r:id="rId36"/>
    <p:sldId id="6609" r:id="rId37"/>
    <p:sldId id="6593" r:id="rId38"/>
    <p:sldId id="6610" r:id="rId39"/>
    <p:sldId id="6598" r:id="rId40"/>
    <p:sldId id="6611" r:id="rId41"/>
    <p:sldId id="647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2"/>
    <p:restoredTop sz="94652"/>
  </p:normalViewPr>
  <p:slideViewPr>
    <p:cSldViewPr snapToGrid="0" snapToObjects="1">
      <p:cViewPr varScale="1">
        <p:scale>
          <a:sx n="47" d="100"/>
          <a:sy n="47" d="100"/>
        </p:scale>
        <p:origin x="139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user\Downloads\fa3c6b5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user\Downloads\WEOOct2020-Ch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user\Downloads\8556002.xls"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C9CAC8"/>
            </a:solidFill>
            <a:ln>
              <a:noFill/>
            </a:ln>
            <a:effectLst/>
          </c:spPr>
          <c:invertIfNegative val="0"/>
          <c:dPt>
            <c:idx val="0"/>
            <c:invertIfNegative val="0"/>
            <c:bubble3D val="0"/>
            <c:spPr>
              <a:solidFill>
                <a:srgbClr val="60B8FF"/>
              </a:solidFill>
              <a:ln>
                <a:noFill/>
              </a:ln>
              <a:effectLst/>
            </c:spPr>
            <c:extLst>
              <c:ext xmlns:c16="http://schemas.microsoft.com/office/drawing/2014/chart" uri="{C3380CC4-5D6E-409C-BE32-E72D297353CC}">
                <c16:uniqueId val="{00000001-4F52-034F-AF91-C1BD5BC7F0CE}"/>
              </c:ext>
            </c:extLst>
          </c:dPt>
          <c:dPt>
            <c:idx val="1"/>
            <c:invertIfNegative val="0"/>
            <c:bubble3D val="0"/>
            <c:spPr>
              <a:solidFill>
                <a:srgbClr val="E11B22"/>
              </a:solidFill>
              <a:ln>
                <a:noFill/>
              </a:ln>
              <a:effectLst/>
            </c:spPr>
            <c:extLst>
              <c:ext xmlns:c16="http://schemas.microsoft.com/office/drawing/2014/chart" uri="{C3380CC4-5D6E-409C-BE32-E72D297353CC}">
                <c16:uniqueId val="{00000003-4F52-034F-AF91-C1BD5BC7F0CE}"/>
              </c:ext>
            </c:extLst>
          </c:dPt>
          <c:dPt>
            <c:idx val="2"/>
            <c:invertIfNegative val="0"/>
            <c:bubble3D val="0"/>
            <c:spPr>
              <a:solidFill>
                <a:srgbClr val="60B8FF"/>
              </a:solidFill>
              <a:ln>
                <a:noFill/>
              </a:ln>
              <a:effectLst/>
            </c:spPr>
            <c:extLst>
              <c:ext xmlns:c16="http://schemas.microsoft.com/office/drawing/2014/chart" uri="{C3380CC4-5D6E-409C-BE32-E72D297353CC}">
                <c16:uniqueId val="{00000005-4F52-034F-AF91-C1BD5BC7F0CE}"/>
              </c:ext>
            </c:extLst>
          </c:dPt>
          <c:dPt>
            <c:idx val="3"/>
            <c:invertIfNegative val="0"/>
            <c:bubble3D val="0"/>
            <c:spPr>
              <a:solidFill>
                <a:srgbClr val="60B8FF"/>
              </a:solidFill>
              <a:ln>
                <a:noFill/>
              </a:ln>
              <a:effectLst/>
            </c:spPr>
            <c:extLst>
              <c:ext xmlns:c16="http://schemas.microsoft.com/office/drawing/2014/chart" uri="{C3380CC4-5D6E-409C-BE32-E72D297353CC}">
                <c16:uniqueId val="{00000007-4F52-034F-AF91-C1BD5BC7F0CE}"/>
              </c:ext>
            </c:extLst>
          </c:dPt>
          <c:dPt>
            <c:idx val="4"/>
            <c:invertIfNegative val="0"/>
            <c:bubble3D val="0"/>
            <c:spPr>
              <a:solidFill>
                <a:srgbClr val="60B8FF"/>
              </a:solidFill>
              <a:ln>
                <a:noFill/>
              </a:ln>
              <a:effectLst/>
            </c:spPr>
            <c:extLst>
              <c:ext xmlns:c16="http://schemas.microsoft.com/office/drawing/2014/chart" uri="{C3380CC4-5D6E-409C-BE32-E72D297353CC}">
                <c16:uniqueId val="{00000009-4F52-034F-AF91-C1BD5BC7F0CE}"/>
              </c:ext>
            </c:extLst>
          </c:dPt>
          <c:dPt>
            <c:idx val="5"/>
            <c:invertIfNegative val="0"/>
            <c:bubble3D val="0"/>
            <c:spPr>
              <a:solidFill>
                <a:srgbClr val="60B8FF"/>
              </a:solidFill>
              <a:ln>
                <a:noFill/>
              </a:ln>
              <a:effectLst/>
            </c:spPr>
            <c:extLst>
              <c:ext xmlns:c16="http://schemas.microsoft.com/office/drawing/2014/chart" uri="{C3380CC4-5D6E-409C-BE32-E72D297353CC}">
                <c16:uniqueId val="{0000000B-4F52-034F-AF91-C1BD5BC7F0CE}"/>
              </c:ext>
            </c:extLst>
          </c:dPt>
          <c:cat>
            <c:strRef>
              <c:f>Sheet1!$A$2:$A$7</c:f>
              <c:strCache>
                <c:ptCount val="6"/>
                <c:pt idx="0">
                  <c:v>Spain</c:v>
                </c:pt>
                <c:pt idx="1">
                  <c:v>United Kingdom</c:v>
                </c:pt>
                <c:pt idx="2">
                  <c:v>France</c:v>
                </c:pt>
                <c:pt idx="3">
                  <c:v>Italy</c:v>
                </c:pt>
                <c:pt idx="4">
                  <c:v>Germany</c:v>
                </c:pt>
                <c:pt idx="5">
                  <c:v>United States</c:v>
                </c:pt>
              </c:strCache>
            </c:strRef>
          </c:cat>
          <c:val>
            <c:numRef>
              <c:f>Sheet1!$B$2:$B$7</c:f>
              <c:numCache>
                <c:formatCode>General</c:formatCode>
                <c:ptCount val="6"/>
                <c:pt idx="0">
                  <c:v>-22.5</c:v>
                </c:pt>
                <c:pt idx="1">
                  <c:v>-22.1</c:v>
                </c:pt>
                <c:pt idx="2">
                  <c:v>-19</c:v>
                </c:pt>
                <c:pt idx="3">
                  <c:v>-17.399999999999999</c:v>
                </c:pt>
                <c:pt idx="4">
                  <c:v>-12.5</c:v>
                </c:pt>
                <c:pt idx="5">
                  <c:v>-11</c:v>
                </c:pt>
              </c:numCache>
            </c:numRef>
          </c:val>
          <c:extLst>
            <c:ext xmlns:c16="http://schemas.microsoft.com/office/drawing/2014/chart" uri="{C3380CC4-5D6E-409C-BE32-E72D297353CC}">
              <c16:uniqueId val="{0000000C-4F52-034F-AF91-C1BD5BC7F0CE}"/>
            </c:ext>
          </c:extLst>
        </c:ser>
        <c:dLbls>
          <c:showLegendKey val="0"/>
          <c:showVal val="0"/>
          <c:showCatName val="0"/>
          <c:showSerName val="0"/>
          <c:showPercent val="0"/>
          <c:showBubbleSize val="0"/>
        </c:dLbls>
        <c:gapWidth val="50"/>
        <c:overlap val="-27"/>
        <c:axId val="392201440"/>
        <c:axId val="392201768"/>
      </c:barChart>
      <c:catAx>
        <c:axId val="3922014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2201768"/>
        <c:crosses val="autoZero"/>
        <c:auto val="1"/>
        <c:lblAlgn val="ctr"/>
        <c:lblOffset val="100"/>
        <c:noMultiLvlLbl val="0"/>
      </c:catAx>
      <c:valAx>
        <c:axId val="392201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220144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50100499732612E-2"/>
          <c:y val="3.8102924795105034E-2"/>
          <c:w val="0.92316933743937746"/>
          <c:h val="0.8246321806708875"/>
        </c:manualLayout>
      </c:layout>
      <c:barChart>
        <c:barDir val="col"/>
        <c:grouping val="clustered"/>
        <c:varyColors val="0"/>
        <c:ser>
          <c:idx val="0"/>
          <c:order val="0"/>
          <c:tx>
            <c:strRef>
              <c:f>Sheet1!$B$6</c:f>
              <c:strCache>
                <c:ptCount val="1"/>
                <c:pt idx="0">
                  <c:v>GDP</c:v>
                </c:pt>
              </c:strCache>
            </c:strRef>
          </c:tx>
          <c:spPr>
            <a:solidFill>
              <a:schemeClr val="accent1"/>
            </a:solidFill>
            <a:ln>
              <a:noFill/>
            </a:ln>
            <a:effectLst/>
          </c:spPr>
          <c:invertIfNegative val="0"/>
          <c:cat>
            <c:strRef>
              <c:f>Sheet1!$A$10:$A$17</c:f>
              <c:strCache>
                <c:ptCount val="8"/>
                <c:pt idx="0">
                  <c:v>Q1 2019</c:v>
                </c:pt>
                <c:pt idx="1">
                  <c:v>Q2 2019</c:v>
                </c:pt>
                <c:pt idx="2">
                  <c:v>Q3 2019</c:v>
                </c:pt>
                <c:pt idx="3">
                  <c:v>Q4 2019</c:v>
                </c:pt>
                <c:pt idx="4">
                  <c:v>Q1 2020</c:v>
                </c:pt>
                <c:pt idx="5">
                  <c:v>Q2 2020</c:v>
                </c:pt>
                <c:pt idx="6">
                  <c:v>Q3 2020</c:v>
                </c:pt>
                <c:pt idx="7">
                  <c:v>Q4 2020f</c:v>
                </c:pt>
              </c:strCache>
            </c:strRef>
          </c:cat>
          <c:val>
            <c:numRef>
              <c:f>Sheet1!$B$10:$B$17</c:f>
              <c:numCache>
                <c:formatCode>0.0</c:formatCode>
                <c:ptCount val="8"/>
                <c:pt idx="0">
                  <c:v>0.6</c:v>
                </c:pt>
                <c:pt idx="1">
                  <c:v>0</c:v>
                </c:pt>
                <c:pt idx="2">
                  <c:v>0.3</c:v>
                </c:pt>
                <c:pt idx="3">
                  <c:v>0.1</c:v>
                </c:pt>
                <c:pt idx="4" formatCode="General">
                  <c:v>-2.5</c:v>
                </c:pt>
                <c:pt idx="5" formatCode="General">
                  <c:v>-19.8</c:v>
                </c:pt>
                <c:pt idx="6">
                  <c:v>15.5</c:v>
                </c:pt>
                <c:pt idx="7" formatCode="General">
                  <c:v>-3</c:v>
                </c:pt>
              </c:numCache>
            </c:numRef>
          </c:val>
          <c:extLst>
            <c:ext xmlns:c16="http://schemas.microsoft.com/office/drawing/2014/chart" uri="{C3380CC4-5D6E-409C-BE32-E72D297353CC}">
              <c16:uniqueId val="{00000000-8EBC-E449-9C66-A533D9BE6FCE}"/>
            </c:ext>
          </c:extLst>
        </c:ser>
        <c:ser>
          <c:idx val="1"/>
          <c:order val="1"/>
          <c:tx>
            <c:strRef>
              <c:f>Sheet1!$C$6</c:f>
              <c:strCache>
                <c:ptCount val="1"/>
                <c:pt idx="0">
                  <c:v>Household 
expenditure</c:v>
                </c:pt>
              </c:strCache>
            </c:strRef>
          </c:tx>
          <c:spPr>
            <a:solidFill>
              <a:schemeClr val="accent2"/>
            </a:solidFill>
            <a:ln>
              <a:noFill/>
            </a:ln>
            <a:effectLst/>
          </c:spPr>
          <c:invertIfNegative val="0"/>
          <c:cat>
            <c:strRef>
              <c:f>Sheet1!$A$10:$A$17</c:f>
              <c:strCache>
                <c:ptCount val="8"/>
                <c:pt idx="0">
                  <c:v>Q1 2019</c:v>
                </c:pt>
                <c:pt idx="1">
                  <c:v>Q2 2019</c:v>
                </c:pt>
                <c:pt idx="2">
                  <c:v>Q3 2019</c:v>
                </c:pt>
                <c:pt idx="3">
                  <c:v>Q4 2019</c:v>
                </c:pt>
                <c:pt idx="4">
                  <c:v>Q1 2020</c:v>
                </c:pt>
                <c:pt idx="5">
                  <c:v>Q2 2020</c:v>
                </c:pt>
                <c:pt idx="6">
                  <c:v>Q3 2020</c:v>
                </c:pt>
                <c:pt idx="7">
                  <c:v>Q4 2020f</c:v>
                </c:pt>
              </c:strCache>
            </c:strRef>
          </c:cat>
          <c:val>
            <c:numRef>
              <c:f>Sheet1!$C$10:$C$17</c:f>
              <c:numCache>
                <c:formatCode>0.0</c:formatCode>
                <c:ptCount val="8"/>
                <c:pt idx="0" formatCode="General">
                  <c:v>-0.2</c:v>
                </c:pt>
                <c:pt idx="1">
                  <c:v>0.5</c:v>
                </c:pt>
                <c:pt idx="2">
                  <c:v>0</c:v>
                </c:pt>
                <c:pt idx="3" formatCode="General">
                  <c:v>-0.4</c:v>
                </c:pt>
                <c:pt idx="4" formatCode="General">
                  <c:v>-3</c:v>
                </c:pt>
                <c:pt idx="5" formatCode="General">
                  <c:v>-23.6</c:v>
                </c:pt>
                <c:pt idx="6">
                  <c:v>18.3</c:v>
                </c:pt>
                <c:pt idx="7" formatCode="General">
                  <c:v>-2</c:v>
                </c:pt>
              </c:numCache>
            </c:numRef>
          </c:val>
          <c:extLst>
            <c:ext xmlns:c16="http://schemas.microsoft.com/office/drawing/2014/chart" uri="{C3380CC4-5D6E-409C-BE32-E72D297353CC}">
              <c16:uniqueId val="{00000001-8EBC-E449-9C66-A533D9BE6FCE}"/>
            </c:ext>
          </c:extLst>
        </c:ser>
        <c:ser>
          <c:idx val="2"/>
          <c:order val="2"/>
          <c:tx>
            <c:strRef>
              <c:f>Sheet1!$D$6</c:f>
              <c:strCache>
                <c:ptCount val="1"/>
                <c:pt idx="0">
                  <c:v>Gross 
fixed 
investment</c:v>
                </c:pt>
              </c:strCache>
            </c:strRef>
          </c:tx>
          <c:spPr>
            <a:solidFill>
              <a:schemeClr val="accent3"/>
            </a:solidFill>
            <a:ln>
              <a:noFill/>
            </a:ln>
            <a:effectLst/>
          </c:spPr>
          <c:invertIfNegative val="0"/>
          <c:cat>
            <c:strRef>
              <c:f>Sheet1!$A$10:$A$17</c:f>
              <c:strCache>
                <c:ptCount val="8"/>
                <c:pt idx="0">
                  <c:v>Q1 2019</c:v>
                </c:pt>
                <c:pt idx="1">
                  <c:v>Q2 2019</c:v>
                </c:pt>
                <c:pt idx="2">
                  <c:v>Q3 2019</c:v>
                </c:pt>
                <c:pt idx="3">
                  <c:v>Q4 2019</c:v>
                </c:pt>
                <c:pt idx="4">
                  <c:v>Q1 2020</c:v>
                </c:pt>
                <c:pt idx="5">
                  <c:v>Q2 2020</c:v>
                </c:pt>
                <c:pt idx="6">
                  <c:v>Q3 2020</c:v>
                </c:pt>
                <c:pt idx="7">
                  <c:v>Q4 2020f</c:v>
                </c:pt>
              </c:strCache>
            </c:strRef>
          </c:cat>
          <c:val>
            <c:numRef>
              <c:f>Sheet1!$D$10:$D$17</c:f>
              <c:numCache>
                <c:formatCode>General</c:formatCode>
                <c:ptCount val="8"/>
                <c:pt idx="0" formatCode="0.0">
                  <c:v>2</c:v>
                </c:pt>
                <c:pt idx="1">
                  <c:v>-1</c:v>
                </c:pt>
                <c:pt idx="2" formatCode="0.0">
                  <c:v>1.4</c:v>
                </c:pt>
                <c:pt idx="3">
                  <c:v>-1.7</c:v>
                </c:pt>
                <c:pt idx="4">
                  <c:v>-1</c:v>
                </c:pt>
                <c:pt idx="5">
                  <c:v>-21.6</c:v>
                </c:pt>
                <c:pt idx="6" formatCode="0.0">
                  <c:v>15.1</c:v>
                </c:pt>
                <c:pt idx="7">
                  <c:v>-5</c:v>
                </c:pt>
              </c:numCache>
            </c:numRef>
          </c:val>
          <c:extLst>
            <c:ext xmlns:c16="http://schemas.microsoft.com/office/drawing/2014/chart" uri="{C3380CC4-5D6E-409C-BE32-E72D297353CC}">
              <c16:uniqueId val="{00000002-8EBC-E449-9C66-A533D9BE6FCE}"/>
            </c:ext>
          </c:extLst>
        </c:ser>
        <c:dLbls>
          <c:showLegendKey val="0"/>
          <c:showVal val="0"/>
          <c:showCatName val="0"/>
          <c:showSerName val="0"/>
          <c:showPercent val="0"/>
          <c:showBubbleSize val="0"/>
        </c:dLbls>
        <c:gapWidth val="150"/>
        <c:axId val="843685744"/>
        <c:axId val="843687392"/>
      </c:barChart>
      <c:catAx>
        <c:axId val="843685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3687392"/>
        <c:crosses val="autoZero"/>
        <c:auto val="1"/>
        <c:lblAlgn val="ctr"/>
        <c:lblOffset val="100"/>
        <c:noMultiLvlLbl val="0"/>
      </c:catAx>
      <c:valAx>
        <c:axId val="843687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3685744"/>
        <c:crosses val="autoZero"/>
        <c:crossBetween val="between"/>
      </c:valAx>
      <c:spPr>
        <a:noFill/>
        <a:ln>
          <a:noFill/>
        </a:ln>
        <a:effectLst/>
      </c:spPr>
    </c:plotArea>
    <c:legend>
      <c:legendPos val="b"/>
      <c:layout>
        <c:manualLayout>
          <c:xMode val="edge"/>
          <c:yMode val="edge"/>
          <c:x val="0.23468089029854874"/>
          <c:y val="0.12623874738839438"/>
          <c:w val="0.42699792649444929"/>
          <c:h val="0.167514739049578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8.3994735549767774E-2"/>
          <c:y val="2.290951925314451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rgbClr val="E11B22"/>
              </a:solidFill>
              <a:latin typeface="+mn-lt"/>
              <a:ea typeface="+mn-ea"/>
              <a:cs typeface="+mn-cs"/>
            </a:defRPr>
          </a:pPr>
          <a:endParaRPr lang="en-US"/>
        </a:p>
      </c:txPr>
    </c:title>
    <c:autoTitleDeleted val="0"/>
    <c:plotArea>
      <c:layout/>
      <c:barChart>
        <c:barDir val="col"/>
        <c:grouping val="clustered"/>
        <c:varyColors val="0"/>
        <c:ser>
          <c:idx val="2"/>
          <c:order val="0"/>
          <c:tx>
            <c:strRef>
              <c:f>'Figure 1.3.1.'!$Q$8</c:f>
              <c:strCache>
                <c:ptCount val="1"/>
                <c:pt idx="0">
                  <c:v>Difference from baseline, %</c:v>
                </c:pt>
              </c:strCache>
            </c:strRef>
          </c:tx>
          <c:spPr>
            <a:solidFill>
              <a:srgbClr val="E11B22"/>
            </a:solidFill>
            <a:ln>
              <a:noFill/>
            </a:ln>
            <a:effectLst/>
          </c:spPr>
          <c:invertIfNegative val="0"/>
          <c:cat>
            <c:strRef>
              <c:f>'Figure 1.3.1.'!$N$9:$N$25</c:f>
              <c:strCache>
                <c:ptCount val="17"/>
                <c:pt idx="0">
                  <c:v>Accommodation &amp; Food</c:v>
                </c:pt>
                <c:pt idx="1">
                  <c:v>Arts &amp; Entertainment</c:v>
                </c:pt>
                <c:pt idx="2">
                  <c:v>Other Service</c:v>
                </c:pt>
                <c:pt idx="3">
                  <c:v>Education</c:v>
                </c:pt>
                <c:pt idx="4">
                  <c:v>Administration</c:v>
                </c:pt>
                <c:pt idx="5">
                  <c:v>Wholesale &amp; Retail</c:v>
                </c:pt>
                <c:pt idx="6">
                  <c:v>Real Estate</c:v>
                </c:pt>
                <c:pt idx="7">
                  <c:v>Professional &amp; Scientific</c:v>
                </c:pt>
                <c:pt idx="8">
                  <c:v>ITC</c:v>
                </c:pt>
                <c:pt idx="9">
                  <c:v>Transport &amp; Storage</c:v>
                </c:pt>
                <c:pt idx="10">
                  <c:v>Mining</c:v>
                </c:pt>
                <c:pt idx="11">
                  <c:v>Human Health &amp; Social Work</c:v>
                </c:pt>
                <c:pt idx="12">
                  <c:v>Manufacturing</c:v>
                </c:pt>
                <c:pt idx="13">
                  <c:v>Electricity &amp; Gas</c:v>
                </c:pt>
                <c:pt idx="14">
                  <c:v>Construction</c:v>
                </c:pt>
                <c:pt idx="15">
                  <c:v>Water &amp; Waste</c:v>
                </c:pt>
                <c:pt idx="16">
                  <c:v>Agriculture</c:v>
                </c:pt>
              </c:strCache>
            </c:strRef>
          </c:cat>
          <c:val>
            <c:numRef>
              <c:f>'Figure 1.3.1.'!$Q$9:$Q$25</c:f>
              <c:numCache>
                <c:formatCode>0.00</c:formatCode>
                <c:ptCount val="17"/>
                <c:pt idx="0">
                  <c:v>28.836178779999997</c:v>
                </c:pt>
                <c:pt idx="1">
                  <c:v>18.910196300000003</c:v>
                </c:pt>
                <c:pt idx="2">
                  <c:v>14.459781644000001</c:v>
                </c:pt>
                <c:pt idx="3">
                  <c:v>13.908267501000001</c:v>
                </c:pt>
                <c:pt idx="4">
                  <c:v>12.766541962000002</c:v>
                </c:pt>
                <c:pt idx="5">
                  <c:v>11.722684858999999</c:v>
                </c:pt>
                <c:pt idx="6">
                  <c:v>8.4313397410000004</c:v>
                </c:pt>
                <c:pt idx="7">
                  <c:v>6.6416602099999995</c:v>
                </c:pt>
                <c:pt idx="8">
                  <c:v>5.9463267310000001</c:v>
                </c:pt>
                <c:pt idx="9">
                  <c:v>4.4076726429999997</c:v>
                </c:pt>
                <c:pt idx="10">
                  <c:v>4.184603214</c:v>
                </c:pt>
                <c:pt idx="11">
                  <c:v>3.9064641</c:v>
                </c:pt>
                <c:pt idx="12">
                  <c:v>1.9599919320000003</c:v>
                </c:pt>
                <c:pt idx="13">
                  <c:v>1.674367428</c:v>
                </c:pt>
                <c:pt idx="14">
                  <c:v>1.2193117140000003</c:v>
                </c:pt>
                <c:pt idx="15">
                  <c:v>1.2022285460000006</c:v>
                </c:pt>
                <c:pt idx="16">
                  <c:v>0.75062131799999943</c:v>
                </c:pt>
              </c:numCache>
            </c:numRef>
          </c:val>
          <c:extLst>
            <c:ext xmlns:c16="http://schemas.microsoft.com/office/drawing/2014/chart" uri="{C3380CC4-5D6E-409C-BE32-E72D297353CC}">
              <c16:uniqueId val="{00000000-FF6D-004A-9B26-5BBDF2CBCC77}"/>
            </c:ext>
          </c:extLst>
        </c:ser>
        <c:dLbls>
          <c:showLegendKey val="0"/>
          <c:showVal val="0"/>
          <c:showCatName val="0"/>
          <c:showSerName val="0"/>
          <c:showPercent val="0"/>
          <c:showBubbleSize val="0"/>
        </c:dLbls>
        <c:gapWidth val="219"/>
        <c:overlap val="-27"/>
        <c:axId val="1881921759"/>
        <c:axId val="1874369567"/>
      </c:barChart>
      <c:catAx>
        <c:axId val="188192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4369567"/>
        <c:crosses val="autoZero"/>
        <c:auto val="1"/>
        <c:lblAlgn val="ctr"/>
        <c:lblOffset val="100"/>
        <c:noMultiLvlLbl val="0"/>
      </c:catAx>
      <c:valAx>
        <c:axId val="187436956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1921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Sheet3!$B$1</c:f>
              <c:strCache>
                <c:ptCount val="1"/>
                <c:pt idx="0">
                  <c:v>Has temporarily closed or temporarily paused trading</c:v>
                </c:pt>
              </c:strCache>
            </c:strRef>
          </c:tx>
          <c:spPr>
            <a:solidFill>
              <a:srgbClr val="E11B22"/>
            </a:solidFill>
            <a:ln>
              <a:noFill/>
            </a:ln>
            <a:effectLst/>
          </c:spPr>
          <c:invertIfNegative val="0"/>
          <c:cat>
            <c:strRef>
              <c:f>Sheet3!$A$2:$A$15</c:f>
              <c:strCache>
                <c:ptCount val="14"/>
                <c:pt idx="0">
                  <c:v>All Industries</c:v>
                </c:pt>
                <c:pt idx="1">
                  <c:v>Real Estate Activities</c:v>
                </c:pt>
                <c:pt idx="2">
                  <c:v>Manufacturing</c:v>
                </c:pt>
                <c:pt idx="3">
                  <c:v>Water Supply, Sewerage, Waste Management</c:v>
                </c:pt>
                <c:pt idx="4">
                  <c:v>Transportation And Storage</c:v>
                </c:pt>
                <c:pt idx="5">
                  <c:v>Wholesale And Retail Trade</c:v>
                </c:pt>
                <c:pt idx="6">
                  <c:v>Construction</c:v>
                </c:pt>
                <c:pt idx="7">
                  <c:v>Human Health And Social Work</c:v>
                </c:pt>
                <c:pt idx="8">
                  <c:v>Professional, Scientific And Technical</c:v>
                </c:pt>
                <c:pt idx="9">
                  <c:v>Administrative And Support Service</c:v>
                </c:pt>
                <c:pt idx="10">
                  <c:v>Information And Communication</c:v>
                </c:pt>
                <c:pt idx="11">
                  <c:v>Education</c:v>
                </c:pt>
                <c:pt idx="12">
                  <c:v>Accommodation And Food Service</c:v>
                </c:pt>
                <c:pt idx="13">
                  <c:v>Arts, Entertainment And Recreation</c:v>
                </c:pt>
              </c:strCache>
            </c:strRef>
          </c:cat>
          <c:val>
            <c:numRef>
              <c:f>Sheet3!$B$2:$B$15</c:f>
              <c:numCache>
                <c:formatCode>0.0%</c:formatCode>
                <c:ptCount val="14"/>
                <c:pt idx="0">
                  <c:v>3.5999999999999997E-2</c:v>
                </c:pt>
                <c:pt idx="1">
                  <c:v>0</c:v>
                </c:pt>
                <c:pt idx="2">
                  <c:v>0</c:v>
                </c:pt>
                <c:pt idx="3">
                  <c:v>0</c:v>
                </c:pt>
                <c:pt idx="4">
                  <c:v>1.4E-2</c:v>
                </c:pt>
                <c:pt idx="5">
                  <c:v>1.4999999999999999E-2</c:v>
                </c:pt>
                <c:pt idx="6">
                  <c:v>1.4999999999999999E-2</c:v>
                </c:pt>
                <c:pt idx="7">
                  <c:v>2.1000000000000001E-2</c:v>
                </c:pt>
                <c:pt idx="8">
                  <c:v>3.9E-2</c:v>
                </c:pt>
                <c:pt idx="9">
                  <c:v>4.4999999999999998E-2</c:v>
                </c:pt>
                <c:pt idx="10">
                  <c:v>5.1999999999999998E-2</c:v>
                </c:pt>
                <c:pt idx="11">
                  <c:v>5.2999999999999999E-2</c:v>
                </c:pt>
                <c:pt idx="12">
                  <c:v>7.5999999999999998E-2</c:v>
                </c:pt>
                <c:pt idx="13">
                  <c:v>0.21299999999999999</c:v>
                </c:pt>
              </c:numCache>
            </c:numRef>
          </c:val>
          <c:extLst>
            <c:ext xmlns:c16="http://schemas.microsoft.com/office/drawing/2014/chart" uri="{C3380CC4-5D6E-409C-BE32-E72D297353CC}">
              <c16:uniqueId val="{00000000-BF2C-5042-B411-00BA835C8485}"/>
            </c:ext>
          </c:extLst>
        </c:ser>
        <c:ser>
          <c:idx val="1"/>
          <c:order val="1"/>
          <c:tx>
            <c:strRef>
              <c:f>Sheet3!$C$1</c:f>
              <c:strCache>
                <c:ptCount val="1"/>
                <c:pt idx="0">
                  <c:v>Currently trading</c:v>
                </c:pt>
              </c:strCache>
            </c:strRef>
          </c:tx>
          <c:spPr>
            <a:solidFill>
              <a:srgbClr val="60B8FF"/>
            </a:solidFill>
            <a:ln>
              <a:noFill/>
            </a:ln>
            <a:effectLst/>
          </c:spPr>
          <c:invertIfNegative val="0"/>
          <c:cat>
            <c:strRef>
              <c:f>Sheet3!$A$2:$A$15</c:f>
              <c:strCache>
                <c:ptCount val="14"/>
                <c:pt idx="0">
                  <c:v>All Industries</c:v>
                </c:pt>
                <c:pt idx="1">
                  <c:v>Real Estate Activities</c:v>
                </c:pt>
                <c:pt idx="2">
                  <c:v>Manufacturing</c:v>
                </c:pt>
                <c:pt idx="3">
                  <c:v>Water Supply, Sewerage, Waste Management</c:v>
                </c:pt>
                <c:pt idx="4">
                  <c:v>Transportation And Storage</c:v>
                </c:pt>
                <c:pt idx="5">
                  <c:v>Wholesale And Retail Trade</c:v>
                </c:pt>
                <c:pt idx="6">
                  <c:v>Construction</c:v>
                </c:pt>
                <c:pt idx="7">
                  <c:v>Human Health And Social Work</c:v>
                </c:pt>
                <c:pt idx="8">
                  <c:v>Professional, Scientific And Technical</c:v>
                </c:pt>
                <c:pt idx="9">
                  <c:v>Administrative And Support Service</c:v>
                </c:pt>
                <c:pt idx="10">
                  <c:v>Information And Communication</c:v>
                </c:pt>
                <c:pt idx="11">
                  <c:v>Education</c:v>
                </c:pt>
                <c:pt idx="12">
                  <c:v>Accommodation And Food Service</c:v>
                </c:pt>
                <c:pt idx="13">
                  <c:v>Arts, Entertainment And Recreation</c:v>
                </c:pt>
              </c:strCache>
            </c:strRef>
          </c:cat>
          <c:val>
            <c:numRef>
              <c:f>Sheet3!$C$2:$C$15</c:f>
              <c:numCache>
                <c:formatCode>0.0%</c:formatCode>
                <c:ptCount val="14"/>
                <c:pt idx="0">
                  <c:v>0.95599999999999996</c:v>
                </c:pt>
                <c:pt idx="1">
                  <c:v>1</c:v>
                </c:pt>
                <c:pt idx="2">
                  <c:v>0.99099999999999999</c:v>
                </c:pt>
                <c:pt idx="3">
                  <c:v>0.98099999999999998</c:v>
                </c:pt>
                <c:pt idx="4">
                  <c:v>0.98599999999999999</c:v>
                </c:pt>
                <c:pt idx="5">
                  <c:v>0.98</c:v>
                </c:pt>
                <c:pt idx="6">
                  <c:v>0.97399999999999998</c:v>
                </c:pt>
                <c:pt idx="7">
                  <c:v>0.97099999999999997</c:v>
                </c:pt>
                <c:pt idx="8">
                  <c:v>0.94499999999999995</c:v>
                </c:pt>
                <c:pt idx="9">
                  <c:v>0.94699999999999995</c:v>
                </c:pt>
                <c:pt idx="10">
                  <c:v>0.93600000000000005</c:v>
                </c:pt>
                <c:pt idx="11">
                  <c:v>0.94699999999999995</c:v>
                </c:pt>
                <c:pt idx="12">
                  <c:v>0.90900000000000003</c:v>
                </c:pt>
                <c:pt idx="13">
                  <c:v>0.78700000000000003</c:v>
                </c:pt>
              </c:numCache>
            </c:numRef>
          </c:val>
          <c:extLst>
            <c:ext xmlns:c16="http://schemas.microsoft.com/office/drawing/2014/chart" uri="{C3380CC4-5D6E-409C-BE32-E72D297353CC}">
              <c16:uniqueId val="{00000001-BF2C-5042-B411-00BA835C8485}"/>
            </c:ext>
          </c:extLst>
        </c:ser>
        <c:dLbls>
          <c:showLegendKey val="0"/>
          <c:showVal val="0"/>
          <c:showCatName val="0"/>
          <c:showSerName val="0"/>
          <c:showPercent val="0"/>
          <c:showBubbleSize val="0"/>
        </c:dLbls>
        <c:gapWidth val="150"/>
        <c:overlap val="100"/>
        <c:axId val="739831776"/>
        <c:axId val="739823904"/>
      </c:barChart>
      <c:catAx>
        <c:axId val="739831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739823904"/>
        <c:crosses val="autoZero"/>
        <c:auto val="1"/>
        <c:lblAlgn val="ctr"/>
        <c:lblOffset val="100"/>
        <c:noMultiLvlLbl val="0"/>
      </c:catAx>
      <c:valAx>
        <c:axId val="73982390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9831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'8556002'!$B$4:$B$6</c:f>
              <c:strCache>
                <c:ptCount val="3"/>
                <c:pt idx="0">
                  <c:v>Spot exchange rate,</c:v>
                </c:pt>
                <c:pt idx="1">
                  <c:v>Euro into Sterling, rhs</c:v>
                </c:pt>
              </c:strCache>
            </c:strRef>
          </c:tx>
          <c:spPr>
            <a:ln w="28575" cap="rnd">
              <a:solidFill>
                <a:schemeClr val="accent1"/>
              </a:solidFill>
              <a:round/>
            </a:ln>
            <a:effectLst/>
          </c:spPr>
          <c:marker>
            <c:symbol val="none"/>
          </c:marker>
          <c:cat>
            <c:numRef>
              <c:f>'8556002'!$A$7:$A$1693</c:f>
              <c:numCache>
                <c:formatCode>m/d/yy</c:formatCode>
                <c:ptCount val="1687"/>
                <c:pt idx="1">
                  <c:v>41641</c:v>
                </c:pt>
                <c:pt idx="2">
                  <c:v>41642</c:v>
                </c:pt>
                <c:pt idx="3">
                  <c:v>41645</c:v>
                </c:pt>
                <c:pt idx="4">
                  <c:v>41646</c:v>
                </c:pt>
                <c:pt idx="5">
                  <c:v>41647</c:v>
                </c:pt>
                <c:pt idx="6">
                  <c:v>41648</c:v>
                </c:pt>
                <c:pt idx="7">
                  <c:v>41649</c:v>
                </c:pt>
                <c:pt idx="8">
                  <c:v>41652</c:v>
                </c:pt>
                <c:pt idx="9">
                  <c:v>41653</c:v>
                </c:pt>
                <c:pt idx="10">
                  <c:v>41654</c:v>
                </c:pt>
                <c:pt idx="11">
                  <c:v>41655</c:v>
                </c:pt>
                <c:pt idx="12">
                  <c:v>41656</c:v>
                </c:pt>
                <c:pt idx="13">
                  <c:v>41659</c:v>
                </c:pt>
                <c:pt idx="14">
                  <c:v>41660</c:v>
                </c:pt>
                <c:pt idx="15">
                  <c:v>41661</c:v>
                </c:pt>
                <c:pt idx="16">
                  <c:v>41662</c:v>
                </c:pt>
                <c:pt idx="17">
                  <c:v>41663</c:v>
                </c:pt>
                <c:pt idx="18">
                  <c:v>41666</c:v>
                </c:pt>
                <c:pt idx="19">
                  <c:v>41667</c:v>
                </c:pt>
                <c:pt idx="20">
                  <c:v>41668</c:v>
                </c:pt>
                <c:pt idx="21">
                  <c:v>41669</c:v>
                </c:pt>
                <c:pt idx="22">
                  <c:v>41670</c:v>
                </c:pt>
                <c:pt idx="23">
                  <c:v>41673</c:v>
                </c:pt>
                <c:pt idx="24">
                  <c:v>41674</c:v>
                </c:pt>
                <c:pt idx="25">
                  <c:v>41675</c:v>
                </c:pt>
                <c:pt idx="26">
                  <c:v>41676</c:v>
                </c:pt>
                <c:pt idx="27">
                  <c:v>41677</c:v>
                </c:pt>
                <c:pt idx="28">
                  <c:v>41680</c:v>
                </c:pt>
                <c:pt idx="29">
                  <c:v>41681</c:v>
                </c:pt>
                <c:pt idx="30">
                  <c:v>41682</c:v>
                </c:pt>
                <c:pt idx="31">
                  <c:v>41683</c:v>
                </c:pt>
                <c:pt idx="32">
                  <c:v>41684</c:v>
                </c:pt>
                <c:pt idx="33">
                  <c:v>41687</c:v>
                </c:pt>
                <c:pt idx="34">
                  <c:v>41688</c:v>
                </c:pt>
                <c:pt idx="35">
                  <c:v>41689</c:v>
                </c:pt>
                <c:pt idx="36">
                  <c:v>41690</c:v>
                </c:pt>
                <c:pt idx="37">
                  <c:v>41691</c:v>
                </c:pt>
                <c:pt idx="38">
                  <c:v>41694</c:v>
                </c:pt>
                <c:pt idx="39">
                  <c:v>41695</c:v>
                </c:pt>
                <c:pt idx="40">
                  <c:v>41696</c:v>
                </c:pt>
                <c:pt idx="41">
                  <c:v>41697</c:v>
                </c:pt>
                <c:pt idx="42">
                  <c:v>41698</c:v>
                </c:pt>
                <c:pt idx="43">
                  <c:v>41701</c:v>
                </c:pt>
                <c:pt idx="44">
                  <c:v>41702</c:v>
                </c:pt>
                <c:pt idx="45">
                  <c:v>41703</c:v>
                </c:pt>
                <c:pt idx="46">
                  <c:v>41704</c:v>
                </c:pt>
                <c:pt idx="47">
                  <c:v>41705</c:v>
                </c:pt>
                <c:pt idx="48">
                  <c:v>41708</c:v>
                </c:pt>
                <c:pt idx="49">
                  <c:v>41709</c:v>
                </c:pt>
                <c:pt idx="50">
                  <c:v>41710</c:v>
                </c:pt>
                <c:pt idx="51">
                  <c:v>41711</c:v>
                </c:pt>
                <c:pt idx="52">
                  <c:v>41712</c:v>
                </c:pt>
                <c:pt idx="53">
                  <c:v>41715</c:v>
                </c:pt>
                <c:pt idx="54">
                  <c:v>41716</c:v>
                </c:pt>
                <c:pt idx="55">
                  <c:v>41717</c:v>
                </c:pt>
                <c:pt idx="56">
                  <c:v>41718</c:v>
                </c:pt>
                <c:pt idx="57">
                  <c:v>41719</c:v>
                </c:pt>
                <c:pt idx="58">
                  <c:v>41722</c:v>
                </c:pt>
                <c:pt idx="59">
                  <c:v>41723</c:v>
                </c:pt>
                <c:pt idx="60">
                  <c:v>41724</c:v>
                </c:pt>
                <c:pt idx="61">
                  <c:v>41725</c:v>
                </c:pt>
                <c:pt idx="62">
                  <c:v>41726</c:v>
                </c:pt>
                <c:pt idx="63">
                  <c:v>41729</c:v>
                </c:pt>
                <c:pt idx="64">
                  <c:v>41730</c:v>
                </c:pt>
                <c:pt idx="65">
                  <c:v>41731</c:v>
                </c:pt>
                <c:pt idx="66">
                  <c:v>41732</c:v>
                </c:pt>
                <c:pt idx="67">
                  <c:v>41733</c:v>
                </c:pt>
                <c:pt idx="68">
                  <c:v>41736</c:v>
                </c:pt>
                <c:pt idx="69">
                  <c:v>41737</c:v>
                </c:pt>
                <c:pt idx="70">
                  <c:v>41738</c:v>
                </c:pt>
                <c:pt idx="71">
                  <c:v>41739</c:v>
                </c:pt>
                <c:pt idx="72">
                  <c:v>41740</c:v>
                </c:pt>
                <c:pt idx="73">
                  <c:v>41743</c:v>
                </c:pt>
                <c:pt idx="74">
                  <c:v>41744</c:v>
                </c:pt>
                <c:pt idx="75">
                  <c:v>41745</c:v>
                </c:pt>
                <c:pt idx="76">
                  <c:v>41746</c:v>
                </c:pt>
                <c:pt idx="77">
                  <c:v>41751</c:v>
                </c:pt>
                <c:pt idx="78">
                  <c:v>41752</c:v>
                </c:pt>
                <c:pt idx="79">
                  <c:v>41753</c:v>
                </c:pt>
                <c:pt idx="80">
                  <c:v>41754</c:v>
                </c:pt>
                <c:pt idx="81">
                  <c:v>41757</c:v>
                </c:pt>
                <c:pt idx="82">
                  <c:v>41758</c:v>
                </c:pt>
                <c:pt idx="83">
                  <c:v>41759</c:v>
                </c:pt>
                <c:pt idx="84">
                  <c:v>41760</c:v>
                </c:pt>
                <c:pt idx="85">
                  <c:v>41761</c:v>
                </c:pt>
                <c:pt idx="86">
                  <c:v>41765</c:v>
                </c:pt>
                <c:pt idx="87">
                  <c:v>41766</c:v>
                </c:pt>
                <c:pt idx="88">
                  <c:v>41767</c:v>
                </c:pt>
                <c:pt idx="89">
                  <c:v>41768</c:v>
                </c:pt>
                <c:pt idx="90">
                  <c:v>41771</c:v>
                </c:pt>
                <c:pt idx="91">
                  <c:v>41772</c:v>
                </c:pt>
                <c:pt idx="92">
                  <c:v>41773</c:v>
                </c:pt>
                <c:pt idx="93">
                  <c:v>41774</c:v>
                </c:pt>
                <c:pt idx="94">
                  <c:v>41775</c:v>
                </c:pt>
                <c:pt idx="95">
                  <c:v>41778</c:v>
                </c:pt>
                <c:pt idx="96">
                  <c:v>41779</c:v>
                </c:pt>
                <c:pt idx="97">
                  <c:v>41780</c:v>
                </c:pt>
                <c:pt idx="98">
                  <c:v>41781</c:v>
                </c:pt>
                <c:pt idx="99">
                  <c:v>41782</c:v>
                </c:pt>
                <c:pt idx="100">
                  <c:v>41786</c:v>
                </c:pt>
                <c:pt idx="101">
                  <c:v>41787</c:v>
                </c:pt>
                <c:pt idx="102">
                  <c:v>41788</c:v>
                </c:pt>
                <c:pt idx="103">
                  <c:v>41789</c:v>
                </c:pt>
                <c:pt idx="104">
                  <c:v>41792</c:v>
                </c:pt>
                <c:pt idx="105">
                  <c:v>41793</c:v>
                </c:pt>
                <c:pt idx="106">
                  <c:v>41794</c:v>
                </c:pt>
                <c:pt idx="107">
                  <c:v>41795</c:v>
                </c:pt>
                <c:pt idx="108">
                  <c:v>41796</c:v>
                </c:pt>
                <c:pt idx="109">
                  <c:v>41799</c:v>
                </c:pt>
                <c:pt idx="110">
                  <c:v>41800</c:v>
                </c:pt>
                <c:pt idx="111">
                  <c:v>41801</c:v>
                </c:pt>
                <c:pt idx="112">
                  <c:v>41802</c:v>
                </c:pt>
                <c:pt idx="113">
                  <c:v>41803</c:v>
                </c:pt>
                <c:pt idx="114">
                  <c:v>41806</c:v>
                </c:pt>
                <c:pt idx="115">
                  <c:v>41807</c:v>
                </c:pt>
                <c:pt idx="116">
                  <c:v>41808</c:v>
                </c:pt>
                <c:pt idx="117">
                  <c:v>41809</c:v>
                </c:pt>
                <c:pt idx="118">
                  <c:v>41810</c:v>
                </c:pt>
                <c:pt idx="119">
                  <c:v>41813</c:v>
                </c:pt>
                <c:pt idx="120">
                  <c:v>41814</c:v>
                </c:pt>
                <c:pt idx="121">
                  <c:v>41815</c:v>
                </c:pt>
                <c:pt idx="122">
                  <c:v>41816</c:v>
                </c:pt>
                <c:pt idx="123">
                  <c:v>41817</c:v>
                </c:pt>
                <c:pt idx="124">
                  <c:v>41820</c:v>
                </c:pt>
                <c:pt idx="125">
                  <c:v>41821</c:v>
                </c:pt>
                <c:pt idx="126">
                  <c:v>41822</c:v>
                </c:pt>
                <c:pt idx="127">
                  <c:v>41823</c:v>
                </c:pt>
                <c:pt idx="128">
                  <c:v>41824</c:v>
                </c:pt>
                <c:pt idx="129">
                  <c:v>41827</c:v>
                </c:pt>
                <c:pt idx="130">
                  <c:v>41828</c:v>
                </c:pt>
                <c:pt idx="131">
                  <c:v>41829</c:v>
                </c:pt>
                <c:pt idx="132">
                  <c:v>41830</c:v>
                </c:pt>
                <c:pt idx="133">
                  <c:v>41831</c:v>
                </c:pt>
                <c:pt idx="134">
                  <c:v>41834</c:v>
                </c:pt>
                <c:pt idx="135">
                  <c:v>41835</c:v>
                </c:pt>
                <c:pt idx="136">
                  <c:v>41836</c:v>
                </c:pt>
                <c:pt idx="137">
                  <c:v>41837</c:v>
                </c:pt>
                <c:pt idx="138">
                  <c:v>41838</c:v>
                </c:pt>
                <c:pt idx="139">
                  <c:v>41841</c:v>
                </c:pt>
                <c:pt idx="140">
                  <c:v>41842</c:v>
                </c:pt>
                <c:pt idx="141">
                  <c:v>41843</c:v>
                </c:pt>
                <c:pt idx="142">
                  <c:v>41844</c:v>
                </c:pt>
                <c:pt idx="143">
                  <c:v>41845</c:v>
                </c:pt>
                <c:pt idx="144">
                  <c:v>41848</c:v>
                </c:pt>
                <c:pt idx="145">
                  <c:v>41849</c:v>
                </c:pt>
                <c:pt idx="146">
                  <c:v>41850</c:v>
                </c:pt>
                <c:pt idx="147">
                  <c:v>41851</c:v>
                </c:pt>
                <c:pt idx="148">
                  <c:v>41852</c:v>
                </c:pt>
                <c:pt idx="149">
                  <c:v>41855</c:v>
                </c:pt>
                <c:pt idx="150">
                  <c:v>41856</c:v>
                </c:pt>
                <c:pt idx="151">
                  <c:v>41857</c:v>
                </c:pt>
                <c:pt idx="152">
                  <c:v>41858</c:v>
                </c:pt>
                <c:pt idx="153">
                  <c:v>41859</c:v>
                </c:pt>
                <c:pt idx="154">
                  <c:v>41862</c:v>
                </c:pt>
                <c:pt idx="155">
                  <c:v>41863</c:v>
                </c:pt>
                <c:pt idx="156">
                  <c:v>41864</c:v>
                </c:pt>
                <c:pt idx="157">
                  <c:v>41865</c:v>
                </c:pt>
                <c:pt idx="158">
                  <c:v>41866</c:v>
                </c:pt>
                <c:pt idx="159">
                  <c:v>41869</c:v>
                </c:pt>
                <c:pt idx="160">
                  <c:v>41870</c:v>
                </c:pt>
                <c:pt idx="161">
                  <c:v>41871</c:v>
                </c:pt>
                <c:pt idx="162">
                  <c:v>41872</c:v>
                </c:pt>
                <c:pt idx="163">
                  <c:v>41873</c:v>
                </c:pt>
                <c:pt idx="164">
                  <c:v>41877</c:v>
                </c:pt>
                <c:pt idx="165">
                  <c:v>41878</c:v>
                </c:pt>
                <c:pt idx="166">
                  <c:v>41879</c:v>
                </c:pt>
                <c:pt idx="167">
                  <c:v>41880</c:v>
                </c:pt>
                <c:pt idx="168">
                  <c:v>41883</c:v>
                </c:pt>
                <c:pt idx="169">
                  <c:v>41884</c:v>
                </c:pt>
                <c:pt idx="170">
                  <c:v>41885</c:v>
                </c:pt>
                <c:pt idx="171">
                  <c:v>41886</c:v>
                </c:pt>
                <c:pt idx="172">
                  <c:v>41887</c:v>
                </c:pt>
                <c:pt idx="173">
                  <c:v>41890</c:v>
                </c:pt>
                <c:pt idx="174">
                  <c:v>41891</c:v>
                </c:pt>
                <c:pt idx="175">
                  <c:v>41892</c:v>
                </c:pt>
                <c:pt idx="176">
                  <c:v>41893</c:v>
                </c:pt>
                <c:pt idx="177">
                  <c:v>41894</c:v>
                </c:pt>
                <c:pt idx="178">
                  <c:v>41897</c:v>
                </c:pt>
                <c:pt idx="179">
                  <c:v>41898</c:v>
                </c:pt>
                <c:pt idx="180">
                  <c:v>41899</c:v>
                </c:pt>
                <c:pt idx="181">
                  <c:v>41900</c:v>
                </c:pt>
                <c:pt idx="182">
                  <c:v>41901</c:v>
                </c:pt>
                <c:pt idx="183">
                  <c:v>41904</c:v>
                </c:pt>
                <c:pt idx="184">
                  <c:v>41905</c:v>
                </c:pt>
                <c:pt idx="185">
                  <c:v>41906</c:v>
                </c:pt>
                <c:pt idx="186">
                  <c:v>41907</c:v>
                </c:pt>
                <c:pt idx="187">
                  <c:v>41908</c:v>
                </c:pt>
                <c:pt idx="188">
                  <c:v>41911</c:v>
                </c:pt>
                <c:pt idx="189">
                  <c:v>41912</c:v>
                </c:pt>
                <c:pt idx="190">
                  <c:v>41913</c:v>
                </c:pt>
                <c:pt idx="191">
                  <c:v>41914</c:v>
                </c:pt>
                <c:pt idx="192">
                  <c:v>41915</c:v>
                </c:pt>
                <c:pt idx="193">
                  <c:v>41918</c:v>
                </c:pt>
                <c:pt idx="194">
                  <c:v>41919</c:v>
                </c:pt>
                <c:pt idx="195">
                  <c:v>41920</c:v>
                </c:pt>
                <c:pt idx="196">
                  <c:v>41921</c:v>
                </c:pt>
                <c:pt idx="197">
                  <c:v>41922</c:v>
                </c:pt>
                <c:pt idx="198">
                  <c:v>41925</c:v>
                </c:pt>
                <c:pt idx="199">
                  <c:v>41926</c:v>
                </c:pt>
                <c:pt idx="200">
                  <c:v>41927</c:v>
                </c:pt>
                <c:pt idx="201">
                  <c:v>41928</c:v>
                </c:pt>
                <c:pt idx="202">
                  <c:v>41929</c:v>
                </c:pt>
                <c:pt idx="203">
                  <c:v>41932</c:v>
                </c:pt>
                <c:pt idx="204">
                  <c:v>41933</c:v>
                </c:pt>
                <c:pt idx="205">
                  <c:v>41934</c:v>
                </c:pt>
                <c:pt idx="206">
                  <c:v>41935</c:v>
                </c:pt>
                <c:pt idx="207">
                  <c:v>41936</c:v>
                </c:pt>
                <c:pt idx="208">
                  <c:v>41939</c:v>
                </c:pt>
                <c:pt idx="209">
                  <c:v>41940</c:v>
                </c:pt>
                <c:pt idx="210">
                  <c:v>41941</c:v>
                </c:pt>
                <c:pt idx="211">
                  <c:v>41942</c:v>
                </c:pt>
                <c:pt idx="212">
                  <c:v>41943</c:v>
                </c:pt>
                <c:pt idx="213">
                  <c:v>41946</c:v>
                </c:pt>
                <c:pt idx="214">
                  <c:v>41947</c:v>
                </c:pt>
                <c:pt idx="215">
                  <c:v>41948</c:v>
                </c:pt>
                <c:pt idx="216">
                  <c:v>41949</c:v>
                </c:pt>
                <c:pt idx="217">
                  <c:v>41950</c:v>
                </c:pt>
                <c:pt idx="218">
                  <c:v>41953</c:v>
                </c:pt>
                <c:pt idx="219">
                  <c:v>41954</c:v>
                </c:pt>
                <c:pt idx="220">
                  <c:v>41955</c:v>
                </c:pt>
                <c:pt idx="221">
                  <c:v>41956</c:v>
                </c:pt>
                <c:pt idx="222">
                  <c:v>41957</c:v>
                </c:pt>
                <c:pt idx="223">
                  <c:v>41960</c:v>
                </c:pt>
                <c:pt idx="224">
                  <c:v>41961</c:v>
                </c:pt>
                <c:pt idx="225">
                  <c:v>41962</c:v>
                </c:pt>
                <c:pt idx="226">
                  <c:v>41963</c:v>
                </c:pt>
                <c:pt idx="227">
                  <c:v>41964</c:v>
                </c:pt>
                <c:pt idx="228">
                  <c:v>41967</c:v>
                </c:pt>
                <c:pt idx="229">
                  <c:v>41968</c:v>
                </c:pt>
                <c:pt idx="230">
                  <c:v>41969</c:v>
                </c:pt>
                <c:pt idx="231">
                  <c:v>41970</c:v>
                </c:pt>
                <c:pt idx="232">
                  <c:v>41971</c:v>
                </c:pt>
                <c:pt idx="233">
                  <c:v>41974</c:v>
                </c:pt>
                <c:pt idx="234">
                  <c:v>41975</c:v>
                </c:pt>
                <c:pt idx="235">
                  <c:v>41976</c:v>
                </c:pt>
                <c:pt idx="236">
                  <c:v>41977</c:v>
                </c:pt>
                <c:pt idx="237">
                  <c:v>41978</c:v>
                </c:pt>
                <c:pt idx="238">
                  <c:v>41981</c:v>
                </c:pt>
                <c:pt idx="239">
                  <c:v>41982</c:v>
                </c:pt>
                <c:pt idx="240">
                  <c:v>41983</c:v>
                </c:pt>
                <c:pt idx="241">
                  <c:v>41984</c:v>
                </c:pt>
                <c:pt idx="242">
                  <c:v>41985</c:v>
                </c:pt>
                <c:pt idx="243">
                  <c:v>41988</c:v>
                </c:pt>
                <c:pt idx="244">
                  <c:v>41989</c:v>
                </c:pt>
                <c:pt idx="245">
                  <c:v>41990</c:v>
                </c:pt>
                <c:pt idx="246">
                  <c:v>41991</c:v>
                </c:pt>
                <c:pt idx="247">
                  <c:v>41992</c:v>
                </c:pt>
                <c:pt idx="248">
                  <c:v>41995</c:v>
                </c:pt>
                <c:pt idx="249">
                  <c:v>41996</c:v>
                </c:pt>
                <c:pt idx="250">
                  <c:v>41997</c:v>
                </c:pt>
                <c:pt idx="251">
                  <c:v>42002</c:v>
                </c:pt>
                <c:pt idx="252">
                  <c:v>42003</c:v>
                </c:pt>
                <c:pt idx="253">
                  <c:v>42004</c:v>
                </c:pt>
                <c:pt idx="254">
                  <c:v>42006</c:v>
                </c:pt>
                <c:pt idx="255">
                  <c:v>42009</c:v>
                </c:pt>
                <c:pt idx="256">
                  <c:v>42010</c:v>
                </c:pt>
                <c:pt idx="257">
                  <c:v>42011</c:v>
                </c:pt>
                <c:pt idx="258">
                  <c:v>42012</c:v>
                </c:pt>
                <c:pt idx="259">
                  <c:v>42013</c:v>
                </c:pt>
                <c:pt idx="260">
                  <c:v>42016</c:v>
                </c:pt>
                <c:pt idx="261">
                  <c:v>42017</c:v>
                </c:pt>
                <c:pt idx="262">
                  <c:v>42018</c:v>
                </c:pt>
                <c:pt idx="263">
                  <c:v>42019</c:v>
                </c:pt>
                <c:pt idx="264">
                  <c:v>42020</c:v>
                </c:pt>
                <c:pt idx="265">
                  <c:v>42023</c:v>
                </c:pt>
                <c:pt idx="266">
                  <c:v>42024</c:v>
                </c:pt>
                <c:pt idx="267">
                  <c:v>42025</c:v>
                </c:pt>
                <c:pt idx="268">
                  <c:v>42026</c:v>
                </c:pt>
                <c:pt idx="269">
                  <c:v>42027</c:v>
                </c:pt>
                <c:pt idx="270">
                  <c:v>42030</c:v>
                </c:pt>
                <c:pt idx="271">
                  <c:v>42031</c:v>
                </c:pt>
                <c:pt idx="272">
                  <c:v>42032</c:v>
                </c:pt>
                <c:pt idx="273">
                  <c:v>42033</c:v>
                </c:pt>
                <c:pt idx="274">
                  <c:v>42034</c:v>
                </c:pt>
                <c:pt idx="275">
                  <c:v>42037</c:v>
                </c:pt>
                <c:pt idx="276">
                  <c:v>42038</c:v>
                </c:pt>
                <c:pt idx="277">
                  <c:v>42039</c:v>
                </c:pt>
                <c:pt idx="278">
                  <c:v>42040</c:v>
                </c:pt>
                <c:pt idx="279">
                  <c:v>42041</c:v>
                </c:pt>
                <c:pt idx="280">
                  <c:v>42044</c:v>
                </c:pt>
                <c:pt idx="281">
                  <c:v>42045</c:v>
                </c:pt>
                <c:pt idx="282">
                  <c:v>42046</c:v>
                </c:pt>
                <c:pt idx="283">
                  <c:v>42047</c:v>
                </c:pt>
                <c:pt idx="284">
                  <c:v>42048</c:v>
                </c:pt>
                <c:pt idx="285">
                  <c:v>42051</c:v>
                </c:pt>
                <c:pt idx="286">
                  <c:v>42052</c:v>
                </c:pt>
                <c:pt idx="287">
                  <c:v>42053</c:v>
                </c:pt>
                <c:pt idx="288">
                  <c:v>42054</c:v>
                </c:pt>
                <c:pt idx="289">
                  <c:v>42055</c:v>
                </c:pt>
                <c:pt idx="290">
                  <c:v>42058</c:v>
                </c:pt>
                <c:pt idx="291">
                  <c:v>42059</c:v>
                </c:pt>
                <c:pt idx="292">
                  <c:v>42060</c:v>
                </c:pt>
                <c:pt idx="293">
                  <c:v>42061</c:v>
                </c:pt>
                <c:pt idx="294">
                  <c:v>42062</c:v>
                </c:pt>
                <c:pt idx="295">
                  <c:v>42065</c:v>
                </c:pt>
                <c:pt idx="296">
                  <c:v>42066</c:v>
                </c:pt>
                <c:pt idx="297">
                  <c:v>42067</c:v>
                </c:pt>
                <c:pt idx="298">
                  <c:v>42068</c:v>
                </c:pt>
                <c:pt idx="299">
                  <c:v>42069</c:v>
                </c:pt>
                <c:pt idx="300">
                  <c:v>42072</c:v>
                </c:pt>
                <c:pt idx="301">
                  <c:v>42073</c:v>
                </c:pt>
                <c:pt idx="302">
                  <c:v>42074</c:v>
                </c:pt>
                <c:pt idx="303">
                  <c:v>42075</c:v>
                </c:pt>
                <c:pt idx="304">
                  <c:v>42076</c:v>
                </c:pt>
                <c:pt idx="305">
                  <c:v>42079</c:v>
                </c:pt>
                <c:pt idx="306">
                  <c:v>42080</c:v>
                </c:pt>
                <c:pt idx="307">
                  <c:v>42081</c:v>
                </c:pt>
                <c:pt idx="308">
                  <c:v>42082</c:v>
                </c:pt>
                <c:pt idx="309">
                  <c:v>42083</c:v>
                </c:pt>
                <c:pt idx="310">
                  <c:v>42086</c:v>
                </c:pt>
                <c:pt idx="311">
                  <c:v>42087</c:v>
                </c:pt>
                <c:pt idx="312">
                  <c:v>42088</c:v>
                </c:pt>
                <c:pt idx="313">
                  <c:v>42089</c:v>
                </c:pt>
                <c:pt idx="314">
                  <c:v>42090</c:v>
                </c:pt>
                <c:pt idx="315">
                  <c:v>42093</c:v>
                </c:pt>
                <c:pt idx="316">
                  <c:v>42094</c:v>
                </c:pt>
                <c:pt idx="317">
                  <c:v>42095</c:v>
                </c:pt>
                <c:pt idx="318">
                  <c:v>42096</c:v>
                </c:pt>
                <c:pt idx="319">
                  <c:v>42101</c:v>
                </c:pt>
                <c:pt idx="320">
                  <c:v>42102</c:v>
                </c:pt>
                <c:pt idx="321">
                  <c:v>42103</c:v>
                </c:pt>
                <c:pt idx="322">
                  <c:v>42104</c:v>
                </c:pt>
                <c:pt idx="323">
                  <c:v>42107</c:v>
                </c:pt>
                <c:pt idx="324">
                  <c:v>42108</c:v>
                </c:pt>
                <c:pt idx="325">
                  <c:v>42109</c:v>
                </c:pt>
                <c:pt idx="326">
                  <c:v>42110</c:v>
                </c:pt>
                <c:pt idx="327">
                  <c:v>42111</c:v>
                </c:pt>
                <c:pt idx="328">
                  <c:v>42114</c:v>
                </c:pt>
                <c:pt idx="329">
                  <c:v>42115</c:v>
                </c:pt>
                <c:pt idx="330">
                  <c:v>42116</c:v>
                </c:pt>
                <c:pt idx="331">
                  <c:v>42117</c:v>
                </c:pt>
                <c:pt idx="332">
                  <c:v>42118</c:v>
                </c:pt>
                <c:pt idx="333">
                  <c:v>42121</c:v>
                </c:pt>
                <c:pt idx="334">
                  <c:v>42122</c:v>
                </c:pt>
                <c:pt idx="335">
                  <c:v>42123</c:v>
                </c:pt>
                <c:pt idx="336">
                  <c:v>42124</c:v>
                </c:pt>
                <c:pt idx="337">
                  <c:v>42125</c:v>
                </c:pt>
                <c:pt idx="338">
                  <c:v>42129</c:v>
                </c:pt>
                <c:pt idx="339">
                  <c:v>42130</c:v>
                </c:pt>
                <c:pt idx="340">
                  <c:v>42131</c:v>
                </c:pt>
                <c:pt idx="341">
                  <c:v>42132</c:v>
                </c:pt>
                <c:pt idx="342">
                  <c:v>42135</c:v>
                </c:pt>
                <c:pt idx="343">
                  <c:v>42136</c:v>
                </c:pt>
                <c:pt idx="344">
                  <c:v>42137</c:v>
                </c:pt>
                <c:pt idx="345">
                  <c:v>42138</c:v>
                </c:pt>
                <c:pt idx="346">
                  <c:v>42139</c:v>
                </c:pt>
                <c:pt idx="347">
                  <c:v>42142</c:v>
                </c:pt>
                <c:pt idx="348">
                  <c:v>42143</c:v>
                </c:pt>
                <c:pt idx="349">
                  <c:v>42144</c:v>
                </c:pt>
                <c:pt idx="350">
                  <c:v>42145</c:v>
                </c:pt>
                <c:pt idx="351">
                  <c:v>42146</c:v>
                </c:pt>
                <c:pt idx="352">
                  <c:v>42150</c:v>
                </c:pt>
                <c:pt idx="353">
                  <c:v>42151</c:v>
                </c:pt>
                <c:pt idx="354">
                  <c:v>42152</c:v>
                </c:pt>
                <c:pt idx="355">
                  <c:v>42153</c:v>
                </c:pt>
                <c:pt idx="356">
                  <c:v>42156</c:v>
                </c:pt>
                <c:pt idx="357">
                  <c:v>42157</c:v>
                </c:pt>
                <c:pt idx="358">
                  <c:v>42158</c:v>
                </c:pt>
                <c:pt idx="359">
                  <c:v>42159</c:v>
                </c:pt>
                <c:pt idx="360">
                  <c:v>42160</c:v>
                </c:pt>
                <c:pt idx="361">
                  <c:v>42163</c:v>
                </c:pt>
                <c:pt idx="362">
                  <c:v>42164</c:v>
                </c:pt>
                <c:pt idx="363">
                  <c:v>42165</c:v>
                </c:pt>
                <c:pt idx="364">
                  <c:v>42166</c:v>
                </c:pt>
                <c:pt idx="365">
                  <c:v>42167</c:v>
                </c:pt>
                <c:pt idx="366">
                  <c:v>42170</c:v>
                </c:pt>
                <c:pt idx="367">
                  <c:v>42171</c:v>
                </c:pt>
                <c:pt idx="368">
                  <c:v>42172</c:v>
                </c:pt>
                <c:pt idx="369">
                  <c:v>42173</c:v>
                </c:pt>
                <c:pt idx="370">
                  <c:v>42174</c:v>
                </c:pt>
                <c:pt idx="371">
                  <c:v>42177</c:v>
                </c:pt>
                <c:pt idx="372">
                  <c:v>42178</c:v>
                </c:pt>
                <c:pt idx="373">
                  <c:v>42179</c:v>
                </c:pt>
                <c:pt idx="374">
                  <c:v>42180</c:v>
                </c:pt>
                <c:pt idx="375">
                  <c:v>42181</c:v>
                </c:pt>
                <c:pt idx="376">
                  <c:v>42184</c:v>
                </c:pt>
                <c:pt idx="377">
                  <c:v>42185</c:v>
                </c:pt>
                <c:pt idx="378">
                  <c:v>42186</c:v>
                </c:pt>
                <c:pt idx="379">
                  <c:v>42187</c:v>
                </c:pt>
                <c:pt idx="380">
                  <c:v>42188</c:v>
                </c:pt>
                <c:pt idx="381">
                  <c:v>42191</c:v>
                </c:pt>
                <c:pt idx="382">
                  <c:v>42192</c:v>
                </c:pt>
                <c:pt idx="383">
                  <c:v>42193</c:v>
                </c:pt>
                <c:pt idx="384">
                  <c:v>42194</c:v>
                </c:pt>
                <c:pt idx="385">
                  <c:v>42195</c:v>
                </c:pt>
                <c:pt idx="386">
                  <c:v>42198</c:v>
                </c:pt>
                <c:pt idx="387">
                  <c:v>42199</c:v>
                </c:pt>
                <c:pt idx="388">
                  <c:v>42200</c:v>
                </c:pt>
                <c:pt idx="389">
                  <c:v>42201</c:v>
                </c:pt>
                <c:pt idx="390">
                  <c:v>42202</c:v>
                </c:pt>
                <c:pt idx="391">
                  <c:v>42205</c:v>
                </c:pt>
                <c:pt idx="392">
                  <c:v>42206</c:v>
                </c:pt>
                <c:pt idx="393">
                  <c:v>42207</c:v>
                </c:pt>
                <c:pt idx="394">
                  <c:v>42208</c:v>
                </c:pt>
                <c:pt idx="395">
                  <c:v>42209</c:v>
                </c:pt>
                <c:pt idx="396">
                  <c:v>42212</c:v>
                </c:pt>
                <c:pt idx="397">
                  <c:v>42213</c:v>
                </c:pt>
                <c:pt idx="398">
                  <c:v>42214</c:v>
                </c:pt>
                <c:pt idx="399">
                  <c:v>42215</c:v>
                </c:pt>
                <c:pt idx="400">
                  <c:v>42216</c:v>
                </c:pt>
                <c:pt idx="401">
                  <c:v>42219</c:v>
                </c:pt>
                <c:pt idx="402">
                  <c:v>42220</c:v>
                </c:pt>
                <c:pt idx="403">
                  <c:v>42221</c:v>
                </c:pt>
                <c:pt idx="404">
                  <c:v>42222</c:v>
                </c:pt>
                <c:pt idx="405">
                  <c:v>42223</c:v>
                </c:pt>
                <c:pt idx="406">
                  <c:v>42226</c:v>
                </c:pt>
                <c:pt idx="407">
                  <c:v>42227</c:v>
                </c:pt>
                <c:pt idx="408">
                  <c:v>42228</c:v>
                </c:pt>
                <c:pt idx="409">
                  <c:v>42229</c:v>
                </c:pt>
                <c:pt idx="410">
                  <c:v>42230</c:v>
                </c:pt>
                <c:pt idx="411">
                  <c:v>42233</c:v>
                </c:pt>
                <c:pt idx="412">
                  <c:v>42234</c:v>
                </c:pt>
                <c:pt idx="413">
                  <c:v>42235</c:v>
                </c:pt>
                <c:pt idx="414">
                  <c:v>42236</c:v>
                </c:pt>
                <c:pt idx="415">
                  <c:v>42237</c:v>
                </c:pt>
                <c:pt idx="416">
                  <c:v>42240</c:v>
                </c:pt>
                <c:pt idx="417">
                  <c:v>42241</c:v>
                </c:pt>
                <c:pt idx="418">
                  <c:v>42242</c:v>
                </c:pt>
                <c:pt idx="419">
                  <c:v>42243</c:v>
                </c:pt>
                <c:pt idx="420">
                  <c:v>42244</c:v>
                </c:pt>
                <c:pt idx="421">
                  <c:v>42248</c:v>
                </c:pt>
                <c:pt idx="422">
                  <c:v>42249</c:v>
                </c:pt>
                <c:pt idx="423">
                  <c:v>42250</c:v>
                </c:pt>
                <c:pt idx="424">
                  <c:v>42251</c:v>
                </c:pt>
                <c:pt idx="425">
                  <c:v>42254</c:v>
                </c:pt>
                <c:pt idx="426">
                  <c:v>42255</c:v>
                </c:pt>
                <c:pt idx="427">
                  <c:v>42256</c:v>
                </c:pt>
                <c:pt idx="428">
                  <c:v>42257</c:v>
                </c:pt>
                <c:pt idx="429">
                  <c:v>42258</c:v>
                </c:pt>
                <c:pt idx="430">
                  <c:v>42261</c:v>
                </c:pt>
                <c:pt idx="431">
                  <c:v>42262</c:v>
                </c:pt>
                <c:pt idx="432">
                  <c:v>42263</c:v>
                </c:pt>
                <c:pt idx="433">
                  <c:v>42264</c:v>
                </c:pt>
                <c:pt idx="434">
                  <c:v>42265</c:v>
                </c:pt>
                <c:pt idx="435">
                  <c:v>42268</c:v>
                </c:pt>
                <c:pt idx="436">
                  <c:v>42269</c:v>
                </c:pt>
                <c:pt idx="437">
                  <c:v>42270</c:v>
                </c:pt>
                <c:pt idx="438">
                  <c:v>42271</c:v>
                </c:pt>
                <c:pt idx="439">
                  <c:v>42272</c:v>
                </c:pt>
                <c:pt idx="440">
                  <c:v>42275</c:v>
                </c:pt>
                <c:pt idx="441">
                  <c:v>42276</c:v>
                </c:pt>
                <c:pt idx="442">
                  <c:v>42277</c:v>
                </c:pt>
                <c:pt idx="443">
                  <c:v>42278</c:v>
                </c:pt>
                <c:pt idx="444">
                  <c:v>42279</c:v>
                </c:pt>
                <c:pt idx="445">
                  <c:v>42282</c:v>
                </c:pt>
                <c:pt idx="446">
                  <c:v>42283</c:v>
                </c:pt>
                <c:pt idx="447">
                  <c:v>42284</c:v>
                </c:pt>
                <c:pt idx="448">
                  <c:v>42285</c:v>
                </c:pt>
                <c:pt idx="449">
                  <c:v>42286</c:v>
                </c:pt>
                <c:pt idx="450">
                  <c:v>42289</c:v>
                </c:pt>
                <c:pt idx="451">
                  <c:v>42290</c:v>
                </c:pt>
                <c:pt idx="452">
                  <c:v>42291</c:v>
                </c:pt>
                <c:pt idx="453">
                  <c:v>42292</c:v>
                </c:pt>
                <c:pt idx="454">
                  <c:v>42293</c:v>
                </c:pt>
                <c:pt idx="455">
                  <c:v>42296</c:v>
                </c:pt>
                <c:pt idx="456">
                  <c:v>42297</c:v>
                </c:pt>
                <c:pt idx="457">
                  <c:v>42298</c:v>
                </c:pt>
                <c:pt idx="458">
                  <c:v>42299</c:v>
                </c:pt>
                <c:pt idx="459">
                  <c:v>42300</c:v>
                </c:pt>
                <c:pt idx="460">
                  <c:v>42303</c:v>
                </c:pt>
                <c:pt idx="461">
                  <c:v>42304</c:v>
                </c:pt>
                <c:pt idx="462">
                  <c:v>42305</c:v>
                </c:pt>
                <c:pt idx="463">
                  <c:v>42306</c:v>
                </c:pt>
                <c:pt idx="464">
                  <c:v>42307</c:v>
                </c:pt>
                <c:pt idx="465">
                  <c:v>42310</c:v>
                </c:pt>
                <c:pt idx="466">
                  <c:v>42311</c:v>
                </c:pt>
                <c:pt idx="467">
                  <c:v>42312</c:v>
                </c:pt>
                <c:pt idx="468">
                  <c:v>42313</c:v>
                </c:pt>
                <c:pt idx="469">
                  <c:v>42314</c:v>
                </c:pt>
                <c:pt idx="470">
                  <c:v>42317</c:v>
                </c:pt>
                <c:pt idx="471">
                  <c:v>42318</c:v>
                </c:pt>
                <c:pt idx="472">
                  <c:v>42319</c:v>
                </c:pt>
                <c:pt idx="473">
                  <c:v>42320</c:v>
                </c:pt>
                <c:pt idx="474">
                  <c:v>42321</c:v>
                </c:pt>
                <c:pt idx="475">
                  <c:v>42324</c:v>
                </c:pt>
                <c:pt idx="476">
                  <c:v>42325</c:v>
                </c:pt>
                <c:pt idx="477">
                  <c:v>42326</c:v>
                </c:pt>
                <c:pt idx="478">
                  <c:v>42327</c:v>
                </c:pt>
                <c:pt idx="479">
                  <c:v>42328</c:v>
                </c:pt>
                <c:pt idx="480">
                  <c:v>42331</c:v>
                </c:pt>
                <c:pt idx="481">
                  <c:v>42332</c:v>
                </c:pt>
                <c:pt idx="482">
                  <c:v>42333</c:v>
                </c:pt>
                <c:pt idx="483">
                  <c:v>42334</c:v>
                </c:pt>
                <c:pt idx="484">
                  <c:v>42335</c:v>
                </c:pt>
                <c:pt idx="485">
                  <c:v>42338</c:v>
                </c:pt>
                <c:pt idx="486">
                  <c:v>42339</c:v>
                </c:pt>
                <c:pt idx="487">
                  <c:v>42340</c:v>
                </c:pt>
                <c:pt idx="488">
                  <c:v>42341</c:v>
                </c:pt>
                <c:pt idx="489">
                  <c:v>42342</c:v>
                </c:pt>
                <c:pt idx="490">
                  <c:v>42345</c:v>
                </c:pt>
                <c:pt idx="491">
                  <c:v>42346</c:v>
                </c:pt>
                <c:pt idx="492">
                  <c:v>42347</c:v>
                </c:pt>
                <c:pt idx="493">
                  <c:v>42348</c:v>
                </c:pt>
                <c:pt idx="494">
                  <c:v>42349</c:v>
                </c:pt>
                <c:pt idx="495">
                  <c:v>42352</c:v>
                </c:pt>
                <c:pt idx="496">
                  <c:v>42353</c:v>
                </c:pt>
                <c:pt idx="497">
                  <c:v>42354</c:v>
                </c:pt>
                <c:pt idx="498">
                  <c:v>42355</c:v>
                </c:pt>
                <c:pt idx="499">
                  <c:v>42356</c:v>
                </c:pt>
                <c:pt idx="500">
                  <c:v>42359</c:v>
                </c:pt>
                <c:pt idx="501">
                  <c:v>42360</c:v>
                </c:pt>
                <c:pt idx="502">
                  <c:v>42361</c:v>
                </c:pt>
                <c:pt idx="503">
                  <c:v>42362</c:v>
                </c:pt>
                <c:pt idx="504">
                  <c:v>42367</c:v>
                </c:pt>
                <c:pt idx="505">
                  <c:v>42368</c:v>
                </c:pt>
                <c:pt idx="506">
                  <c:v>42369</c:v>
                </c:pt>
                <c:pt idx="507">
                  <c:v>42373</c:v>
                </c:pt>
                <c:pt idx="508">
                  <c:v>42374</c:v>
                </c:pt>
                <c:pt idx="509">
                  <c:v>42375</c:v>
                </c:pt>
                <c:pt idx="510">
                  <c:v>42376</c:v>
                </c:pt>
                <c:pt idx="511">
                  <c:v>42377</c:v>
                </c:pt>
                <c:pt idx="512">
                  <c:v>42380</c:v>
                </c:pt>
                <c:pt idx="513">
                  <c:v>42381</c:v>
                </c:pt>
                <c:pt idx="514">
                  <c:v>42382</c:v>
                </c:pt>
                <c:pt idx="515">
                  <c:v>42383</c:v>
                </c:pt>
                <c:pt idx="516">
                  <c:v>42384</c:v>
                </c:pt>
                <c:pt idx="517">
                  <c:v>42387</c:v>
                </c:pt>
                <c:pt idx="518">
                  <c:v>42388</c:v>
                </c:pt>
                <c:pt idx="519">
                  <c:v>42389</c:v>
                </c:pt>
                <c:pt idx="520">
                  <c:v>42390</c:v>
                </c:pt>
                <c:pt idx="521">
                  <c:v>42391</c:v>
                </c:pt>
                <c:pt idx="522">
                  <c:v>42394</c:v>
                </c:pt>
                <c:pt idx="523">
                  <c:v>42395</c:v>
                </c:pt>
                <c:pt idx="524">
                  <c:v>42396</c:v>
                </c:pt>
                <c:pt idx="525">
                  <c:v>42397</c:v>
                </c:pt>
                <c:pt idx="526">
                  <c:v>42398</c:v>
                </c:pt>
                <c:pt idx="527">
                  <c:v>42401</c:v>
                </c:pt>
                <c:pt idx="528">
                  <c:v>42402</c:v>
                </c:pt>
                <c:pt idx="529">
                  <c:v>42403</c:v>
                </c:pt>
                <c:pt idx="530">
                  <c:v>42404</c:v>
                </c:pt>
                <c:pt idx="531">
                  <c:v>42405</c:v>
                </c:pt>
                <c:pt idx="532">
                  <c:v>42408</c:v>
                </c:pt>
                <c:pt idx="533">
                  <c:v>42409</c:v>
                </c:pt>
                <c:pt idx="534">
                  <c:v>42410</c:v>
                </c:pt>
                <c:pt idx="535">
                  <c:v>42411</c:v>
                </c:pt>
                <c:pt idx="536">
                  <c:v>42412</c:v>
                </c:pt>
                <c:pt idx="537">
                  <c:v>42415</c:v>
                </c:pt>
                <c:pt idx="538">
                  <c:v>42416</c:v>
                </c:pt>
                <c:pt idx="539">
                  <c:v>42417</c:v>
                </c:pt>
                <c:pt idx="540">
                  <c:v>42418</c:v>
                </c:pt>
                <c:pt idx="541">
                  <c:v>42419</c:v>
                </c:pt>
                <c:pt idx="542">
                  <c:v>42422</c:v>
                </c:pt>
                <c:pt idx="543">
                  <c:v>42423</c:v>
                </c:pt>
                <c:pt idx="544">
                  <c:v>42424</c:v>
                </c:pt>
                <c:pt idx="545">
                  <c:v>42425</c:v>
                </c:pt>
                <c:pt idx="546">
                  <c:v>42426</c:v>
                </c:pt>
                <c:pt idx="547">
                  <c:v>42429</c:v>
                </c:pt>
                <c:pt idx="548">
                  <c:v>42430</c:v>
                </c:pt>
                <c:pt idx="549">
                  <c:v>42431</c:v>
                </c:pt>
                <c:pt idx="550">
                  <c:v>42432</c:v>
                </c:pt>
                <c:pt idx="551">
                  <c:v>42433</c:v>
                </c:pt>
                <c:pt idx="552">
                  <c:v>42436</c:v>
                </c:pt>
                <c:pt idx="553">
                  <c:v>42437</c:v>
                </c:pt>
                <c:pt idx="554">
                  <c:v>42438</c:v>
                </c:pt>
                <c:pt idx="555">
                  <c:v>42439</c:v>
                </c:pt>
                <c:pt idx="556">
                  <c:v>42440</c:v>
                </c:pt>
                <c:pt idx="557">
                  <c:v>42443</c:v>
                </c:pt>
                <c:pt idx="558">
                  <c:v>42444</c:v>
                </c:pt>
                <c:pt idx="559">
                  <c:v>42445</c:v>
                </c:pt>
                <c:pt idx="560">
                  <c:v>42446</c:v>
                </c:pt>
                <c:pt idx="561">
                  <c:v>42447</c:v>
                </c:pt>
                <c:pt idx="562">
                  <c:v>42450</c:v>
                </c:pt>
                <c:pt idx="563">
                  <c:v>42451</c:v>
                </c:pt>
                <c:pt idx="564">
                  <c:v>42452</c:v>
                </c:pt>
                <c:pt idx="565">
                  <c:v>42453</c:v>
                </c:pt>
                <c:pt idx="566">
                  <c:v>42458</c:v>
                </c:pt>
                <c:pt idx="567">
                  <c:v>42459</c:v>
                </c:pt>
                <c:pt idx="568">
                  <c:v>42460</c:v>
                </c:pt>
                <c:pt idx="569">
                  <c:v>42461</c:v>
                </c:pt>
                <c:pt idx="570">
                  <c:v>42464</c:v>
                </c:pt>
                <c:pt idx="571">
                  <c:v>42465</c:v>
                </c:pt>
                <c:pt idx="572">
                  <c:v>42466</c:v>
                </c:pt>
                <c:pt idx="573">
                  <c:v>42467</c:v>
                </c:pt>
                <c:pt idx="574">
                  <c:v>42468</c:v>
                </c:pt>
                <c:pt idx="575">
                  <c:v>42471</c:v>
                </c:pt>
                <c:pt idx="576">
                  <c:v>42472</c:v>
                </c:pt>
                <c:pt idx="577">
                  <c:v>42473</c:v>
                </c:pt>
                <c:pt idx="578">
                  <c:v>42474</c:v>
                </c:pt>
                <c:pt idx="579">
                  <c:v>42475</c:v>
                </c:pt>
                <c:pt idx="580">
                  <c:v>42478</c:v>
                </c:pt>
                <c:pt idx="581">
                  <c:v>42479</c:v>
                </c:pt>
                <c:pt idx="582">
                  <c:v>42480</c:v>
                </c:pt>
                <c:pt idx="583">
                  <c:v>42481</c:v>
                </c:pt>
                <c:pt idx="584">
                  <c:v>42482</c:v>
                </c:pt>
                <c:pt idx="585">
                  <c:v>42485</c:v>
                </c:pt>
                <c:pt idx="586">
                  <c:v>42486</c:v>
                </c:pt>
                <c:pt idx="587">
                  <c:v>42487</c:v>
                </c:pt>
                <c:pt idx="588">
                  <c:v>42488</c:v>
                </c:pt>
                <c:pt idx="589">
                  <c:v>42489</c:v>
                </c:pt>
                <c:pt idx="590">
                  <c:v>42493</c:v>
                </c:pt>
                <c:pt idx="591">
                  <c:v>42494</c:v>
                </c:pt>
                <c:pt idx="592">
                  <c:v>42495</c:v>
                </c:pt>
                <c:pt idx="593">
                  <c:v>42496</c:v>
                </c:pt>
                <c:pt idx="594">
                  <c:v>42499</c:v>
                </c:pt>
                <c:pt idx="595">
                  <c:v>42500</c:v>
                </c:pt>
                <c:pt idx="596">
                  <c:v>42501</c:v>
                </c:pt>
                <c:pt idx="597">
                  <c:v>42502</c:v>
                </c:pt>
                <c:pt idx="598">
                  <c:v>42503</c:v>
                </c:pt>
                <c:pt idx="599">
                  <c:v>42506</c:v>
                </c:pt>
                <c:pt idx="600">
                  <c:v>42507</c:v>
                </c:pt>
                <c:pt idx="601">
                  <c:v>42508</c:v>
                </c:pt>
                <c:pt idx="602">
                  <c:v>42509</c:v>
                </c:pt>
                <c:pt idx="603">
                  <c:v>42510</c:v>
                </c:pt>
                <c:pt idx="604">
                  <c:v>42513</c:v>
                </c:pt>
                <c:pt idx="605">
                  <c:v>42514</c:v>
                </c:pt>
                <c:pt idx="606">
                  <c:v>42515</c:v>
                </c:pt>
                <c:pt idx="607">
                  <c:v>42516</c:v>
                </c:pt>
                <c:pt idx="608">
                  <c:v>42517</c:v>
                </c:pt>
                <c:pt idx="609">
                  <c:v>42521</c:v>
                </c:pt>
                <c:pt idx="610">
                  <c:v>42522</c:v>
                </c:pt>
                <c:pt idx="611">
                  <c:v>42523</c:v>
                </c:pt>
                <c:pt idx="612">
                  <c:v>42524</c:v>
                </c:pt>
                <c:pt idx="613">
                  <c:v>42527</c:v>
                </c:pt>
                <c:pt idx="614">
                  <c:v>42528</c:v>
                </c:pt>
                <c:pt idx="615">
                  <c:v>42529</c:v>
                </c:pt>
                <c:pt idx="616">
                  <c:v>42530</c:v>
                </c:pt>
                <c:pt idx="617">
                  <c:v>42531</c:v>
                </c:pt>
                <c:pt idx="618">
                  <c:v>42534</c:v>
                </c:pt>
                <c:pt idx="619">
                  <c:v>42535</c:v>
                </c:pt>
                <c:pt idx="620">
                  <c:v>42536</c:v>
                </c:pt>
                <c:pt idx="621">
                  <c:v>42537</c:v>
                </c:pt>
                <c:pt idx="622">
                  <c:v>42538</c:v>
                </c:pt>
                <c:pt idx="623">
                  <c:v>42541</c:v>
                </c:pt>
                <c:pt idx="624">
                  <c:v>42542</c:v>
                </c:pt>
                <c:pt idx="625">
                  <c:v>42543</c:v>
                </c:pt>
                <c:pt idx="626">
                  <c:v>42544</c:v>
                </c:pt>
                <c:pt idx="627">
                  <c:v>42545</c:v>
                </c:pt>
                <c:pt idx="628">
                  <c:v>42548</c:v>
                </c:pt>
                <c:pt idx="629">
                  <c:v>42549</c:v>
                </c:pt>
                <c:pt idx="630">
                  <c:v>42550</c:v>
                </c:pt>
                <c:pt idx="631">
                  <c:v>42551</c:v>
                </c:pt>
                <c:pt idx="632">
                  <c:v>42552</c:v>
                </c:pt>
                <c:pt idx="633">
                  <c:v>42555</c:v>
                </c:pt>
                <c:pt idx="634">
                  <c:v>42556</c:v>
                </c:pt>
                <c:pt idx="635">
                  <c:v>42557</c:v>
                </c:pt>
                <c:pt idx="636">
                  <c:v>42558</c:v>
                </c:pt>
                <c:pt idx="637">
                  <c:v>42559</c:v>
                </c:pt>
                <c:pt idx="638">
                  <c:v>42562</c:v>
                </c:pt>
                <c:pt idx="639">
                  <c:v>42563</c:v>
                </c:pt>
                <c:pt idx="640">
                  <c:v>42564</c:v>
                </c:pt>
                <c:pt idx="641">
                  <c:v>42565</c:v>
                </c:pt>
                <c:pt idx="642">
                  <c:v>42566</c:v>
                </c:pt>
                <c:pt idx="643">
                  <c:v>42569</c:v>
                </c:pt>
                <c:pt idx="644">
                  <c:v>42570</c:v>
                </c:pt>
                <c:pt idx="645">
                  <c:v>42571</c:v>
                </c:pt>
                <c:pt idx="646">
                  <c:v>42572</c:v>
                </c:pt>
                <c:pt idx="647">
                  <c:v>42573</c:v>
                </c:pt>
                <c:pt idx="648">
                  <c:v>42576</c:v>
                </c:pt>
                <c:pt idx="649">
                  <c:v>42577</c:v>
                </c:pt>
                <c:pt idx="650">
                  <c:v>42578</c:v>
                </c:pt>
                <c:pt idx="651">
                  <c:v>42579</c:v>
                </c:pt>
                <c:pt idx="652">
                  <c:v>42580</c:v>
                </c:pt>
                <c:pt idx="653">
                  <c:v>42583</c:v>
                </c:pt>
                <c:pt idx="654">
                  <c:v>42584</c:v>
                </c:pt>
                <c:pt idx="655">
                  <c:v>42585</c:v>
                </c:pt>
                <c:pt idx="656">
                  <c:v>42586</c:v>
                </c:pt>
                <c:pt idx="657">
                  <c:v>42587</c:v>
                </c:pt>
                <c:pt idx="658">
                  <c:v>42590</c:v>
                </c:pt>
                <c:pt idx="659">
                  <c:v>42591</c:v>
                </c:pt>
                <c:pt idx="660">
                  <c:v>42592</c:v>
                </c:pt>
                <c:pt idx="661">
                  <c:v>42593</c:v>
                </c:pt>
                <c:pt idx="662">
                  <c:v>42594</c:v>
                </c:pt>
                <c:pt idx="663">
                  <c:v>42597</c:v>
                </c:pt>
                <c:pt idx="664">
                  <c:v>42598</c:v>
                </c:pt>
                <c:pt idx="665">
                  <c:v>42599</c:v>
                </c:pt>
                <c:pt idx="666">
                  <c:v>42600</c:v>
                </c:pt>
                <c:pt idx="667">
                  <c:v>42601</c:v>
                </c:pt>
                <c:pt idx="668">
                  <c:v>42604</c:v>
                </c:pt>
                <c:pt idx="669">
                  <c:v>42605</c:v>
                </c:pt>
                <c:pt idx="670">
                  <c:v>42606</c:v>
                </c:pt>
                <c:pt idx="671">
                  <c:v>42607</c:v>
                </c:pt>
                <c:pt idx="672">
                  <c:v>42608</c:v>
                </c:pt>
                <c:pt idx="673">
                  <c:v>42612</c:v>
                </c:pt>
                <c:pt idx="674">
                  <c:v>42613</c:v>
                </c:pt>
                <c:pt idx="675">
                  <c:v>42614</c:v>
                </c:pt>
                <c:pt idx="676">
                  <c:v>42615</c:v>
                </c:pt>
                <c:pt idx="677">
                  <c:v>42618</c:v>
                </c:pt>
                <c:pt idx="678">
                  <c:v>42619</c:v>
                </c:pt>
                <c:pt idx="679">
                  <c:v>42620</c:v>
                </c:pt>
                <c:pt idx="680">
                  <c:v>42621</c:v>
                </c:pt>
                <c:pt idx="681">
                  <c:v>42622</c:v>
                </c:pt>
                <c:pt idx="682">
                  <c:v>42625</c:v>
                </c:pt>
                <c:pt idx="683">
                  <c:v>42626</c:v>
                </c:pt>
                <c:pt idx="684">
                  <c:v>42627</c:v>
                </c:pt>
                <c:pt idx="685">
                  <c:v>42628</c:v>
                </c:pt>
                <c:pt idx="686">
                  <c:v>42629</c:v>
                </c:pt>
                <c:pt idx="687">
                  <c:v>42632</c:v>
                </c:pt>
                <c:pt idx="688">
                  <c:v>42633</c:v>
                </c:pt>
                <c:pt idx="689">
                  <c:v>42634</c:v>
                </c:pt>
                <c:pt idx="690">
                  <c:v>42635</c:v>
                </c:pt>
                <c:pt idx="691">
                  <c:v>42636</c:v>
                </c:pt>
                <c:pt idx="692">
                  <c:v>42639</c:v>
                </c:pt>
                <c:pt idx="693">
                  <c:v>42640</c:v>
                </c:pt>
                <c:pt idx="694">
                  <c:v>42641</c:v>
                </c:pt>
                <c:pt idx="695">
                  <c:v>42642</c:v>
                </c:pt>
                <c:pt idx="696">
                  <c:v>42643</c:v>
                </c:pt>
                <c:pt idx="697">
                  <c:v>42646</c:v>
                </c:pt>
                <c:pt idx="698">
                  <c:v>42647</c:v>
                </c:pt>
                <c:pt idx="699">
                  <c:v>42648</c:v>
                </c:pt>
                <c:pt idx="700">
                  <c:v>42649</c:v>
                </c:pt>
                <c:pt idx="701">
                  <c:v>42650</c:v>
                </c:pt>
                <c:pt idx="702">
                  <c:v>42653</c:v>
                </c:pt>
                <c:pt idx="703">
                  <c:v>42654</c:v>
                </c:pt>
                <c:pt idx="704">
                  <c:v>42655</c:v>
                </c:pt>
                <c:pt idx="705">
                  <c:v>42656</c:v>
                </c:pt>
                <c:pt idx="706">
                  <c:v>42657</c:v>
                </c:pt>
                <c:pt idx="707">
                  <c:v>42660</c:v>
                </c:pt>
                <c:pt idx="708">
                  <c:v>42661</c:v>
                </c:pt>
                <c:pt idx="709">
                  <c:v>42662</c:v>
                </c:pt>
                <c:pt idx="710">
                  <c:v>42663</c:v>
                </c:pt>
                <c:pt idx="711">
                  <c:v>42664</c:v>
                </c:pt>
                <c:pt idx="712">
                  <c:v>42667</c:v>
                </c:pt>
                <c:pt idx="713">
                  <c:v>42668</c:v>
                </c:pt>
                <c:pt idx="714">
                  <c:v>42669</c:v>
                </c:pt>
                <c:pt idx="715">
                  <c:v>42670</c:v>
                </c:pt>
                <c:pt idx="716">
                  <c:v>42671</c:v>
                </c:pt>
                <c:pt idx="717">
                  <c:v>42674</c:v>
                </c:pt>
                <c:pt idx="718">
                  <c:v>42675</c:v>
                </c:pt>
                <c:pt idx="719">
                  <c:v>42676</c:v>
                </c:pt>
                <c:pt idx="720">
                  <c:v>42677</c:v>
                </c:pt>
                <c:pt idx="721">
                  <c:v>42678</c:v>
                </c:pt>
                <c:pt idx="722">
                  <c:v>42681</c:v>
                </c:pt>
                <c:pt idx="723">
                  <c:v>42682</c:v>
                </c:pt>
                <c:pt idx="724">
                  <c:v>42683</c:v>
                </c:pt>
                <c:pt idx="725">
                  <c:v>42684</c:v>
                </c:pt>
                <c:pt idx="726">
                  <c:v>42685</c:v>
                </c:pt>
                <c:pt idx="727">
                  <c:v>42688</c:v>
                </c:pt>
                <c:pt idx="728">
                  <c:v>42689</c:v>
                </c:pt>
                <c:pt idx="729">
                  <c:v>42690</c:v>
                </c:pt>
                <c:pt idx="730">
                  <c:v>42691</c:v>
                </c:pt>
                <c:pt idx="731">
                  <c:v>42692</c:v>
                </c:pt>
                <c:pt idx="732">
                  <c:v>42695</c:v>
                </c:pt>
                <c:pt idx="733">
                  <c:v>42696</c:v>
                </c:pt>
                <c:pt idx="734">
                  <c:v>42697</c:v>
                </c:pt>
                <c:pt idx="735">
                  <c:v>42698</c:v>
                </c:pt>
                <c:pt idx="736">
                  <c:v>42699</c:v>
                </c:pt>
                <c:pt idx="737">
                  <c:v>42702</c:v>
                </c:pt>
                <c:pt idx="738">
                  <c:v>42703</c:v>
                </c:pt>
                <c:pt idx="739">
                  <c:v>42704</c:v>
                </c:pt>
                <c:pt idx="740">
                  <c:v>42705</c:v>
                </c:pt>
                <c:pt idx="741">
                  <c:v>42706</c:v>
                </c:pt>
                <c:pt idx="742">
                  <c:v>42709</c:v>
                </c:pt>
                <c:pt idx="743">
                  <c:v>42710</c:v>
                </c:pt>
                <c:pt idx="744">
                  <c:v>42711</c:v>
                </c:pt>
                <c:pt idx="745">
                  <c:v>42712</c:v>
                </c:pt>
                <c:pt idx="746">
                  <c:v>42713</c:v>
                </c:pt>
                <c:pt idx="747">
                  <c:v>42716</c:v>
                </c:pt>
                <c:pt idx="748">
                  <c:v>42717</c:v>
                </c:pt>
                <c:pt idx="749">
                  <c:v>42718</c:v>
                </c:pt>
                <c:pt idx="750">
                  <c:v>42719</c:v>
                </c:pt>
                <c:pt idx="751">
                  <c:v>42720</c:v>
                </c:pt>
                <c:pt idx="752">
                  <c:v>42723</c:v>
                </c:pt>
                <c:pt idx="753">
                  <c:v>42724</c:v>
                </c:pt>
                <c:pt idx="754">
                  <c:v>42725</c:v>
                </c:pt>
                <c:pt idx="755">
                  <c:v>42726</c:v>
                </c:pt>
                <c:pt idx="756">
                  <c:v>42727</c:v>
                </c:pt>
                <c:pt idx="757">
                  <c:v>42732</c:v>
                </c:pt>
                <c:pt idx="758">
                  <c:v>42733</c:v>
                </c:pt>
                <c:pt idx="759">
                  <c:v>42734</c:v>
                </c:pt>
                <c:pt idx="760">
                  <c:v>42738</c:v>
                </c:pt>
                <c:pt idx="761">
                  <c:v>42739</c:v>
                </c:pt>
                <c:pt idx="762">
                  <c:v>42740</c:v>
                </c:pt>
                <c:pt idx="763">
                  <c:v>42741</c:v>
                </c:pt>
                <c:pt idx="764">
                  <c:v>42744</c:v>
                </c:pt>
                <c:pt idx="765">
                  <c:v>42745</c:v>
                </c:pt>
                <c:pt idx="766">
                  <c:v>42746</c:v>
                </c:pt>
                <c:pt idx="767">
                  <c:v>42747</c:v>
                </c:pt>
                <c:pt idx="768">
                  <c:v>42748</c:v>
                </c:pt>
                <c:pt idx="769">
                  <c:v>42751</c:v>
                </c:pt>
                <c:pt idx="770">
                  <c:v>42752</c:v>
                </c:pt>
                <c:pt idx="771">
                  <c:v>42753</c:v>
                </c:pt>
                <c:pt idx="772">
                  <c:v>42754</c:v>
                </c:pt>
                <c:pt idx="773">
                  <c:v>42755</c:v>
                </c:pt>
                <c:pt idx="774">
                  <c:v>42758</c:v>
                </c:pt>
                <c:pt idx="775">
                  <c:v>42759</c:v>
                </c:pt>
                <c:pt idx="776">
                  <c:v>42760</c:v>
                </c:pt>
                <c:pt idx="777">
                  <c:v>42761</c:v>
                </c:pt>
                <c:pt idx="778">
                  <c:v>42762</c:v>
                </c:pt>
                <c:pt idx="779">
                  <c:v>42765</c:v>
                </c:pt>
                <c:pt idx="780">
                  <c:v>42766</c:v>
                </c:pt>
                <c:pt idx="781">
                  <c:v>42767</c:v>
                </c:pt>
                <c:pt idx="782">
                  <c:v>42768</c:v>
                </c:pt>
                <c:pt idx="783">
                  <c:v>42769</c:v>
                </c:pt>
                <c:pt idx="784">
                  <c:v>42772</c:v>
                </c:pt>
                <c:pt idx="785">
                  <c:v>42773</c:v>
                </c:pt>
                <c:pt idx="786">
                  <c:v>42774</c:v>
                </c:pt>
                <c:pt idx="787">
                  <c:v>42775</c:v>
                </c:pt>
                <c:pt idx="788">
                  <c:v>42776</c:v>
                </c:pt>
                <c:pt idx="789">
                  <c:v>42779</c:v>
                </c:pt>
                <c:pt idx="790">
                  <c:v>42780</c:v>
                </c:pt>
                <c:pt idx="791">
                  <c:v>42781</c:v>
                </c:pt>
                <c:pt idx="792">
                  <c:v>42782</c:v>
                </c:pt>
                <c:pt idx="793">
                  <c:v>42783</c:v>
                </c:pt>
                <c:pt idx="794">
                  <c:v>42786</c:v>
                </c:pt>
                <c:pt idx="795">
                  <c:v>42787</c:v>
                </c:pt>
                <c:pt idx="796">
                  <c:v>42788</c:v>
                </c:pt>
                <c:pt idx="797">
                  <c:v>42789</c:v>
                </c:pt>
                <c:pt idx="798">
                  <c:v>42790</c:v>
                </c:pt>
                <c:pt idx="799">
                  <c:v>42793</c:v>
                </c:pt>
                <c:pt idx="800">
                  <c:v>42794</c:v>
                </c:pt>
                <c:pt idx="801">
                  <c:v>42795</c:v>
                </c:pt>
                <c:pt idx="802">
                  <c:v>42796</c:v>
                </c:pt>
                <c:pt idx="803">
                  <c:v>42797</c:v>
                </c:pt>
                <c:pt idx="804">
                  <c:v>42800</c:v>
                </c:pt>
                <c:pt idx="805">
                  <c:v>42801</c:v>
                </c:pt>
                <c:pt idx="806">
                  <c:v>42802</c:v>
                </c:pt>
                <c:pt idx="807">
                  <c:v>42803</c:v>
                </c:pt>
                <c:pt idx="808">
                  <c:v>42804</c:v>
                </c:pt>
                <c:pt idx="809">
                  <c:v>42807</c:v>
                </c:pt>
                <c:pt idx="810">
                  <c:v>42808</c:v>
                </c:pt>
                <c:pt idx="811">
                  <c:v>42809</c:v>
                </c:pt>
                <c:pt idx="812">
                  <c:v>42810</c:v>
                </c:pt>
                <c:pt idx="813">
                  <c:v>42811</c:v>
                </c:pt>
                <c:pt idx="814">
                  <c:v>42814</c:v>
                </c:pt>
                <c:pt idx="815">
                  <c:v>42815</c:v>
                </c:pt>
                <c:pt idx="816">
                  <c:v>42816</c:v>
                </c:pt>
                <c:pt idx="817">
                  <c:v>42817</c:v>
                </c:pt>
                <c:pt idx="818">
                  <c:v>42818</c:v>
                </c:pt>
                <c:pt idx="819">
                  <c:v>42821</c:v>
                </c:pt>
                <c:pt idx="820">
                  <c:v>42822</c:v>
                </c:pt>
                <c:pt idx="821">
                  <c:v>42823</c:v>
                </c:pt>
                <c:pt idx="822">
                  <c:v>42824</c:v>
                </c:pt>
                <c:pt idx="823">
                  <c:v>42825</c:v>
                </c:pt>
                <c:pt idx="824">
                  <c:v>42828</c:v>
                </c:pt>
                <c:pt idx="825">
                  <c:v>42829</c:v>
                </c:pt>
                <c:pt idx="826">
                  <c:v>42830</c:v>
                </c:pt>
                <c:pt idx="827">
                  <c:v>42831</c:v>
                </c:pt>
                <c:pt idx="828">
                  <c:v>42832</c:v>
                </c:pt>
                <c:pt idx="829">
                  <c:v>42835</c:v>
                </c:pt>
                <c:pt idx="830">
                  <c:v>42836</c:v>
                </c:pt>
                <c:pt idx="831">
                  <c:v>42837</c:v>
                </c:pt>
                <c:pt idx="832">
                  <c:v>42838</c:v>
                </c:pt>
                <c:pt idx="833">
                  <c:v>42843</c:v>
                </c:pt>
                <c:pt idx="834">
                  <c:v>42844</c:v>
                </c:pt>
                <c:pt idx="835">
                  <c:v>42845</c:v>
                </c:pt>
                <c:pt idx="836">
                  <c:v>42846</c:v>
                </c:pt>
                <c:pt idx="837">
                  <c:v>42849</c:v>
                </c:pt>
                <c:pt idx="838">
                  <c:v>42850</c:v>
                </c:pt>
                <c:pt idx="839">
                  <c:v>42851</c:v>
                </c:pt>
                <c:pt idx="840">
                  <c:v>42852</c:v>
                </c:pt>
                <c:pt idx="841">
                  <c:v>42853</c:v>
                </c:pt>
                <c:pt idx="842">
                  <c:v>42857</c:v>
                </c:pt>
                <c:pt idx="843">
                  <c:v>42858</c:v>
                </c:pt>
                <c:pt idx="844">
                  <c:v>42859</c:v>
                </c:pt>
                <c:pt idx="845">
                  <c:v>42860</c:v>
                </c:pt>
                <c:pt idx="846">
                  <c:v>42863</c:v>
                </c:pt>
                <c:pt idx="847">
                  <c:v>42864</c:v>
                </c:pt>
                <c:pt idx="848">
                  <c:v>42865</c:v>
                </c:pt>
                <c:pt idx="849">
                  <c:v>42866</c:v>
                </c:pt>
                <c:pt idx="850">
                  <c:v>42867</c:v>
                </c:pt>
                <c:pt idx="851">
                  <c:v>42870</c:v>
                </c:pt>
                <c:pt idx="852">
                  <c:v>42871</c:v>
                </c:pt>
                <c:pt idx="853">
                  <c:v>42872</c:v>
                </c:pt>
                <c:pt idx="854">
                  <c:v>42873</c:v>
                </c:pt>
                <c:pt idx="855">
                  <c:v>42874</c:v>
                </c:pt>
                <c:pt idx="856">
                  <c:v>42877</c:v>
                </c:pt>
                <c:pt idx="857">
                  <c:v>42878</c:v>
                </c:pt>
                <c:pt idx="858">
                  <c:v>42879</c:v>
                </c:pt>
                <c:pt idx="859">
                  <c:v>42880</c:v>
                </c:pt>
                <c:pt idx="860">
                  <c:v>42881</c:v>
                </c:pt>
                <c:pt idx="861">
                  <c:v>42885</c:v>
                </c:pt>
                <c:pt idx="862">
                  <c:v>42886</c:v>
                </c:pt>
                <c:pt idx="863">
                  <c:v>42887</c:v>
                </c:pt>
                <c:pt idx="864">
                  <c:v>42888</c:v>
                </c:pt>
                <c:pt idx="865">
                  <c:v>42891</c:v>
                </c:pt>
                <c:pt idx="866">
                  <c:v>42892</c:v>
                </c:pt>
                <c:pt idx="867">
                  <c:v>42893</c:v>
                </c:pt>
                <c:pt idx="868">
                  <c:v>42894</c:v>
                </c:pt>
                <c:pt idx="869">
                  <c:v>42895</c:v>
                </c:pt>
                <c:pt idx="870">
                  <c:v>42898</c:v>
                </c:pt>
                <c:pt idx="871">
                  <c:v>42899</c:v>
                </c:pt>
                <c:pt idx="872">
                  <c:v>42900</c:v>
                </c:pt>
                <c:pt idx="873">
                  <c:v>42901</c:v>
                </c:pt>
                <c:pt idx="874">
                  <c:v>42902</c:v>
                </c:pt>
                <c:pt idx="875">
                  <c:v>42905</c:v>
                </c:pt>
                <c:pt idx="876">
                  <c:v>42906</c:v>
                </c:pt>
                <c:pt idx="877">
                  <c:v>42907</c:v>
                </c:pt>
                <c:pt idx="878">
                  <c:v>42908</c:v>
                </c:pt>
                <c:pt idx="879">
                  <c:v>42909</c:v>
                </c:pt>
                <c:pt idx="880">
                  <c:v>42912</c:v>
                </c:pt>
                <c:pt idx="881">
                  <c:v>42913</c:v>
                </c:pt>
                <c:pt idx="882">
                  <c:v>42914</c:v>
                </c:pt>
                <c:pt idx="883">
                  <c:v>42915</c:v>
                </c:pt>
                <c:pt idx="884">
                  <c:v>42916</c:v>
                </c:pt>
                <c:pt idx="885">
                  <c:v>42919</c:v>
                </c:pt>
                <c:pt idx="886">
                  <c:v>42920</c:v>
                </c:pt>
                <c:pt idx="887">
                  <c:v>42921</c:v>
                </c:pt>
                <c:pt idx="888">
                  <c:v>42922</c:v>
                </c:pt>
                <c:pt idx="889">
                  <c:v>42923</c:v>
                </c:pt>
                <c:pt idx="890">
                  <c:v>42926</c:v>
                </c:pt>
                <c:pt idx="891">
                  <c:v>42927</c:v>
                </c:pt>
                <c:pt idx="892">
                  <c:v>42928</c:v>
                </c:pt>
                <c:pt idx="893">
                  <c:v>42929</c:v>
                </c:pt>
                <c:pt idx="894">
                  <c:v>42930</c:v>
                </c:pt>
                <c:pt idx="895">
                  <c:v>42933</c:v>
                </c:pt>
                <c:pt idx="896">
                  <c:v>42934</c:v>
                </c:pt>
                <c:pt idx="897">
                  <c:v>42935</c:v>
                </c:pt>
                <c:pt idx="898">
                  <c:v>42936</c:v>
                </c:pt>
                <c:pt idx="899">
                  <c:v>42937</c:v>
                </c:pt>
                <c:pt idx="900">
                  <c:v>42940</c:v>
                </c:pt>
                <c:pt idx="901">
                  <c:v>42941</c:v>
                </c:pt>
                <c:pt idx="902">
                  <c:v>42942</c:v>
                </c:pt>
                <c:pt idx="903">
                  <c:v>42943</c:v>
                </c:pt>
                <c:pt idx="904">
                  <c:v>42944</c:v>
                </c:pt>
                <c:pt idx="905">
                  <c:v>42947</c:v>
                </c:pt>
                <c:pt idx="906">
                  <c:v>42948</c:v>
                </c:pt>
                <c:pt idx="907">
                  <c:v>42949</c:v>
                </c:pt>
                <c:pt idx="908">
                  <c:v>42950</c:v>
                </c:pt>
                <c:pt idx="909">
                  <c:v>42951</c:v>
                </c:pt>
                <c:pt idx="910">
                  <c:v>42954</c:v>
                </c:pt>
                <c:pt idx="911">
                  <c:v>42955</c:v>
                </c:pt>
                <c:pt idx="912">
                  <c:v>42956</c:v>
                </c:pt>
                <c:pt idx="913">
                  <c:v>42957</c:v>
                </c:pt>
                <c:pt idx="914">
                  <c:v>42958</c:v>
                </c:pt>
                <c:pt idx="915">
                  <c:v>42961</c:v>
                </c:pt>
                <c:pt idx="916">
                  <c:v>42962</c:v>
                </c:pt>
                <c:pt idx="917">
                  <c:v>42963</c:v>
                </c:pt>
                <c:pt idx="918">
                  <c:v>42964</c:v>
                </c:pt>
                <c:pt idx="919">
                  <c:v>42965</c:v>
                </c:pt>
                <c:pt idx="920">
                  <c:v>42968</c:v>
                </c:pt>
                <c:pt idx="921">
                  <c:v>42969</c:v>
                </c:pt>
                <c:pt idx="922">
                  <c:v>42970</c:v>
                </c:pt>
                <c:pt idx="923">
                  <c:v>42971</c:v>
                </c:pt>
                <c:pt idx="924">
                  <c:v>42972</c:v>
                </c:pt>
                <c:pt idx="925">
                  <c:v>42976</c:v>
                </c:pt>
                <c:pt idx="926">
                  <c:v>42977</c:v>
                </c:pt>
                <c:pt idx="927">
                  <c:v>42978</c:v>
                </c:pt>
                <c:pt idx="928">
                  <c:v>42979</c:v>
                </c:pt>
                <c:pt idx="929">
                  <c:v>42982</c:v>
                </c:pt>
                <c:pt idx="930">
                  <c:v>42983</c:v>
                </c:pt>
                <c:pt idx="931">
                  <c:v>42984</c:v>
                </c:pt>
                <c:pt idx="932">
                  <c:v>42985</c:v>
                </c:pt>
                <c:pt idx="933">
                  <c:v>42986</c:v>
                </c:pt>
                <c:pt idx="934">
                  <c:v>42989</c:v>
                </c:pt>
                <c:pt idx="935">
                  <c:v>42990</c:v>
                </c:pt>
                <c:pt idx="936">
                  <c:v>42991</c:v>
                </c:pt>
                <c:pt idx="937">
                  <c:v>42992</c:v>
                </c:pt>
                <c:pt idx="938">
                  <c:v>42993</c:v>
                </c:pt>
                <c:pt idx="939">
                  <c:v>42996</c:v>
                </c:pt>
                <c:pt idx="940">
                  <c:v>42997</c:v>
                </c:pt>
                <c:pt idx="941">
                  <c:v>42998</c:v>
                </c:pt>
                <c:pt idx="942">
                  <c:v>42999</c:v>
                </c:pt>
                <c:pt idx="943">
                  <c:v>43000</c:v>
                </c:pt>
                <c:pt idx="944">
                  <c:v>43003</c:v>
                </c:pt>
                <c:pt idx="945">
                  <c:v>43004</c:v>
                </c:pt>
                <c:pt idx="946">
                  <c:v>43005</c:v>
                </c:pt>
                <c:pt idx="947">
                  <c:v>43006</c:v>
                </c:pt>
                <c:pt idx="948">
                  <c:v>43007</c:v>
                </c:pt>
                <c:pt idx="949">
                  <c:v>43010</c:v>
                </c:pt>
                <c:pt idx="950">
                  <c:v>43011</c:v>
                </c:pt>
                <c:pt idx="951">
                  <c:v>43012</c:v>
                </c:pt>
                <c:pt idx="952">
                  <c:v>43013</c:v>
                </c:pt>
                <c:pt idx="953">
                  <c:v>43014</c:v>
                </c:pt>
                <c:pt idx="954">
                  <c:v>43017</c:v>
                </c:pt>
                <c:pt idx="955">
                  <c:v>43018</c:v>
                </c:pt>
                <c:pt idx="956">
                  <c:v>43019</c:v>
                </c:pt>
                <c:pt idx="957">
                  <c:v>43020</c:v>
                </c:pt>
                <c:pt idx="958">
                  <c:v>43021</c:v>
                </c:pt>
                <c:pt idx="959">
                  <c:v>43024</c:v>
                </c:pt>
                <c:pt idx="960">
                  <c:v>43025</c:v>
                </c:pt>
                <c:pt idx="961">
                  <c:v>43026</c:v>
                </c:pt>
                <c:pt idx="962">
                  <c:v>43027</c:v>
                </c:pt>
                <c:pt idx="963">
                  <c:v>43028</c:v>
                </c:pt>
                <c:pt idx="964">
                  <c:v>43031</c:v>
                </c:pt>
                <c:pt idx="965">
                  <c:v>43032</c:v>
                </c:pt>
                <c:pt idx="966">
                  <c:v>43033</c:v>
                </c:pt>
                <c:pt idx="967">
                  <c:v>43034</c:v>
                </c:pt>
                <c:pt idx="968">
                  <c:v>43035</c:v>
                </c:pt>
                <c:pt idx="969">
                  <c:v>43038</c:v>
                </c:pt>
                <c:pt idx="970">
                  <c:v>43039</c:v>
                </c:pt>
                <c:pt idx="971">
                  <c:v>43040</c:v>
                </c:pt>
                <c:pt idx="972">
                  <c:v>43041</c:v>
                </c:pt>
                <c:pt idx="973">
                  <c:v>43042</c:v>
                </c:pt>
                <c:pt idx="974">
                  <c:v>43045</c:v>
                </c:pt>
                <c:pt idx="975">
                  <c:v>43046</c:v>
                </c:pt>
                <c:pt idx="976">
                  <c:v>43047</c:v>
                </c:pt>
                <c:pt idx="977">
                  <c:v>43048</c:v>
                </c:pt>
                <c:pt idx="978">
                  <c:v>43049</c:v>
                </c:pt>
                <c:pt idx="979">
                  <c:v>43052</c:v>
                </c:pt>
                <c:pt idx="980">
                  <c:v>43053</c:v>
                </c:pt>
                <c:pt idx="981">
                  <c:v>43054</c:v>
                </c:pt>
                <c:pt idx="982">
                  <c:v>43055</c:v>
                </c:pt>
                <c:pt idx="983">
                  <c:v>43056</c:v>
                </c:pt>
                <c:pt idx="984">
                  <c:v>43059</c:v>
                </c:pt>
                <c:pt idx="985">
                  <c:v>43060</c:v>
                </c:pt>
                <c:pt idx="986">
                  <c:v>43061</c:v>
                </c:pt>
                <c:pt idx="987">
                  <c:v>43062</c:v>
                </c:pt>
                <c:pt idx="988">
                  <c:v>43063</c:v>
                </c:pt>
                <c:pt idx="989">
                  <c:v>43066</c:v>
                </c:pt>
                <c:pt idx="990">
                  <c:v>43067</c:v>
                </c:pt>
                <c:pt idx="991">
                  <c:v>43068</c:v>
                </c:pt>
                <c:pt idx="992">
                  <c:v>43069</c:v>
                </c:pt>
                <c:pt idx="993">
                  <c:v>43070</c:v>
                </c:pt>
                <c:pt idx="994">
                  <c:v>43073</c:v>
                </c:pt>
                <c:pt idx="995">
                  <c:v>43074</c:v>
                </c:pt>
                <c:pt idx="996">
                  <c:v>43075</c:v>
                </c:pt>
                <c:pt idx="997">
                  <c:v>43076</c:v>
                </c:pt>
                <c:pt idx="998">
                  <c:v>43077</c:v>
                </c:pt>
                <c:pt idx="999">
                  <c:v>43080</c:v>
                </c:pt>
                <c:pt idx="1000">
                  <c:v>43081</c:v>
                </c:pt>
                <c:pt idx="1001">
                  <c:v>43082</c:v>
                </c:pt>
                <c:pt idx="1002">
                  <c:v>43083</c:v>
                </c:pt>
                <c:pt idx="1003">
                  <c:v>43084</c:v>
                </c:pt>
                <c:pt idx="1004">
                  <c:v>43087</c:v>
                </c:pt>
                <c:pt idx="1005">
                  <c:v>43088</c:v>
                </c:pt>
                <c:pt idx="1006">
                  <c:v>43089</c:v>
                </c:pt>
                <c:pt idx="1007">
                  <c:v>43090</c:v>
                </c:pt>
                <c:pt idx="1008">
                  <c:v>43091</c:v>
                </c:pt>
                <c:pt idx="1009">
                  <c:v>43096</c:v>
                </c:pt>
                <c:pt idx="1010">
                  <c:v>43097</c:v>
                </c:pt>
                <c:pt idx="1011">
                  <c:v>43098</c:v>
                </c:pt>
                <c:pt idx="1012">
                  <c:v>43102</c:v>
                </c:pt>
                <c:pt idx="1013">
                  <c:v>43103</c:v>
                </c:pt>
                <c:pt idx="1014">
                  <c:v>43104</c:v>
                </c:pt>
                <c:pt idx="1015">
                  <c:v>43105</c:v>
                </c:pt>
                <c:pt idx="1016">
                  <c:v>43108</c:v>
                </c:pt>
                <c:pt idx="1017">
                  <c:v>43109</c:v>
                </c:pt>
                <c:pt idx="1018">
                  <c:v>43110</c:v>
                </c:pt>
                <c:pt idx="1019">
                  <c:v>43111</c:v>
                </c:pt>
                <c:pt idx="1020">
                  <c:v>43112</c:v>
                </c:pt>
                <c:pt idx="1021">
                  <c:v>43115</c:v>
                </c:pt>
                <c:pt idx="1022">
                  <c:v>43116</c:v>
                </c:pt>
                <c:pt idx="1023">
                  <c:v>43117</c:v>
                </c:pt>
                <c:pt idx="1024">
                  <c:v>43118</c:v>
                </c:pt>
                <c:pt idx="1025">
                  <c:v>43119</c:v>
                </c:pt>
                <c:pt idx="1026">
                  <c:v>43122</c:v>
                </c:pt>
                <c:pt idx="1027">
                  <c:v>43123</c:v>
                </c:pt>
                <c:pt idx="1028">
                  <c:v>43124</c:v>
                </c:pt>
                <c:pt idx="1029">
                  <c:v>43125</c:v>
                </c:pt>
                <c:pt idx="1030">
                  <c:v>43126</c:v>
                </c:pt>
                <c:pt idx="1031">
                  <c:v>43129</c:v>
                </c:pt>
                <c:pt idx="1032">
                  <c:v>43130</c:v>
                </c:pt>
                <c:pt idx="1033">
                  <c:v>43131</c:v>
                </c:pt>
                <c:pt idx="1034">
                  <c:v>43132</c:v>
                </c:pt>
                <c:pt idx="1035">
                  <c:v>43133</c:v>
                </c:pt>
                <c:pt idx="1036">
                  <c:v>43136</c:v>
                </c:pt>
                <c:pt idx="1037">
                  <c:v>43137</c:v>
                </c:pt>
                <c:pt idx="1038">
                  <c:v>43138</c:v>
                </c:pt>
                <c:pt idx="1039">
                  <c:v>43139</c:v>
                </c:pt>
                <c:pt idx="1040">
                  <c:v>43140</c:v>
                </c:pt>
                <c:pt idx="1041">
                  <c:v>43143</c:v>
                </c:pt>
                <c:pt idx="1042">
                  <c:v>43144</c:v>
                </c:pt>
                <c:pt idx="1043">
                  <c:v>43145</c:v>
                </c:pt>
                <c:pt idx="1044">
                  <c:v>43146</c:v>
                </c:pt>
                <c:pt idx="1045">
                  <c:v>43147</c:v>
                </c:pt>
                <c:pt idx="1046">
                  <c:v>43150</c:v>
                </c:pt>
                <c:pt idx="1047">
                  <c:v>43151</c:v>
                </c:pt>
                <c:pt idx="1048">
                  <c:v>43152</c:v>
                </c:pt>
                <c:pt idx="1049">
                  <c:v>43153</c:v>
                </c:pt>
                <c:pt idx="1050">
                  <c:v>43154</c:v>
                </c:pt>
                <c:pt idx="1051">
                  <c:v>43157</c:v>
                </c:pt>
                <c:pt idx="1052">
                  <c:v>43158</c:v>
                </c:pt>
                <c:pt idx="1053">
                  <c:v>43159</c:v>
                </c:pt>
                <c:pt idx="1054">
                  <c:v>43160</c:v>
                </c:pt>
                <c:pt idx="1055">
                  <c:v>43161</c:v>
                </c:pt>
                <c:pt idx="1056">
                  <c:v>43164</c:v>
                </c:pt>
                <c:pt idx="1057">
                  <c:v>43165</c:v>
                </c:pt>
                <c:pt idx="1058">
                  <c:v>43166</c:v>
                </c:pt>
                <c:pt idx="1059">
                  <c:v>43167</c:v>
                </c:pt>
                <c:pt idx="1060">
                  <c:v>43168</c:v>
                </c:pt>
                <c:pt idx="1061">
                  <c:v>43171</c:v>
                </c:pt>
                <c:pt idx="1062">
                  <c:v>43172</c:v>
                </c:pt>
                <c:pt idx="1063">
                  <c:v>43173</c:v>
                </c:pt>
                <c:pt idx="1064">
                  <c:v>43174</c:v>
                </c:pt>
                <c:pt idx="1065">
                  <c:v>43175</c:v>
                </c:pt>
                <c:pt idx="1066">
                  <c:v>43178</c:v>
                </c:pt>
                <c:pt idx="1067">
                  <c:v>43179</c:v>
                </c:pt>
                <c:pt idx="1068">
                  <c:v>43180</c:v>
                </c:pt>
                <c:pt idx="1069">
                  <c:v>43181</c:v>
                </c:pt>
                <c:pt idx="1070">
                  <c:v>43182</c:v>
                </c:pt>
                <c:pt idx="1071">
                  <c:v>43185</c:v>
                </c:pt>
                <c:pt idx="1072">
                  <c:v>43186</c:v>
                </c:pt>
                <c:pt idx="1073">
                  <c:v>43187</c:v>
                </c:pt>
                <c:pt idx="1074">
                  <c:v>43188</c:v>
                </c:pt>
                <c:pt idx="1075">
                  <c:v>43193</c:v>
                </c:pt>
                <c:pt idx="1076">
                  <c:v>43194</c:v>
                </c:pt>
                <c:pt idx="1077">
                  <c:v>43195</c:v>
                </c:pt>
                <c:pt idx="1078">
                  <c:v>43196</c:v>
                </c:pt>
                <c:pt idx="1079">
                  <c:v>43199</c:v>
                </c:pt>
                <c:pt idx="1080">
                  <c:v>43200</c:v>
                </c:pt>
                <c:pt idx="1081">
                  <c:v>43201</c:v>
                </c:pt>
                <c:pt idx="1082">
                  <c:v>43202</c:v>
                </c:pt>
                <c:pt idx="1083">
                  <c:v>43203</c:v>
                </c:pt>
                <c:pt idx="1084">
                  <c:v>43206</c:v>
                </c:pt>
                <c:pt idx="1085">
                  <c:v>43207</c:v>
                </c:pt>
                <c:pt idx="1086">
                  <c:v>43208</c:v>
                </c:pt>
                <c:pt idx="1087">
                  <c:v>43209</c:v>
                </c:pt>
                <c:pt idx="1088">
                  <c:v>43210</c:v>
                </c:pt>
                <c:pt idx="1089">
                  <c:v>43213</c:v>
                </c:pt>
                <c:pt idx="1090">
                  <c:v>43214</c:v>
                </c:pt>
                <c:pt idx="1091">
                  <c:v>43215</c:v>
                </c:pt>
                <c:pt idx="1092">
                  <c:v>43216</c:v>
                </c:pt>
                <c:pt idx="1093">
                  <c:v>43217</c:v>
                </c:pt>
                <c:pt idx="1094">
                  <c:v>43220</c:v>
                </c:pt>
                <c:pt idx="1095">
                  <c:v>43221</c:v>
                </c:pt>
                <c:pt idx="1096">
                  <c:v>43222</c:v>
                </c:pt>
                <c:pt idx="1097">
                  <c:v>43223</c:v>
                </c:pt>
                <c:pt idx="1098">
                  <c:v>43224</c:v>
                </c:pt>
                <c:pt idx="1099">
                  <c:v>43228</c:v>
                </c:pt>
                <c:pt idx="1100">
                  <c:v>43229</c:v>
                </c:pt>
                <c:pt idx="1101">
                  <c:v>43230</c:v>
                </c:pt>
                <c:pt idx="1102">
                  <c:v>43231</c:v>
                </c:pt>
                <c:pt idx="1103">
                  <c:v>43234</c:v>
                </c:pt>
                <c:pt idx="1104">
                  <c:v>43235</c:v>
                </c:pt>
                <c:pt idx="1105">
                  <c:v>43236</c:v>
                </c:pt>
                <c:pt idx="1106">
                  <c:v>43237</c:v>
                </c:pt>
                <c:pt idx="1107">
                  <c:v>43238</c:v>
                </c:pt>
                <c:pt idx="1108">
                  <c:v>43241</c:v>
                </c:pt>
                <c:pt idx="1109">
                  <c:v>43242</c:v>
                </c:pt>
                <c:pt idx="1110">
                  <c:v>43243</c:v>
                </c:pt>
                <c:pt idx="1111">
                  <c:v>43244</c:v>
                </c:pt>
                <c:pt idx="1112">
                  <c:v>43245</c:v>
                </c:pt>
                <c:pt idx="1113">
                  <c:v>43249</c:v>
                </c:pt>
                <c:pt idx="1114">
                  <c:v>43250</c:v>
                </c:pt>
                <c:pt idx="1115">
                  <c:v>43251</c:v>
                </c:pt>
                <c:pt idx="1116">
                  <c:v>43252</c:v>
                </c:pt>
                <c:pt idx="1117">
                  <c:v>43255</c:v>
                </c:pt>
                <c:pt idx="1118">
                  <c:v>43256</c:v>
                </c:pt>
                <c:pt idx="1119">
                  <c:v>43257</c:v>
                </c:pt>
                <c:pt idx="1120">
                  <c:v>43258</c:v>
                </c:pt>
                <c:pt idx="1121">
                  <c:v>43259</c:v>
                </c:pt>
                <c:pt idx="1122">
                  <c:v>43262</c:v>
                </c:pt>
                <c:pt idx="1123">
                  <c:v>43263</c:v>
                </c:pt>
                <c:pt idx="1124">
                  <c:v>43264</c:v>
                </c:pt>
                <c:pt idx="1125">
                  <c:v>43265</c:v>
                </c:pt>
                <c:pt idx="1126">
                  <c:v>43266</c:v>
                </c:pt>
                <c:pt idx="1127">
                  <c:v>43269</c:v>
                </c:pt>
                <c:pt idx="1128">
                  <c:v>43270</c:v>
                </c:pt>
                <c:pt idx="1129">
                  <c:v>43271</c:v>
                </c:pt>
                <c:pt idx="1130">
                  <c:v>43272</c:v>
                </c:pt>
                <c:pt idx="1131">
                  <c:v>43273</c:v>
                </c:pt>
                <c:pt idx="1132">
                  <c:v>43276</c:v>
                </c:pt>
                <c:pt idx="1133">
                  <c:v>43277</c:v>
                </c:pt>
                <c:pt idx="1134">
                  <c:v>43278</c:v>
                </c:pt>
                <c:pt idx="1135">
                  <c:v>43279</c:v>
                </c:pt>
                <c:pt idx="1136">
                  <c:v>43280</c:v>
                </c:pt>
                <c:pt idx="1137">
                  <c:v>43283</c:v>
                </c:pt>
                <c:pt idx="1138">
                  <c:v>43284</c:v>
                </c:pt>
                <c:pt idx="1139">
                  <c:v>43285</c:v>
                </c:pt>
                <c:pt idx="1140">
                  <c:v>43286</c:v>
                </c:pt>
                <c:pt idx="1141">
                  <c:v>43287</c:v>
                </c:pt>
                <c:pt idx="1142">
                  <c:v>43290</c:v>
                </c:pt>
                <c:pt idx="1143">
                  <c:v>43291</c:v>
                </c:pt>
                <c:pt idx="1144">
                  <c:v>43292</c:v>
                </c:pt>
                <c:pt idx="1145">
                  <c:v>43293</c:v>
                </c:pt>
                <c:pt idx="1146">
                  <c:v>43294</c:v>
                </c:pt>
                <c:pt idx="1147">
                  <c:v>43297</c:v>
                </c:pt>
                <c:pt idx="1148">
                  <c:v>43298</c:v>
                </c:pt>
                <c:pt idx="1149">
                  <c:v>43299</c:v>
                </c:pt>
                <c:pt idx="1150">
                  <c:v>43300</c:v>
                </c:pt>
                <c:pt idx="1151">
                  <c:v>43301</c:v>
                </c:pt>
                <c:pt idx="1152">
                  <c:v>43304</c:v>
                </c:pt>
                <c:pt idx="1153">
                  <c:v>43305</c:v>
                </c:pt>
                <c:pt idx="1154">
                  <c:v>43306</c:v>
                </c:pt>
                <c:pt idx="1155">
                  <c:v>43307</c:v>
                </c:pt>
                <c:pt idx="1156">
                  <c:v>43308</c:v>
                </c:pt>
                <c:pt idx="1157">
                  <c:v>43311</c:v>
                </c:pt>
                <c:pt idx="1158">
                  <c:v>43312</c:v>
                </c:pt>
                <c:pt idx="1159">
                  <c:v>43313</c:v>
                </c:pt>
                <c:pt idx="1160">
                  <c:v>43314</c:v>
                </c:pt>
                <c:pt idx="1161">
                  <c:v>43315</c:v>
                </c:pt>
                <c:pt idx="1162">
                  <c:v>43318</c:v>
                </c:pt>
                <c:pt idx="1163">
                  <c:v>43319</c:v>
                </c:pt>
                <c:pt idx="1164">
                  <c:v>43320</c:v>
                </c:pt>
                <c:pt idx="1165">
                  <c:v>43321</c:v>
                </c:pt>
                <c:pt idx="1166">
                  <c:v>43322</c:v>
                </c:pt>
                <c:pt idx="1167">
                  <c:v>43325</c:v>
                </c:pt>
                <c:pt idx="1168">
                  <c:v>43326</c:v>
                </c:pt>
                <c:pt idx="1169">
                  <c:v>43327</c:v>
                </c:pt>
                <c:pt idx="1170">
                  <c:v>43328</c:v>
                </c:pt>
                <c:pt idx="1171">
                  <c:v>43329</c:v>
                </c:pt>
                <c:pt idx="1172">
                  <c:v>43332</c:v>
                </c:pt>
                <c:pt idx="1173">
                  <c:v>43333</c:v>
                </c:pt>
                <c:pt idx="1174">
                  <c:v>43334</c:v>
                </c:pt>
                <c:pt idx="1175">
                  <c:v>43335</c:v>
                </c:pt>
                <c:pt idx="1176">
                  <c:v>43336</c:v>
                </c:pt>
                <c:pt idx="1177">
                  <c:v>43340</c:v>
                </c:pt>
                <c:pt idx="1178">
                  <c:v>43341</c:v>
                </c:pt>
                <c:pt idx="1179">
                  <c:v>43342</c:v>
                </c:pt>
                <c:pt idx="1180">
                  <c:v>43343</c:v>
                </c:pt>
                <c:pt idx="1181">
                  <c:v>43346</c:v>
                </c:pt>
                <c:pt idx="1182">
                  <c:v>43347</c:v>
                </c:pt>
                <c:pt idx="1183">
                  <c:v>43348</c:v>
                </c:pt>
                <c:pt idx="1184">
                  <c:v>43349</c:v>
                </c:pt>
                <c:pt idx="1185">
                  <c:v>43350</c:v>
                </c:pt>
                <c:pt idx="1186">
                  <c:v>43353</c:v>
                </c:pt>
                <c:pt idx="1187">
                  <c:v>43354</c:v>
                </c:pt>
                <c:pt idx="1188">
                  <c:v>43355</c:v>
                </c:pt>
                <c:pt idx="1189">
                  <c:v>43356</c:v>
                </c:pt>
                <c:pt idx="1190">
                  <c:v>43357</c:v>
                </c:pt>
                <c:pt idx="1191">
                  <c:v>43360</c:v>
                </c:pt>
                <c:pt idx="1192">
                  <c:v>43361</c:v>
                </c:pt>
                <c:pt idx="1193">
                  <c:v>43362</c:v>
                </c:pt>
                <c:pt idx="1194">
                  <c:v>43363</c:v>
                </c:pt>
                <c:pt idx="1195">
                  <c:v>43364</c:v>
                </c:pt>
                <c:pt idx="1196">
                  <c:v>43367</c:v>
                </c:pt>
                <c:pt idx="1197">
                  <c:v>43368</c:v>
                </c:pt>
                <c:pt idx="1198">
                  <c:v>43369</c:v>
                </c:pt>
                <c:pt idx="1199">
                  <c:v>43370</c:v>
                </c:pt>
                <c:pt idx="1200">
                  <c:v>43371</c:v>
                </c:pt>
                <c:pt idx="1201">
                  <c:v>43374</c:v>
                </c:pt>
                <c:pt idx="1202">
                  <c:v>43375</c:v>
                </c:pt>
                <c:pt idx="1203">
                  <c:v>43376</c:v>
                </c:pt>
                <c:pt idx="1204">
                  <c:v>43377</c:v>
                </c:pt>
                <c:pt idx="1205">
                  <c:v>43378</c:v>
                </c:pt>
                <c:pt idx="1206">
                  <c:v>43381</c:v>
                </c:pt>
                <c:pt idx="1207">
                  <c:v>43382</c:v>
                </c:pt>
                <c:pt idx="1208">
                  <c:v>43383</c:v>
                </c:pt>
                <c:pt idx="1209">
                  <c:v>43384</c:v>
                </c:pt>
                <c:pt idx="1210">
                  <c:v>43385</c:v>
                </c:pt>
                <c:pt idx="1211">
                  <c:v>43388</c:v>
                </c:pt>
                <c:pt idx="1212">
                  <c:v>43389</c:v>
                </c:pt>
                <c:pt idx="1213">
                  <c:v>43390</c:v>
                </c:pt>
                <c:pt idx="1214">
                  <c:v>43391</c:v>
                </c:pt>
                <c:pt idx="1215">
                  <c:v>43392</c:v>
                </c:pt>
                <c:pt idx="1216">
                  <c:v>43395</c:v>
                </c:pt>
                <c:pt idx="1217">
                  <c:v>43396</c:v>
                </c:pt>
                <c:pt idx="1218">
                  <c:v>43397</c:v>
                </c:pt>
                <c:pt idx="1219">
                  <c:v>43398</c:v>
                </c:pt>
                <c:pt idx="1220">
                  <c:v>43399</c:v>
                </c:pt>
                <c:pt idx="1221">
                  <c:v>43402</c:v>
                </c:pt>
                <c:pt idx="1222">
                  <c:v>43403</c:v>
                </c:pt>
                <c:pt idx="1223">
                  <c:v>43404</c:v>
                </c:pt>
                <c:pt idx="1224">
                  <c:v>43405</c:v>
                </c:pt>
                <c:pt idx="1225">
                  <c:v>43406</c:v>
                </c:pt>
                <c:pt idx="1226">
                  <c:v>43409</c:v>
                </c:pt>
                <c:pt idx="1227">
                  <c:v>43410</c:v>
                </c:pt>
                <c:pt idx="1228">
                  <c:v>43411</c:v>
                </c:pt>
                <c:pt idx="1229">
                  <c:v>43412</c:v>
                </c:pt>
                <c:pt idx="1230">
                  <c:v>43413</c:v>
                </c:pt>
                <c:pt idx="1231">
                  <c:v>43416</c:v>
                </c:pt>
                <c:pt idx="1232">
                  <c:v>43417</c:v>
                </c:pt>
                <c:pt idx="1233">
                  <c:v>43418</c:v>
                </c:pt>
                <c:pt idx="1234">
                  <c:v>43419</c:v>
                </c:pt>
                <c:pt idx="1235">
                  <c:v>43420</c:v>
                </c:pt>
                <c:pt idx="1236">
                  <c:v>43423</c:v>
                </c:pt>
                <c:pt idx="1237">
                  <c:v>43424</c:v>
                </c:pt>
                <c:pt idx="1238">
                  <c:v>43425</c:v>
                </c:pt>
                <c:pt idx="1239">
                  <c:v>43426</c:v>
                </c:pt>
                <c:pt idx="1240">
                  <c:v>43427</c:v>
                </c:pt>
                <c:pt idx="1241">
                  <c:v>43430</c:v>
                </c:pt>
                <c:pt idx="1242">
                  <c:v>43431</c:v>
                </c:pt>
                <c:pt idx="1243">
                  <c:v>43432</c:v>
                </c:pt>
                <c:pt idx="1244">
                  <c:v>43433</c:v>
                </c:pt>
                <c:pt idx="1245">
                  <c:v>43434</c:v>
                </c:pt>
                <c:pt idx="1246">
                  <c:v>43437</c:v>
                </c:pt>
                <c:pt idx="1247">
                  <c:v>43438</c:v>
                </c:pt>
                <c:pt idx="1248">
                  <c:v>43439</c:v>
                </c:pt>
                <c:pt idx="1249">
                  <c:v>43440</c:v>
                </c:pt>
                <c:pt idx="1250">
                  <c:v>43441</c:v>
                </c:pt>
                <c:pt idx="1251">
                  <c:v>43444</c:v>
                </c:pt>
                <c:pt idx="1252">
                  <c:v>43445</c:v>
                </c:pt>
                <c:pt idx="1253">
                  <c:v>43446</c:v>
                </c:pt>
                <c:pt idx="1254">
                  <c:v>43447</c:v>
                </c:pt>
                <c:pt idx="1255">
                  <c:v>43448</c:v>
                </c:pt>
                <c:pt idx="1256">
                  <c:v>43451</c:v>
                </c:pt>
                <c:pt idx="1257">
                  <c:v>43452</c:v>
                </c:pt>
                <c:pt idx="1258">
                  <c:v>43453</c:v>
                </c:pt>
                <c:pt idx="1259">
                  <c:v>43454</c:v>
                </c:pt>
                <c:pt idx="1260">
                  <c:v>43455</c:v>
                </c:pt>
                <c:pt idx="1261">
                  <c:v>43458</c:v>
                </c:pt>
                <c:pt idx="1262">
                  <c:v>43461</c:v>
                </c:pt>
                <c:pt idx="1263">
                  <c:v>43462</c:v>
                </c:pt>
                <c:pt idx="1264">
                  <c:v>43465</c:v>
                </c:pt>
                <c:pt idx="1265">
                  <c:v>43467</c:v>
                </c:pt>
                <c:pt idx="1266">
                  <c:v>43468</c:v>
                </c:pt>
                <c:pt idx="1267">
                  <c:v>43469</c:v>
                </c:pt>
                <c:pt idx="1268">
                  <c:v>43472</c:v>
                </c:pt>
                <c:pt idx="1269">
                  <c:v>43473</c:v>
                </c:pt>
                <c:pt idx="1270">
                  <c:v>43474</c:v>
                </c:pt>
                <c:pt idx="1271">
                  <c:v>43475</c:v>
                </c:pt>
                <c:pt idx="1272">
                  <c:v>43476</c:v>
                </c:pt>
                <c:pt idx="1273">
                  <c:v>43479</c:v>
                </c:pt>
                <c:pt idx="1274">
                  <c:v>43480</c:v>
                </c:pt>
                <c:pt idx="1275">
                  <c:v>43481</c:v>
                </c:pt>
                <c:pt idx="1276">
                  <c:v>43482</c:v>
                </c:pt>
                <c:pt idx="1277">
                  <c:v>43483</c:v>
                </c:pt>
                <c:pt idx="1278">
                  <c:v>43486</c:v>
                </c:pt>
                <c:pt idx="1279">
                  <c:v>43487</c:v>
                </c:pt>
                <c:pt idx="1280">
                  <c:v>43488</c:v>
                </c:pt>
                <c:pt idx="1281">
                  <c:v>43489</c:v>
                </c:pt>
                <c:pt idx="1282">
                  <c:v>43490</c:v>
                </c:pt>
                <c:pt idx="1283">
                  <c:v>43493</c:v>
                </c:pt>
                <c:pt idx="1284">
                  <c:v>43494</c:v>
                </c:pt>
                <c:pt idx="1285">
                  <c:v>43495</c:v>
                </c:pt>
                <c:pt idx="1286">
                  <c:v>43496</c:v>
                </c:pt>
                <c:pt idx="1287">
                  <c:v>43497</c:v>
                </c:pt>
                <c:pt idx="1288">
                  <c:v>43500</c:v>
                </c:pt>
                <c:pt idx="1289">
                  <c:v>43501</c:v>
                </c:pt>
                <c:pt idx="1290">
                  <c:v>43502</c:v>
                </c:pt>
                <c:pt idx="1291">
                  <c:v>43503</c:v>
                </c:pt>
                <c:pt idx="1292">
                  <c:v>43504</c:v>
                </c:pt>
                <c:pt idx="1293">
                  <c:v>43507</c:v>
                </c:pt>
                <c:pt idx="1294">
                  <c:v>43508</c:v>
                </c:pt>
                <c:pt idx="1295">
                  <c:v>43509</c:v>
                </c:pt>
                <c:pt idx="1296">
                  <c:v>43510</c:v>
                </c:pt>
                <c:pt idx="1297">
                  <c:v>43511</c:v>
                </c:pt>
                <c:pt idx="1298">
                  <c:v>43514</c:v>
                </c:pt>
                <c:pt idx="1299">
                  <c:v>43515</c:v>
                </c:pt>
                <c:pt idx="1300">
                  <c:v>43516</c:v>
                </c:pt>
                <c:pt idx="1301">
                  <c:v>43517</c:v>
                </c:pt>
                <c:pt idx="1302">
                  <c:v>43518</c:v>
                </c:pt>
                <c:pt idx="1303">
                  <c:v>43521</c:v>
                </c:pt>
                <c:pt idx="1304">
                  <c:v>43522</c:v>
                </c:pt>
                <c:pt idx="1305">
                  <c:v>43523</c:v>
                </c:pt>
                <c:pt idx="1306">
                  <c:v>43524</c:v>
                </c:pt>
                <c:pt idx="1307">
                  <c:v>43525</c:v>
                </c:pt>
                <c:pt idx="1308">
                  <c:v>43528</c:v>
                </c:pt>
                <c:pt idx="1309">
                  <c:v>43529</c:v>
                </c:pt>
                <c:pt idx="1310">
                  <c:v>43530</c:v>
                </c:pt>
                <c:pt idx="1311">
                  <c:v>43531</c:v>
                </c:pt>
                <c:pt idx="1312">
                  <c:v>43532</c:v>
                </c:pt>
                <c:pt idx="1313">
                  <c:v>43535</c:v>
                </c:pt>
                <c:pt idx="1314">
                  <c:v>43536</c:v>
                </c:pt>
                <c:pt idx="1315">
                  <c:v>43537</c:v>
                </c:pt>
                <c:pt idx="1316">
                  <c:v>43538</c:v>
                </c:pt>
                <c:pt idx="1317">
                  <c:v>43539</c:v>
                </c:pt>
                <c:pt idx="1318">
                  <c:v>43542</c:v>
                </c:pt>
                <c:pt idx="1319">
                  <c:v>43543</c:v>
                </c:pt>
                <c:pt idx="1320">
                  <c:v>43544</c:v>
                </c:pt>
                <c:pt idx="1321">
                  <c:v>43545</c:v>
                </c:pt>
                <c:pt idx="1322">
                  <c:v>43546</c:v>
                </c:pt>
                <c:pt idx="1323">
                  <c:v>43549</c:v>
                </c:pt>
                <c:pt idx="1324">
                  <c:v>43550</c:v>
                </c:pt>
                <c:pt idx="1325">
                  <c:v>43551</c:v>
                </c:pt>
                <c:pt idx="1326">
                  <c:v>43552</c:v>
                </c:pt>
                <c:pt idx="1327">
                  <c:v>43553</c:v>
                </c:pt>
                <c:pt idx="1328">
                  <c:v>43556</c:v>
                </c:pt>
                <c:pt idx="1329">
                  <c:v>43557</c:v>
                </c:pt>
                <c:pt idx="1330">
                  <c:v>43558</c:v>
                </c:pt>
                <c:pt idx="1331">
                  <c:v>43559</c:v>
                </c:pt>
                <c:pt idx="1332">
                  <c:v>43560</c:v>
                </c:pt>
                <c:pt idx="1333">
                  <c:v>43563</c:v>
                </c:pt>
                <c:pt idx="1334">
                  <c:v>43564</c:v>
                </c:pt>
                <c:pt idx="1335">
                  <c:v>43565</c:v>
                </c:pt>
                <c:pt idx="1336">
                  <c:v>43566</c:v>
                </c:pt>
                <c:pt idx="1337">
                  <c:v>43567</c:v>
                </c:pt>
                <c:pt idx="1338">
                  <c:v>43570</c:v>
                </c:pt>
                <c:pt idx="1339">
                  <c:v>43571</c:v>
                </c:pt>
                <c:pt idx="1340">
                  <c:v>43572</c:v>
                </c:pt>
                <c:pt idx="1341">
                  <c:v>43573</c:v>
                </c:pt>
                <c:pt idx="1342">
                  <c:v>43578</c:v>
                </c:pt>
                <c:pt idx="1343">
                  <c:v>43579</c:v>
                </c:pt>
                <c:pt idx="1344">
                  <c:v>43580</c:v>
                </c:pt>
                <c:pt idx="1345">
                  <c:v>43581</c:v>
                </c:pt>
                <c:pt idx="1346">
                  <c:v>43584</c:v>
                </c:pt>
                <c:pt idx="1347">
                  <c:v>43585</c:v>
                </c:pt>
                <c:pt idx="1348">
                  <c:v>43586</c:v>
                </c:pt>
                <c:pt idx="1349">
                  <c:v>43587</c:v>
                </c:pt>
                <c:pt idx="1350">
                  <c:v>43588</c:v>
                </c:pt>
                <c:pt idx="1351">
                  <c:v>43592</c:v>
                </c:pt>
                <c:pt idx="1352">
                  <c:v>43593</c:v>
                </c:pt>
                <c:pt idx="1353">
                  <c:v>43594</c:v>
                </c:pt>
                <c:pt idx="1354">
                  <c:v>43595</c:v>
                </c:pt>
                <c:pt idx="1355">
                  <c:v>43598</c:v>
                </c:pt>
                <c:pt idx="1356">
                  <c:v>43599</c:v>
                </c:pt>
                <c:pt idx="1357">
                  <c:v>43600</c:v>
                </c:pt>
                <c:pt idx="1358">
                  <c:v>43601</c:v>
                </c:pt>
                <c:pt idx="1359">
                  <c:v>43602</c:v>
                </c:pt>
                <c:pt idx="1360">
                  <c:v>43605</c:v>
                </c:pt>
                <c:pt idx="1361">
                  <c:v>43606</c:v>
                </c:pt>
                <c:pt idx="1362">
                  <c:v>43607</c:v>
                </c:pt>
                <c:pt idx="1363">
                  <c:v>43608</c:v>
                </c:pt>
                <c:pt idx="1364">
                  <c:v>43609</c:v>
                </c:pt>
                <c:pt idx="1365">
                  <c:v>43613</c:v>
                </c:pt>
                <c:pt idx="1366">
                  <c:v>43614</c:v>
                </c:pt>
                <c:pt idx="1367">
                  <c:v>43615</c:v>
                </c:pt>
                <c:pt idx="1368">
                  <c:v>43616</c:v>
                </c:pt>
                <c:pt idx="1369">
                  <c:v>43619</c:v>
                </c:pt>
                <c:pt idx="1370">
                  <c:v>43620</c:v>
                </c:pt>
                <c:pt idx="1371">
                  <c:v>43621</c:v>
                </c:pt>
                <c:pt idx="1372">
                  <c:v>43622</c:v>
                </c:pt>
                <c:pt idx="1373">
                  <c:v>43623</c:v>
                </c:pt>
                <c:pt idx="1374">
                  <c:v>43626</c:v>
                </c:pt>
                <c:pt idx="1375">
                  <c:v>43627</c:v>
                </c:pt>
                <c:pt idx="1376">
                  <c:v>43628</c:v>
                </c:pt>
                <c:pt idx="1377">
                  <c:v>43629</c:v>
                </c:pt>
                <c:pt idx="1378">
                  <c:v>43630</c:v>
                </c:pt>
                <c:pt idx="1379">
                  <c:v>43633</c:v>
                </c:pt>
                <c:pt idx="1380">
                  <c:v>43634</c:v>
                </c:pt>
                <c:pt idx="1381">
                  <c:v>43635</c:v>
                </c:pt>
                <c:pt idx="1382">
                  <c:v>43636</c:v>
                </c:pt>
                <c:pt idx="1383">
                  <c:v>43637</c:v>
                </c:pt>
                <c:pt idx="1384">
                  <c:v>43640</c:v>
                </c:pt>
                <c:pt idx="1385">
                  <c:v>43641</c:v>
                </c:pt>
                <c:pt idx="1386">
                  <c:v>43642</c:v>
                </c:pt>
                <c:pt idx="1387">
                  <c:v>43643</c:v>
                </c:pt>
                <c:pt idx="1388">
                  <c:v>43644</c:v>
                </c:pt>
                <c:pt idx="1389">
                  <c:v>43647</c:v>
                </c:pt>
                <c:pt idx="1390">
                  <c:v>43648</c:v>
                </c:pt>
                <c:pt idx="1391">
                  <c:v>43649</c:v>
                </c:pt>
                <c:pt idx="1392">
                  <c:v>43650</c:v>
                </c:pt>
                <c:pt idx="1393">
                  <c:v>43651</c:v>
                </c:pt>
                <c:pt idx="1394">
                  <c:v>43654</c:v>
                </c:pt>
                <c:pt idx="1395">
                  <c:v>43655</c:v>
                </c:pt>
                <c:pt idx="1396">
                  <c:v>43656</c:v>
                </c:pt>
                <c:pt idx="1397">
                  <c:v>43657</c:v>
                </c:pt>
                <c:pt idx="1398">
                  <c:v>43658</c:v>
                </c:pt>
                <c:pt idx="1399">
                  <c:v>43661</c:v>
                </c:pt>
                <c:pt idx="1400">
                  <c:v>43662</c:v>
                </c:pt>
                <c:pt idx="1401">
                  <c:v>43663</c:v>
                </c:pt>
                <c:pt idx="1402">
                  <c:v>43664</c:v>
                </c:pt>
                <c:pt idx="1403">
                  <c:v>43665</c:v>
                </c:pt>
                <c:pt idx="1404">
                  <c:v>43668</c:v>
                </c:pt>
                <c:pt idx="1405">
                  <c:v>43669</c:v>
                </c:pt>
                <c:pt idx="1406">
                  <c:v>43670</c:v>
                </c:pt>
                <c:pt idx="1407">
                  <c:v>43671</c:v>
                </c:pt>
                <c:pt idx="1408">
                  <c:v>43672</c:v>
                </c:pt>
                <c:pt idx="1409">
                  <c:v>43675</c:v>
                </c:pt>
                <c:pt idx="1410">
                  <c:v>43676</c:v>
                </c:pt>
                <c:pt idx="1411">
                  <c:v>43677</c:v>
                </c:pt>
                <c:pt idx="1412">
                  <c:v>43678</c:v>
                </c:pt>
                <c:pt idx="1413">
                  <c:v>43679</c:v>
                </c:pt>
                <c:pt idx="1414">
                  <c:v>43682</c:v>
                </c:pt>
                <c:pt idx="1415">
                  <c:v>43683</c:v>
                </c:pt>
                <c:pt idx="1416">
                  <c:v>43684</c:v>
                </c:pt>
                <c:pt idx="1417">
                  <c:v>43685</c:v>
                </c:pt>
                <c:pt idx="1418">
                  <c:v>43686</c:v>
                </c:pt>
                <c:pt idx="1419">
                  <c:v>43689</c:v>
                </c:pt>
                <c:pt idx="1420">
                  <c:v>43690</c:v>
                </c:pt>
                <c:pt idx="1421">
                  <c:v>43691</c:v>
                </c:pt>
                <c:pt idx="1422">
                  <c:v>43692</c:v>
                </c:pt>
                <c:pt idx="1423">
                  <c:v>43693</c:v>
                </c:pt>
                <c:pt idx="1424">
                  <c:v>43696</c:v>
                </c:pt>
                <c:pt idx="1425">
                  <c:v>43697</c:v>
                </c:pt>
                <c:pt idx="1426">
                  <c:v>43698</c:v>
                </c:pt>
                <c:pt idx="1427">
                  <c:v>43699</c:v>
                </c:pt>
                <c:pt idx="1428">
                  <c:v>43700</c:v>
                </c:pt>
                <c:pt idx="1429">
                  <c:v>43704</c:v>
                </c:pt>
                <c:pt idx="1430">
                  <c:v>43705</c:v>
                </c:pt>
                <c:pt idx="1431">
                  <c:v>43706</c:v>
                </c:pt>
                <c:pt idx="1432">
                  <c:v>43707</c:v>
                </c:pt>
                <c:pt idx="1433">
                  <c:v>43710</c:v>
                </c:pt>
                <c:pt idx="1434">
                  <c:v>43711</c:v>
                </c:pt>
                <c:pt idx="1435">
                  <c:v>43712</c:v>
                </c:pt>
                <c:pt idx="1436">
                  <c:v>43713</c:v>
                </c:pt>
                <c:pt idx="1437">
                  <c:v>43714</c:v>
                </c:pt>
                <c:pt idx="1438">
                  <c:v>43717</c:v>
                </c:pt>
                <c:pt idx="1439">
                  <c:v>43718</c:v>
                </c:pt>
                <c:pt idx="1440">
                  <c:v>43719</c:v>
                </c:pt>
                <c:pt idx="1441">
                  <c:v>43720</c:v>
                </c:pt>
                <c:pt idx="1442">
                  <c:v>43721</c:v>
                </c:pt>
                <c:pt idx="1443">
                  <c:v>43724</c:v>
                </c:pt>
                <c:pt idx="1444">
                  <c:v>43725</c:v>
                </c:pt>
                <c:pt idx="1445">
                  <c:v>43726</c:v>
                </c:pt>
                <c:pt idx="1446">
                  <c:v>43727</c:v>
                </c:pt>
                <c:pt idx="1447">
                  <c:v>43728</c:v>
                </c:pt>
                <c:pt idx="1448">
                  <c:v>43731</c:v>
                </c:pt>
                <c:pt idx="1449">
                  <c:v>43732</c:v>
                </c:pt>
                <c:pt idx="1450">
                  <c:v>43733</c:v>
                </c:pt>
                <c:pt idx="1451">
                  <c:v>43734</c:v>
                </c:pt>
                <c:pt idx="1452">
                  <c:v>43735</c:v>
                </c:pt>
                <c:pt idx="1453">
                  <c:v>43738</c:v>
                </c:pt>
                <c:pt idx="1454">
                  <c:v>43739</c:v>
                </c:pt>
                <c:pt idx="1455">
                  <c:v>43740</c:v>
                </c:pt>
                <c:pt idx="1456">
                  <c:v>43741</c:v>
                </c:pt>
                <c:pt idx="1457">
                  <c:v>43742</c:v>
                </c:pt>
                <c:pt idx="1458">
                  <c:v>43745</c:v>
                </c:pt>
                <c:pt idx="1459">
                  <c:v>43746</c:v>
                </c:pt>
                <c:pt idx="1460">
                  <c:v>43747</c:v>
                </c:pt>
                <c:pt idx="1461">
                  <c:v>43748</c:v>
                </c:pt>
                <c:pt idx="1462">
                  <c:v>43749</c:v>
                </c:pt>
                <c:pt idx="1463">
                  <c:v>43752</c:v>
                </c:pt>
                <c:pt idx="1464">
                  <c:v>43753</c:v>
                </c:pt>
                <c:pt idx="1465">
                  <c:v>43754</c:v>
                </c:pt>
                <c:pt idx="1466">
                  <c:v>43755</c:v>
                </c:pt>
                <c:pt idx="1467">
                  <c:v>43756</c:v>
                </c:pt>
                <c:pt idx="1468">
                  <c:v>43759</c:v>
                </c:pt>
                <c:pt idx="1469">
                  <c:v>43760</c:v>
                </c:pt>
                <c:pt idx="1470">
                  <c:v>43761</c:v>
                </c:pt>
                <c:pt idx="1471">
                  <c:v>43762</c:v>
                </c:pt>
                <c:pt idx="1472">
                  <c:v>43763</c:v>
                </c:pt>
                <c:pt idx="1473">
                  <c:v>43766</c:v>
                </c:pt>
                <c:pt idx="1474">
                  <c:v>43767</c:v>
                </c:pt>
                <c:pt idx="1475">
                  <c:v>43768</c:v>
                </c:pt>
                <c:pt idx="1476">
                  <c:v>43769</c:v>
                </c:pt>
                <c:pt idx="1477">
                  <c:v>43770</c:v>
                </c:pt>
                <c:pt idx="1478">
                  <c:v>43773</c:v>
                </c:pt>
                <c:pt idx="1479">
                  <c:v>43774</c:v>
                </c:pt>
                <c:pt idx="1480">
                  <c:v>43775</c:v>
                </c:pt>
                <c:pt idx="1481">
                  <c:v>43776</c:v>
                </c:pt>
                <c:pt idx="1482">
                  <c:v>43777</c:v>
                </c:pt>
                <c:pt idx="1483">
                  <c:v>43780</c:v>
                </c:pt>
                <c:pt idx="1484">
                  <c:v>43781</c:v>
                </c:pt>
                <c:pt idx="1485">
                  <c:v>43782</c:v>
                </c:pt>
                <c:pt idx="1486">
                  <c:v>43783</c:v>
                </c:pt>
                <c:pt idx="1487">
                  <c:v>43784</c:v>
                </c:pt>
                <c:pt idx="1488">
                  <c:v>43787</c:v>
                </c:pt>
                <c:pt idx="1489">
                  <c:v>43788</c:v>
                </c:pt>
                <c:pt idx="1490">
                  <c:v>43789</c:v>
                </c:pt>
                <c:pt idx="1491">
                  <c:v>43790</c:v>
                </c:pt>
                <c:pt idx="1492">
                  <c:v>43791</c:v>
                </c:pt>
                <c:pt idx="1493">
                  <c:v>43794</c:v>
                </c:pt>
                <c:pt idx="1494">
                  <c:v>43795</c:v>
                </c:pt>
                <c:pt idx="1495">
                  <c:v>43796</c:v>
                </c:pt>
                <c:pt idx="1496">
                  <c:v>43797</c:v>
                </c:pt>
                <c:pt idx="1497">
                  <c:v>43798</c:v>
                </c:pt>
                <c:pt idx="1498">
                  <c:v>43801</c:v>
                </c:pt>
                <c:pt idx="1499">
                  <c:v>43802</c:v>
                </c:pt>
                <c:pt idx="1500">
                  <c:v>43803</c:v>
                </c:pt>
                <c:pt idx="1501">
                  <c:v>43804</c:v>
                </c:pt>
                <c:pt idx="1502">
                  <c:v>43805</c:v>
                </c:pt>
                <c:pt idx="1503">
                  <c:v>43808</c:v>
                </c:pt>
                <c:pt idx="1504">
                  <c:v>43809</c:v>
                </c:pt>
                <c:pt idx="1505">
                  <c:v>43810</c:v>
                </c:pt>
                <c:pt idx="1506">
                  <c:v>43811</c:v>
                </c:pt>
                <c:pt idx="1507">
                  <c:v>43812</c:v>
                </c:pt>
                <c:pt idx="1508">
                  <c:v>43815</c:v>
                </c:pt>
                <c:pt idx="1509">
                  <c:v>43816</c:v>
                </c:pt>
                <c:pt idx="1510">
                  <c:v>43817</c:v>
                </c:pt>
                <c:pt idx="1511">
                  <c:v>43818</c:v>
                </c:pt>
                <c:pt idx="1512">
                  <c:v>43819</c:v>
                </c:pt>
                <c:pt idx="1513">
                  <c:v>43822</c:v>
                </c:pt>
                <c:pt idx="1514">
                  <c:v>43823</c:v>
                </c:pt>
                <c:pt idx="1515">
                  <c:v>43826</c:v>
                </c:pt>
                <c:pt idx="1516">
                  <c:v>43829</c:v>
                </c:pt>
                <c:pt idx="1517">
                  <c:v>43830</c:v>
                </c:pt>
                <c:pt idx="1518">
                  <c:v>43832</c:v>
                </c:pt>
                <c:pt idx="1519">
                  <c:v>43833</c:v>
                </c:pt>
                <c:pt idx="1520">
                  <c:v>43836</c:v>
                </c:pt>
                <c:pt idx="1521">
                  <c:v>43837</c:v>
                </c:pt>
                <c:pt idx="1522">
                  <c:v>43838</c:v>
                </c:pt>
                <c:pt idx="1523">
                  <c:v>43839</c:v>
                </c:pt>
                <c:pt idx="1524">
                  <c:v>43840</c:v>
                </c:pt>
                <c:pt idx="1525">
                  <c:v>43843</c:v>
                </c:pt>
                <c:pt idx="1526">
                  <c:v>43844</c:v>
                </c:pt>
                <c:pt idx="1527">
                  <c:v>43845</c:v>
                </c:pt>
                <c:pt idx="1528">
                  <c:v>43846</c:v>
                </c:pt>
                <c:pt idx="1529">
                  <c:v>43847</c:v>
                </c:pt>
                <c:pt idx="1530">
                  <c:v>43850</c:v>
                </c:pt>
                <c:pt idx="1531">
                  <c:v>43851</c:v>
                </c:pt>
                <c:pt idx="1532">
                  <c:v>43852</c:v>
                </c:pt>
                <c:pt idx="1533">
                  <c:v>43853</c:v>
                </c:pt>
                <c:pt idx="1534">
                  <c:v>43854</c:v>
                </c:pt>
                <c:pt idx="1535">
                  <c:v>43857</c:v>
                </c:pt>
                <c:pt idx="1536">
                  <c:v>43858</c:v>
                </c:pt>
                <c:pt idx="1537">
                  <c:v>43859</c:v>
                </c:pt>
                <c:pt idx="1538">
                  <c:v>43860</c:v>
                </c:pt>
                <c:pt idx="1539">
                  <c:v>43861</c:v>
                </c:pt>
                <c:pt idx="1540">
                  <c:v>43864</c:v>
                </c:pt>
                <c:pt idx="1541">
                  <c:v>43865</c:v>
                </c:pt>
                <c:pt idx="1542">
                  <c:v>43866</c:v>
                </c:pt>
                <c:pt idx="1543">
                  <c:v>43867</c:v>
                </c:pt>
                <c:pt idx="1544">
                  <c:v>43868</c:v>
                </c:pt>
                <c:pt idx="1545">
                  <c:v>43871</c:v>
                </c:pt>
                <c:pt idx="1546">
                  <c:v>43872</c:v>
                </c:pt>
                <c:pt idx="1547">
                  <c:v>43873</c:v>
                </c:pt>
                <c:pt idx="1548">
                  <c:v>43874</c:v>
                </c:pt>
                <c:pt idx="1549">
                  <c:v>43875</c:v>
                </c:pt>
                <c:pt idx="1550">
                  <c:v>43878</c:v>
                </c:pt>
                <c:pt idx="1551">
                  <c:v>43879</c:v>
                </c:pt>
                <c:pt idx="1552">
                  <c:v>43880</c:v>
                </c:pt>
                <c:pt idx="1553">
                  <c:v>43881</c:v>
                </c:pt>
                <c:pt idx="1554">
                  <c:v>43882</c:v>
                </c:pt>
                <c:pt idx="1555">
                  <c:v>43885</c:v>
                </c:pt>
                <c:pt idx="1556">
                  <c:v>43886</c:v>
                </c:pt>
                <c:pt idx="1557">
                  <c:v>43887</c:v>
                </c:pt>
                <c:pt idx="1558">
                  <c:v>43888</c:v>
                </c:pt>
                <c:pt idx="1559">
                  <c:v>43889</c:v>
                </c:pt>
                <c:pt idx="1560">
                  <c:v>43892</c:v>
                </c:pt>
                <c:pt idx="1561">
                  <c:v>43893</c:v>
                </c:pt>
                <c:pt idx="1562">
                  <c:v>43894</c:v>
                </c:pt>
                <c:pt idx="1563">
                  <c:v>43895</c:v>
                </c:pt>
                <c:pt idx="1564">
                  <c:v>43896</c:v>
                </c:pt>
                <c:pt idx="1565">
                  <c:v>43899</c:v>
                </c:pt>
                <c:pt idx="1566">
                  <c:v>43900</c:v>
                </c:pt>
                <c:pt idx="1567">
                  <c:v>43901</c:v>
                </c:pt>
                <c:pt idx="1568">
                  <c:v>43902</c:v>
                </c:pt>
                <c:pt idx="1569">
                  <c:v>43903</c:v>
                </c:pt>
                <c:pt idx="1570">
                  <c:v>43906</c:v>
                </c:pt>
                <c:pt idx="1571">
                  <c:v>43907</c:v>
                </c:pt>
                <c:pt idx="1572">
                  <c:v>43908</c:v>
                </c:pt>
                <c:pt idx="1573">
                  <c:v>43909</c:v>
                </c:pt>
                <c:pt idx="1574">
                  <c:v>43910</c:v>
                </c:pt>
                <c:pt idx="1575">
                  <c:v>43913</c:v>
                </c:pt>
                <c:pt idx="1576">
                  <c:v>43914</c:v>
                </c:pt>
                <c:pt idx="1577">
                  <c:v>43915</c:v>
                </c:pt>
                <c:pt idx="1578">
                  <c:v>43916</c:v>
                </c:pt>
                <c:pt idx="1579">
                  <c:v>43917</c:v>
                </c:pt>
                <c:pt idx="1580">
                  <c:v>43920</c:v>
                </c:pt>
                <c:pt idx="1581">
                  <c:v>43921</c:v>
                </c:pt>
                <c:pt idx="1582">
                  <c:v>43922</c:v>
                </c:pt>
                <c:pt idx="1583">
                  <c:v>43923</c:v>
                </c:pt>
                <c:pt idx="1584">
                  <c:v>43924</c:v>
                </c:pt>
                <c:pt idx="1585">
                  <c:v>43927</c:v>
                </c:pt>
                <c:pt idx="1586">
                  <c:v>43928</c:v>
                </c:pt>
                <c:pt idx="1587">
                  <c:v>43929</c:v>
                </c:pt>
                <c:pt idx="1588">
                  <c:v>43930</c:v>
                </c:pt>
                <c:pt idx="1589">
                  <c:v>43935</c:v>
                </c:pt>
                <c:pt idx="1590">
                  <c:v>43936</c:v>
                </c:pt>
                <c:pt idx="1591">
                  <c:v>43937</c:v>
                </c:pt>
                <c:pt idx="1592">
                  <c:v>43938</c:v>
                </c:pt>
                <c:pt idx="1593">
                  <c:v>43941</c:v>
                </c:pt>
                <c:pt idx="1594">
                  <c:v>43942</c:v>
                </c:pt>
                <c:pt idx="1595">
                  <c:v>43943</c:v>
                </c:pt>
                <c:pt idx="1596">
                  <c:v>43944</c:v>
                </c:pt>
                <c:pt idx="1597">
                  <c:v>43945</c:v>
                </c:pt>
                <c:pt idx="1598">
                  <c:v>43948</c:v>
                </c:pt>
                <c:pt idx="1599">
                  <c:v>43949</c:v>
                </c:pt>
                <c:pt idx="1600">
                  <c:v>43950</c:v>
                </c:pt>
                <c:pt idx="1601">
                  <c:v>43951</c:v>
                </c:pt>
                <c:pt idx="1602">
                  <c:v>43952</c:v>
                </c:pt>
                <c:pt idx="1603">
                  <c:v>43955</c:v>
                </c:pt>
                <c:pt idx="1604">
                  <c:v>43956</c:v>
                </c:pt>
                <c:pt idx="1605">
                  <c:v>43957</c:v>
                </c:pt>
                <c:pt idx="1606">
                  <c:v>43958</c:v>
                </c:pt>
                <c:pt idx="1607">
                  <c:v>43962</c:v>
                </c:pt>
                <c:pt idx="1608">
                  <c:v>43963</c:v>
                </c:pt>
                <c:pt idx="1609">
                  <c:v>43964</c:v>
                </c:pt>
                <c:pt idx="1610">
                  <c:v>43965</c:v>
                </c:pt>
                <c:pt idx="1611">
                  <c:v>43966</c:v>
                </c:pt>
                <c:pt idx="1612">
                  <c:v>43969</c:v>
                </c:pt>
                <c:pt idx="1613">
                  <c:v>43970</c:v>
                </c:pt>
                <c:pt idx="1614">
                  <c:v>43971</c:v>
                </c:pt>
                <c:pt idx="1615">
                  <c:v>43972</c:v>
                </c:pt>
                <c:pt idx="1616">
                  <c:v>43973</c:v>
                </c:pt>
                <c:pt idx="1617">
                  <c:v>43977</c:v>
                </c:pt>
                <c:pt idx="1618">
                  <c:v>43978</c:v>
                </c:pt>
                <c:pt idx="1619">
                  <c:v>43979</c:v>
                </c:pt>
                <c:pt idx="1620">
                  <c:v>43980</c:v>
                </c:pt>
                <c:pt idx="1621">
                  <c:v>43983</c:v>
                </c:pt>
                <c:pt idx="1622">
                  <c:v>43984</c:v>
                </c:pt>
                <c:pt idx="1623">
                  <c:v>43985</c:v>
                </c:pt>
                <c:pt idx="1624">
                  <c:v>43986</c:v>
                </c:pt>
                <c:pt idx="1625">
                  <c:v>43987</c:v>
                </c:pt>
                <c:pt idx="1626">
                  <c:v>43990</c:v>
                </c:pt>
                <c:pt idx="1627">
                  <c:v>43991</c:v>
                </c:pt>
                <c:pt idx="1628">
                  <c:v>43992</c:v>
                </c:pt>
                <c:pt idx="1629">
                  <c:v>43993</c:v>
                </c:pt>
                <c:pt idx="1630">
                  <c:v>43994</c:v>
                </c:pt>
                <c:pt idx="1631">
                  <c:v>43997</c:v>
                </c:pt>
                <c:pt idx="1632">
                  <c:v>43998</c:v>
                </c:pt>
                <c:pt idx="1633">
                  <c:v>43999</c:v>
                </c:pt>
                <c:pt idx="1634">
                  <c:v>44000</c:v>
                </c:pt>
                <c:pt idx="1635">
                  <c:v>44001</c:v>
                </c:pt>
                <c:pt idx="1636">
                  <c:v>44004</c:v>
                </c:pt>
                <c:pt idx="1637">
                  <c:v>44005</c:v>
                </c:pt>
                <c:pt idx="1638">
                  <c:v>44006</c:v>
                </c:pt>
                <c:pt idx="1639">
                  <c:v>44007</c:v>
                </c:pt>
                <c:pt idx="1640">
                  <c:v>44008</c:v>
                </c:pt>
                <c:pt idx="1641">
                  <c:v>44011</c:v>
                </c:pt>
                <c:pt idx="1642">
                  <c:v>44012</c:v>
                </c:pt>
                <c:pt idx="1643">
                  <c:v>44013</c:v>
                </c:pt>
                <c:pt idx="1644">
                  <c:v>44014</c:v>
                </c:pt>
                <c:pt idx="1645">
                  <c:v>44015</c:v>
                </c:pt>
                <c:pt idx="1646">
                  <c:v>44018</c:v>
                </c:pt>
                <c:pt idx="1647">
                  <c:v>44019</c:v>
                </c:pt>
                <c:pt idx="1648">
                  <c:v>44020</c:v>
                </c:pt>
                <c:pt idx="1649">
                  <c:v>44021</c:v>
                </c:pt>
                <c:pt idx="1650">
                  <c:v>44022</c:v>
                </c:pt>
                <c:pt idx="1651">
                  <c:v>44025</c:v>
                </c:pt>
                <c:pt idx="1652">
                  <c:v>44026</c:v>
                </c:pt>
                <c:pt idx="1653">
                  <c:v>44027</c:v>
                </c:pt>
                <c:pt idx="1654">
                  <c:v>44028</c:v>
                </c:pt>
                <c:pt idx="1655">
                  <c:v>44029</c:v>
                </c:pt>
                <c:pt idx="1656">
                  <c:v>44032</c:v>
                </c:pt>
                <c:pt idx="1657">
                  <c:v>44033</c:v>
                </c:pt>
                <c:pt idx="1658">
                  <c:v>44034</c:v>
                </c:pt>
                <c:pt idx="1659">
                  <c:v>44035</c:v>
                </c:pt>
                <c:pt idx="1660">
                  <c:v>44036</c:v>
                </c:pt>
                <c:pt idx="1661">
                  <c:v>44039</c:v>
                </c:pt>
                <c:pt idx="1662">
                  <c:v>44040</c:v>
                </c:pt>
                <c:pt idx="1663">
                  <c:v>44041</c:v>
                </c:pt>
                <c:pt idx="1664">
                  <c:v>44042</c:v>
                </c:pt>
                <c:pt idx="1665">
                  <c:v>44043</c:v>
                </c:pt>
                <c:pt idx="1666">
                  <c:v>44046</c:v>
                </c:pt>
                <c:pt idx="1667">
                  <c:v>44047</c:v>
                </c:pt>
                <c:pt idx="1668">
                  <c:v>44048</c:v>
                </c:pt>
                <c:pt idx="1669">
                  <c:v>44049</c:v>
                </c:pt>
                <c:pt idx="1670">
                  <c:v>44050</c:v>
                </c:pt>
                <c:pt idx="1671">
                  <c:v>44053</c:v>
                </c:pt>
                <c:pt idx="1672">
                  <c:v>44054</c:v>
                </c:pt>
                <c:pt idx="1673">
                  <c:v>44055</c:v>
                </c:pt>
                <c:pt idx="1674">
                  <c:v>44056</c:v>
                </c:pt>
                <c:pt idx="1675">
                  <c:v>44057</c:v>
                </c:pt>
                <c:pt idx="1676">
                  <c:v>44060</c:v>
                </c:pt>
                <c:pt idx="1677">
                  <c:v>44061</c:v>
                </c:pt>
                <c:pt idx="1678">
                  <c:v>44062</c:v>
                </c:pt>
                <c:pt idx="1679">
                  <c:v>44063</c:v>
                </c:pt>
                <c:pt idx="1680">
                  <c:v>44064</c:v>
                </c:pt>
                <c:pt idx="1681">
                  <c:v>44067</c:v>
                </c:pt>
                <c:pt idx="1682">
                  <c:v>44068</c:v>
                </c:pt>
                <c:pt idx="1683">
                  <c:v>44069</c:v>
                </c:pt>
                <c:pt idx="1684">
                  <c:v>44070</c:v>
                </c:pt>
                <c:pt idx="1685">
                  <c:v>44071</c:v>
                </c:pt>
                <c:pt idx="1686">
                  <c:v>44075</c:v>
                </c:pt>
              </c:numCache>
            </c:numRef>
          </c:cat>
          <c:val>
            <c:numRef>
              <c:f>'8556002'!$B$7:$B$1693</c:f>
              <c:numCache>
                <c:formatCode>0.0000</c:formatCode>
                <c:ptCount val="1687"/>
                <c:pt idx="1">
                  <c:v>1.2036</c:v>
                </c:pt>
                <c:pt idx="2" formatCode="General">
                  <c:v>1.208</c:v>
                </c:pt>
                <c:pt idx="3" formatCode="General">
                  <c:v>1.2029000000000001</c:v>
                </c:pt>
                <c:pt idx="4" formatCode="General">
                  <c:v>1.2052</c:v>
                </c:pt>
                <c:pt idx="5" formatCode="General">
                  <c:v>1.2110000000000001</c:v>
                </c:pt>
                <c:pt idx="6" formatCode="General">
                  <c:v>1.2119</c:v>
                </c:pt>
                <c:pt idx="7" formatCode="General">
                  <c:v>1.2057</c:v>
                </c:pt>
                <c:pt idx="8" formatCode="General">
                  <c:v>1.2</c:v>
                </c:pt>
                <c:pt idx="9" formatCode="General">
                  <c:v>1.2025999999999999</c:v>
                </c:pt>
                <c:pt idx="10" formatCode="General">
                  <c:v>1.2024999999999999</c:v>
                </c:pt>
                <c:pt idx="11" formatCode="General">
                  <c:v>1.2018</c:v>
                </c:pt>
                <c:pt idx="12" formatCode="General">
                  <c:v>1.2130000000000001</c:v>
                </c:pt>
                <c:pt idx="13" formatCode="General">
                  <c:v>1.2107000000000001</c:v>
                </c:pt>
                <c:pt idx="14" formatCode="General">
                  <c:v>1.2157</c:v>
                </c:pt>
                <c:pt idx="15" formatCode="General">
                  <c:v>1.2224999999999999</c:v>
                </c:pt>
                <c:pt idx="16" formatCode="General">
                  <c:v>1.2156</c:v>
                </c:pt>
                <c:pt idx="17" formatCode="General">
                  <c:v>1.2058</c:v>
                </c:pt>
                <c:pt idx="18" formatCode="General">
                  <c:v>1.2121999999999999</c:v>
                </c:pt>
                <c:pt idx="19" formatCode="General">
                  <c:v>1.2138</c:v>
                </c:pt>
                <c:pt idx="20" formatCode="General">
                  <c:v>1.2131000000000001</c:v>
                </c:pt>
                <c:pt idx="21" formatCode="General">
                  <c:v>1.2163999999999999</c:v>
                </c:pt>
                <c:pt idx="22" formatCode="General">
                  <c:v>1.2189000000000001</c:v>
                </c:pt>
                <c:pt idx="23" formatCode="General">
                  <c:v>1.2081999999999999</c:v>
                </c:pt>
                <c:pt idx="24" formatCode="General">
                  <c:v>1.2061999999999999</c:v>
                </c:pt>
                <c:pt idx="25" formatCode="General">
                  <c:v>1.2050000000000001</c:v>
                </c:pt>
                <c:pt idx="26" formatCode="General">
                  <c:v>1.2003999999999999</c:v>
                </c:pt>
                <c:pt idx="27" formatCode="General">
                  <c:v>1.2038</c:v>
                </c:pt>
                <c:pt idx="28" formatCode="General">
                  <c:v>1.2015</c:v>
                </c:pt>
                <c:pt idx="29" formatCode="General">
                  <c:v>1.2053</c:v>
                </c:pt>
                <c:pt idx="30" formatCode="General">
                  <c:v>1.2205999999999999</c:v>
                </c:pt>
                <c:pt idx="31" formatCode="General">
                  <c:v>1.2174</c:v>
                </c:pt>
                <c:pt idx="32" formatCode="General">
                  <c:v>1.2225999999999999</c:v>
                </c:pt>
                <c:pt idx="33" formatCode="General">
                  <c:v>1.2197</c:v>
                </c:pt>
                <c:pt idx="34" formatCode="General">
                  <c:v>1.2143999999999999</c:v>
                </c:pt>
                <c:pt idx="35" formatCode="General">
                  <c:v>1.2153</c:v>
                </c:pt>
                <c:pt idx="36" formatCode="General">
                  <c:v>1.2148000000000001</c:v>
                </c:pt>
                <c:pt idx="37" formatCode="General">
                  <c:v>1.214</c:v>
                </c:pt>
                <c:pt idx="38" formatCode="General">
                  <c:v>1.2116</c:v>
                </c:pt>
                <c:pt idx="39" formatCode="General">
                  <c:v>1.2145999999999999</c:v>
                </c:pt>
                <c:pt idx="40" formatCode="General">
                  <c:v>1.2176</c:v>
                </c:pt>
                <c:pt idx="41" formatCode="General">
                  <c:v>1.2184999999999999</c:v>
                </c:pt>
                <c:pt idx="42" formatCode="General">
                  <c:v>1.2134</c:v>
                </c:pt>
                <c:pt idx="43" formatCode="General">
                  <c:v>1.2137</c:v>
                </c:pt>
                <c:pt idx="44" formatCode="General">
                  <c:v>1.2133</c:v>
                </c:pt>
                <c:pt idx="45" formatCode="General">
                  <c:v>1.2177</c:v>
                </c:pt>
                <c:pt idx="46" formatCode="General">
                  <c:v>1.2079</c:v>
                </c:pt>
                <c:pt idx="47" formatCode="General">
                  <c:v>1.2061999999999999</c:v>
                </c:pt>
                <c:pt idx="48" formatCode="General">
                  <c:v>1.1983999999999999</c:v>
                </c:pt>
                <c:pt idx="49" formatCode="General">
                  <c:v>1.1991000000000001</c:v>
                </c:pt>
                <c:pt idx="50" formatCode="General">
                  <c:v>1.1942999999999999</c:v>
                </c:pt>
                <c:pt idx="51" formatCode="General">
                  <c:v>1.1975</c:v>
                </c:pt>
                <c:pt idx="52" formatCode="General">
                  <c:v>1.1942999999999999</c:v>
                </c:pt>
                <c:pt idx="53" formatCode="General">
                  <c:v>1.1951000000000001</c:v>
                </c:pt>
                <c:pt idx="54" formatCode="General">
                  <c:v>1.1913</c:v>
                </c:pt>
                <c:pt idx="55" formatCode="General">
                  <c:v>1.1955</c:v>
                </c:pt>
                <c:pt idx="56" formatCode="General">
                  <c:v>1.1979</c:v>
                </c:pt>
                <c:pt idx="57" formatCode="General">
                  <c:v>1.1969000000000001</c:v>
                </c:pt>
                <c:pt idx="58" formatCode="General">
                  <c:v>1.1962999999999999</c:v>
                </c:pt>
                <c:pt idx="59" formatCode="General">
                  <c:v>1.1980999999999999</c:v>
                </c:pt>
                <c:pt idx="60" formatCode="General">
                  <c:v>1.2016</c:v>
                </c:pt>
                <c:pt idx="61" formatCode="General">
                  <c:v>1.2090000000000001</c:v>
                </c:pt>
                <c:pt idx="62" formatCode="General">
                  <c:v>1.2097</c:v>
                </c:pt>
                <c:pt idx="63" formatCode="General">
                  <c:v>1.2096</c:v>
                </c:pt>
                <c:pt idx="64" formatCode="General">
                  <c:v>1.206</c:v>
                </c:pt>
                <c:pt idx="65" formatCode="General">
                  <c:v>1.2081999999999999</c:v>
                </c:pt>
                <c:pt idx="66" formatCode="General">
                  <c:v>1.2092000000000001</c:v>
                </c:pt>
                <c:pt idx="67" formatCode="General">
                  <c:v>1.2115</c:v>
                </c:pt>
                <c:pt idx="68" formatCode="General">
                  <c:v>1.2088000000000001</c:v>
                </c:pt>
                <c:pt idx="69" formatCode="General">
                  <c:v>1.2142999999999999</c:v>
                </c:pt>
                <c:pt idx="70" formatCode="General">
                  <c:v>1.2115</c:v>
                </c:pt>
                <c:pt idx="71" formatCode="General">
                  <c:v>1.2084999999999999</c:v>
                </c:pt>
                <c:pt idx="72" formatCode="General">
                  <c:v>1.2040999999999999</c:v>
                </c:pt>
                <c:pt idx="73" formatCode="General">
                  <c:v>1.2113</c:v>
                </c:pt>
                <c:pt idx="74" formatCode="General">
                  <c:v>1.2101999999999999</c:v>
                </c:pt>
                <c:pt idx="75" formatCode="General">
                  <c:v>1.2161</c:v>
                </c:pt>
                <c:pt idx="76" formatCode="General">
                  <c:v>1.2149000000000001</c:v>
                </c:pt>
                <c:pt idx="77" formatCode="General">
                  <c:v>1.2194</c:v>
                </c:pt>
                <c:pt idx="78" formatCode="General">
                  <c:v>1.2134</c:v>
                </c:pt>
                <c:pt idx="79" formatCode="General">
                  <c:v>1.2157</c:v>
                </c:pt>
                <c:pt idx="80" formatCode="General">
                  <c:v>1.2149000000000001</c:v>
                </c:pt>
                <c:pt idx="81" formatCode="General">
                  <c:v>1.214</c:v>
                </c:pt>
                <c:pt idx="82" formatCode="General">
                  <c:v>1.2190000000000001</c:v>
                </c:pt>
                <c:pt idx="83" formatCode="General">
                  <c:v>1.2179</c:v>
                </c:pt>
                <c:pt idx="84" formatCode="General">
                  <c:v>1.2184999999999999</c:v>
                </c:pt>
                <c:pt idx="85" formatCode="General">
                  <c:v>1.2170000000000001</c:v>
                </c:pt>
                <c:pt idx="86" formatCode="General">
                  <c:v>1.2196</c:v>
                </c:pt>
                <c:pt idx="87" formatCode="General">
                  <c:v>1.2183999999999999</c:v>
                </c:pt>
                <c:pt idx="88" formatCode="General">
                  <c:v>1.2228000000000001</c:v>
                </c:pt>
                <c:pt idx="89" formatCode="General">
                  <c:v>1.2242999999999999</c:v>
                </c:pt>
                <c:pt idx="90" formatCode="General">
                  <c:v>1.2265999999999999</c:v>
                </c:pt>
                <c:pt idx="91" formatCode="General">
                  <c:v>1.2284999999999999</c:v>
                </c:pt>
                <c:pt idx="92" formatCode="General">
                  <c:v>1.2238</c:v>
                </c:pt>
                <c:pt idx="93" formatCode="General">
                  <c:v>1.2245999999999999</c:v>
                </c:pt>
                <c:pt idx="94" formatCode="General">
                  <c:v>1.228</c:v>
                </c:pt>
                <c:pt idx="95" formatCode="General">
                  <c:v>1.2265999999999999</c:v>
                </c:pt>
                <c:pt idx="96" formatCode="General">
                  <c:v>1.2301</c:v>
                </c:pt>
                <c:pt idx="97" formatCode="General">
                  <c:v>1.2352000000000001</c:v>
                </c:pt>
                <c:pt idx="98" formatCode="General">
                  <c:v>1.2344999999999999</c:v>
                </c:pt>
                <c:pt idx="99" formatCode="General">
                  <c:v>1.2355</c:v>
                </c:pt>
                <c:pt idx="100" formatCode="General">
                  <c:v>1.2342</c:v>
                </c:pt>
                <c:pt idx="101" formatCode="General">
                  <c:v>1.2287999999999999</c:v>
                </c:pt>
                <c:pt idx="102" formatCode="General">
                  <c:v>1.2279</c:v>
                </c:pt>
                <c:pt idx="103" formatCode="General">
                  <c:v>1.2292000000000001</c:v>
                </c:pt>
                <c:pt idx="104" formatCode="General">
                  <c:v>1.2316</c:v>
                </c:pt>
                <c:pt idx="105" formatCode="General">
                  <c:v>1.2289000000000001</c:v>
                </c:pt>
                <c:pt idx="106" formatCode="General">
                  <c:v>1.2299</c:v>
                </c:pt>
                <c:pt idx="107" formatCode="General">
                  <c:v>1.2333000000000001</c:v>
                </c:pt>
                <c:pt idx="108" formatCode="General">
                  <c:v>1.2309000000000001</c:v>
                </c:pt>
                <c:pt idx="109" formatCode="General">
                  <c:v>1.2356</c:v>
                </c:pt>
                <c:pt idx="110" formatCode="General">
                  <c:v>1.2374000000000001</c:v>
                </c:pt>
                <c:pt idx="111" formatCode="General">
                  <c:v>1.2404999999999999</c:v>
                </c:pt>
                <c:pt idx="112" formatCode="General">
                  <c:v>1.2428999999999999</c:v>
                </c:pt>
                <c:pt idx="113" formatCode="General">
                  <c:v>1.2537</c:v>
                </c:pt>
                <c:pt idx="114" formatCode="General">
                  <c:v>1.2515000000000001</c:v>
                </c:pt>
                <c:pt idx="115" formatCode="General">
                  <c:v>1.2528999999999999</c:v>
                </c:pt>
                <c:pt idx="116" formatCode="General">
                  <c:v>1.2481</c:v>
                </c:pt>
                <c:pt idx="117" formatCode="General">
                  <c:v>1.2511000000000001</c:v>
                </c:pt>
                <c:pt idx="118" formatCode="General">
                  <c:v>1.2535000000000001</c:v>
                </c:pt>
                <c:pt idx="119" formatCode="General">
                  <c:v>1.2513000000000001</c:v>
                </c:pt>
                <c:pt idx="120" formatCode="General">
                  <c:v>1.2482</c:v>
                </c:pt>
                <c:pt idx="121" formatCode="General">
                  <c:v>1.2455000000000001</c:v>
                </c:pt>
                <c:pt idx="122" formatCode="General">
                  <c:v>1.2515000000000001</c:v>
                </c:pt>
                <c:pt idx="123" formatCode="General">
                  <c:v>1.2475000000000001</c:v>
                </c:pt>
                <c:pt idx="124" formatCode="General">
                  <c:v>1.2487999999999999</c:v>
                </c:pt>
                <c:pt idx="125" formatCode="General">
                  <c:v>1.2527999999999999</c:v>
                </c:pt>
                <c:pt idx="126" formatCode="General">
                  <c:v>1.2574000000000001</c:v>
                </c:pt>
                <c:pt idx="127" formatCode="General">
                  <c:v>1.2596000000000001</c:v>
                </c:pt>
                <c:pt idx="128" formatCode="General">
                  <c:v>1.2619</c:v>
                </c:pt>
                <c:pt idx="129" formatCode="General">
                  <c:v>1.2598</c:v>
                </c:pt>
                <c:pt idx="130" formatCode="General">
                  <c:v>1.2575000000000001</c:v>
                </c:pt>
                <c:pt idx="131" formatCode="General">
                  <c:v>1.2565</c:v>
                </c:pt>
                <c:pt idx="132" formatCode="General">
                  <c:v>1.2581</c:v>
                </c:pt>
                <c:pt idx="133" formatCode="General">
                  <c:v>1.2576000000000001</c:v>
                </c:pt>
                <c:pt idx="134" formatCode="General">
                  <c:v>1.2541</c:v>
                </c:pt>
                <c:pt idx="135" formatCode="General">
                  <c:v>1.2634000000000001</c:v>
                </c:pt>
                <c:pt idx="136" formatCode="General">
                  <c:v>1.2665</c:v>
                </c:pt>
                <c:pt idx="137" formatCode="General">
                  <c:v>1.2645</c:v>
                </c:pt>
                <c:pt idx="138" formatCode="General">
                  <c:v>1.2634000000000001</c:v>
                </c:pt>
                <c:pt idx="139" formatCode="General">
                  <c:v>1.2622</c:v>
                </c:pt>
                <c:pt idx="140" formatCode="General">
                  <c:v>1.2665999999999999</c:v>
                </c:pt>
                <c:pt idx="141" formatCode="General">
                  <c:v>1.2656000000000001</c:v>
                </c:pt>
                <c:pt idx="142" formatCode="General">
                  <c:v>1.2602</c:v>
                </c:pt>
                <c:pt idx="143" formatCode="General">
                  <c:v>1.2638</c:v>
                </c:pt>
                <c:pt idx="144" formatCode="General">
                  <c:v>1.2648999999999999</c:v>
                </c:pt>
                <c:pt idx="145" formatCode="General">
                  <c:v>1.2636000000000001</c:v>
                </c:pt>
                <c:pt idx="146" formatCode="General">
                  <c:v>1.2635000000000001</c:v>
                </c:pt>
                <c:pt idx="147" formatCode="General">
                  <c:v>1.2618</c:v>
                </c:pt>
                <c:pt idx="148" formatCode="General">
                  <c:v>1.2538</c:v>
                </c:pt>
                <c:pt idx="149" formatCode="General">
                  <c:v>1.2548999999999999</c:v>
                </c:pt>
                <c:pt idx="150" formatCode="General">
                  <c:v>1.2619</c:v>
                </c:pt>
                <c:pt idx="151" formatCode="General">
                  <c:v>1.2602</c:v>
                </c:pt>
                <c:pt idx="152" formatCode="General">
                  <c:v>1.2615000000000001</c:v>
                </c:pt>
                <c:pt idx="153" formatCode="General">
                  <c:v>1.2523</c:v>
                </c:pt>
                <c:pt idx="154" formatCode="General">
                  <c:v>1.2541</c:v>
                </c:pt>
                <c:pt idx="155" formatCode="General">
                  <c:v>1.2581</c:v>
                </c:pt>
                <c:pt idx="156" formatCode="General">
                  <c:v>1.2477</c:v>
                </c:pt>
                <c:pt idx="157" formatCode="General">
                  <c:v>1.2471000000000001</c:v>
                </c:pt>
                <c:pt idx="158" formatCode="General">
                  <c:v>1.2466999999999999</c:v>
                </c:pt>
                <c:pt idx="159" formatCode="General">
                  <c:v>1.2514000000000001</c:v>
                </c:pt>
                <c:pt idx="160" formatCode="General">
                  <c:v>1.2477</c:v>
                </c:pt>
                <c:pt idx="161" formatCode="General">
                  <c:v>1.2527999999999999</c:v>
                </c:pt>
                <c:pt idx="162" formatCode="General">
                  <c:v>1.2494000000000001</c:v>
                </c:pt>
                <c:pt idx="163" formatCode="General">
                  <c:v>1.2524</c:v>
                </c:pt>
                <c:pt idx="164" formatCode="General">
                  <c:v>1.2555000000000001</c:v>
                </c:pt>
                <c:pt idx="165" formatCode="General">
                  <c:v>1.2561</c:v>
                </c:pt>
                <c:pt idx="166" formatCode="General">
                  <c:v>1.2585999999999999</c:v>
                </c:pt>
                <c:pt idx="167" formatCode="General">
                  <c:v>1.2608999999999999</c:v>
                </c:pt>
                <c:pt idx="168" formatCode="General">
                  <c:v>1.2646999999999999</c:v>
                </c:pt>
                <c:pt idx="169" formatCode="General">
                  <c:v>1.258</c:v>
                </c:pt>
                <c:pt idx="170" formatCode="General">
                  <c:v>1.2523</c:v>
                </c:pt>
                <c:pt idx="171" formatCode="General">
                  <c:v>1.2645999999999999</c:v>
                </c:pt>
                <c:pt idx="172" formatCode="General">
                  <c:v>1.2595000000000001</c:v>
                </c:pt>
                <c:pt idx="173" formatCode="General">
                  <c:v>1.2481</c:v>
                </c:pt>
                <c:pt idx="174" formatCode="General">
                  <c:v>1.2472000000000001</c:v>
                </c:pt>
                <c:pt idx="175" formatCode="General">
                  <c:v>1.2502</c:v>
                </c:pt>
                <c:pt idx="176" formatCode="General">
                  <c:v>1.2544</c:v>
                </c:pt>
                <c:pt idx="177" formatCode="General">
                  <c:v>1.2544</c:v>
                </c:pt>
                <c:pt idx="178" formatCode="General">
                  <c:v>1.2546999999999999</c:v>
                </c:pt>
                <c:pt idx="179" formatCode="General">
                  <c:v>1.2531000000000001</c:v>
                </c:pt>
                <c:pt idx="180" formatCode="General">
                  <c:v>1.2596000000000001</c:v>
                </c:pt>
                <c:pt idx="181" formatCode="General">
                  <c:v>1.2684</c:v>
                </c:pt>
                <c:pt idx="182" formatCode="General">
                  <c:v>1.2703</c:v>
                </c:pt>
                <c:pt idx="183" formatCode="General">
                  <c:v>1.2734000000000001</c:v>
                </c:pt>
                <c:pt idx="184" formatCode="General">
                  <c:v>1.2718</c:v>
                </c:pt>
                <c:pt idx="185" formatCode="General">
                  <c:v>1.2773000000000001</c:v>
                </c:pt>
                <c:pt idx="186" formatCode="General">
                  <c:v>1.2806999999999999</c:v>
                </c:pt>
                <c:pt idx="187" formatCode="General">
                  <c:v>1.2795000000000001</c:v>
                </c:pt>
                <c:pt idx="188" formatCode="General">
                  <c:v>1.2804</c:v>
                </c:pt>
                <c:pt idx="189" formatCode="General">
                  <c:v>1.2833000000000001</c:v>
                </c:pt>
                <c:pt idx="190" formatCode="General">
                  <c:v>1.2866</c:v>
                </c:pt>
                <c:pt idx="191" formatCode="General">
                  <c:v>1.2738</c:v>
                </c:pt>
                <c:pt idx="192" formatCode="General">
                  <c:v>1.2758</c:v>
                </c:pt>
                <c:pt idx="193" formatCode="General">
                  <c:v>1.2735000000000001</c:v>
                </c:pt>
                <c:pt idx="194" formatCode="General">
                  <c:v>1.2736000000000001</c:v>
                </c:pt>
                <c:pt idx="195" formatCode="General">
                  <c:v>1.2670999999999999</c:v>
                </c:pt>
                <c:pt idx="196" formatCode="General">
                  <c:v>1.2714000000000001</c:v>
                </c:pt>
                <c:pt idx="197" formatCode="General">
                  <c:v>1.2696000000000001</c:v>
                </c:pt>
                <c:pt idx="198" formatCode="General">
                  <c:v>1.2662</c:v>
                </c:pt>
                <c:pt idx="199" formatCode="General">
                  <c:v>1.2567999999999999</c:v>
                </c:pt>
                <c:pt idx="200" formatCode="General">
                  <c:v>1.2495000000000001</c:v>
                </c:pt>
                <c:pt idx="201" formatCode="General">
                  <c:v>1.2534000000000001</c:v>
                </c:pt>
                <c:pt idx="202" formatCode="General">
                  <c:v>1.2607999999999999</c:v>
                </c:pt>
                <c:pt idx="203" formatCode="General">
                  <c:v>1.2621</c:v>
                </c:pt>
                <c:pt idx="204" formatCode="General">
                  <c:v>1.2673000000000001</c:v>
                </c:pt>
                <c:pt idx="205" formatCode="General">
                  <c:v>1.2673000000000001</c:v>
                </c:pt>
                <c:pt idx="206" formatCode="General">
                  <c:v>1.2676000000000001</c:v>
                </c:pt>
                <c:pt idx="207" formatCode="General">
                  <c:v>1.2695000000000001</c:v>
                </c:pt>
                <c:pt idx="208" formatCode="General">
                  <c:v>1.2692000000000001</c:v>
                </c:pt>
                <c:pt idx="209" formatCode="General">
                  <c:v>1.2674000000000001</c:v>
                </c:pt>
                <c:pt idx="210" formatCode="General">
                  <c:v>1.2655000000000001</c:v>
                </c:pt>
                <c:pt idx="211" formatCode="General">
                  <c:v>1.2696000000000001</c:v>
                </c:pt>
                <c:pt idx="212" formatCode="General">
                  <c:v>1.2769999999999999</c:v>
                </c:pt>
                <c:pt idx="213" formatCode="General">
                  <c:v>1.2799</c:v>
                </c:pt>
                <c:pt idx="214" formatCode="General">
                  <c:v>1.2734000000000001</c:v>
                </c:pt>
                <c:pt idx="215" formatCode="General">
                  <c:v>1.2791999999999999</c:v>
                </c:pt>
                <c:pt idx="216" formatCode="General">
                  <c:v>1.2787999999999999</c:v>
                </c:pt>
                <c:pt idx="217" formatCode="General">
                  <c:v>1.2763</c:v>
                </c:pt>
                <c:pt idx="218" formatCode="General">
                  <c:v>1.2754000000000001</c:v>
                </c:pt>
                <c:pt idx="219" formatCode="General">
                  <c:v>1.2773000000000001</c:v>
                </c:pt>
                <c:pt idx="220" formatCode="General">
                  <c:v>1.2686999999999999</c:v>
                </c:pt>
                <c:pt idx="221" formatCode="General">
                  <c:v>1.2613000000000001</c:v>
                </c:pt>
                <c:pt idx="222" formatCode="General">
                  <c:v>1.2538</c:v>
                </c:pt>
                <c:pt idx="223" formatCode="General">
                  <c:v>1.2562</c:v>
                </c:pt>
                <c:pt idx="224" formatCode="General">
                  <c:v>1.2484999999999999</c:v>
                </c:pt>
                <c:pt idx="225" formatCode="General">
                  <c:v>1.2493000000000001</c:v>
                </c:pt>
                <c:pt idx="226" formatCode="General">
                  <c:v>1.2521</c:v>
                </c:pt>
                <c:pt idx="227" formatCode="General">
                  <c:v>1.2630999999999999</c:v>
                </c:pt>
                <c:pt idx="228" formatCode="General">
                  <c:v>1.2622</c:v>
                </c:pt>
                <c:pt idx="229" formatCode="General">
                  <c:v>1.2595000000000001</c:v>
                </c:pt>
                <c:pt idx="230" formatCode="General">
                  <c:v>1.2605999999999999</c:v>
                </c:pt>
                <c:pt idx="231" formatCode="General">
                  <c:v>1.2598</c:v>
                </c:pt>
                <c:pt idx="232" formatCode="General">
                  <c:v>1.2565</c:v>
                </c:pt>
                <c:pt idx="233" formatCode="General">
                  <c:v>1.2602</c:v>
                </c:pt>
                <c:pt idx="234" formatCode="General">
                  <c:v>1.2621</c:v>
                </c:pt>
                <c:pt idx="235" formatCode="General">
                  <c:v>1.2751999999999999</c:v>
                </c:pt>
                <c:pt idx="236" formatCode="General">
                  <c:v>1.2624</c:v>
                </c:pt>
                <c:pt idx="237" formatCode="General">
                  <c:v>1.2681</c:v>
                </c:pt>
                <c:pt idx="238" formatCode="General">
                  <c:v>1.2710999999999999</c:v>
                </c:pt>
                <c:pt idx="239" formatCode="General">
                  <c:v>1.2629999999999999</c:v>
                </c:pt>
                <c:pt idx="240" formatCode="General">
                  <c:v>1.2639</c:v>
                </c:pt>
                <c:pt idx="241" formatCode="General">
                  <c:v>1.2678</c:v>
                </c:pt>
                <c:pt idx="242" formatCode="General">
                  <c:v>1.2598</c:v>
                </c:pt>
                <c:pt idx="243" formatCode="General">
                  <c:v>1.2571000000000001</c:v>
                </c:pt>
                <c:pt idx="244" formatCode="General">
                  <c:v>1.2574000000000001</c:v>
                </c:pt>
                <c:pt idx="245" formatCode="General">
                  <c:v>1.2621</c:v>
                </c:pt>
                <c:pt idx="246" formatCode="General">
                  <c:v>1.2732000000000001</c:v>
                </c:pt>
                <c:pt idx="247" formatCode="General">
                  <c:v>1.2753000000000001</c:v>
                </c:pt>
                <c:pt idx="248" formatCode="General">
                  <c:v>1.2750999999999999</c:v>
                </c:pt>
                <c:pt idx="249" formatCode="General">
                  <c:v>1.2747999999999999</c:v>
                </c:pt>
                <c:pt idx="250" formatCode="General">
                  <c:v>1.274</c:v>
                </c:pt>
                <c:pt idx="251" formatCode="General">
                  <c:v>1.2749999999999999</c:v>
                </c:pt>
                <c:pt idx="252" formatCode="General">
                  <c:v>1.2789999999999999</c:v>
                </c:pt>
                <c:pt idx="253" formatCode="General">
                  <c:v>1.2841</c:v>
                </c:pt>
                <c:pt idx="254" formatCode="General">
                  <c:v>1.2789999999999999</c:v>
                </c:pt>
                <c:pt idx="255" formatCode="General">
                  <c:v>1.2766999999999999</c:v>
                </c:pt>
                <c:pt idx="256" formatCode="General">
                  <c:v>1.2726999999999999</c:v>
                </c:pt>
                <c:pt idx="257" formatCode="General">
                  <c:v>1.2762</c:v>
                </c:pt>
                <c:pt idx="258" formatCode="General">
                  <c:v>1.2788999999999999</c:v>
                </c:pt>
                <c:pt idx="259" formatCode="General">
                  <c:v>1.2801</c:v>
                </c:pt>
                <c:pt idx="260" formatCode="General">
                  <c:v>1.2809999999999999</c:v>
                </c:pt>
                <c:pt idx="261" formatCode="General">
                  <c:v>1.2881</c:v>
                </c:pt>
                <c:pt idx="262" formatCode="General">
                  <c:v>1.2907</c:v>
                </c:pt>
                <c:pt idx="263" formatCode="General">
                  <c:v>1.3090999999999999</c:v>
                </c:pt>
                <c:pt idx="264" formatCode="General">
                  <c:v>1.3149999999999999</c:v>
                </c:pt>
                <c:pt idx="265" formatCode="General">
                  <c:v>1.3030999999999999</c:v>
                </c:pt>
                <c:pt idx="266" formatCode="General">
                  <c:v>1.3129</c:v>
                </c:pt>
                <c:pt idx="267" formatCode="General">
                  <c:v>1.3046</c:v>
                </c:pt>
                <c:pt idx="268" formatCode="General">
                  <c:v>1.3213999999999999</c:v>
                </c:pt>
                <c:pt idx="269" formatCode="General">
                  <c:v>1.3360000000000001</c:v>
                </c:pt>
                <c:pt idx="270" formatCode="General">
                  <c:v>1.3371999999999999</c:v>
                </c:pt>
                <c:pt idx="271" formatCode="General">
                  <c:v>1.3334999999999999</c:v>
                </c:pt>
                <c:pt idx="272" formatCode="General">
                  <c:v>1.3385</c:v>
                </c:pt>
                <c:pt idx="273" formatCode="General">
                  <c:v>1.3299000000000001</c:v>
                </c:pt>
                <c:pt idx="274" formatCode="General">
                  <c:v>1.3309</c:v>
                </c:pt>
                <c:pt idx="275" formatCode="General">
                  <c:v>1.3255999999999999</c:v>
                </c:pt>
                <c:pt idx="276" formatCode="General">
                  <c:v>1.3201000000000001</c:v>
                </c:pt>
                <c:pt idx="277" formatCode="General">
                  <c:v>1.3317000000000001</c:v>
                </c:pt>
                <c:pt idx="278" formatCode="General">
                  <c:v>1.3375999999999999</c:v>
                </c:pt>
                <c:pt idx="279" formatCode="General">
                  <c:v>1.3460000000000001</c:v>
                </c:pt>
                <c:pt idx="280" formatCode="General">
                  <c:v>1.3444</c:v>
                </c:pt>
                <c:pt idx="281" formatCode="General">
                  <c:v>1.3475999999999999</c:v>
                </c:pt>
                <c:pt idx="282" formatCode="General">
                  <c:v>1.3504</c:v>
                </c:pt>
                <c:pt idx="283" formatCode="General">
                  <c:v>1.3509</c:v>
                </c:pt>
                <c:pt idx="284" formatCode="General">
                  <c:v>1.3499000000000001</c:v>
                </c:pt>
                <c:pt idx="285" formatCode="General">
                  <c:v>1.3486</c:v>
                </c:pt>
                <c:pt idx="286" formatCode="General">
                  <c:v>1.3451</c:v>
                </c:pt>
                <c:pt idx="287" formatCode="General">
                  <c:v>1.3596999999999999</c:v>
                </c:pt>
                <c:pt idx="288" formatCode="General">
                  <c:v>1.3555999999999999</c:v>
                </c:pt>
                <c:pt idx="289" formatCode="General">
                  <c:v>1.3523000000000001</c:v>
                </c:pt>
                <c:pt idx="290" formatCode="General">
                  <c:v>1.3605</c:v>
                </c:pt>
                <c:pt idx="291" formatCode="General">
                  <c:v>1.3636999999999999</c:v>
                </c:pt>
                <c:pt idx="292" formatCode="General">
                  <c:v>1.3636999999999999</c:v>
                </c:pt>
                <c:pt idx="293" formatCode="General">
                  <c:v>1.3742000000000001</c:v>
                </c:pt>
                <c:pt idx="294" formatCode="General">
                  <c:v>1.3774999999999999</c:v>
                </c:pt>
                <c:pt idx="295" formatCode="General">
                  <c:v>1.3723000000000001</c:v>
                </c:pt>
                <c:pt idx="296" formatCode="General">
                  <c:v>1.3743000000000001</c:v>
                </c:pt>
                <c:pt idx="297" formatCode="General">
                  <c:v>1.3794</c:v>
                </c:pt>
                <c:pt idx="298" formatCode="General">
                  <c:v>1.3812</c:v>
                </c:pt>
                <c:pt idx="299" formatCode="General">
                  <c:v>1.3868</c:v>
                </c:pt>
                <c:pt idx="300" formatCode="General">
                  <c:v>1.3917999999999999</c:v>
                </c:pt>
                <c:pt idx="301" formatCode="General">
                  <c:v>1.4089</c:v>
                </c:pt>
                <c:pt idx="302" formatCode="General">
                  <c:v>1.4134</c:v>
                </c:pt>
                <c:pt idx="303" formatCode="General">
                  <c:v>1.4043000000000001</c:v>
                </c:pt>
                <c:pt idx="304" formatCode="General">
                  <c:v>1.4021999999999999</c:v>
                </c:pt>
                <c:pt idx="305" formatCode="General">
                  <c:v>1.3995</c:v>
                </c:pt>
                <c:pt idx="306" formatCode="General">
                  <c:v>1.3902000000000001</c:v>
                </c:pt>
                <c:pt idx="307" formatCode="General">
                  <c:v>1.3798999999999999</c:v>
                </c:pt>
                <c:pt idx="308" formatCode="General">
                  <c:v>1.3866000000000001</c:v>
                </c:pt>
                <c:pt idx="309" formatCode="General">
                  <c:v>1.3828</c:v>
                </c:pt>
                <c:pt idx="310" formatCode="General">
                  <c:v>1.3668</c:v>
                </c:pt>
                <c:pt idx="311" formatCode="General">
                  <c:v>1.3633</c:v>
                </c:pt>
                <c:pt idx="312" formatCode="General">
                  <c:v>1.3575999999999999</c:v>
                </c:pt>
                <c:pt idx="313" formatCode="General">
                  <c:v>1.3593999999999999</c:v>
                </c:pt>
                <c:pt idx="314" formatCode="General">
                  <c:v>1.3661000000000001</c:v>
                </c:pt>
                <c:pt idx="315" formatCode="General">
                  <c:v>1.367</c:v>
                </c:pt>
                <c:pt idx="316" formatCode="General">
                  <c:v>1.3821000000000001</c:v>
                </c:pt>
                <c:pt idx="317" formatCode="General">
                  <c:v>1.3773</c:v>
                </c:pt>
                <c:pt idx="318" formatCode="General">
                  <c:v>1.363</c:v>
                </c:pt>
                <c:pt idx="319" formatCode="General">
                  <c:v>1.3693</c:v>
                </c:pt>
                <c:pt idx="320" formatCode="General">
                  <c:v>1.383</c:v>
                </c:pt>
                <c:pt idx="321" formatCode="General">
                  <c:v>1.3803000000000001</c:v>
                </c:pt>
                <c:pt idx="322" formatCode="General">
                  <c:v>1.3792</c:v>
                </c:pt>
                <c:pt idx="323" formatCode="General">
                  <c:v>1.3846000000000001</c:v>
                </c:pt>
                <c:pt idx="324" formatCode="General">
                  <c:v>1.383</c:v>
                </c:pt>
                <c:pt idx="325" formatCode="General">
                  <c:v>1.3917999999999999</c:v>
                </c:pt>
                <c:pt idx="326" formatCode="General">
                  <c:v>1.3923000000000001</c:v>
                </c:pt>
                <c:pt idx="327" formatCode="General">
                  <c:v>1.3884000000000001</c:v>
                </c:pt>
                <c:pt idx="328" formatCode="General">
                  <c:v>1.3869</c:v>
                </c:pt>
                <c:pt idx="329" formatCode="General">
                  <c:v>1.3902000000000001</c:v>
                </c:pt>
                <c:pt idx="330" formatCode="General">
                  <c:v>1.4021999999999999</c:v>
                </c:pt>
                <c:pt idx="331" formatCode="General">
                  <c:v>1.3935999999999999</c:v>
                </c:pt>
                <c:pt idx="332" formatCode="General">
                  <c:v>1.3958999999999999</c:v>
                </c:pt>
                <c:pt idx="333" formatCode="General">
                  <c:v>1.3976999999999999</c:v>
                </c:pt>
                <c:pt idx="334" formatCode="General">
                  <c:v>1.3954</c:v>
                </c:pt>
                <c:pt idx="335" formatCode="General">
                  <c:v>1.3858999999999999</c:v>
                </c:pt>
                <c:pt idx="336" formatCode="General">
                  <c:v>1.3720000000000001</c:v>
                </c:pt>
                <c:pt idx="337" formatCode="General">
                  <c:v>1.3527</c:v>
                </c:pt>
                <c:pt idx="338" formatCode="General">
                  <c:v>1.3581000000000001</c:v>
                </c:pt>
                <c:pt idx="339" formatCode="General">
                  <c:v>1.343</c:v>
                </c:pt>
                <c:pt idx="340" formatCode="General">
                  <c:v>1.3498000000000001</c:v>
                </c:pt>
                <c:pt idx="341" formatCode="General">
                  <c:v>1.3743000000000001</c:v>
                </c:pt>
                <c:pt idx="342" formatCode="General">
                  <c:v>1.3958999999999999</c:v>
                </c:pt>
                <c:pt idx="343" formatCode="General">
                  <c:v>1.3926000000000001</c:v>
                </c:pt>
                <c:pt idx="344" formatCode="General">
                  <c:v>1.3856999999999999</c:v>
                </c:pt>
                <c:pt idx="345" formatCode="General">
                  <c:v>1.3847</c:v>
                </c:pt>
                <c:pt idx="346" formatCode="General">
                  <c:v>1.3804000000000001</c:v>
                </c:pt>
                <c:pt idx="347" formatCode="General">
                  <c:v>1.3798999999999999</c:v>
                </c:pt>
                <c:pt idx="348" formatCode="General">
                  <c:v>1.3934</c:v>
                </c:pt>
                <c:pt idx="349" formatCode="General">
                  <c:v>1.4006000000000001</c:v>
                </c:pt>
                <c:pt idx="350" formatCode="General">
                  <c:v>1.4088000000000001</c:v>
                </c:pt>
                <c:pt idx="351" formatCode="General">
                  <c:v>1.4056999999999999</c:v>
                </c:pt>
                <c:pt idx="352" formatCode="General">
                  <c:v>1.4116</c:v>
                </c:pt>
                <c:pt idx="353" formatCode="General">
                  <c:v>1.4092</c:v>
                </c:pt>
                <c:pt idx="354" formatCode="General">
                  <c:v>1.4006000000000001</c:v>
                </c:pt>
                <c:pt idx="355" formatCode="General">
                  <c:v>1.3919999999999999</c:v>
                </c:pt>
                <c:pt idx="356" formatCode="General">
                  <c:v>1.3955</c:v>
                </c:pt>
                <c:pt idx="357" formatCode="General">
                  <c:v>1.3774</c:v>
                </c:pt>
                <c:pt idx="358" formatCode="General">
                  <c:v>1.3609</c:v>
                </c:pt>
                <c:pt idx="359" formatCode="General">
                  <c:v>1.3617999999999999</c:v>
                </c:pt>
                <c:pt idx="360" formatCode="General">
                  <c:v>1.3721000000000001</c:v>
                </c:pt>
                <c:pt idx="361" formatCode="General">
                  <c:v>1.3629</c:v>
                </c:pt>
                <c:pt idx="362" formatCode="General">
                  <c:v>1.3622000000000001</c:v>
                </c:pt>
                <c:pt idx="363" formatCode="General">
                  <c:v>1.3749</c:v>
                </c:pt>
                <c:pt idx="364" formatCode="General">
                  <c:v>1.3792</c:v>
                </c:pt>
                <c:pt idx="365" formatCode="General">
                  <c:v>1.3815</c:v>
                </c:pt>
                <c:pt idx="366" formatCode="General">
                  <c:v>1.3811</c:v>
                </c:pt>
                <c:pt idx="367" formatCode="General">
                  <c:v>1.3908</c:v>
                </c:pt>
                <c:pt idx="368" formatCode="General">
                  <c:v>1.3986000000000001</c:v>
                </c:pt>
                <c:pt idx="369" formatCode="General">
                  <c:v>1.3927</c:v>
                </c:pt>
                <c:pt idx="370" formatCode="General">
                  <c:v>1.4018999999999999</c:v>
                </c:pt>
                <c:pt idx="371" formatCode="General">
                  <c:v>1.3878999999999999</c:v>
                </c:pt>
                <c:pt idx="372" formatCode="General">
                  <c:v>1.4063000000000001</c:v>
                </c:pt>
                <c:pt idx="373" formatCode="General">
                  <c:v>1.4056999999999999</c:v>
                </c:pt>
                <c:pt idx="374" formatCode="General">
                  <c:v>1.4049</c:v>
                </c:pt>
                <c:pt idx="375" formatCode="General">
                  <c:v>1.4121999999999999</c:v>
                </c:pt>
                <c:pt idx="376" formatCode="General">
                  <c:v>1.4118999999999999</c:v>
                </c:pt>
                <c:pt idx="377" formatCode="General">
                  <c:v>1.4117999999999999</c:v>
                </c:pt>
                <c:pt idx="378" formatCode="General">
                  <c:v>1.4072</c:v>
                </c:pt>
                <c:pt idx="379" formatCode="General">
                  <c:v>1.405</c:v>
                </c:pt>
                <c:pt idx="380" formatCode="General">
                  <c:v>1.4056999999999999</c:v>
                </c:pt>
                <c:pt idx="381" formatCode="General">
                  <c:v>1.4088000000000001</c:v>
                </c:pt>
                <c:pt idx="382" formatCode="General">
                  <c:v>1.4098999999999999</c:v>
                </c:pt>
                <c:pt idx="383" formatCode="General">
                  <c:v>1.3874</c:v>
                </c:pt>
                <c:pt idx="384" formatCode="General">
                  <c:v>1.3931</c:v>
                </c:pt>
                <c:pt idx="385" formatCode="General">
                  <c:v>1.3879999999999999</c:v>
                </c:pt>
                <c:pt idx="386" formatCode="General">
                  <c:v>1.4104000000000001</c:v>
                </c:pt>
                <c:pt idx="387" formatCode="General">
                  <c:v>1.4155</c:v>
                </c:pt>
                <c:pt idx="388" formatCode="General">
                  <c:v>1.4248000000000001</c:v>
                </c:pt>
                <c:pt idx="389" formatCode="General">
                  <c:v>1.4294</c:v>
                </c:pt>
                <c:pt idx="390" formatCode="General">
                  <c:v>1.4401999999999999</c:v>
                </c:pt>
                <c:pt idx="391" formatCode="General">
                  <c:v>1.4352</c:v>
                </c:pt>
                <c:pt idx="392" formatCode="General">
                  <c:v>1.4229000000000001</c:v>
                </c:pt>
                <c:pt idx="393" formatCode="General">
                  <c:v>1.4350000000000001</c:v>
                </c:pt>
                <c:pt idx="394" formatCode="General">
                  <c:v>1.4141999999999999</c:v>
                </c:pt>
                <c:pt idx="395" formatCode="General">
                  <c:v>1.4134</c:v>
                </c:pt>
                <c:pt idx="396" formatCode="General">
                  <c:v>1.4028</c:v>
                </c:pt>
                <c:pt idx="397" formatCode="General">
                  <c:v>1.4114</c:v>
                </c:pt>
                <c:pt idx="398" formatCode="General">
                  <c:v>1.4189000000000001</c:v>
                </c:pt>
                <c:pt idx="399" formatCode="General">
                  <c:v>1.4289000000000001</c:v>
                </c:pt>
                <c:pt idx="400" formatCode="General">
                  <c:v>1.4126000000000001</c:v>
                </c:pt>
                <c:pt idx="401" formatCode="General">
                  <c:v>1.4234</c:v>
                </c:pt>
                <c:pt idx="402" formatCode="General">
                  <c:v>1.423</c:v>
                </c:pt>
                <c:pt idx="403" formatCode="General">
                  <c:v>1.4360999999999999</c:v>
                </c:pt>
                <c:pt idx="404" formatCode="General">
                  <c:v>1.4206000000000001</c:v>
                </c:pt>
                <c:pt idx="405" formatCode="General">
                  <c:v>1.4144000000000001</c:v>
                </c:pt>
                <c:pt idx="406" formatCode="General">
                  <c:v>1.4157</c:v>
                </c:pt>
                <c:pt idx="407" formatCode="General">
                  <c:v>1.4095</c:v>
                </c:pt>
                <c:pt idx="408" formatCode="General">
                  <c:v>1.3974</c:v>
                </c:pt>
                <c:pt idx="409" formatCode="General">
                  <c:v>1.4003000000000001</c:v>
                </c:pt>
                <c:pt idx="410" formatCode="General">
                  <c:v>1.4044000000000001</c:v>
                </c:pt>
                <c:pt idx="411" formatCode="General">
                  <c:v>1.4085000000000001</c:v>
                </c:pt>
                <c:pt idx="412" formatCode="General">
                  <c:v>1.4186000000000001</c:v>
                </c:pt>
                <c:pt idx="413" formatCode="General">
                  <c:v>1.4148000000000001</c:v>
                </c:pt>
                <c:pt idx="414" formatCode="General">
                  <c:v>1.3991</c:v>
                </c:pt>
                <c:pt idx="415" formatCode="General">
                  <c:v>1.3853</c:v>
                </c:pt>
                <c:pt idx="416" formatCode="General">
                  <c:v>1.3597999999999999</c:v>
                </c:pt>
                <c:pt idx="417" formatCode="General">
                  <c:v>1.3754999999999999</c:v>
                </c:pt>
                <c:pt idx="418" formatCode="General">
                  <c:v>1.3622000000000001</c:v>
                </c:pt>
                <c:pt idx="419" formatCode="General">
                  <c:v>1.3708</c:v>
                </c:pt>
                <c:pt idx="420" formatCode="General">
                  <c:v>1.3689</c:v>
                </c:pt>
                <c:pt idx="421" formatCode="General">
                  <c:v>1.3614999999999999</c:v>
                </c:pt>
                <c:pt idx="422" formatCode="General">
                  <c:v>1.3617999999999999</c:v>
                </c:pt>
                <c:pt idx="423" formatCode="General">
                  <c:v>1.3724000000000001</c:v>
                </c:pt>
                <c:pt idx="424" formatCode="General">
                  <c:v>1.3652</c:v>
                </c:pt>
                <c:pt idx="425" formatCode="General">
                  <c:v>1.3677999999999999</c:v>
                </c:pt>
                <c:pt idx="426" formatCode="General">
                  <c:v>1.3737999999999999</c:v>
                </c:pt>
                <c:pt idx="427" formatCode="General">
                  <c:v>1.3767</c:v>
                </c:pt>
                <c:pt idx="428" formatCode="General">
                  <c:v>1.3758999999999999</c:v>
                </c:pt>
                <c:pt idx="429" formatCode="General">
                  <c:v>1.3654999999999999</c:v>
                </c:pt>
                <c:pt idx="430" formatCode="General">
                  <c:v>1.3633</c:v>
                </c:pt>
                <c:pt idx="431" formatCode="General">
                  <c:v>1.3623000000000001</c:v>
                </c:pt>
                <c:pt idx="432" formatCode="General">
                  <c:v>1.3737999999999999</c:v>
                </c:pt>
                <c:pt idx="433" formatCode="General">
                  <c:v>1.3727</c:v>
                </c:pt>
                <c:pt idx="434" formatCode="General">
                  <c:v>1.3707</c:v>
                </c:pt>
                <c:pt idx="435" formatCode="General">
                  <c:v>1.3832</c:v>
                </c:pt>
                <c:pt idx="436" formatCode="General">
                  <c:v>1.3781000000000001</c:v>
                </c:pt>
                <c:pt idx="437" formatCode="General">
                  <c:v>1.3663000000000001</c:v>
                </c:pt>
                <c:pt idx="438" formatCode="General">
                  <c:v>1.3534999999999999</c:v>
                </c:pt>
                <c:pt idx="439" formatCode="General">
                  <c:v>1.3582000000000001</c:v>
                </c:pt>
                <c:pt idx="440" formatCode="General">
                  <c:v>1.3544</c:v>
                </c:pt>
                <c:pt idx="441" formatCode="General">
                  <c:v>1.3493999999999999</c:v>
                </c:pt>
                <c:pt idx="442" formatCode="General">
                  <c:v>1.3565</c:v>
                </c:pt>
                <c:pt idx="443" formatCode="General">
                  <c:v>1.3526</c:v>
                </c:pt>
                <c:pt idx="444" formatCode="General">
                  <c:v>1.3482000000000001</c:v>
                </c:pt>
                <c:pt idx="445" formatCode="General">
                  <c:v>1.3536999999999999</c:v>
                </c:pt>
                <c:pt idx="446" formatCode="General">
                  <c:v>1.3507</c:v>
                </c:pt>
                <c:pt idx="447" formatCode="General">
                  <c:v>1.363</c:v>
                </c:pt>
                <c:pt idx="448" formatCode="General">
                  <c:v>1.3564000000000001</c:v>
                </c:pt>
                <c:pt idx="449" formatCode="General">
                  <c:v>1.3480000000000001</c:v>
                </c:pt>
                <c:pt idx="450" formatCode="General">
                  <c:v>1.349</c:v>
                </c:pt>
                <c:pt idx="451" formatCode="General">
                  <c:v>1.3386</c:v>
                </c:pt>
                <c:pt idx="452" formatCode="General">
                  <c:v>1.3498000000000001</c:v>
                </c:pt>
                <c:pt idx="453" formatCode="General">
                  <c:v>1.3577999999999999</c:v>
                </c:pt>
                <c:pt idx="454" formatCode="General">
                  <c:v>1.3576999999999999</c:v>
                </c:pt>
                <c:pt idx="455" formatCode="General">
                  <c:v>1.3688</c:v>
                </c:pt>
                <c:pt idx="456" formatCode="General">
                  <c:v>1.3631</c:v>
                </c:pt>
                <c:pt idx="457" formatCode="General">
                  <c:v>1.3613999999999999</c:v>
                </c:pt>
                <c:pt idx="458" formatCode="General">
                  <c:v>1.3808</c:v>
                </c:pt>
                <c:pt idx="459" formatCode="General">
                  <c:v>1.3913</c:v>
                </c:pt>
                <c:pt idx="460" formatCode="General">
                  <c:v>1.3900999999999999</c:v>
                </c:pt>
                <c:pt idx="461" formatCode="General">
                  <c:v>1.3855</c:v>
                </c:pt>
                <c:pt idx="462" formatCode="General">
                  <c:v>1.3847</c:v>
                </c:pt>
                <c:pt idx="463" formatCode="General">
                  <c:v>1.3954</c:v>
                </c:pt>
                <c:pt idx="464" formatCode="General">
                  <c:v>1.3987000000000001</c:v>
                </c:pt>
                <c:pt idx="465" formatCode="General">
                  <c:v>1.3979999999999999</c:v>
                </c:pt>
                <c:pt idx="466" formatCode="General">
                  <c:v>1.4061999999999999</c:v>
                </c:pt>
                <c:pt idx="467" formatCode="General">
                  <c:v>1.4166000000000001</c:v>
                </c:pt>
                <c:pt idx="468" formatCode="General">
                  <c:v>1.4036</c:v>
                </c:pt>
                <c:pt idx="469" formatCode="General">
                  <c:v>1.4036999999999999</c:v>
                </c:pt>
                <c:pt idx="470" formatCode="General">
                  <c:v>1.4058999999999999</c:v>
                </c:pt>
                <c:pt idx="471" formatCode="General">
                  <c:v>1.4131</c:v>
                </c:pt>
                <c:pt idx="472" formatCode="General">
                  <c:v>1.4168000000000001</c:v>
                </c:pt>
                <c:pt idx="473" formatCode="General">
                  <c:v>1.4129</c:v>
                </c:pt>
                <c:pt idx="474" formatCode="General">
                  <c:v>1.4160999999999999</c:v>
                </c:pt>
                <c:pt idx="475" formatCode="General">
                  <c:v>1.4180999999999999</c:v>
                </c:pt>
                <c:pt idx="476" formatCode="General">
                  <c:v>1.4286000000000001</c:v>
                </c:pt>
                <c:pt idx="477" formatCode="General">
                  <c:v>1.4285000000000001</c:v>
                </c:pt>
                <c:pt idx="478" formatCode="General">
                  <c:v>1.4246000000000001</c:v>
                </c:pt>
                <c:pt idx="479" formatCode="General">
                  <c:v>1.4272</c:v>
                </c:pt>
                <c:pt idx="480" formatCode="General">
                  <c:v>1.4256</c:v>
                </c:pt>
                <c:pt idx="481" formatCode="General">
                  <c:v>1.4160999999999999</c:v>
                </c:pt>
                <c:pt idx="482" formatCode="General">
                  <c:v>1.4212</c:v>
                </c:pt>
                <c:pt idx="483" formatCode="General">
                  <c:v>1.4244000000000001</c:v>
                </c:pt>
                <c:pt idx="484" formatCode="General">
                  <c:v>1.4208000000000001</c:v>
                </c:pt>
                <c:pt idx="485" formatCode="General">
                  <c:v>1.4253</c:v>
                </c:pt>
                <c:pt idx="486" formatCode="General">
                  <c:v>1.4191</c:v>
                </c:pt>
                <c:pt idx="487" formatCode="General">
                  <c:v>1.4138999999999999</c:v>
                </c:pt>
                <c:pt idx="488" formatCode="General">
                  <c:v>1.3858999999999999</c:v>
                </c:pt>
                <c:pt idx="489" formatCode="General">
                  <c:v>1.3869</c:v>
                </c:pt>
                <c:pt idx="490" formatCode="General">
                  <c:v>1.389</c:v>
                </c:pt>
                <c:pt idx="491" formatCode="General">
                  <c:v>1.3783000000000001</c:v>
                </c:pt>
                <c:pt idx="492" formatCode="General">
                  <c:v>1.385</c:v>
                </c:pt>
                <c:pt idx="493" formatCode="General">
                  <c:v>1.3865000000000001</c:v>
                </c:pt>
                <c:pt idx="494" formatCode="General">
                  <c:v>1.3829</c:v>
                </c:pt>
                <c:pt idx="495" formatCode="General">
                  <c:v>1.3707</c:v>
                </c:pt>
                <c:pt idx="496" formatCode="General">
                  <c:v>1.3778999999999999</c:v>
                </c:pt>
                <c:pt idx="497" formatCode="General">
                  <c:v>1.3708</c:v>
                </c:pt>
                <c:pt idx="498" formatCode="General">
                  <c:v>1.3735999999999999</c:v>
                </c:pt>
                <c:pt idx="499" formatCode="General">
                  <c:v>1.3733</c:v>
                </c:pt>
                <c:pt idx="500" formatCode="General">
                  <c:v>1.3633</c:v>
                </c:pt>
                <c:pt idx="501" formatCode="General">
                  <c:v>1.3517999999999999</c:v>
                </c:pt>
                <c:pt idx="502" formatCode="General">
                  <c:v>1.3667</c:v>
                </c:pt>
                <c:pt idx="503" formatCode="General">
                  <c:v>1.363</c:v>
                </c:pt>
                <c:pt idx="504" formatCode="General">
                  <c:v>1.3567</c:v>
                </c:pt>
                <c:pt idx="505" formatCode="General">
                  <c:v>1.3591</c:v>
                </c:pt>
                <c:pt idx="506" formatCode="General">
                  <c:v>1.3605</c:v>
                </c:pt>
                <c:pt idx="507" formatCode="General">
                  <c:v>1.3597999999999999</c:v>
                </c:pt>
                <c:pt idx="508" formatCode="General">
                  <c:v>1.3661000000000001</c:v>
                </c:pt>
                <c:pt idx="509" formatCode="General">
                  <c:v>1.3594999999999999</c:v>
                </c:pt>
                <c:pt idx="510" formatCode="General">
                  <c:v>1.3452</c:v>
                </c:pt>
                <c:pt idx="511" formatCode="General">
                  <c:v>1.333</c:v>
                </c:pt>
                <c:pt idx="512" formatCode="General">
                  <c:v>1.3391</c:v>
                </c:pt>
                <c:pt idx="513" formatCode="General">
                  <c:v>1.3274999999999999</c:v>
                </c:pt>
                <c:pt idx="514" formatCode="General">
                  <c:v>1.3315999999999999</c:v>
                </c:pt>
                <c:pt idx="515" formatCode="General">
                  <c:v>1.3275999999999999</c:v>
                </c:pt>
                <c:pt idx="516" formatCode="General">
                  <c:v>1.3068</c:v>
                </c:pt>
                <c:pt idx="517" formatCode="General">
                  <c:v>1.3125</c:v>
                </c:pt>
                <c:pt idx="518" formatCode="General">
                  <c:v>1.298</c:v>
                </c:pt>
                <c:pt idx="519" formatCode="General">
                  <c:v>1.3017000000000001</c:v>
                </c:pt>
                <c:pt idx="520" formatCode="General">
                  <c:v>1.306</c:v>
                </c:pt>
                <c:pt idx="521" formatCode="General">
                  <c:v>1.3240000000000001</c:v>
                </c:pt>
                <c:pt idx="522" formatCode="General">
                  <c:v>1.3169</c:v>
                </c:pt>
                <c:pt idx="523" formatCode="General">
                  <c:v>1.3204</c:v>
                </c:pt>
                <c:pt idx="524" formatCode="General">
                  <c:v>1.3117000000000001</c:v>
                </c:pt>
                <c:pt idx="525" formatCode="General">
                  <c:v>1.3151999999999999</c:v>
                </c:pt>
                <c:pt idx="526" formatCode="General">
                  <c:v>1.3112999999999999</c:v>
                </c:pt>
                <c:pt idx="527" formatCode="General">
                  <c:v>1.3190999999999999</c:v>
                </c:pt>
                <c:pt idx="528" formatCode="General">
                  <c:v>1.3185</c:v>
                </c:pt>
                <c:pt idx="529" formatCode="General">
                  <c:v>1.3207</c:v>
                </c:pt>
                <c:pt idx="530" formatCode="General">
                  <c:v>1.3052999999999999</c:v>
                </c:pt>
                <c:pt idx="531" formatCode="General">
                  <c:v>1.2999000000000001</c:v>
                </c:pt>
                <c:pt idx="532" formatCode="General">
                  <c:v>1.2890999999999999</c:v>
                </c:pt>
                <c:pt idx="533" formatCode="General">
                  <c:v>1.2806</c:v>
                </c:pt>
                <c:pt idx="534" formatCode="General">
                  <c:v>1.2911999999999999</c:v>
                </c:pt>
                <c:pt idx="535" formatCode="General">
                  <c:v>1.2726</c:v>
                </c:pt>
                <c:pt idx="536" formatCode="General">
                  <c:v>1.2857000000000001</c:v>
                </c:pt>
                <c:pt idx="537" formatCode="General">
                  <c:v>1.2969999999999999</c:v>
                </c:pt>
                <c:pt idx="538" formatCode="General">
                  <c:v>1.2839</c:v>
                </c:pt>
                <c:pt idx="539" formatCode="General">
                  <c:v>1.286</c:v>
                </c:pt>
                <c:pt idx="540" formatCode="General">
                  <c:v>1.2942</c:v>
                </c:pt>
                <c:pt idx="541" formatCode="General">
                  <c:v>1.2845</c:v>
                </c:pt>
                <c:pt idx="542" formatCode="General">
                  <c:v>1.2819</c:v>
                </c:pt>
                <c:pt idx="543" formatCode="General">
                  <c:v>1.2795000000000001</c:v>
                </c:pt>
                <c:pt idx="544" formatCode="General">
                  <c:v>1.2637</c:v>
                </c:pt>
                <c:pt idx="545" formatCode="General">
                  <c:v>1.2641</c:v>
                </c:pt>
                <c:pt idx="546" formatCode="General">
                  <c:v>1.2686999999999999</c:v>
                </c:pt>
                <c:pt idx="547" formatCode="General">
                  <c:v>1.2821</c:v>
                </c:pt>
                <c:pt idx="548" formatCode="General">
                  <c:v>1.2822</c:v>
                </c:pt>
                <c:pt idx="549" formatCode="General">
                  <c:v>1.2988999999999999</c:v>
                </c:pt>
                <c:pt idx="550" formatCode="General">
                  <c:v>1.2948</c:v>
                </c:pt>
                <c:pt idx="551" formatCode="General">
                  <c:v>1.2914000000000001</c:v>
                </c:pt>
                <c:pt idx="552" formatCode="General">
                  <c:v>1.2931999999999999</c:v>
                </c:pt>
                <c:pt idx="553" formatCode="General">
                  <c:v>1.2850999999999999</c:v>
                </c:pt>
                <c:pt idx="554" formatCode="General">
                  <c:v>1.2921</c:v>
                </c:pt>
                <c:pt idx="555" formatCode="General">
                  <c:v>1.2835000000000001</c:v>
                </c:pt>
                <c:pt idx="556" formatCode="General">
                  <c:v>1.29</c:v>
                </c:pt>
                <c:pt idx="557" formatCode="General">
                  <c:v>1.2897000000000001</c:v>
                </c:pt>
                <c:pt idx="558" formatCode="General">
                  <c:v>1.2746999999999999</c:v>
                </c:pt>
                <c:pt idx="559" formatCode="General">
                  <c:v>1.2729999999999999</c:v>
                </c:pt>
                <c:pt idx="560" formatCode="General">
                  <c:v>1.2805</c:v>
                </c:pt>
                <c:pt idx="561" formatCode="General">
                  <c:v>1.2853000000000001</c:v>
                </c:pt>
                <c:pt idx="562" formatCode="General">
                  <c:v>1.2789999999999999</c:v>
                </c:pt>
                <c:pt idx="563" formatCode="General">
                  <c:v>1.2663</c:v>
                </c:pt>
                <c:pt idx="564" formatCode="General">
                  <c:v>1.2625999999999999</c:v>
                </c:pt>
                <c:pt idx="565" formatCode="General">
                  <c:v>1.2669999999999999</c:v>
                </c:pt>
                <c:pt idx="566" formatCode="General">
                  <c:v>1.2749999999999999</c:v>
                </c:pt>
                <c:pt idx="567" formatCode="General">
                  <c:v>1.2725</c:v>
                </c:pt>
                <c:pt idx="568" formatCode="General">
                  <c:v>1.2616000000000001</c:v>
                </c:pt>
                <c:pt idx="569" formatCode="General">
                  <c:v>1.2503</c:v>
                </c:pt>
                <c:pt idx="570" formatCode="General">
                  <c:v>1.2556</c:v>
                </c:pt>
                <c:pt idx="571" formatCode="General">
                  <c:v>1.2423999999999999</c:v>
                </c:pt>
                <c:pt idx="572" formatCode="General">
                  <c:v>1.2383999999999999</c:v>
                </c:pt>
                <c:pt idx="573" formatCode="General">
                  <c:v>1.2385999999999999</c:v>
                </c:pt>
                <c:pt idx="574" formatCode="General">
                  <c:v>1.2365999999999999</c:v>
                </c:pt>
                <c:pt idx="575" formatCode="General">
                  <c:v>1.2464</c:v>
                </c:pt>
                <c:pt idx="576" formatCode="General">
                  <c:v>1.2491000000000001</c:v>
                </c:pt>
                <c:pt idx="577" formatCode="General">
                  <c:v>1.2589999999999999</c:v>
                </c:pt>
                <c:pt idx="578" formatCode="General">
                  <c:v>1.2554000000000001</c:v>
                </c:pt>
                <c:pt idx="579" formatCode="General">
                  <c:v>1.2551000000000001</c:v>
                </c:pt>
                <c:pt idx="580" formatCode="General">
                  <c:v>1.26</c:v>
                </c:pt>
                <c:pt idx="581" formatCode="General">
                  <c:v>1.2659</c:v>
                </c:pt>
                <c:pt idx="582" formatCode="General">
                  <c:v>1.2710999999999999</c:v>
                </c:pt>
                <c:pt idx="583" formatCode="General">
                  <c:v>1.2702</c:v>
                </c:pt>
                <c:pt idx="584" formatCode="General">
                  <c:v>1.2822</c:v>
                </c:pt>
                <c:pt idx="585" formatCode="General">
                  <c:v>1.2867999999999999</c:v>
                </c:pt>
                <c:pt idx="586" formatCode="General">
                  <c:v>1.2899</c:v>
                </c:pt>
                <c:pt idx="587" formatCode="General">
                  <c:v>1.2856000000000001</c:v>
                </c:pt>
                <c:pt idx="588" formatCode="General">
                  <c:v>1.2878000000000001</c:v>
                </c:pt>
                <c:pt idx="589" formatCode="General">
                  <c:v>1.2790999999999999</c:v>
                </c:pt>
                <c:pt idx="590" formatCode="General">
                  <c:v>1.2634000000000001</c:v>
                </c:pt>
                <c:pt idx="591" formatCode="General">
                  <c:v>1.2601</c:v>
                </c:pt>
                <c:pt idx="592" formatCode="General">
                  <c:v>1.2718</c:v>
                </c:pt>
                <c:pt idx="593" formatCode="General">
                  <c:v>1.2635000000000001</c:v>
                </c:pt>
                <c:pt idx="594" formatCode="General">
                  <c:v>1.2634000000000001</c:v>
                </c:pt>
                <c:pt idx="595" formatCode="General">
                  <c:v>1.2694000000000001</c:v>
                </c:pt>
                <c:pt idx="596" formatCode="General">
                  <c:v>1.2653000000000001</c:v>
                </c:pt>
                <c:pt idx="597" formatCode="General">
                  <c:v>1.272</c:v>
                </c:pt>
                <c:pt idx="598" formatCode="General">
                  <c:v>1.27</c:v>
                </c:pt>
                <c:pt idx="599" formatCode="General">
                  <c:v>1.2712000000000001</c:v>
                </c:pt>
                <c:pt idx="600" formatCode="General">
                  <c:v>1.2764</c:v>
                </c:pt>
                <c:pt idx="601" formatCode="General">
                  <c:v>1.2961</c:v>
                </c:pt>
                <c:pt idx="602" formatCode="General">
                  <c:v>1.3017000000000001</c:v>
                </c:pt>
                <c:pt idx="603" formatCode="General">
                  <c:v>1.2946</c:v>
                </c:pt>
                <c:pt idx="604" formatCode="General">
                  <c:v>1.2915000000000001</c:v>
                </c:pt>
                <c:pt idx="605" formatCode="General">
                  <c:v>1.3090999999999999</c:v>
                </c:pt>
                <c:pt idx="606" formatCode="General">
                  <c:v>1.3202</c:v>
                </c:pt>
                <c:pt idx="607" formatCode="General">
                  <c:v>1.3127</c:v>
                </c:pt>
                <c:pt idx="608" formatCode="General">
                  <c:v>1.3129</c:v>
                </c:pt>
                <c:pt idx="609" formatCode="General">
                  <c:v>1.3077000000000001</c:v>
                </c:pt>
                <c:pt idx="610" formatCode="General">
                  <c:v>1.2898000000000001</c:v>
                </c:pt>
                <c:pt idx="611" formatCode="General">
                  <c:v>1.2947</c:v>
                </c:pt>
                <c:pt idx="612" formatCode="General">
                  <c:v>1.2814000000000001</c:v>
                </c:pt>
                <c:pt idx="613" formatCode="General">
                  <c:v>1.2726</c:v>
                </c:pt>
                <c:pt idx="614" formatCode="General">
                  <c:v>1.2823</c:v>
                </c:pt>
                <c:pt idx="615" formatCode="General">
                  <c:v>1.2773000000000001</c:v>
                </c:pt>
                <c:pt idx="616" formatCode="General">
                  <c:v>1.2770999999999999</c:v>
                </c:pt>
                <c:pt idx="617" formatCode="General">
                  <c:v>1.2686999999999999</c:v>
                </c:pt>
                <c:pt idx="618" formatCode="General">
                  <c:v>1.2639</c:v>
                </c:pt>
                <c:pt idx="619" formatCode="General">
                  <c:v>1.2588999999999999</c:v>
                </c:pt>
                <c:pt idx="620" formatCode="General">
                  <c:v>1.2634000000000001</c:v>
                </c:pt>
                <c:pt idx="621" formatCode="General">
                  <c:v>1.2617</c:v>
                </c:pt>
                <c:pt idx="622" formatCode="General">
                  <c:v>1.2708999999999999</c:v>
                </c:pt>
                <c:pt idx="623" formatCode="General">
                  <c:v>1.296</c:v>
                </c:pt>
                <c:pt idx="624" formatCode="General">
                  <c:v>1.3018000000000001</c:v>
                </c:pt>
                <c:pt idx="625" formatCode="General">
                  <c:v>1.3018000000000001</c:v>
                </c:pt>
                <c:pt idx="626" formatCode="General">
                  <c:v>1.3039000000000001</c:v>
                </c:pt>
                <c:pt idx="627" formatCode="General">
                  <c:v>1.2254</c:v>
                </c:pt>
                <c:pt idx="628" formatCode="General">
                  <c:v>1.1986000000000001</c:v>
                </c:pt>
                <c:pt idx="629" formatCode="General">
                  <c:v>1.2054</c:v>
                </c:pt>
                <c:pt idx="630" formatCode="General">
                  <c:v>1.2177</c:v>
                </c:pt>
                <c:pt idx="631" formatCode="General">
                  <c:v>1.2081</c:v>
                </c:pt>
                <c:pt idx="632" formatCode="General">
                  <c:v>1.1919999999999999</c:v>
                </c:pt>
                <c:pt idx="633" formatCode="General">
                  <c:v>1.1929000000000001</c:v>
                </c:pt>
                <c:pt idx="634" formatCode="General">
                  <c:v>1.175</c:v>
                </c:pt>
                <c:pt idx="635" formatCode="General">
                  <c:v>1.1638999999999999</c:v>
                </c:pt>
                <c:pt idx="636" formatCode="General">
                  <c:v>1.1679999999999999</c:v>
                </c:pt>
                <c:pt idx="637" formatCode="General">
                  <c:v>1.1742999999999999</c:v>
                </c:pt>
                <c:pt idx="638" formatCode="General">
                  <c:v>1.1758999999999999</c:v>
                </c:pt>
                <c:pt idx="639" formatCode="General">
                  <c:v>1.1909000000000001</c:v>
                </c:pt>
                <c:pt idx="640" formatCode="General">
                  <c:v>1.1902999999999999</c:v>
                </c:pt>
                <c:pt idx="641" formatCode="General">
                  <c:v>1.1998</c:v>
                </c:pt>
                <c:pt idx="642" formatCode="General">
                  <c:v>1.1952</c:v>
                </c:pt>
                <c:pt idx="643" formatCode="General">
                  <c:v>1.2005999999999999</c:v>
                </c:pt>
                <c:pt idx="644" formatCode="General">
                  <c:v>1.1930000000000001</c:v>
                </c:pt>
                <c:pt idx="645" formatCode="General">
                  <c:v>1.1969000000000001</c:v>
                </c:pt>
                <c:pt idx="646" formatCode="General">
                  <c:v>1.2017</c:v>
                </c:pt>
                <c:pt idx="647" formatCode="General">
                  <c:v>1.1917</c:v>
                </c:pt>
                <c:pt idx="648" formatCode="General">
                  <c:v>1.1960999999999999</c:v>
                </c:pt>
                <c:pt idx="649" formatCode="General">
                  <c:v>1.1943999999999999</c:v>
                </c:pt>
                <c:pt idx="650" formatCode="General">
                  <c:v>1.1936</c:v>
                </c:pt>
                <c:pt idx="651" formatCode="General">
                  <c:v>1.1838</c:v>
                </c:pt>
                <c:pt idx="652" formatCode="General">
                  <c:v>1.1867000000000001</c:v>
                </c:pt>
                <c:pt idx="653" formatCode="General">
                  <c:v>1.1822999999999999</c:v>
                </c:pt>
                <c:pt idx="654" formatCode="General">
                  <c:v>1.1859</c:v>
                </c:pt>
                <c:pt idx="655" formatCode="General">
                  <c:v>1.1923999999999999</c:v>
                </c:pt>
                <c:pt idx="656" formatCode="General">
                  <c:v>1.1786000000000001</c:v>
                </c:pt>
                <c:pt idx="657" formatCode="General">
                  <c:v>1.1797</c:v>
                </c:pt>
                <c:pt idx="658" formatCode="General">
                  <c:v>1.1774</c:v>
                </c:pt>
                <c:pt idx="659" formatCode="General">
                  <c:v>1.1694</c:v>
                </c:pt>
                <c:pt idx="660" formatCode="General">
                  <c:v>1.1656</c:v>
                </c:pt>
                <c:pt idx="661" formatCode="General">
                  <c:v>1.1599999999999999</c:v>
                </c:pt>
                <c:pt idx="662" formatCode="General">
                  <c:v>1.1572</c:v>
                </c:pt>
                <c:pt idx="663" formatCode="General">
                  <c:v>1.1498999999999999</c:v>
                </c:pt>
                <c:pt idx="664" formatCode="General">
                  <c:v>1.1516999999999999</c:v>
                </c:pt>
                <c:pt idx="665" formatCode="General">
                  <c:v>1.1537999999999999</c:v>
                </c:pt>
                <c:pt idx="666" formatCode="General">
                  <c:v>1.1619999999999999</c:v>
                </c:pt>
                <c:pt idx="667" formatCode="General">
                  <c:v>1.1527000000000001</c:v>
                </c:pt>
                <c:pt idx="668" formatCode="General">
                  <c:v>1.1604000000000001</c:v>
                </c:pt>
                <c:pt idx="669" formatCode="General">
                  <c:v>1.1645000000000001</c:v>
                </c:pt>
                <c:pt idx="670" formatCode="General">
                  <c:v>1.1778999999999999</c:v>
                </c:pt>
                <c:pt idx="671" formatCode="General">
                  <c:v>1.1692</c:v>
                </c:pt>
                <c:pt idx="672" formatCode="General">
                  <c:v>1.1702999999999999</c:v>
                </c:pt>
                <c:pt idx="673" formatCode="General">
                  <c:v>1.1744000000000001</c:v>
                </c:pt>
                <c:pt idx="674" formatCode="General">
                  <c:v>1.1765000000000001</c:v>
                </c:pt>
                <c:pt idx="675" formatCode="General">
                  <c:v>1.1882999999999999</c:v>
                </c:pt>
                <c:pt idx="676" formatCode="General">
                  <c:v>1.1922999999999999</c:v>
                </c:pt>
                <c:pt idx="677" formatCode="General">
                  <c:v>1.1931</c:v>
                </c:pt>
                <c:pt idx="678" formatCode="General">
                  <c:v>1.1947000000000001</c:v>
                </c:pt>
                <c:pt idx="679" formatCode="General">
                  <c:v>1.1866000000000001</c:v>
                </c:pt>
                <c:pt idx="680" formatCode="General">
                  <c:v>1.181</c:v>
                </c:pt>
                <c:pt idx="681" formatCode="General">
                  <c:v>1.1827000000000001</c:v>
                </c:pt>
                <c:pt idx="682" formatCode="General">
                  <c:v>1.1860999999999999</c:v>
                </c:pt>
                <c:pt idx="683" formatCode="General">
                  <c:v>1.1726000000000001</c:v>
                </c:pt>
                <c:pt idx="684" formatCode="General">
                  <c:v>1.1719999999999999</c:v>
                </c:pt>
                <c:pt idx="685" formatCode="General">
                  <c:v>1.1735</c:v>
                </c:pt>
                <c:pt idx="686" formatCode="General">
                  <c:v>1.1718</c:v>
                </c:pt>
                <c:pt idx="687" formatCode="General">
                  <c:v>1.1679999999999999</c:v>
                </c:pt>
                <c:pt idx="688" formatCode="General">
                  <c:v>1.1597</c:v>
                </c:pt>
                <c:pt idx="689" formatCode="General">
                  <c:v>1.1632</c:v>
                </c:pt>
                <c:pt idx="690" formatCode="General">
                  <c:v>1.1649</c:v>
                </c:pt>
                <c:pt idx="691" formatCode="General">
                  <c:v>1.1552</c:v>
                </c:pt>
                <c:pt idx="692" formatCode="General">
                  <c:v>1.1515</c:v>
                </c:pt>
                <c:pt idx="693" formatCode="General">
                  <c:v>1.1597999999999999</c:v>
                </c:pt>
                <c:pt idx="694" formatCode="General">
                  <c:v>1.1607000000000001</c:v>
                </c:pt>
                <c:pt idx="695" formatCode="General">
                  <c:v>1.1559999999999999</c:v>
                </c:pt>
                <c:pt idx="696" formatCode="General">
                  <c:v>1.1557999999999999</c:v>
                </c:pt>
                <c:pt idx="697" formatCode="General">
                  <c:v>1.1442000000000001</c:v>
                </c:pt>
                <c:pt idx="698" formatCode="General">
                  <c:v>1.1429</c:v>
                </c:pt>
                <c:pt idx="699" formatCode="General">
                  <c:v>1.1375999999999999</c:v>
                </c:pt>
                <c:pt idx="700" formatCode="General">
                  <c:v>1.1321000000000001</c:v>
                </c:pt>
                <c:pt idx="701" formatCode="General">
                  <c:v>1.1153999999999999</c:v>
                </c:pt>
                <c:pt idx="702" formatCode="General">
                  <c:v>1.1093</c:v>
                </c:pt>
                <c:pt idx="703" formatCode="General">
                  <c:v>1.1057999999999999</c:v>
                </c:pt>
                <c:pt idx="704" formatCode="General">
                  <c:v>1.1064000000000001</c:v>
                </c:pt>
                <c:pt idx="705" formatCode="General">
                  <c:v>1.1053999999999999</c:v>
                </c:pt>
                <c:pt idx="706" formatCode="General">
                  <c:v>1.1082000000000001</c:v>
                </c:pt>
                <c:pt idx="707" formatCode="General">
                  <c:v>1.1060000000000001</c:v>
                </c:pt>
                <c:pt idx="708" formatCode="General">
                  <c:v>1.1212</c:v>
                </c:pt>
                <c:pt idx="709" formatCode="General">
                  <c:v>1.1204000000000001</c:v>
                </c:pt>
                <c:pt idx="710" formatCode="General">
                  <c:v>1.1206</c:v>
                </c:pt>
                <c:pt idx="711" formatCode="General">
                  <c:v>1.1217999999999999</c:v>
                </c:pt>
                <c:pt idx="712" formatCode="General">
                  <c:v>1.1214999999999999</c:v>
                </c:pt>
                <c:pt idx="713" formatCode="General">
                  <c:v>1.1173</c:v>
                </c:pt>
                <c:pt idx="714" formatCode="General">
                  <c:v>1.121</c:v>
                </c:pt>
                <c:pt idx="715" formatCode="General">
                  <c:v>1.1154999999999999</c:v>
                </c:pt>
                <c:pt idx="716" formatCode="General">
                  <c:v>1.1114999999999999</c:v>
                </c:pt>
                <c:pt idx="717" formatCode="General">
                  <c:v>1.1142000000000001</c:v>
                </c:pt>
                <c:pt idx="718" formatCode="General">
                  <c:v>1.1066</c:v>
                </c:pt>
                <c:pt idx="719" formatCode="General">
                  <c:v>1.1075999999999999</c:v>
                </c:pt>
                <c:pt idx="720" formatCode="General">
                  <c:v>1.1225000000000001</c:v>
                </c:pt>
                <c:pt idx="721" formatCode="General">
                  <c:v>1.1279999999999999</c:v>
                </c:pt>
                <c:pt idx="722" formatCode="General">
                  <c:v>1.1232</c:v>
                </c:pt>
                <c:pt idx="723" formatCode="General">
                  <c:v>1.1232</c:v>
                </c:pt>
                <c:pt idx="724" formatCode="General">
                  <c:v>1.1366000000000001</c:v>
                </c:pt>
                <c:pt idx="725" formatCode="General">
                  <c:v>1.1476999999999999</c:v>
                </c:pt>
                <c:pt idx="726" formatCode="General">
                  <c:v>1.1592</c:v>
                </c:pt>
                <c:pt idx="727" formatCode="General">
                  <c:v>1.1613</c:v>
                </c:pt>
                <c:pt idx="728" formatCode="General">
                  <c:v>1.1544000000000001</c:v>
                </c:pt>
                <c:pt idx="729" formatCode="General">
                  <c:v>1.1640999999999999</c:v>
                </c:pt>
                <c:pt idx="730" formatCode="General">
                  <c:v>1.1652</c:v>
                </c:pt>
                <c:pt idx="731" formatCode="General">
                  <c:v>1.1644000000000001</c:v>
                </c:pt>
                <c:pt idx="732" formatCode="General">
                  <c:v>1.1744000000000001</c:v>
                </c:pt>
                <c:pt idx="733" formatCode="General">
                  <c:v>1.1735</c:v>
                </c:pt>
                <c:pt idx="734" formatCode="General">
                  <c:v>1.1772</c:v>
                </c:pt>
                <c:pt idx="735" formatCode="General">
                  <c:v>1.1800999999999999</c:v>
                </c:pt>
                <c:pt idx="736" formatCode="General">
                  <c:v>1.1744000000000001</c:v>
                </c:pt>
                <c:pt idx="737" formatCode="General">
                  <c:v>1.1728000000000001</c:v>
                </c:pt>
                <c:pt idx="738" formatCode="General">
                  <c:v>1.1778999999999999</c:v>
                </c:pt>
                <c:pt idx="739" formatCode="General">
                  <c:v>1.1779999999999999</c:v>
                </c:pt>
                <c:pt idx="740" formatCode="General">
                  <c:v>1.1893</c:v>
                </c:pt>
                <c:pt idx="741" formatCode="General">
                  <c:v>1.1873</c:v>
                </c:pt>
                <c:pt idx="742" formatCode="General">
                  <c:v>1.1848000000000001</c:v>
                </c:pt>
                <c:pt idx="743" formatCode="General">
                  <c:v>1.1845000000000001</c:v>
                </c:pt>
                <c:pt idx="744" formatCode="General">
                  <c:v>1.1711</c:v>
                </c:pt>
                <c:pt idx="745" formatCode="General">
                  <c:v>1.1829000000000001</c:v>
                </c:pt>
                <c:pt idx="746" formatCode="General">
                  <c:v>1.1924999999999999</c:v>
                </c:pt>
                <c:pt idx="747" formatCode="General">
                  <c:v>1.1941999999999999</c:v>
                </c:pt>
                <c:pt idx="748" formatCode="General">
                  <c:v>1.1920999999999999</c:v>
                </c:pt>
                <c:pt idx="749" formatCode="General">
                  <c:v>1.1926000000000001</c:v>
                </c:pt>
                <c:pt idx="750" formatCode="General">
                  <c:v>1.1915</c:v>
                </c:pt>
                <c:pt idx="751" formatCode="General">
                  <c:v>1.1943999999999999</c:v>
                </c:pt>
                <c:pt idx="752" formatCode="General">
                  <c:v>1.1874</c:v>
                </c:pt>
                <c:pt idx="753" formatCode="General">
                  <c:v>1.1904999999999999</c:v>
                </c:pt>
                <c:pt idx="754" formatCode="General">
                  <c:v>1.1861999999999999</c:v>
                </c:pt>
                <c:pt idx="755" formatCode="General">
                  <c:v>1.1757</c:v>
                </c:pt>
                <c:pt idx="756" formatCode="General">
                  <c:v>1.1725000000000001</c:v>
                </c:pt>
                <c:pt idx="757" formatCode="General">
                  <c:v>1.1763999999999999</c:v>
                </c:pt>
                <c:pt idx="758" formatCode="General">
                  <c:v>1.1657</c:v>
                </c:pt>
                <c:pt idx="759" formatCode="General">
                  <c:v>1.1651</c:v>
                </c:pt>
                <c:pt idx="760" formatCode="General">
                  <c:v>1.1786000000000001</c:v>
                </c:pt>
                <c:pt idx="761" formatCode="General">
                  <c:v>1.1737</c:v>
                </c:pt>
                <c:pt idx="762" formatCode="General">
                  <c:v>1.1718999999999999</c:v>
                </c:pt>
                <c:pt idx="763" formatCode="General">
                  <c:v>1.1649</c:v>
                </c:pt>
                <c:pt idx="764" formatCode="General">
                  <c:v>1.1508</c:v>
                </c:pt>
                <c:pt idx="765" formatCode="General">
                  <c:v>1.1499999999999999</c:v>
                </c:pt>
                <c:pt idx="766" formatCode="General">
                  <c:v>1.1524000000000001</c:v>
                </c:pt>
                <c:pt idx="767" formatCode="General">
                  <c:v>1.147</c:v>
                </c:pt>
                <c:pt idx="768" formatCode="General">
                  <c:v>1.1468</c:v>
                </c:pt>
                <c:pt idx="769" formatCode="General">
                  <c:v>1.1375</c:v>
                </c:pt>
                <c:pt idx="770" formatCode="General">
                  <c:v>1.1583000000000001</c:v>
                </c:pt>
                <c:pt idx="771" formatCode="General">
                  <c:v>1.1545000000000001</c:v>
                </c:pt>
                <c:pt idx="772" formatCode="General">
                  <c:v>1.1597</c:v>
                </c:pt>
                <c:pt idx="773" formatCode="General">
                  <c:v>1.1538999999999999</c:v>
                </c:pt>
                <c:pt idx="774" formatCode="General">
                  <c:v>1.1624000000000001</c:v>
                </c:pt>
                <c:pt idx="775" formatCode="General">
                  <c:v>1.1637999999999999</c:v>
                </c:pt>
                <c:pt idx="776" formatCode="General">
                  <c:v>1.1735</c:v>
                </c:pt>
                <c:pt idx="777" formatCode="General">
                  <c:v>1.1797</c:v>
                </c:pt>
                <c:pt idx="778" formatCode="General">
                  <c:v>1.1725000000000001</c:v>
                </c:pt>
                <c:pt idx="779" formatCode="General">
                  <c:v>1.1709000000000001</c:v>
                </c:pt>
                <c:pt idx="780" formatCode="General">
                  <c:v>1.1646000000000001</c:v>
                </c:pt>
                <c:pt idx="781" formatCode="General">
                  <c:v>1.1756</c:v>
                </c:pt>
                <c:pt idx="782" formatCode="General">
                  <c:v>1.1595</c:v>
                </c:pt>
                <c:pt idx="783" formatCode="General">
                  <c:v>1.1592</c:v>
                </c:pt>
                <c:pt idx="784" formatCode="General">
                  <c:v>1.1588000000000001</c:v>
                </c:pt>
                <c:pt idx="785" formatCode="General">
                  <c:v>1.1629</c:v>
                </c:pt>
                <c:pt idx="786" formatCode="General">
                  <c:v>1.1705000000000001</c:v>
                </c:pt>
                <c:pt idx="787" formatCode="General">
                  <c:v>1.1748000000000001</c:v>
                </c:pt>
                <c:pt idx="788" formatCode="General">
                  <c:v>1.1748000000000001</c:v>
                </c:pt>
                <c:pt idx="789" formatCode="General">
                  <c:v>1.179</c:v>
                </c:pt>
                <c:pt idx="790" formatCode="General">
                  <c:v>1.1798999999999999</c:v>
                </c:pt>
                <c:pt idx="791" formatCode="General">
                  <c:v>1.1772</c:v>
                </c:pt>
                <c:pt idx="792" formatCode="General">
                  <c:v>1.1716</c:v>
                </c:pt>
                <c:pt idx="793" formatCode="General">
                  <c:v>1.17</c:v>
                </c:pt>
                <c:pt idx="794" formatCode="General">
                  <c:v>1.1744000000000001</c:v>
                </c:pt>
                <c:pt idx="795" formatCode="General">
                  <c:v>1.1833</c:v>
                </c:pt>
                <c:pt idx="796" formatCode="General">
                  <c:v>1.1811</c:v>
                </c:pt>
                <c:pt idx="797" formatCode="General">
                  <c:v>1.1846000000000001</c:v>
                </c:pt>
                <c:pt idx="798" formatCode="General">
                  <c:v>1.1818</c:v>
                </c:pt>
                <c:pt idx="799" formatCode="General">
                  <c:v>1.1749000000000001</c:v>
                </c:pt>
                <c:pt idx="800" formatCode="General">
                  <c:v>1.1713</c:v>
                </c:pt>
                <c:pt idx="801" formatCode="General">
                  <c:v>1.1669</c:v>
                </c:pt>
                <c:pt idx="802" formatCode="General">
                  <c:v>1.1672</c:v>
                </c:pt>
                <c:pt idx="803" formatCode="General">
                  <c:v>1.1606000000000001</c:v>
                </c:pt>
                <c:pt idx="804" formatCode="General">
                  <c:v>1.1561999999999999</c:v>
                </c:pt>
                <c:pt idx="805" formatCode="General">
                  <c:v>1.1526000000000001</c:v>
                </c:pt>
                <c:pt idx="806" formatCode="General">
                  <c:v>1.1527000000000001</c:v>
                </c:pt>
                <c:pt idx="807" formatCode="General">
                  <c:v>1.1483000000000001</c:v>
                </c:pt>
                <c:pt idx="808" formatCode="General">
                  <c:v>1.1416999999999999</c:v>
                </c:pt>
                <c:pt idx="809" formatCode="General">
                  <c:v>1.1466000000000001</c:v>
                </c:pt>
                <c:pt idx="810" formatCode="General">
                  <c:v>1.143</c:v>
                </c:pt>
                <c:pt idx="811" formatCode="General">
                  <c:v>1.1496999999999999</c:v>
                </c:pt>
                <c:pt idx="812" formatCode="General">
                  <c:v>1.1518999999999999</c:v>
                </c:pt>
                <c:pt idx="813" formatCode="General">
                  <c:v>1.1516</c:v>
                </c:pt>
                <c:pt idx="814" formatCode="General">
                  <c:v>1.1499999999999999</c:v>
                </c:pt>
                <c:pt idx="815" formatCode="General">
                  <c:v>1.1545000000000001</c:v>
                </c:pt>
                <c:pt idx="816" formatCode="General">
                  <c:v>1.1551</c:v>
                </c:pt>
                <c:pt idx="817" formatCode="General">
                  <c:v>1.1611</c:v>
                </c:pt>
                <c:pt idx="818" formatCode="General">
                  <c:v>1.1558999999999999</c:v>
                </c:pt>
                <c:pt idx="819" formatCode="General">
                  <c:v>1.1548</c:v>
                </c:pt>
                <c:pt idx="820" formatCode="General">
                  <c:v>1.1535</c:v>
                </c:pt>
                <c:pt idx="821" formatCode="General">
                  <c:v>1.1545000000000001</c:v>
                </c:pt>
                <c:pt idx="822" formatCode="General">
                  <c:v>1.1636</c:v>
                </c:pt>
                <c:pt idx="823" formatCode="General">
                  <c:v>1.1694</c:v>
                </c:pt>
                <c:pt idx="824" formatCode="General">
                  <c:v>1.1718</c:v>
                </c:pt>
                <c:pt idx="825" formatCode="General">
                  <c:v>1.1673</c:v>
                </c:pt>
                <c:pt idx="826" formatCode="General">
                  <c:v>1.1702999999999999</c:v>
                </c:pt>
                <c:pt idx="827" formatCode="General">
                  <c:v>1.1724000000000001</c:v>
                </c:pt>
                <c:pt idx="828" formatCode="General">
                  <c:v>1.167</c:v>
                </c:pt>
                <c:pt idx="829" formatCode="General">
                  <c:v>1.1724000000000001</c:v>
                </c:pt>
                <c:pt idx="830" formatCode="General">
                  <c:v>1.1751</c:v>
                </c:pt>
                <c:pt idx="831" formatCode="General">
                  <c:v>1.1780999999999999</c:v>
                </c:pt>
                <c:pt idx="832" formatCode="General">
                  <c:v>1.1781999999999999</c:v>
                </c:pt>
                <c:pt idx="833" formatCode="General">
                  <c:v>1.1931</c:v>
                </c:pt>
                <c:pt idx="834" formatCode="General">
                  <c:v>1.1957</c:v>
                </c:pt>
                <c:pt idx="835" formatCode="General">
                  <c:v>1.1927000000000001</c:v>
                </c:pt>
                <c:pt idx="836" formatCode="General">
                  <c:v>1.1955</c:v>
                </c:pt>
                <c:pt idx="837" formatCode="General">
                  <c:v>1.1763999999999999</c:v>
                </c:pt>
                <c:pt idx="838" formatCode="General">
                  <c:v>1.1739999999999999</c:v>
                </c:pt>
                <c:pt idx="839" formatCode="General">
                  <c:v>1.1821999999999999</c:v>
                </c:pt>
                <c:pt idx="840" formatCode="General">
                  <c:v>1.1868000000000001</c:v>
                </c:pt>
                <c:pt idx="841" formatCode="General">
                  <c:v>1.1880999999999999</c:v>
                </c:pt>
                <c:pt idx="842" formatCode="General">
                  <c:v>1.1848000000000001</c:v>
                </c:pt>
                <c:pt idx="843" formatCode="General">
                  <c:v>1.1820999999999999</c:v>
                </c:pt>
                <c:pt idx="844" formatCode="General">
                  <c:v>1.18</c:v>
                </c:pt>
                <c:pt idx="845" formatCode="General">
                  <c:v>1.1796</c:v>
                </c:pt>
                <c:pt idx="846" formatCode="General">
                  <c:v>1.1839</c:v>
                </c:pt>
                <c:pt idx="847" formatCode="General">
                  <c:v>1.1891</c:v>
                </c:pt>
                <c:pt idx="848" formatCode="General">
                  <c:v>1.1912</c:v>
                </c:pt>
                <c:pt idx="849" formatCode="General">
                  <c:v>1.1849000000000001</c:v>
                </c:pt>
                <c:pt idx="850" formatCode="General">
                  <c:v>1.1801999999999999</c:v>
                </c:pt>
                <c:pt idx="851" formatCode="General">
                  <c:v>1.1766000000000001</c:v>
                </c:pt>
                <c:pt idx="852" formatCode="General">
                  <c:v>1.1656</c:v>
                </c:pt>
                <c:pt idx="853" formatCode="General">
                  <c:v>1.1637</c:v>
                </c:pt>
                <c:pt idx="854" formatCode="General">
                  <c:v>1.1680999999999999</c:v>
                </c:pt>
                <c:pt idx="855" formatCode="General">
                  <c:v>1.1635</c:v>
                </c:pt>
                <c:pt idx="856" formatCode="General">
                  <c:v>1.1573</c:v>
                </c:pt>
                <c:pt idx="857" formatCode="General">
                  <c:v>1.1558999999999999</c:v>
                </c:pt>
                <c:pt idx="858" formatCode="General">
                  <c:v>1.1578999999999999</c:v>
                </c:pt>
                <c:pt idx="859" formatCode="General">
                  <c:v>1.1546000000000001</c:v>
                </c:pt>
                <c:pt idx="860" formatCode="General">
                  <c:v>1.1435</c:v>
                </c:pt>
                <c:pt idx="861" formatCode="General">
                  <c:v>1.1507000000000001</c:v>
                </c:pt>
                <c:pt idx="862" formatCode="General">
                  <c:v>1.1480999999999999</c:v>
                </c:pt>
                <c:pt idx="863" formatCode="General">
                  <c:v>1.1494</c:v>
                </c:pt>
                <c:pt idx="864" formatCode="General">
                  <c:v>1.1424000000000001</c:v>
                </c:pt>
                <c:pt idx="865" formatCode="General">
                  <c:v>1.1492</c:v>
                </c:pt>
                <c:pt idx="866" formatCode="General">
                  <c:v>1.1445000000000001</c:v>
                </c:pt>
                <c:pt idx="867" formatCode="General">
                  <c:v>1.1505000000000001</c:v>
                </c:pt>
                <c:pt idx="868" formatCode="General">
                  <c:v>1.1537999999999999</c:v>
                </c:pt>
                <c:pt idx="869" formatCode="General">
                  <c:v>1.1393</c:v>
                </c:pt>
                <c:pt idx="870" formatCode="General">
                  <c:v>1.1312</c:v>
                </c:pt>
                <c:pt idx="871" formatCode="General">
                  <c:v>1.1358999999999999</c:v>
                </c:pt>
                <c:pt idx="872" formatCode="General">
                  <c:v>1.1337999999999999</c:v>
                </c:pt>
                <c:pt idx="873" formatCode="General">
                  <c:v>1.1446000000000001</c:v>
                </c:pt>
                <c:pt idx="874" formatCode="General">
                  <c:v>1.143</c:v>
                </c:pt>
                <c:pt idx="875" formatCode="General">
                  <c:v>1.1425000000000001</c:v>
                </c:pt>
                <c:pt idx="876" formatCode="General">
                  <c:v>1.1339999999999999</c:v>
                </c:pt>
                <c:pt idx="877" formatCode="General">
                  <c:v>1.1366000000000001</c:v>
                </c:pt>
                <c:pt idx="878" formatCode="General">
                  <c:v>1.1348</c:v>
                </c:pt>
                <c:pt idx="879" formatCode="General">
                  <c:v>1.1373</c:v>
                </c:pt>
                <c:pt idx="880" formatCode="General">
                  <c:v>1.137</c:v>
                </c:pt>
                <c:pt idx="881" formatCode="General">
                  <c:v>1.1319999999999999</c:v>
                </c:pt>
                <c:pt idx="882" formatCode="General">
                  <c:v>1.139</c:v>
                </c:pt>
                <c:pt idx="883" formatCode="General">
                  <c:v>1.1374</c:v>
                </c:pt>
                <c:pt idx="884" formatCode="General">
                  <c:v>1.1391</c:v>
                </c:pt>
                <c:pt idx="885" formatCode="General">
                  <c:v>1.1379999999999999</c:v>
                </c:pt>
                <c:pt idx="886" formatCode="General">
                  <c:v>1.1389</c:v>
                </c:pt>
                <c:pt idx="887" formatCode="General">
                  <c:v>1.1409</c:v>
                </c:pt>
                <c:pt idx="888" formatCode="General">
                  <c:v>1.1355</c:v>
                </c:pt>
                <c:pt idx="889" formatCode="General">
                  <c:v>1.1306</c:v>
                </c:pt>
                <c:pt idx="890" formatCode="General">
                  <c:v>1.1293</c:v>
                </c:pt>
                <c:pt idx="891" formatCode="General">
                  <c:v>1.1247</c:v>
                </c:pt>
                <c:pt idx="892" formatCode="General">
                  <c:v>1.1287</c:v>
                </c:pt>
                <c:pt idx="893" formatCode="General">
                  <c:v>1.1342000000000001</c:v>
                </c:pt>
                <c:pt idx="894" formatCode="General">
                  <c:v>1.1434</c:v>
                </c:pt>
                <c:pt idx="895" formatCode="General">
                  <c:v>1.139</c:v>
                </c:pt>
                <c:pt idx="896" formatCode="General">
                  <c:v>1.1241000000000001</c:v>
                </c:pt>
                <c:pt idx="897" formatCode="General">
                  <c:v>1.1324000000000001</c:v>
                </c:pt>
                <c:pt idx="898" formatCode="General">
                  <c:v>1.1164000000000001</c:v>
                </c:pt>
                <c:pt idx="899" formatCode="General">
                  <c:v>1.1145</c:v>
                </c:pt>
                <c:pt idx="900" formatCode="General">
                  <c:v>1.1206</c:v>
                </c:pt>
                <c:pt idx="901" formatCode="General">
                  <c:v>1.1191</c:v>
                </c:pt>
                <c:pt idx="902" formatCode="General">
                  <c:v>1.1226</c:v>
                </c:pt>
                <c:pt idx="903" formatCode="General">
                  <c:v>1.1218999999999999</c:v>
                </c:pt>
                <c:pt idx="904" formatCode="General">
                  <c:v>1.1168</c:v>
                </c:pt>
                <c:pt idx="905" formatCode="General">
                  <c:v>1.1182000000000001</c:v>
                </c:pt>
                <c:pt idx="906" formatCode="General">
                  <c:v>1.1202000000000001</c:v>
                </c:pt>
                <c:pt idx="907" formatCode="General">
                  <c:v>1.1152</c:v>
                </c:pt>
                <c:pt idx="908" formatCode="General">
                  <c:v>1.1065</c:v>
                </c:pt>
                <c:pt idx="909" formatCode="General">
                  <c:v>1.1095999999999999</c:v>
                </c:pt>
                <c:pt idx="910" formatCode="General">
                  <c:v>1.1040000000000001</c:v>
                </c:pt>
                <c:pt idx="911" formatCode="General">
                  <c:v>1.1040000000000001</c:v>
                </c:pt>
                <c:pt idx="912" formatCode="General">
                  <c:v>1.1063000000000001</c:v>
                </c:pt>
                <c:pt idx="913" formatCode="General">
                  <c:v>1.1055999999999999</c:v>
                </c:pt>
                <c:pt idx="914" formatCode="General">
                  <c:v>1.1005</c:v>
                </c:pt>
                <c:pt idx="915" formatCode="General">
                  <c:v>1.1022000000000001</c:v>
                </c:pt>
                <c:pt idx="916" formatCode="General">
                  <c:v>1.0968</c:v>
                </c:pt>
                <c:pt idx="917" formatCode="General">
                  <c:v>1.0995999999999999</c:v>
                </c:pt>
                <c:pt idx="918" formatCode="General">
                  <c:v>1.0975999999999999</c:v>
                </c:pt>
                <c:pt idx="919" formatCode="General">
                  <c:v>1.0943000000000001</c:v>
                </c:pt>
                <c:pt idx="920" formatCode="General">
                  <c:v>1.0922000000000001</c:v>
                </c:pt>
                <c:pt idx="921" formatCode="General">
                  <c:v>1.091</c:v>
                </c:pt>
                <c:pt idx="922" formatCode="General">
                  <c:v>1.0829</c:v>
                </c:pt>
                <c:pt idx="923" formatCode="General">
                  <c:v>1.0841000000000001</c:v>
                </c:pt>
                <c:pt idx="924" formatCode="General">
                  <c:v>1.0847</c:v>
                </c:pt>
                <c:pt idx="925" formatCode="General">
                  <c:v>1.0770999999999999</c:v>
                </c:pt>
                <c:pt idx="926" formatCode="General">
                  <c:v>1.0846</c:v>
                </c:pt>
                <c:pt idx="927" formatCode="General">
                  <c:v>1.0837000000000001</c:v>
                </c:pt>
                <c:pt idx="928" formatCode="General">
                  <c:v>1.0923</c:v>
                </c:pt>
                <c:pt idx="929" formatCode="General">
                  <c:v>1.0876999999999999</c:v>
                </c:pt>
                <c:pt idx="930" formatCode="General">
                  <c:v>1.0931</c:v>
                </c:pt>
                <c:pt idx="931" formatCode="General">
                  <c:v>1.0947</c:v>
                </c:pt>
                <c:pt idx="932" formatCode="General">
                  <c:v>1.0918000000000001</c:v>
                </c:pt>
                <c:pt idx="933" formatCode="General">
                  <c:v>1.097</c:v>
                </c:pt>
                <c:pt idx="934" formatCode="General">
                  <c:v>1.1001000000000001</c:v>
                </c:pt>
                <c:pt idx="935" formatCode="General">
                  <c:v>1.1094999999999999</c:v>
                </c:pt>
                <c:pt idx="936" formatCode="General">
                  <c:v>1.1102000000000001</c:v>
                </c:pt>
                <c:pt idx="937" formatCode="General">
                  <c:v>1.1244000000000001</c:v>
                </c:pt>
                <c:pt idx="938" formatCode="General">
                  <c:v>1.1365000000000001</c:v>
                </c:pt>
                <c:pt idx="939" formatCode="General">
                  <c:v>1.1338999999999999</c:v>
                </c:pt>
                <c:pt idx="940" formatCode="General">
                  <c:v>1.1291</c:v>
                </c:pt>
                <c:pt idx="941" formatCode="General">
                  <c:v>1.1311</c:v>
                </c:pt>
                <c:pt idx="942" formatCode="General">
                  <c:v>1.1358999999999999</c:v>
                </c:pt>
                <c:pt idx="943" formatCode="General">
                  <c:v>1.1303000000000001</c:v>
                </c:pt>
                <c:pt idx="944" formatCode="General">
                  <c:v>1.1365000000000001</c:v>
                </c:pt>
                <c:pt idx="945" formatCode="General">
                  <c:v>1.1402000000000001</c:v>
                </c:pt>
                <c:pt idx="946" formatCode="General">
                  <c:v>1.141</c:v>
                </c:pt>
                <c:pt idx="947" formatCode="General">
                  <c:v>1.1408</c:v>
                </c:pt>
                <c:pt idx="948" formatCode="General">
                  <c:v>1.1349</c:v>
                </c:pt>
                <c:pt idx="949" formatCode="General">
                  <c:v>1.1313</c:v>
                </c:pt>
                <c:pt idx="950" formatCode="General">
                  <c:v>1.1269</c:v>
                </c:pt>
                <c:pt idx="951" formatCode="General">
                  <c:v>1.129</c:v>
                </c:pt>
                <c:pt idx="952" formatCode="General">
                  <c:v>1.1215999999999999</c:v>
                </c:pt>
                <c:pt idx="953" formatCode="General">
                  <c:v>1.1128</c:v>
                </c:pt>
                <c:pt idx="954" formatCode="General">
                  <c:v>1.1188</c:v>
                </c:pt>
                <c:pt idx="955" formatCode="General">
                  <c:v>1.1185</c:v>
                </c:pt>
                <c:pt idx="956" formatCode="General">
                  <c:v>1.1134999999999999</c:v>
                </c:pt>
                <c:pt idx="957" formatCode="General">
                  <c:v>1.1113999999999999</c:v>
                </c:pt>
                <c:pt idx="958" formatCode="General">
                  <c:v>1.1241000000000001</c:v>
                </c:pt>
                <c:pt idx="959" formatCode="General">
                  <c:v>1.1258999999999999</c:v>
                </c:pt>
                <c:pt idx="960" formatCode="General">
                  <c:v>1.1207</c:v>
                </c:pt>
                <c:pt idx="961" formatCode="General">
                  <c:v>1.1184000000000001</c:v>
                </c:pt>
                <c:pt idx="962" formatCode="General">
                  <c:v>1.1140000000000001</c:v>
                </c:pt>
                <c:pt idx="963" formatCode="General">
                  <c:v>1.119</c:v>
                </c:pt>
                <c:pt idx="964" formatCode="General">
                  <c:v>1.1226</c:v>
                </c:pt>
                <c:pt idx="965" formatCode="General">
                  <c:v>1.1153999999999999</c:v>
                </c:pt>
                <c:pt idx="966" formatCode="General">
                  <c:v>1.1221000000000001</c:v>
                </c:pt>
                <c:pt idx="967" formatCode="General">
                  <c:v>1.1254</c:v>
                </c:pt>
                <c:pt idx="968" formatCode="General">
                  <c:v>1.1322000000000001</c:v>
                </c:pt>
                <c:pt idx="969" formatCode="General">
                  <c:v>1.1349</c:v>
                </c:pt>
                <c:pt idx="970" formatCode="General">
                  <c:v>1.1399999999999999</c:v>
                </c:pt>
                <c:pt idx="971" formatCode="General">
                  <c:v>1.1412</c:v>
                </c:pt>
                <c:pt idx="972" formatCode="General">
                  <c:v>1.1194999999999999</c:v>
                </c:pt>
                <c:pt idx="973" formatCode="General">
                  <c:v>1.1248</c:v>
                </c:pt>
                <c:pt idx="974" formatCode="General">
                  <c:v>1.1325000000000001</c:v>
                </c:pt>
                <c:pt idx="975" formatCode="General">
                  <c:v>1.1353</c:v>
                </c:pt>
                <c:pt idx="976" formatCode="General">
                  <c:v>1.1307</c:v>
                </c:pt>
                <c:pt idx="977" formatCode="General">
                  <c:v>1.1285000000000001</c:v>
                </c:pt>
                <c:pt idx="978" formatCode="General">
                  <c:v>1.1336999999999999</c:v>
                </c:pt>
                <c:pt idx="979" formatCode="General">
                  <c:v>1.1240000000000001</c:v>
                </c:pt>
                <c:pt idx="980" formatCode="General">
                  <c:v>1.1158999999999999</c:v>
                </c:pt>
                <c:pt idx="981" formatCode="General">
                  <c:v>1.1153999999999999</c:v>
                </c:pt>
                <c:pt idx="982" formatCode="General">
                  <c:v>1.1209</c:v>
                </c:pt>
                <c:pt idx="983" formatCode="General">
                  <c:v>1.1209</c:v>
                </c:pt>
                <c:pt idx="984" formatCode="General">
                  <c:v>1.1289</c:v>
                </c:pt>
                <c:pt idx="985" formatCode="General">
                  <c:v>1.1283000000000001</c:v>
                </c:pt>
                <c:pt idx="986" formatCode="General">
                  <c:v>1.1269</c:v>
                </c:pt>
                <c:pt idx="987" formatCode="General">
                  <c:v>1.1228</c:v>
                </c:pt>
                <c:pt idx="988" formatCode="General">
                  <c:v>1.1186</c:v>
                </c:pt>
                <c:pt idx="989" formatCode="General">
                  <c:v>1.1192</c:v>
                </c:pt>
                <c:pt idx="990" formatCode="General">
                  <c:v>1.1147</c:v>
                </c:pt>
                <c:pt idx="991" formatCode="General">
                  <c:v>1.1318999999999999</c:v>
                </c:pt>
                <c:pt idx="992" formatCode="General">
                  <c:v>1.1348</c:v>
                </c:pt>
                <c:pt idx="993" formatCode="General">
                  <c:v>1.137</c:v>
                </c:pt>
                <c:pt idx="994" formatCode="General">
                  <c:v>1.1375</c:v>
                </c:pt>
                <c:pt idx="995" formatCode="General">
                  <c:v>1.1372</c:v>
                </c:pt>
                <c:pt idx="996" formatCode="General">
                  <c:v>1.1352</c:v>
                </c:pt>
                <c:pt idx="997" formatCode="General">
                  <c:v>1.1379999999999999</c:v>
                </c:pt>
                <c:pt idx="998" formatCode="General">
                  <c:v>1.1382000000000001</c:v>
                </c:pt>
                <c:pt idx="999" formatCode="General">
                  <c:v>1.1328</c:v>
                </c:pt>
                <c:pt idx="1000" formatCode="General">
                  <c:v>1.1357999999999999</c:v>
                </c:pt>
                <c:pt idx="1001" formatCode="General">
                  <c:v>1.1365000000000001</c:v>
                </c:pt>
                <c:pt idx="1002" formatCode="General">
                  <c:v>1.1397999999999999</c:v>
                </c:pt>
                <c:pt idx="1003" formatCode="General">
                  <c:v>1.1321000000000001</c:v>
                </c:pt>
                <c:pt idx="1004" formatCode="General">
                  <c:v>1.1343000000000001</c:v>
                </c:pt>
                <c:pt idx="1005" formatCode="General">
                  <c:v>1.1303000000000001</c:v>
                </c:pt>
                <c:pt idx="1006" formatCode="General">
                  <c:v>1.1281000000000001</c:v>
                </c:pt>
                <c:pt idx="1007" formatCode="General">
                  <c:v>1.1258999999999999</c:v>
                </c:pt>
                <c:pt idx="1008" formatCode="General">
                  <c:v>1.1294999999999999</c:v>
                </c:pt>
                <c:pt idx="1009" formatCode="General">
                  <c:v>1.1265000000000001</c:v>
                </c:pt>
                <c:pt idx="1010" formatCode="General">
                  <c:v>1.1255999999999999</c:v>
                </c:pt>
                <c:pt idx="1011" formatCode="General">
                  <c:v>1.127</c:v>
                </c:pt>
                <c:pt idx="1012" formatCode="General">
                  <c:v>1.1274</c:v>
                </c:pt>
                <c:pt idx="1013" formatCode="General">
                  <c:v>1.1240000000000001</c:v>
                </c:pt>
                <c:pt idx="1014" formatCode="General">
                  <c:v>1.1224000000000001</c:v>
                </c:pt>
                <c:pt idx="1015" formatCode="General">
                  <c:v>1.1269</c:v>
                </c:pt>
                <c:pt idx="1016" formatCode="General">
                  <c:v>1.1338999999999999</c:v>
                </c:pt>
                <c:pt idx="1017" formatCode="General">
                  <c:v>1.1336999999999999</c:v>
                </c:pt>
                <c:pt idx="1018" formatCode="General">
                  <c:v>1.1293</c:v>
                </c:pt>
                <c:pt idx="1019" formatCode="General">
                  <c:v>1.1233</c:v>
                </c:pt>
                <c:pt idx="1020" formatCode="General">
                  <c:v>1.1269</c:v>
                </c:pt>
                <c:pt idx="1021" formatCode="General">
                  <c:v>1.1257999999999999</c:v>
                </c:pt>
                <c:pt idx="1022" formatCode="General">
                  <c:v>1.1264000000000001</c:v>
                </c:pt>
                <c:pt idx="1023" formatCode="General">
                  <c:v>1.1299999999999999</c:v>
                </c:pt>
                <c:pt idx="1024" formatCode="General">
                  <c:v>1.1342000000000001</c:v>
                </c:pt>
                <c:pt idx="1025" formatCode="General">
                  <c:v>1.1328</c:v>
                </c:pt>
                <c:pt idx="1026" formatCode="General">
                  <c:v>1.1399999999999999</c:v>
                </c:pt>
                <c:pt idx="1027" formatCode="General">
                  <c:v>1.1404000000000001</c:v>
                </c:pt>
                <c:pt idx="1028" formatCode="General">
                  <c:v>1.1487000000000001</c:v>
                </c:pt>
                <c:pt idx="1029" formatCode="General">
                  <c:v>1.1436999999999999</c:v>
                </c:pt>
                <c:pt idx="1030" formatCode="General">
                  <c:v>1.1408</c:v>
                </c:pt>
                <c:pt idx="1031" formatCode="General">
                  <c:v>1.1380999999999999</c:v>
                </c:pt>
                <c:pt idx="1032" formatCode="General">
                  <c:v>1.1371</c:v>
                </c:pt>
                <c:pt idx="1033" formatCode="General">
                  <c:v>1.1415999999999999</c:v>
                </c:pt>
                <c:pt idx="1034" formatCode="General">
                  <c:v>1.1416999999999999</c:v>
                </c:pt>
                <c:pt idx="1035" formatCode="General">
                  <c:v>1.1356999999999999</c:v>
                </c:pt>
                <c:pt idx="1036" formatCode="General">
                  <c:v>1.1285000000000001</c:v>
                </c:pt>
                <c:pt idx="1037" formatCode="General">
                  <c:v>1.1266</c:v>
                </c:pt>
                <c:pt idx="1038" formatCode="General">
                  <c:v>1.1293</c:v>
                </c:pt>
                <c:pt idx="1039" formatCode="General">
                  <c:v>1.1422000000000001</c:v>
                </c:pt>
                <c:pt idx="1040" formatCode="General">
                  <c:v>1.127</c:v>
                </c:pt>
                <c:pt idx="1041" formatCode="General">
                  <c:v>1.1246</c:v>
                </c:pt>
                <c:pt idx="1042" formatCode="General">
                  <c:v>1.1231</c:v>
                </c:pt>
                <c:pt idx="1043" formatCode="General">
                  <c:v>1.1255999999999999</c:v>
                </c:pt>
                <c:pt idx="1044" formatCode="General">
                  <c:v>1.1265000000000001</c:v>
                </c:pt>
                <c:pt idx="1045" formatCode="General">
                  <c:v>1.1278999999999999</c:v>
                </c:pt>
                <c:pt idx="1046" formatCode="General">
                  <c:v>1.1288</c:v>
                </c:pt>
                <c:pt idx="1047" formatCode="General">
                  <c:v>1.1347</c:v>
                </c:pt>
                <c:pt idx="1048" formatCode="General">
                  <c:v>1.1347</c:v>
                </c:pt>
                <c:pt idx="1049" formatCode="General">
                  <c:v>1.1313</c:v>
                </c:pt>
                <c:pt idx="1050" formatCode="General">
                  <c:v>1.1362000000000001</c:v>
                </c:pt>
                <c:pt idx="1051" formatCode="General">
                  <c:v>1.1344000000000001</c:v>
                </c:pt>
                <c:pt idx="1052" formatCode="General">
                  <c:v>1.1341000000000001</c:v>
                </c:pt>
                <c:pt idx="1053" formatCode="General">
                  <c:v>1.1298999999999999</c:v>
                </c:pt>
                <c:pt idx="1054" formatCode="General">
                  <c:v>1.1269</c:v>
                </c:pt>
                <c:pt idx="1055" formatCode="General">
                  <c:v>1.1185</c:v>
                </c:pt>
                <c:pt idx="1056" formatCode="General">
                  <c:v>1.1233</c:v>
                </c:pt>
                <c:pt idx="1057" formatCode="General">
                  <c:v>1.1197999999999999</c:v>
                </c:pt>
                <c:pt idx="1058" formatCode="General">
                  <c:v>1.1203000000000001</c:v>
                </c:pt>
                <c:pt idx="1059" formatCode="General">
                  <c:v>1.1217999999999999</c:v>
                </c:pt>
                <c:pt idx="1060" formatCode="General">
                  <c:v>1.1256999999999999</c:v>
                </c:pt>
                <c:pt idx="1061" formatCode="General">
                  <c:v>1.1283000000000001</c:v>
                </c:pt>
                <c:pt idx="1062" formatCode="General">
                  <c:v>1.1282000000000001</c:v>
                </c:pt>
                <c:pt idx="1063" formatCode="General">
                  <c:v>1.1281000000000001</c:v>
                </c:pt>
                <c:pt idx="1064" formatCode="General">
                  <c:v>1.1321000000000001</c:v>
                </c:pt>
                <c:pt idx="1065" formatCode="General">
                  <c:v>1.1334</c:v>
                </c:pt>
                <c:pt idx="1066" formatCode="General">
                  <c:v>1.1378999999999999</c:v>
                </c:pt>
                <c:pt idx="1067" formatCode="General">
                  <c:v>1.1417999999999999</c:v>
                </c:pt>
                <c:pt idx="1068" formatCode="General">
                  <c:v>1.1463000000000001</c:v>
                </c:pt>
                <c:pt idx="1069" formatCode="General">
                  <c:v>1.1451</c:v>
                </c:pt>
                <c:pt idx="1070" formatCode="General">
                  <c:v>1.1448</c:v>
                </c:pt>
                <c:pt idx="1071" formatCode="General">
                  <c:v>1.1431</c:v>
                </c:pt>
                <c:pt idx="1072" formatCode="General">
                  <c:v>1.1413</c:v>
                </c:pt>
                <c:pt idx="1073" formatCode="General">
                  <c:v>1.1415</c:v>
                </c:pt>
                <c:pt idx="1074" formatCode="General">
                  <c:v>1.141</c:v>
                </c:pt>
                <c:pt idx="1075" formatCode="General">
                  <c:v>1.1436999999999999</c:v>
                </c:pt>
                <c:pt idx="1076" formatCode="General">
                  <c:v>1.1452</c:v>
                </c:pt>
                <c:pt idx="1077" formatCode="General">
                  <c:v>1.1447000000000001</c:v>
                </c:pt>
                <c:pt idx="1078" formatCode="General">
                  <c:v>1.1485000000000001</c:v>
                </c:pt>
                <c:pt idx="1079" formatCode="General">
                  <c:v>1.1475</c:v>
                </c:pt>
                <c:pt idx="1080" formatCode="General">
                  <c:v>1.1476</c:v>
                </c:pt>
                <c:pt idx="1081" formatCode="General">
                  <c:v>1.1472</c:v>
                </c:pt>
                <c:pt idx="1082" formatCode="General">
                  <c:v>1.1553</c:v>
                </c:pt>
                <c:pt idx="1083" formatCode="General">
                  <c:v>1.1556</c:v>
                </c:pt>
                <c:pt idx="1084" formatCode="General">
                  <c:v>1.1581999999999999</c:v>
                </c:pt>
                <c:pt idx="1085" formatCode="General">
                  <c:v>1.1591</c:v>
                </c:pt>
                <c:pt idx="1086" formatCode="General">
                  <c:v>1.1500999999999999</c:v>
                </c:pt>
                <c:pt idx="1087" formatCode="General">
                  <c:v>1.1501999999999999</c:v>
                </c:pt>
                <c:pt idx="1088" formatCode="General">
                  <c:v>1.1422000000000001</c:v>
                </c:pt>
                <c:pt idx="1089" formatCode="General">
                  <c:v>1.1415</c:v>
                </c:pt>
                <c:pt idx="1090" formatCode="General">
                  <c:v>1.1432</c:v>
                </c:pt>
                <c:pt idx="1091" formatCode="General">
                  <c:v>1.1447000000000001</c:v>
                </c:pt>
                <c:pt idx="1092" formatCode="General">
                  <c:v>1.1503000000000001</c:v>
                </c:pt>
                <c:pt idx="1093" formatCode="General">
                  <c:v>1.1398999999999999</c:v>
                </c:pt>
                <c:pt idx="1094" formatCode="General">
                  <c:v>1.1402000000000001</c:v>
                </c:pt>
                <c:pt idx="1095" formatCode="General">
                  <c:v>1.1336999999999999</c:v>
                </c:pt>
                <c:pt idx="1096" formatCode="General">
                  <c:v>1.1374</c:v>
                </c:pt>
                <c:pt idx="1097" formatCode="General">
                  <c:v>1.1332</c:v>
                </c:pt>
                <c:pt idx="1098" formatCode="General">
                  <c:v>1.1331</c:v>
                </c:pt>
                <c:pt idx="1099" formatCode="General">
                  <c:v>1.1404000000000001</c:v>
                </c:pt>
                <c:pt idx="1100" formatCode="General">
                  <c:v>1.1452</c:v>
                </c:pt>
                <c:pt idx="1101" formatCode="General">
                  <c:v>1.1336999999999999</c:v>
                </c:pt>
                <c:pt idx="1102" formatCode="General">
                  <c:v>1.1346000000000001</c:v>
                </c:pt>
                <c:pt idx="1103" formatCode="General">
                  <c:v>1.1358999999999999</c:v>
                </c:pt>
                <c:pt idx="1104" formatCode="General">
                  <c:v>1.1377999999999999</c:v>
                </c:pt>
                <c:pt idx="1105" formatCode="General">
                  <c:v>1.1438999999999999</c:v>
                </c:pt>
                <c:pt idx="1106" formatCode="General">
                  <c:v>1.1454</c:v>
                </c:pt>
                <c:pt idx="1107" formatCode="General">
                  <c:v>1.145</c:v>
                </c:pt>
                <c:pt idx="1108" formatCode="General">
                  <c:v>1.1413</c:v>
                </c:pt>
                <c:pt idx="1109" formatCode="General">
                  <c:v>1.1397999999999999</c:v>
                </c:pt>
                <c:pt idx="1110" formatCode="General">
                  <c:v>1.1398999999999999</c:v>
                </c:pt>
                <c:pt idx="1111" formatCode="General">
                  <c:v>1.1408</c:v>
                </c:pt>
                <c:pt idx="1112" formatCode="General">
                  <c:v>1.1424000000000001</c:v>
                </c:pt>
                <c:pt idx="1113" formatCode="General">
                  <c:v>1.1476</c:v>
                </c:pt>
                <c:pt idx="1114" formatCode="General">
                  <c:v>1.1433</c:v>
                </c:pt>
                <c:pt idx="1115" formatCode="General">
                  <c:v>1.1399999999999999</c:v>
                </c:pt>
                <c:pt idx="1116" formatCode="General">
                  <c:v>1.1429</c:v>
                </c:pt>
                <c:pt idx="1117" formatCode="General">
                  <c:v>1.1396999999999999</c:v>
                </c:pt>
                <c:pt idx="1118" formatCode="General">
                  <c:v>1.1434</c:v>
                </c:pt>
                <c:pt idx="1119" formatCode="General">
                  <c:v>1.1397999999999999</c:v>
                </c:pt>
                <c:pt idx="1120" formatCode="General">
                  <c:v>1.135</c:v>
                </c:pt>
                <c:pt idx="1121" formatCode="General">
                  <c:v>1.1387</c:v>
                </c:pt>
                <c:pt idx="1122" formatCode="General">
                  <c:v>1.1344000000000001</c:v>
                </c:pt>
                <c:pt idx="1123" formatCode="General">
                  <c:v>1.1328</c:v>
                </c:pt>
                <c:pt idx="1124" formatCode="General">
                  <c:v>1.1354</c:v>
                </c:pt>
                <c:pt idx="1125" formatCode="General">
                  <c:v>1.1443000000000001</c:v>
                </c:pt>
                <c:pt idx="1126" formatCode="General">
                  <c:v>1.1435999999999999</c:v>
                </c:pt>
                <c:pt idx="1127" formatCode="General">
                  <c:v>1.1403000000000001</c:v>
                </c:pt>
                <c:pt idx="1128" formatCode="General">
                  <c:v>1.1389</c:v>
                </c:pt>
                <c:pt idx="1129" formatCode="General">
                  <c:v>1.1378999999999999</c:v>
                </c:pt>
                <c:pt idx="1130" formatCode="General">
                  <c:v>1.1422000000000001</c:v>
                </c:pt>
                <c:pt idx="1131" formatCode="General">
                  <c:v>1.1404000000000001</c:v>
                </c:pt>
                <c:pt idx="1132" formatCode="General">
                  <c:v>1.1353</c:v>
                </c:pt>
                <c:pt idx="1133" formatCode="General">
                  <c:v>1.1342000000000001</c:v>
                </c:pt>
                <c:pt idx="1134" formatCode="General">
                  <c:v>1.1338999999999999</c:v>
                </c:pt>
                <c:pt idx="1135" formatCode="General">
                  <c:v>1.131</c:v>
                </c:pt>
                <c:pt idx="1136" formatCode="General">
                  <c:v>1.1308</c:v>
                </c:pt>
                <c:pt idx="1137" formatCode="General">
                  <c:v>1.1308</c:v>
                </c:pt>
                <c:pt idx="1138" formatCode="General">
                  <c:v>1.131</c:v>
                </c:pt>
                <c:pt idx="1139" formatCode="General">
                  <c:v>1.1345000000000001</c:v>
                </c:pt>
                <c:pt idx="1140" formatCode="General">
                  <c:v>1.1298999999999999</c:v>
                </c:pt>
                <c:pt idx="1141" formatCode="General">
                  <c:v>1.1293</c:v>
                </c:pt>
                <c:pt idx="1142" formatCode="General">
                  <c:v>1.1275999999999999</c:v>
                </c:pt>
                <c:pt idx="1143" formatCode="General">
                  <c:v>1.1316999999999999</c:v>
                </c:pt>
                <c:pt idx="1144" formatCode="General">
                  <c:v>1.1305000000000001</c:v>
                </c:pt>
                <c:pt idx="1145" formatCode="General">
                  <c:v>1.1315999999999999</c:v>
                </c:pt>
                <c:pt idx="1146" formatCode="General">
                  <c:v>1.1315</c:v>
                </c:pt>
                <c:pt idx="1147" formatCode="General">
                  <c:v>1.1299999999999999</c:v>
                </c:pt>
                <c:pt idx="1148" formatCode="General">
                  <c:v>1.1265000000000001</c:v>
                </c:pt>
                <c:pt idx="1149" formatCode="General">
                  <c:v>1.1207</c:v>
                </c:pt>
                <c:pt idx="1150" formatCode="General">
                  <c:v>1.1196999999999999</c:v>
                </c:pt>
                <c:pt idx="1151" formatCode="General">
                  <c:v>1.1192</c:v>
                </c:pt>
                <c:pt idx="1152" formatCode="General">
                  <c:v>1.1203000000000001</c:v>
                </c:pt>
                <c:pt idx="1153" formatCode="General">
                  <c:v>1.1238999999999999</c:v>
                </c:pt>
                <c:pt idx="1154" formatCode="General">
                  <c:v>1.1262000000000001</c:v>
                </c:pt>
                <c:pt idx="1155" formatCode="General">
                  <c:v>1.1279999999999999</c:v>
                </c:pt>
                <c:pt idx="1156" formatCode="General">
                  <c:v>1.1265000000000001</c:v>
                </c:pt>
                <c:pt idx="1157" formatCode="General">
                  <c:v>1.1224000000000001</c:v>
                </c:pt>
                <c:pt idx="1158" formatCode="General">
                  <c:v>1.121</c:v>
                </c:pt>
                <c:pt idx="1159" formatCode="General">
                  <c:v>1.1241000000000001</c:v>
                </c:pt>
                <c:pt idx="1160" formatCode="General">
                  <c:v>1.1223000000000001</c:v>
                </c:pt>
                <c:pt idx="1161" formatCode="General">
                  <c:v>1.1233</c:v>
                </c:pt>
                <c:pt idx="1162" formatCode="General">
                  <c:v>1.1194</c:v>
                </c:pt>
                <c:pt idx="1163" formatCode="General">
                  <c:v>1.1174999999999999</c:v>
                </c:pt>
                <c:pt idx="1164" formatCode="General">
                  <c:v>1.1105</c:v>
                </c:pt>
                <c:pt idx="1165" formatCode="General">
                  <c:v>1.1120000000000001</c:v>
                </c:pt>
                <c:pt idx="1166" formatCode="General">
                  <c:v>1.1173999999999999</c:v>
                </c:pt>
                <c:pt idx="1167" formatCode="General">
                  <c:v>1.1189</c:v>
                </c:pt>
                <c:pt idx="1168" formatCode="General">
                  <c:v>1.1214</c:v>
                </c:pt>
                <c:pt idx="1169" formatCode="General">
                  <c:v>1.1198999999999999</c:v>
                </c:pt>
                <c:pt idx="1170" formatCode="General">
                  <c:v>1.1169</c:v>
                </c:pt>
                <c:pt idx="1171" formatCode="General">
                  <c:v>1.1167</c:v>
                </c:pt>
                <c:pt idx="1172" formatCode="General">
                  <c:v>1.1161000000000001</c:v>
                </c:pt>
                <c:pt idx="1173" formatCode="General">
                  <c:v>1.117</c:v>
                </c:pt>
                <c:pt idx="1174" formatCode="General">
                  <c:v>1.113</c:v>
                </c:pt>
                <c:pt idx="1175" formatCode="General">
                  <c:v>1.1088</c:v>
                </c:pt>
                <c:pt idx="1176" formatCode="General">
                  <c:v>1.1057999999999999</c:v>
                </c:pt>
                <c:pt idx="1177" formatCode="General">
                  <c:v>1.1000000000000001</c:v>
                </c:pt>
                <c:pt idx="1178" formatCode="General">
                  <c:v>1.1117999999999999</c:v>
                </c:pt>
                <c:pt idx="1179" formatCode="General">
                  <c:v>1.1153999999999999</c:v>
                </c:pt>
                <c:pt idx="1180" formatCode="General">
                  <c:v>1.1169</c:v>
                </c:pt>
                <c:pt idx="1181" formatCode="General">
                  <c:v>1.1081000000000001</c:v>
                </c:pt>
                <c:pt idx="1182" formatCode="General">
                  <c:v>1.1105</c:v>
                </c:pt>
                <c:pt idx="1183" formatCode="General">
                  <c:v>1.1147</c:v>
                </c:pt>
                <c:pt idx="1184" formatCode="General">
                  <c:v>1.1131</c:v>
                </c:pt>
                <c:pt idx="1185" formatCode="General">
                  <c:v>1.1181000000000001</c:v>
                </c:pt>
                <c:pt idx="1186" formatCode="General">
                  <c:v>1.1218999999999999</c:v>
                </c:pt>
                <c:pt idx="1187" formatCode="General">
                  <c:v>1.1222000000000001</c:v>
                </c:pt>
                <c:pt idx="1188" formatCode="General">
                  <c:v>1.1203000000000001</c:v>
                </c:pt>
                <c:pt idx="1189" formatCode="General">
                  <c:v>1.1215999999999999</c:v>
                </c:pt>
                <c:pt idx="1190" formatCode="General">
                  <c:v>1.1207</c:v>
                </c:pt>
                <c:pt idx="1191" formatCode="General">
                  <c:v>1.1249</c:v>
                </c:pt>
                <c:pt idx="1192" formatCode="General">
                  <c:v>1.1244000000000001</c:v>
                </c:pt>
                <c:pt idx="1193" formatCode="General">
                  <c:v>1.1272</c:v>
                </c:pt>
                <c:pt idx="1194" formatCode="General">
                  <c:v>1.1277999999999999</c:v>
                </c:pt>
                <c:pt idx="1195" formatCode="General">
                  <c:v>1.1140000000000001</c:v>
                </c:pt>
                <c:pt idx="1196" formatCode="General">
                  <c:v>1.1145</c:v>
                </c:pt>
                <c:pt idx="1197" formatCode="General">
                  <c:v>1.1168</c:v>
                </c:pt>
                <c:pt idx="1198" formatCode="General">
                  <c:v>1.1222000000000001</c:v>
                </c:pt>
                <c:pt idx="1199" formatCode="General">
                  <c:v>1.1233</c:v>
                </c:pt>
                <c:pt idx="1200" formatCode="General">
                  <c:v>1.1228</c:v>
                </c:pt>
                <c:pt idx="1201" formatCode="General">
                  <c:v>1.1259999999999999</c:v>
                </c:pt>
                <c:pt idx="1202" formatCode="General">
                  <c:v>1.1232</c:v>
                </c:pt>
                <c:pt idx="1203" formatCode="General">
                  <c:v>1.1271</c:v>
                </c:pt>
                <c:pt idx="1204" formatCode="General">
                  <c:v>1.1306</c:v>
                </c:pt>
                <c:pt idx="1205" formatCode="General">
                  <c:v>1.1357999999999999</c:v>
                </c:pt>
                <c:pt idx="1206" formatCode="General">
                  <c:v>1.1392</c:v>
                </c:pt>
                <c:pt idx="1207" formatCode="General">
                  <c:v>1.1413</c:v>
                </c:pt>
                <c:pt idx="1208" formatCode="General">
                  <c:v>1.1443000000000001</c:v>
                </c:pt>
                <c:pt idx="1209" formatCode="General">
                  <c:v>1.1429</c:v>
                </c:pt>
                <c:pt idx="1210" formatCode="General">
                  <c:v>1.1385000000000001</c:v>
                </c:pt>
                <c:pt idx="1211" formatCode="General">
                  <c:v>1.1344000000000001</c:v>
                </c:pt>
                <c:pt idx="1212" formatCode="General">
                  <c:v>1.1408</c:v>
                </c:pt>
                <c:pt idx="1213" formatCode="General">
                  <c:v>1.1392</c:v>
                </c:pt>
                <c:pt idx="1214" formatCode="General">
                  <c:v>1.1376999999999999</c:v>
                </c:pt>
                <c:pt idx="1215" formatCode="General">
                  <c:v>1.1346000000000001</c:v>
                </c:pt>
                <c:pt idx="1216" formatCode="General">
                  <c:v>1.1311</c:v>
                </c:pt>
                <c:pt idx="1217" formatCode="General">
                  <c:v>1.1324000000000001</c:v>
                </c:pt>
                <c:pt idx="1218" formatCode="General">
                  <c:v>1.1329</c:v>
                </c:pt>
                <c:pt idx="1219" formatCode="General">
                  <c:v>1.1261000000000001</c:v>
                </c:pt>
                <c:pt idx="1220" formatCode="General">
                  <c:v>1.1275999999999999</c:v>
                </c:pt>
                <c:pt idx="1221" formatCode="General">
                  <c:v>1.1243000000000001</c:v>
                </c:pt>
                <c:pt idx="1222" formatCode="General">
                  <c:v>1.1203000000000001</c:v>
                </c:pt>
                <c:pt idx="1223" formatCode="General">
                  <c:v>1.1276999999999999</c:v>
                </c:pt>
                <c:pt idx="1224" formatCode="General">
                  <c:v>1.1384000000000001</c:v>
                </c:pt>
                <c:pt idx="1225" formatCode="General">
                  <c:v>1.1395999999999999</c:v>
                </c:pt>
                <c:pt idx="1226" formatCode="General">
                  <c:v>1.1418999999999999</c:v>
                </c:pt>
                <c:pt idx="1227" formatCode="General">
                  <c:v>1.1456999999999999</c:v>
                </c:pt>
                <c:pt idx="1228" formatCode="General">
                  <c:v>1.1452</c:v>
                </c:pt>
                <c:pt idx="1229" formatCode="General">
                  <c:v>1.149</c:v>
                </c:pt>
                <c:pt idx="1230" formatCode="General">
                  <c:v>1.1476</c:v>
                </c:pt>
                <c:pt idx="1231" formatCode="General">
                  <c:v>1.1435</c:v>
                </c:pt>
                <c:pt idx="1232" formatCode="General">
                  <c:v>1.1523000000000001</c:v>
                </c:pt>
                <c:pt idx="1233" formatCode="General">
                  <c:v>1.1499999999999999</c:v>
                </c:pt>
                <c:pt idx="1234" formatCode="General">
                  <c:v>1.1294</c:v>
                </c:pt>
                <c:pt idx="1235" formatCode="General">
                  <c:v>1.1268</c:v>
                </c:pt>
                <c:pt idx="1236" formatCode="General">
                  <c:v>1.1234</c:v>
                </c:pt>
                <c:pt idx="1237" formatCode="General">
                  <c:v>1.1237999999999999</c:v>
                </c:pt>
                <c:pt idx="1238" formatCode="General">
                  <c:v>1.1217999999999999</c:v>
                </c:pt>
                <c:pt idx="1239" formatCode="General">
                  <c:v>1.1283000000000001</c:v>
                </c:pt>
                <c:pt idx="1240" formatCode="General">
                  <c:v>1.1285000000000001</c:v>
                </c:pt>
                <c:pt idx="1241" formatCode="General">
                  <c:v>1.131</c:v>
                </c:pt>
                <c:pt idx="1242" formatCode="General">
                  <c:v>1.1281000000000001</c:v>
                </c:pt>
                <c:pt idx="1243" formatCode="General">
                  <c:v>1.131</c:v>
                </c:pt>
                <c:pt idx="1244" formatCode="General">
                  <c:v>1.1221000000000001</c:v>
                </c:pt>
                <c:pt idx="1245" formatCode="General">
                  <c:v>1.1266</c:v>
                </c:pt>
                <c:pt idx="1246" formatCode="General">
                  <c:v>1.1224000000000001</c:v>
                </c:pt>
                <c:pt idx="1247" formatCode="General">
                  <c:v>1.1211</c:v>
                </c:pt>
                <c:pt idx="1248" formatCode="General">
                  <c:v>1.1231</c:v>
                </c:pt>
                <c:pt idx="1249" formatCode="General">
                  <c:v>1.1225000000000001</c:v>
                </c:pt>
                <c:pt idx="1250" formatCode="General">
                  <c:v>1.1201000000000001</c:v>
                </c:pt>
                <c:pt idx="1251" formatCode="General">
                  <c:v>1.1023000000000001</c:v>
                </c:pt>
                <c:pt idx="1252" formatCode="General">
                  <c:v>1.1064000000000001</c:v>
                </c:pt>
                <c:pt idx="1253" formatCode="General">
                  <c:v>1.1136999999999999</c:v>
                </c:pt>
                <c:pt idx="1254" formatCode="General">
                  <c:v>1.1115999999999999</c:v>
                </c:pt>
                <c:pt idx="1255" formatCode="General">
                  <c:v>1.1116999999999999</c:v>
                </c:pt>
                <c:pt idx="1256" formatCode="General">
                  <c:v>1.1124000000000001</c:v>
                </c:pt>
                <c:pt idx="1257" formatCode="General">
                  <c:v>1.1115999999999999</c:v>
                </c:pt>
                <c:pt idx="1258" formatCode="General">
                  <c:v>1.107</c:v>
                </c:pt>
                <c:pt idx="1259" formatCode="General">
                  <c:v>1.1068</c:v>
                </c:pt>
                <c:pt idx="1260" formatCode="General">
                  <c:v>1.1112</c:v>
                </c:pt>
                <c:pt idx="1261" formatCode="General">
                  <c:v>1.1099000000000001</c:v>
                </c:pt>
                <c:pt idx="1262" formatCode="General">
                  <c:v>1.1084000000000001</c:v>
                </c:pt>
                <c:pt idx="1263" formatCode="General">
                  <c:v>1.1093999999999999</c:v>
                </c:pt>
                <c:pt idx="1264" formatCode="General">
                  <c:v>1.1149</c:v>
                </c:pt>
                <c:pt idx="1265" formatCode="General">
                  <c:v>1.1104000000000001</c:v>
                </c:pt>
                <c:pt idx="1266" formatCode="General">
                  <c:v>1.1060000000000001</c:v>
                </c:pt>
                <c:pt idx="1267" formatCode="General">
                  <c:v>1.1152</c:v>
                </c:pt>
                <c:pt idx="1268" formatCode="General">
                  <c:v>1.1140000000000001</c:v>
                </c:pt>
                <c:pt idx="1269" formatCode="General">
                  <c:v>1.1126</c:v>
                </c:pt>
                <c:pt idx="1270" formatCode="General">
                  <c:v>1.1071</c:v>
                </c:pt>
                <c:pt idx="1271" formatCode="General">
                  <c:v>1.1091</c:v>
                </c:pt>
                <c:pt idx="1272" formatCode="General">
                  <c:v>1.1168</c:v>
                </c:pt>
                <c:pt idx="1273" formatCode="General">
                  <c:v>1.1259999999999999</c:v>
                </c:pt>
                <c:pt idx="1274" formatCode="General">
                  <c:v>1.1198999999999999</c:v>
                </c:pt>
                <c:pt idx="1275" formatCode="General">
                  <c:v>1.1287</c:v>
                </c:pt>
                <c:pt idx="1276" formatCode="General">
                  <c:v>1.1343000000000001</c:v>
                </c:pt>
                <c:pt idx="1277" formatCode="General">
                  <c:v>1.1355</c:v>
                </c:pt>
                <c:pt idx="1278" formatCode="General">
                  <c:v>1.1345000000000001</c:v>
                </c:pt>
                <c:pt idx="1279" formatCode="General">
                  <c:v>1.1409</c:v>
                </c:pt>
                <c:pt idx="1280" formatCode="General">
                  <c:v>1.1482000000000001</c:v>
                </c:pt>
                <c:pt idx="1281" formatCode="General">
                  <c:v>1.1489</c:v>
                </c:pt>
                <c:pt idx="1282" formatCode="General">
                  <c:v>1.1552</c:v>
                </c:pt>
                <c:pt idx="1283" formatCode="General">
                  <c:v>1.1504000000000001</c:v>
                </c:pt>
                <c:pt idx="1284" formatCode="General">
                  <c:v>1.1518999999999999</c:v>
                </c:pt>
                <c:pt idx="1285" formatCode="General">
                  <c:v>1.1440999999999999</c:v>
                </c:pt>
                <c:pt idx="1286" formatCode="General">
                  <c:v>1.1459999999999999</c:v>
                </c:pt>
                <c:pt idx="1287" formatCode="General">
                  <c:v>1.1416999999999999</c:v>
                </c:pt>
                <c:pt idx="1288" formatCode="General">
                  <c:v>1.1449</c:v>
                </c:pt>
                <c:pt idx="1289" formatCode="General">
                  <c:v>1.1343000000000001</c:v>
                </c:pt>
                <c:pt idx="1290" formatCode="General">
                  <c:v>1.1394</c:v>
                </c:pt>
                <c:pt idx="1291" formatCode="General">
                  <c:v>1.1427</c:v>
                </c:pt>
                <c:pt idx="1292" formatCode="General">
                  <c:v>1.1427</c:v>
                </c:pt>
                <c:pt idx="1293" formatCode="General">
                  <c:v>1.1409</c:v>
                </c:pt>
                <c:pt idx="1294" formatCode="General">
                  <c:v>1.1402000000000001</c:v>
                </c:pt>
                <c:pt idx="1295" formatCode="General">
                  <c:v>1.1411</c:v>
                </c:pt>
                <c:pt idx="1296" formatCode="General">
                  <c:v>1.1332</c:v>
                </c:pt>
                <c:pt idx="1297" formatCode="General">
                  <c:v>1.1406000000000001</c:v>
                </c:pt>
                <c:pt idx="1298" formatCode="General">
                  <c:v>1.1434</c:v>
                </c:pt>
                <c:pt idx="1299" formatCode="General">
                  <c:v>1.1496999999999999</c:v>
                </c:pt>
                <c:pt idx="1300" formatCode="General">
                  <c:v>1.151</c:v>
                </c:pt>
                <c:pt idx="1301" formatCode="General">
                  <c:v>1.1517999999999999</c:v>
                </c:pt>
                <c:pt idx="1302" formatCode="General">
                  <c:v>1.1514</c:v>
                </c:pt>
                <c:pt idx="1303" formatCode="General">
                  <c:v>1.1516</c:v>
                </c:pt>
                <c:pt idx="1304" formatCode="General">
                  <c:v>1.1655</c:v>
                </c:pt>
                <c:pt idx="1305" formatCode="General">
                  <c:v>1.1718</c:v>
                </c:pt>
                <c:pt idx="1306" formatCode="General">
                  <c:v>1.1679999999999999</c:v>
                </c:pt>
                <c:pt idx="1307" formatCode="General">
                  <c:v>1.163</c:v>
                </c:pt>
                <c:pt idx="1308" formatCode="General">
                  <c:v>1.1633</c:v>
                </c:pt>
                <c:pt idx="1309" formatCode="General">
                  <c:v>1.1597999999999999</c:v>
                </c:pt>
                <c:pt idx="1310" formatCode="General">
                  <c:v>1.1618999999999999</c:v>
                </c:pt>
                <c:pt idx="1311" formatCode="General">
                  <c:v>1.1675</c:v>
                </c:pt>
                <c:pt idx="1312" formatCode="General">
                  <c:v>1.1574</c:v>
                </c:pt>
                <c:pt idx="1313" formatCode="General">
                  <c:v>1.1666000000000001</c:v>
                </c:pt>
                <c:pt idx="1314" formatCode="General">
                  <c:v>1.1616</c:v>
                </c:pt>
                <c:pt idx="1315" formatCode="General">
                  <c:v>1.1697</c:v>
                </c:pt>
                <c:pt idx="1316" formatCode="General">
                  <c:v>1.175</c:v>
                </c:pt>
                <c:pt idx="1317" formatCode="General">
                  <c:v>1.1722999999999999</c:v>
                </c:pt>
                <c:pt idx="1318" formatCode="General">
                  <c:v>1.1659999999999999</c:v>
                </c:pt>
                <c:pt idx="1319" formatCode="General">
                  <c:v>1.169</c:v>
                </c:pt>
                <c:pt idx="1320" formatCode="General">
                  <c:v>1.1618999999999999</c:v>
                </c:pt>
                <c:pt idx="1321" formatCode="General">
                  <c:v>1.1507000000000001</c:v>
                </c:pt>
                <c:pt idx="1322" formatCode="General">
                  <c:v>1.1718</c:v>
                </c:pt>
                <c:pt idx="1323" formatCode="General">
                  <c:v>1.1655</c:v>
                </c:pt>
                <c:pt idx="1324" formatCode="General">
                  <c:v>1.1714</c:v>
                </c:pt>
                <c:pt idx="1325" formatCode="General">
                  <c:v>1.1725000000000001</c:v>
                </c:pt>
                <c:pt idx="1326" formatCode="General">
                  <c:v>1.1648000000000001</c:v>
                </c:pt>
                <c:pt idx="1327" formatCode="General">
                  <c:v>1.1605000000000001</c:v>
                </c:pt>
                <c:pt idx="1328" formatCode="General">
                  <c:v>1.1712</c:v>
                </c:pt>
                <c:pt idx="1329" formatCode="General">
                  <c:v>1.1644000000000001</c:v>
                </c:pt>
                <c:pt idx="1330" formatCode="General">
                  <c:v>1.1715</c:v>
                </c:pt>
                <c:pt idx="1331" formatCode="General">
                  <c:v>1.1665000000000001</c:v>
                </c:pt>
                <c:pt idx="1332" formatCode="General">
                  <c:v>1.1593</c:v>
                </c:pt>
                <c:pt idx="1333" formatCode="General">
                  <c:v>1.1585000000000001</c:v>
                </c:pt>
                <c:pt idx="1334" formatCode="General">
                  <c:v>1.1572</c:v>
                </c:pt>
                <c:pt idx="1335" formatCode="General">
                  <c:v>1.1635</c:v>
                </c:pt>
                <c:pt idx="1336" formatCode="General">
                  <c:v>1.1608000000000001</c:v>
                </c:pt>
                <c:pt idx="1337" formatCode="General">
                  <c:v>1.1579999999999999</c:v>
                </c:pt>
                <c:pt idx="1338" formatCode="General">
                  <c:v>1.1597999999999999</c:v>
                </c:pt>
                <c:pt idx="1339" formatCode="General">
                  <c:v>1.1553</c:v>
                </c:pt>
                <c:pt idx="1340" formatCode="General">
                  <c:v>1.1540999999999999</c:v>
                </c:pt>
                <c:pt idx="1341" formatCode="General">
                  <c:v>1.1569</c:v>
                </c:pt>
                <c:pt idx="1342" formatCode="General">
                  <c:v>1.1544000000000001</c:v>
                </c:pt>
                <c:pt idx="1343" formatCode="General">
                  <c:v>1.1565000000000001</c:v>
                </c:pt>
                <c:pt idx="1344" formatCode="General">
                  <c:v>1.1581999999999999</c:v>
                </c:pt>
                <c:pt idx="1345" formatCode="General">
                  <c:v>1.1586000000000001</c:v>
                </c:pt>
                <c:pt idx="1346" formatCode="General">
                  <c:v>1.1574</c:v>
                </c:pt>
                <c:pt idx="1347" formatCode="General">
                  <c:v>1.1632</c:v>
                </c:pt>
                <c:pt idx="1348" formatCode="General">
                  <c:v>1.1639999999999999</c:v>
                </c:pt>
                <c:pt idx="1349" formatCode="General">
                  <c:v>1.1655</c:v>
                </c:pt>
                <c:pt idx="1350" formatCode="General">
                  <c:v>1.1722999999999999</c:v>
                </c:pt>
                <c:pt idx="1351" formatCode="General">
                  <c:v>1.1661999999999999</c:v>
                </c:pt>
                <c:pt idx="1352" formatCode="General">
                  <c:v>1.1608000000000001</c:v>
                </c:pt>
                <c:pt idx="1353" formatCode="General">
                  <c:v>1.1595</c:v>
                </c:pt>
                <c:pt idx="1354" formatCode="General">
                  <c:v>1.1591</c:v>
                </c:pt>
                <c:pt idx="1355" formatCode="General">
                  <c:v>1.155</c:v>
                </c:pt>
                <c:pt idx="1356" formatCode="General">
                  <c:v>1.1521999999999999</c:v>
                </c:pt>
                <c:pt idx="1357" formatCode="General">
                  <c:v>1.1479999999999999</c:v>
                </c:pt>
                <c:pt idx="1358" formatCode="General">
                  <c:v>1.1444000000000001</c:v>
                </c:pt>
                <c:pt idx="1359" formatCode="General">
                  <c:v>1.1409</c:v>
                </c:pt>
                <c:pt idx="1360" formatCode="General">
                  <c:v>1.1405000000000001</c:v>
                </c:pt>
                <c:pt idx="1361" formatCode="General">
                  <c:v>1.1435999999999999</c:v>
                </c:pt>
                <c:pt idx="1362" formatCode="General">
                  <c:v>1.1347</c:v>
                </c:pt>
                <c:pt idx="1363" formatCode="General">
                  <c:v>1.1362000000000001</c:v>
                </c:pt>
                <c:pt idx="1364" formatCode="General">
                  <c:v>1.1326000000000001</c:v>
                </c:pt>
                <c:pt idx="1365" formatCode="General">
                  <c:v>1.1343000000000001</c:v>
                </c:pt>
                <c:pt idx="1366" formatCode="General">
                  <c:v>1.1335</c:v>
                </c:pt>
                <c:pt idx="1367" formatCode="General">
                  <c:v>1.1314</c:v>
                </c:pt>
                <c:pt idx="1368" formatCode="General">
                  <c:v>1.1309</c:v>
                </c:pt>
                <c:pt idx="1369" formatCode="General">
                  <c:v>1.1276999999999999</c:v>
                </c:pt>
                <c:pt idx="1370" formatCode="General">
                  <c:v>1.1285000000000001</c:v>
                </c:pt>
                <c:pt idx="1371" formatCode="General">
                  <c:v>1.1305000000000001</c:v>
                </c:pt>
                <c:pt idx="1372" formatCode="General">
                  <c:v>1.1269</c:v>
                </c:pt>
                <c:pt idx="1373" formatCode="General">
                  <c:v>1.1253</c:v>
                </c:pt>
                <c:pt idx="1374" formatCode="General">
                  <c:v>1.1213</c:v>
                </c:pt>
                <c:pt idx="1375" formatCode="General">
                  <c:v>1.1241000000000001</c:v>
                </c:pt>
                <c:pt idx="1376" formatCode="General">
                  <c:v>1.1240000000000001</c:v>
                </c:pt>
                <c:pt idx="1377" formatCode="General">
                  <c:v>1.1253</c:v>
                </c:pt>
                <c:pt idx="1378" formatCode="General">
                  <c:v>1.1232</c:v>
                </c:pt>
                <c:pt idx="1379" formatCode="General">
                  <c:v>1.1188</c:v>
                </c:pt>
                <c:pt idx="1380" formatCode="General">
                  <c:v>1.1212</c:v>
                </c:pt>
                <c:pt idx="1381" formatCode="General">
                  <c:v>1.1264000000000001</c:v>
                </c:pt>
                <c:pt idx="1382" formatCode="General">
                  <c:v>1.1251</c:v>
                </c:pt>
                <c:pt idx="1383" formatCode="General">
                  <c:v>1.1214</c:v>
                </c:pt>
                <c:pt idx="1384" formatCode="General">
                  <c:v>1.1167</c:v>
                </c:pt>
                <c:pt idx="1385" formatCode="General">
                  <c:v>1.1175999999999999</c:v>
                </c:pt>
                <c:pt idx="1386" formatCode="General">
                  <c:v>1.1144000000000001</c:v>
                </c:pt>
                <c:pt idx="1387" formatCode="General">
                  <c:v>1.115</c:v>
                </c:pt>
                <c:pt idx="1388" formatCode="General">
                  <c:v>1.1175999999999999</c:v>
                </c:pt>
                <c:pt idx="1389" formatCode="General">
                  <c:v>1.1173999999999999</c:v>
                </c:pt>
                <c:pt idx="1390" formatCode="General">
                  <c:v>1.1151</c:v>
                </c:pt>
                <c:pt idx="1391" formatCode="General">
                  <c:v>1.1135999999999999</c:v>
                </c:pt>
                <c:pt idx="1392" formatCode="General">
                  <c:v>1.1147</c:v>
                </c:pt>
                <c:pt idx="1393" formatCode="General">
                  <c:v>1.1143000000000001</c:v>
                </c:pt>
                <c:pt idx="1394" formatCode="General">
                  <c:v>1.1158999999999999</c:v>
                </c:pt>
                <c:pt idx="1395" formatCode="General">
                  <c:v>1.1124000000000001</c:v>
                </c:pt>
                <c:pt idx="1396" formatCode="General">
                  <c:v>1.1106</c:v>
                </c:pt>
                <c:pt idx="1397" formatCode="General">
                  <c:v>1.1146</c:v>
                </c:pt>
                <c:pt idx="1398" formatCode="General">
                  <c:v>1.1162000000000001</c:v>
                </c:pt>
                <c:pt idx="1399" formatCode="General">
                  <c:v>1.1113999999999999</c:v>
                </c:pt>
                <c:pt idx="1400" formatCode="General">
                  <c:v>1.1065</c:v>
                </c:pt>
                <c:pt idx="1401" formatCode="General">
                  <c:v>1.1071</c:v>
                </c:pt>
                <c:pt idx="1402" formatCode="General">
                  <c:v>1.1128</c:v>
                </c:pt>
                <c:pt idx="1403" formatCode="General">
                  <c:v>1.1141000000000001</c:v>
                </c:pt>
                <c:pt idx="1404" formatCode="General">
                  <c:v>1.1136999999999999</c:v>
                </c:pt>
                <c:pt idx="1405" formatCode="General">
                  <c:v>1.1155999999999999</c:v>
                </c:pt>
                <c:pt idx="1406" formatCode="General">
                  <c:v>1.1216999999999999</c:v>
                </c:pt>
                <c:pt idx="1407" formatCode="General">
                  <c:v>1.1195999999999999</c:v>
                </c:pt>
                <c:pt idx="1408" formatCode="General">
                  <c:v>1.1133</c:v>
                </c:pt>
                <c:pt idx="1409" formatCode="General">
                  <c:v>1.0988</c:v>
                </c:pt>
                <c:pt idx="1410" formatCode="General">
                  <c:v>1.0909</c:v>
                </c:pt>
                <c:pt idx="1411" formatCode="General">
                  <c:v>1.0999000000000001</c:v>
                </c:pt>
                <c:pt idx="1412" formatCode="General">
                  <c:v>1.0989</c:v>
                </c:pt>
                <c:pt idx="1413" formatCode="General">
                  <c:v>1.0915999999999999</c:v>
                </c:pt>
                <c:pt idx="1414" formatCode="General">
                  <c:v>1.0855999999999999</c:v>
                </c:pt>
                <c:pt idx="1415" formatCode="General">
                  <c:v>1.0880000000000001</c:v>
                </c:pt>
                <c:pt idx="1416" formatCode="General">
                  <c:v>1.0835999999999999</c:v>
                </c:pt>
                <c:pt idx="1417" formatCode="General">
                  <c:v>1.0832999999999999</c:v>
                </c:pt>
                <c:pt idx="1418" formatCode="General">
                  <c:v>1.0781000000000001</c:v>
                </c:pt>
                <c:pt idx="1419" formatCode="General">
                  <c:v>1.077</c:v>
                </c:pt>
                <c:pt idx="1420" formatCode="General">
                  <c:v>1.0788</c:v>
                </c:pt>
                <c:pt idx="1421" formatCode="General">
                  <c:v>1.0825</c:v>
                </c:pt>
                <c:pt idx="1422" formatCode="General">
                  <c:v>1.0905</c:v>
                </c:pt>
                <c:pt idx="1423" formatCode="General">
                  <c:v>1.0935999999999999</c:v>
                </c:pt>
                <c:pt idx="1424" formatCode="General">
                  <c:v>1.0935999999999999</c:v>
                </c:pt>
                <c:pt idx="1425" formatCode="General">
                  <c:v>1.0941000000000001</c:v>
                </c:pt>
                <c:pt idx="1426" formatCode="General">
                  <c:v>1.0934999999999999</c:v>
                </c:pt>
                <c:pt idx="1427" formatCode="General">
                  <c:v>1.1059000000000001</c:v>
                </c:pt>
                <c:pt idx="1428" formatCode="General">
                  <c:v>1.105</c:v>
                </c:pt>
                <c:pt idx="1429" formatCode="General">
                  <c:v>1.1067</c:v>
                </c:pt>
                <c:pt idx="1430" formatCode="General">
                  <c:v>1.1034999999999999</c:v>
                </c:pt>
                <c:pt idx="1431" formatCode="General">
                  <c:v>1.1027</c:v>
                </c:pt>
                <c:pt idx="1432" formatCode="General">
                  <c:v>1.1061000000000001</c:v>
                </c:pt>
                <c:pt idx="1433" formatCode="General">
                  <c:v>1.0995999999999999</c:v>
                </c:pt>
                <c:pt idx="1434" formatCode="General">
                  <c:v>1.1033999999999999</c:v>
                </c:pt>
                <c:pt idx="1435" formatCode="General">
                  <c:v>1.1053999999999999</c:v>
                </c:pt>
                <c:pt idx="1436" formatCode="General">
                  <c:v>1.1161000000000001</c:v>
                </c:pt>
                <c:pt idx="1437" formatCode="General">
                  <c:v>1.1145</c:v>
                </c:pt>
                <c:pt idx="1438" formatCode="General">
                  <c:v>1.1163000000000001</c:v>
                </c:pt>
                <c:pt idx="1439" formatCode="General">
                  <c:v>1.1189</c:v>
                </c:pt>
                <c:pt idx="1440" formatCode="General">
                  <c:v>1.1224000000000001</c:v>
                </c:pt>
                <c:pt idx="1441" formatCode="General">
                  <c:v>1.1177999999999999</c:v>
                </c:pt>
                <c:pt idx="1442" formatCode="General">
                  <c:v>1.1243000000000001</c:v>
                </c:pt>
                <c:pt idx="1443" formatCode="General">
                  <c:v>1.1294</c:v>
                </c:pt>
                <c:pt idx="1444" formatCode="General">
                  <c:v>1.1297999999999999</c:v>
                </c:pt>
                <c:pt idx="1445" formatCode="General">
                  <c:v>1.1288</c:v>
                </c:pt>
                <c:pt idx="1446" formatCode="General">
                  <c:v>1.1294999999999999</c:v>
                </c:pt>
                <c:pt idx="1447" formatCode="General">
                  <c:v>1.1352</c:v>
                </c:pt>
                <c:pt idx="1448" formatCode="General">
                  <c:v>1.1305000000000001</c:v>
                </c:pt>
                <c:pt idx="1449" formatCode="General">
                  <c:v>1.1347</c:v>
                </c:pt>
                <c:pt idx="1450" formatCode="General">
                  <c:v>1.1294999999999999</c:v>
                </c:pt>
                <c:pt idx="1451" formatCode="General">
                  <c:v>1.1274</c:v>
                </c:pt>
                <c:pt idx="1452" formatCode="General">
                  <c:v>1.1244000000000001</c:v>
                </c:pt>
                <c:pt idx="1453" formatCode="General">
                  <c:v>1.1302000000000001</c:v>
                </c:pt>
                <c:pt idx="1454" formatCode="General">
                  <c:v>1.1196999999999999</c:v>
                </c:pt>
                <c:pt idx="1455" formatCode="General">
                  <c:v>1.1240000000000001</c:v>
                </c:pt>
                <c:pt idx="1456" formatCode="General">
                  <c:v>1.1292</c:v>
                </c:pt>
                <c:pt idx="1457" formatCode="General">
                  <c:v>1.1197999999999999</c:v>
                </c:pt>
                <c:pt idx="1458" formatCode="General">
                  <c:v>1.1206</c:v>
                </c:pt>
                <c:pt idx="1459" formatCode="General">
                  <c:v>1.1148</c:v>
                </c:pt>
                <c:pt idx="1460" formatCode="General">
                  <c:v>1.1126</c:v>
                </c:pt>
                <c:pt idx="1461" formatCode="General">
                  <c:v>1.1158999999999999</c:v>
                </c:pt>
                <c:pt idx="1462" formatCode="General">
                  <c:v>1.1491</c:v>
                </c:pt>
                <c:pt idx="1463" formatCode="General">
                  <c:v>1.1415999999999999</c:v>
                </c:pt>
                <c:pt idx="1464" formatCode="General">
                  <c:v>1.1578999999999999</c:v>
                </c:pt>
                <c:pt idx="1465" formatCode="General">
                  <c:v>1.1585000000000001</c:v>
                </c:pt>
                <c:pt idx="1466" formatCode="General">
                  <c:v>1.1552</c:v>
                </c:pt>
                <c:pt idx="1467" formatCode="General">
                  <c:v>1.1579999999999999</c:v>
                </c:pt>
                <c:pt idx="1468" formatCode="General">
                  <c:v>1.1648000000000001</c:v>
                </c:pt>
                <c:pt idx="1469" formatCode="General">
                  <c:v>1.1596</c:v>
                </c:pt>
                <c:pt idx="1470" formatCode="General">
                  <c:v>1.159</c:v>
                </c:pt>
                <c:pt idx="1471" formatCode="General">
                  <c:v>1.1571</c:v>
                </c:pt>
                <c:pt idx="1472" formatCode="General">
                  <c:v>1.1571</c:v>
                </c:pt>
                <c:pt idx="1473" formatCode="General">
                  <c:v>1.1591</c:v>
                </c:pt>
                <c:pt idx="1474" formatCode="General">
                  <c:v>1.1607000000000001</c:v>
                </c:pt>
                <c:pt idx="1475" formatCode="General">
                  <c:v>1.1572</c:v>
                </c:pt>
                <c:pt idx="1476" formatCode="General">
                  <c:v>1.1597999999999999</c:v>
                </c:pt>
                <c:pt idx="1477" formatCode="General">
                  <c:v>1.1592</c:v>
                </c:pt>
                <c:pt idx="1478" formatCode="General">
                  <c:v>1.1579999999999999</c:v>
                </c:pt>
                <c:pt idx="1479" formatCode="General">
                  <c:v>1.1618999999999999</c:v>
                </c:pt>
                <c:pt idx="1480" formatCode="General">
                  <c:v>1.1625000000000001</c:v>
                </c:pt>
                <c:pt idx="1481" formatCode="General">
                  <c:v>1.1608000000000001</c:v>
                </c:pt>
                <c:pt idx="1482" formatCode="General">
                  <c:v>1.1609</c:v>
                </c:pt>
                <c:pt idx="1483" formatCode="General">
                  <c:v>1.1666000000000001</c:v>
                </c:pt>
                <c:pt idx="1484" formatCode="General">
                  <c:v>1.1658999999999999</c:v>
                </c:pt>
                <c:pt idx="1485" formatCode="General">
                  <c:v>1.1659999999999999</c:v>
                </c:pt>
                <c:pt idx="1486" formatCode="General">
                  <c:v>1.1686000000000001</c:v>
                </c:pt>
                <c:pt idx="1487" formatCode="General">
                  <c:v>1.1673</c:v>
                </c:pt>
                <c:pt idx="1488" formatCode="General">
                  <c:v>1.1700999999999999</c:v>
                </c:pt>
                <c:pt idx="1489" formatCode="General">
                  <c:v>1.1671</c:v>
                </c:pt>
                <c:pt idx="1490" formatCode="General">
                  <c:v>1.1667000000000001</c:v>
                </c:pt>
                <c:pt idx="1491" formatCode="General">
                  <c:v>1.1669</c:v>
                </c:pt>
                <c:pt idx="1492" formatCode="General">
                  <c:v>1.1632</c:v>
                </c:pt>
                <c:pt idx="1493" formatCode="General">
                  <c:v>1.1720999999999999</c:v>
                </c:pt>
                <c:pt idx="1494" formatCode="General">
                  <c:v>1.1657999999999999</c:v>
                </c:pt>
                <c:pt idx="1495" formatCode="General">
                  <c:v>1.1706000000000001</c:v>
                </c:pt>
                <c:pt idx="1496" formatCode="General">
                  <c:v>1.1724000000000001</c:v>
                </c:pt>
                <c:pt idx="1497" formatCode="General">
                  <c:v>1.173</c:v>
                </c:pt>
                <c:pt idx="1498" formatCode="General">
                  <c:v>1.1672</c:v>
                </c:pt>
                <c:pt idx="1499" formatCode="General">
                  <c:v>1.1724000000000001</c:v>
                </c:pt>
                <c:pt idx="1500" formatCode="General">
                  <c:v>1.1821999999999999</c:v>
                </c:pt>
                <c:pt idx="1501" formatCode="General">
                  <c:v>1.1859</c:v>
                </c:pt>
                <c:pt idx="1502" formatCode="General">
                  <c:v>1.1860999999999999</c:v>
                </c:pt>
                <c:pt idx="1503" formatCode="General">
                  <c:v>1.1884999999999999</c:v>
                </c:pt>
                <c:pt idx="1504" formatCode="General">
                  <c:v>1.1878</c:v>
                </c:pt>
                <c:pt idx="1505" formatCode="General">
                  <c:v>1.1887000000000001</c:v>
                </c:pt>
                <c:pt idx="1506" formatCode="General">
                  <c:v>1.1800999999999999</c:v>
                </c:pt>
                <c:pt idx="1507" formatCode="General">
                  <c:v>1.1980999999999999</c:v>
                </c:pt>
                <c:pt idx="1508" formatCode="General">
                  <c:v>1.1973</c:v>
                </c:pt>
                <c:pt idx="1509" formatCode="General">
                  <c:v>1.1780999999999999</c:v>
                </c:pt>
                <c:pt idx="1510" formatCode="General">
                  <c:v>1.175</c:v>
                </c:pt>
                <c:pt idx="1511" formatCode="General">
                  <c:v>1.1721999999999999</c:v>
                </c:pt>
                <c:pt idx="1512" formatCode="General">
                  <c:v>1.1771</c:v>
                </c:pt>
                <c:pt idx="1513" formatCode="General">
                  <c:v>1.1658999999999999</c:v>
                </c:pt>
                <c:pt idx="1514" formatCode="General">
                  <c:v>1.1692</c:v>
                </c:pt>
                <c:pt idx="1515" formatCode="General">
                  <c:v>1.1729000000000001</c:v>
                </c:pt>
                <c:pt idx="1516" formatCode="General">
                  <c:v>1.1709000000000001</c:v>
                </c:pt>
                <c:pt idx="1517" formatCode="General">
                  <c:v>1.1765000000000001</c:v>
                </c:pt>
                <c:pt idx="1518" formatCode="General">
                  <c:v>1.1775</c:v>
                </c:pt>
                <c:pt idx="1519" formatCode="General">
                  <c:v>1.171</c:v>
                </c:pt>
                <c:pt idx="1520" formatCode="General">
                  <c:v>1.1760999999999999</c:v>
                </c:pt>
                <c:pt idx="1521" formatCode="General">
                  <c:v>1.1778</c:v>
                </c:pt>
                <c:pt idx="1522" formatCode="General">
                  <c:v>1.1780999999999999</c:v>
                </c:pt>
                <c:pt idx="1523" formatCode="General">
                  <c:v>1.1754</c:v>
                </c:pt>
                <c:pt idx="1524" formatCode="General">
                  <c:v>1.1754</c:v>
                </c:pt>
                <c:pt idx="1525" formatCode="General">
                  <c:v>1.1657999999999999</c:v>
                </c:pt>
                <c:pt idx="1526" formatCode="General">
                  <c:v>1.1698</c:v>
                </c:pt>
                <c:pt idx="1527" formatCode="General">
                  <c:v>1.1677</c:v>
                </c:pt>
                <c:pt idx="1528" formatCode="General">
                  <c:v>1.1729000000000001</c:v>
                </c:pt>
                <c:pt idx="1529" formatCode="General">
                  <c:v>1.1742999999999999</c:v>
                </c:pt>
                <c:pt idx="1530" formatCode="General">
                  <c:v>1.1726000000000001</c:v>
                </c:pt>
                <c:pt idx="1531" formatCode="General">
                  <c:v>1.1766000000000001</c:v>
                </c:pt>
                <c:pt idx="1532" formatCode="General">
                  <c:v>1.1863999999999999</c:v>
                </c:pt>
                <c:pt idx="1533" formatCode="General">
                  <c:v>1.1876</c:v>
                </c:pt>
                <c:pt idx="1534" formatCode="General">
                  <c:v>1.1852</c:v>
                </c:pt>
                <c:pt idx="1535" formatCode="General">
                  <c:v>1.1855</c:v>
                </c:pt>
                <c:pt idx="1536" formatCode="General">
                  <c:v>1.1802999999999999</c:v>
                </c:pt>
                <c:pt idx="1537" formatCode="General">
                  <c:v>1.1819999999999999</c:v>
                </c:pt>
                <c:pt idx="1538" formatCode="General">
                  <c:v>1.1870000000000001</c:v>
                </c:pt>
                <c:pt idx="1539" formatCode="General">
                  <c:v>1.1897</c:v>
                </c:pt>
                <c:pt idx="1540" formatCode="General">
                  <c:v>1.177</c:v>
                </c:pt>
                <c:pt idx="1541" formatCode="General">
                  <c:v>1.18</c:v>
                </c:pt>
                <c:pt idx="1542" formatCode="General">
                  <c:v>1.1800999999999999</c:v>
                </c:pt>
                <c:pt idx="1543" formatCode="General">
                  <c:v>1.1778999999999999</c:v>
                </c:pt>
                <c:pt idx="1544" formatCode="General">
                  <c:v>1.1803999999999999</c:v>
                </c:pt>
                <c:pt idx="1545" formatCode="General">
                  <c:v>1.1830000000000001</c:v>
                </c:pt>
                <c:pt idx="1546" formatCode="General">
                  <c:v>1.1859999999999999</c:v>
                </c:pt>
                <c:pt idx="1547" formatCode="General">
                  <c:v>1.1909000000000001</c:v>
                </c:pt>
                <c:pt idx="1548" formatCode="General">
                  <c:v>1.2036</c:v>
                </c:pt>
                <c:pt idx="1549" formatCode="General">
                  <c:v>1.2000999999999999</c:v>
                </c:pt>
                <c:pt idx="1550" formatCode="General">
                  <c:v>1.2009000000000001</c:v>
                </c:pt>
                <c:pt idx="1551" formatCode="General">
                  <c:v>1.2045999999999999</c:v>
                </c:pt>
                <c:pt idx="1552" formatCode="General">
                  <c:v>1.2000999999999999</c:v>
                </c:pt>
                <c:pt idx="1553" formatCode="General">
                  <c:v>1.1923999999999999</c:v>
                </c:pt>
                <c:pt idx="1554" formatCode="General">
                  <c:v>1.1941999999999999</c:v>
                </c:pt>
                <c:pt idx="1555" formatCode="General">
                  <c:v>1.1904999999999999</c:v>
                </c:pt>
                <c:pt idx="1556" formatCode="General">
                  <c:v>1.1979</c:v>
                </c:pt>
                <c:pt idx="1557" formatCode="General">
                  <c:v>1.1888000000000001</c:v>
                </c:pt>
                <c:pt idx="1558" formatCode="General">
                  <c:v>1.1719999999999999</c:v>
                </c:pt>
                <c:pt idx="1559" formatCode="General">
                  <c:v>1.163</c:v>
                </c:pt>
                <c:pt idx="1560" formatCode="General">
                  <c:v>1.1454</c:v>
                </c:pt>
                <c:pt idx="1561" formatCode="General">
                  <c:v>1.1465000000000001</c:v>
                </c:pt>
                <c:pt idx="1562" formatCode="General">
                  <c:v>1.1511</c:v>
                </c:pt>
                <c:pt idx="1563" formatCode="General">
                  <c:v>1.155</c:v>
                </c:pt>
                <c:pt idx="1564" formatCode="General">
                  <c:v>1.1519999999999999</c:v>
                </c:pt>
                <c:pt idx="1565" formatCode="General">
                  <c:v>1.1478999999999999</c:v>
                </c:pt>
                <c:pt idx="1566" formatCode="General">
                  <c:v>1.1402000000000001</c:v>
                </c:pt>
                <c:pt idx="1567" formatCode="General">
                  <c:v>1.1424000000000001</c:v>
                </c:pt>
                <c:pt idx="1568" formatCode="General">
                  <c:v>1.1316999999999999</c:v>
                </c:pt>
                <c:pt idx="1569" formatCode="General">
                  <c:v>1.1207</c:v>
                </c:pt>
                <c:pt idx="1570" formatCode="General">
                  <c:v>1.1024</c:v>
                </c:pt>
                <c:pt idx="1571" formatCode="General">
                  <c:v>1.0952999999999999</c:v>
                </c:pt>
                <c:pt idx="1572" formatCode="General">
                  <c:v>1.0858000000000001</c:v>
                </c:pt>
                <c:pt idx="1573" formatCode="General">
                  <c:v>1.0895999999999999</c:v>
                </c:pt>
                <c:pt idx="1574" formatCode="General">
                  <c:v>1.0991</c:v>
                </c:pt>
                <c:pt idx="1575" formatCode="General">
                  <c:v>1.0681</c:v>
                </c:pt>
                <c:pt idx="1576" formatCode="General">
                  <c:v>1.0914999999999999</c:v>
                </c:pt>
                <c:pt idx="1577" formatCode="General">
                  <c:v>1.0859000000000001</c:v>
                </c:pt>
                <c:pt idx="1578" formatCode="General">
                  <c:v>1.1009</c:v>
                </c:pt>
                <c:pt idx="1579" formatCode="General">
                  <c:v>1.1175999999999999</c:v>
                </c:pt>
                <c:pt idx="1580" formatCode="General">
                  <c:v>1.1257999999999999</c:v>
                </c:pt>
                <c:pt idx="1581" formatCode="General">
                  <c:v>1.1306</c:v>
                </c:pt>
                <c:pt idx="1582" formatCode="General">
                  <c:v>1.1374</c:v>
                </c:pt>
                <c:pt idx="1583" formatCode="General">
                  <c:v>1.1392</c:v>
                </c:pt>
                <c:pt idx="1584" formatCode="General">
                  <c:v>1.1352</c:v>
                </c:pt>
                <c:pt idx="1585" formatCode="General">
                  <c:v>1.1364000000000001</c:v>
                </c:pt>
                <c:pt idx="1586" formatCode="General">
                  <c:v>1.1306</c:v>
                </c:pt>
                <c:pt idx="1587" formatCode="General">
                  <c:v>1.1395999999999999</c:v>
                </c:pt>
                <c:pt idx="1588" formatCode="General">
                  <c:v>1.1400999999999999</c:v>
                </c:pt>
                <c:pt idx="1589" formatCode="General">
                  <c:v>1.1479999999999999</c:v>
                </c:pt>
                <c:pt idx="1590" formatCode="General">
                  <c:v>1.1463000000000001</c:v>
                </c:pt>
                <c:pt idx="1591" formatCode="General">
                  <c:v>1.1473</c:v>
                </c:pt>
                <c:pt idx="1592" formatCode="General">
                  <c:v>1.1483000000000001</c:v>
                </c:pt>
                <c:pt idx="1593" formatCode="General">
                  <c:v>1.1463000000000001</c:v>
                </c:pt>
                <c:pt idx="1594" formatCode="General">
                  <c:v>1.1302000000000001</c:v>
                </c:pt>
                <c:pt idx="1595" formatCode="General">
                  <c:v>1.1385000000000001</c:v>
                </c:pt>
                <c:pt idx="1596" formatCode="General">
                  <c:v>1.1437999999999999</c:v>
                </c:pt>
                <c:pt idx="1597" formatCode="General">
                  <c:v>1.1409</c:v>
                </c:pt>
                <c:pt idx="1598" formatCode="General">
                  <c:v>1.1447000000000001</c:v>
                </c:pt>
                <c:pt idx="1599" formatCode="General">
                  <c:v>1.1476</c:v>
                </c:pt>
                <c:pt idx="1600" formatCode="General">
                  <c:v>1.1458999999999999</c:v>
                </c:pt>
                <c:pt idx="1601" formatCode="General">
                  <c:v>1.1515</c:v>
                </c:pt>
                <c:pt idx="1602" formatCode="General">
                  <c:v>1.1398999999999999</c:v>
                </c:pt>
                <c:pt idx="1603" formatCode="General">
                  <c:v>1.1377999999999999</c:v>
                </c:pt>
                <c:pt idx="1604" formatCode="General">
                  <c:v>1.1488</c:v>
                </c:pt>
                <c:pt idx="1605" formatCode="General">
                  <c:v>1.1449</c:v>
                </c:pt>
                <c:pt idx="1606" formatCode="General">
                  <c:v>1.1399999999999999</c:v>
                </c:pt>
                <c:pt idx="1607" formatCode="General">
                  <c:v>1.1415999999999999</c:v>
                </c:pt>
                <c:pt idx="1608" formatCode="General">
                  <c:v>1.1337999999999999</c:v>
                </c:pt>
                <c:pt idx="1609" formatCode="General">
                  <c:v>1.1279999999999999</c:v>
                </c:pt>
                <c:pt idx="1610" formatCode="General">
                  <c:v>1.1283000000000001</c:v>
                </c:pt>
                <c:pt idx="1611" formatCode="General">
                  <c:v>1.1208</c:v>
                </c:pt>
                <c:pt idx="1612" formatCode="General">
                  <c:v>1.123</c:v>
                </c:pt>
                <c:pt idx="1613" formatCode="General">
                  <c:v>1.119</c:v>
                </c:pt>
                <c:pt idx="1614" formatCode="General">
                  <c:v>1.1162000000000001</c:v>
                </c:pt>
                <c:pt idx="1615" formatCode="General">
                  <c:v>1.1164000000000001</c:v>
                </c:pt>
                <c:pt idx="1616" formatCode="General">
                  <c:v>1.1194</c:v>
                </c:pt>
                <c:pt idx="1617" formatCode="General">
                  <c:v>1.1252</c:v>
                </c:pt>
                <c:pt idx="1618" formatCode="General">
                  <c:v>1.1131</c:v>
                </c:pt>
                <c:pt idx="1619" formatCode="General">
                  <c:v>1.1146</c:v>
                </c:pt>
                <c:pt idx="1620" formatCode="General">
                  <c:v>1.1117999999999999</c:v>
                </c:pt>
                <c:pt idx="1621" formatCode="General">
                  <c:v>1.1207</c:v>
                </c:pt>
                <c:pt idx="1622" formatCode="General">
                  <c:v>1.1229</c:v>
                </c:pt>
                <c:pt idx="1623" formatCode="General">
                  <c:v>1.1229</c:v>
                </c:pt>
                <c:pt idx="1624" formatCode="General">
                  <c:v>1.1112</c:v>
                </c:pt>
                <c:pt idx="1625" formatCode="General">
                  <c:v>1.1248</c:v>
                </c:pt>
                <c:pt idx="1626" formatCode="General">
                  <c:v>1.1236999999999999</c:v>
                </c:pt>
                <c:pt idx="1627" formatCode="General">
                  <c:v>1.1205000000000001</c:v>
                </c:pt>
                <c:pt idx="1628" formatCode="General">
                  <c:v>1.1236999999999999</c:v>
                </c:pt>
                <c:pt idx="1629" formatCode="General">
                  <c:v>1.111</c:v>
                </c:pt>
                <c:pt idx="1630" formatCode="General">
                  <c:v>1.115</c:v>
                </c:pt>
                <c:pt idx="1631" formatCode="General">
                  <c:v>1.1145</c:v>
                </c:pt>
                <c:pt idx="1632" formatCode="General">
                  <c:v>1.1176999999999999</c:v>
                </c:pt>
                <c:pt idx="1633" formatCode="General">
                  <c:v>1.1177999999999999</c:v>
                </c:pt>
                <c:pt idx="1634" formatCode="General">
                  <c:v>1.1069</c:v>
                </c:pt>
                <c:pt idx="1635" formatCode="General">
                  <c:v>1.1055999999999999</c:v>
                </c:pt>
                <c:pt idx="1636" formatCode="General">
                  <c:v>1.1063000000000001</c:v>
                </c:pt>
                <c:pt idx="1637" formatCode="General">
                  <c:v>1.105</c:v>
                </c:pt>
                <c:pt idx="1638" formatCode="General">
                  <c:v>1.1042000000000001</c:v>
                </c:pt>
                <c:pt idx="1639" formatCode="General">
                  <c:v>1.1063000000000001</c:v>
                </c:pt>
                <c:pt idx="1640" formatCode="General">
                  <c:v>1.0996999999999999</c:v>
                </c:pt>
                <c:pt idx="1641" formatCode="General">
                  <c:v>1.0908</c:v>
                </c:pt>
                <c:pt idx="1642" formatCode="General">
                  <c:v>1.1002000000000001</c:v>
                </c:pt>
                <c:pt idx="1643" formatCode="General">
                  <c:v>1.1063000000000001</c:v>
                </c:pt>
                <c:pt idx="1644" formatCode="General">
                  <c:v>1.1102000000000001</c:v>
                </c:pt>
                <c:pt idx="1645" formatCode="General">
                  <c:v>1.1092</c:v>
                </c:pt>
                <c:pt idx="1646" formatCode="General">
                  <c:v>1.1052</c:v>
                </c:pt>
                <c:pt idx="1647" formatCode="General">
                  <c:v>1.1143000000000001</c:v>
                </c:pt>
                <c:pt idx="1648" formatCode="General">
                  <c:v>1.1117999999999999</c:v>
                </c:pt>
                <c:pt idx="1649" formatCode="General">
                  <c:v>1.117</c:v>
                </c:pt>
                <c:pt idx="1650" formatCode="General">
                  <c:v>1.1187</c:v>
                </c:pt>
                <c:pt idx="1651" formatCode="General">
                  <c:v>1.1101000000000001</c:v>
                </c:pt>
                <c:pt idx="1652" formatCode="General">
                  <c:v>1.0992999999999999</c:v>
                </c:pt>
                <c:pt idx="1653" formatCode="General">
                  <c:v>1.1054999999999999</c:v>
                </c:pt>
                <c:pt idx="1654" formatCode="General">
                  <c:v>1.1020000000000001</c:v>
                </c:pt>
                <c:pt idx="1655" formatCode="General">
                  <c:v>1.0973999999999999</c:v>
                </c:pt>
                <c:pt idx="1656" formatCode="General">
                  <c:v>1.1054999999999999</c:v>
                </c:pt>
                <c:pt idx="1657" formatCode="General">
                  <c:v>1.1096999999999999</c:v>
                </c:pt>
                <c:pt idx="1658" formatCode="General">
                  <c:v>1.0982000000000001</c:v>
                </c:pt>
                <c:pt idx="1659" formatCode="General">
                  <c:v>1.0992</c:v>
                </c:pt>
                <c:pt idx="1660" formatCode="General">
                  <c:v>1.1000000000000001</c:v>
                </c:pt>
                <c:pt idx="1661" formatCode="General">
                  <c:v>1.0951</c:v>
                </c:pt>
                <c:pt idx="1662" formatCode="General">
                  <c:v>1.1037999999999999</c:v>
                </c:pt>
                <c:pt idx="1663" formatCode="General">
                  <c:v>1.1011</c:v>
                </c:pt>
                <c:pt idx="1664" formatCode="General">
                  <c:v>1.1063000000000001</c:v>
                </c:pt>
                <c:pt idx="1665" formatCode="General">
                  <c:v>1.1095999999999999</c:v>
                </c:pt>
                <c:pt idx="1666" formatCode="General">
                  <c:v>1.1104000000000001</c:v>
                </c:pt>
                <c:pt idx="1667" formatCode="General">
                  <c:v>1.1106</c:v>
                </c:pt>
                <c:pt idx="1668" formatCode="General">
                  <c:v>1.1059000000000001</c:v>
                </c:pt>
                <c:pt idx="1669" formatCode="General">
                  <c:v>1.1091</c:v>
                </c:pt>
                <c:pt idx="1670" formatCode="General">
                  <c:v>1.1071</c:v>
                </c:pt>
                <c:pt idx="1671" formatCode="General">
                  <c:v>1.1124000000000001</c:v>
                </c:pt>
                <c:pt idx="1672" formatCode="General">
                  <c:v>1.1124000000000001</c:v>
                </c:pt>
                <c:pt idx="1673" formatCode="General">
                  <c:v>1.1061000000000001</c:v>
                </c:pt>
                <c:pt idx="1674" formatCode="General">
                  <c:v>1.1061000000000001</c:v>
                </c:pt>
                <c:pt idx="1675" formatCode="General">
                  <c:v>1.1083000000000001</c:v>
                </c:pt>
                <c:pt idx="1676" formatCode="General">
                  <c:v>1.1037999999999999</c:v>
                </c:pt>
                <c:pt idx="1677" formatCode="General">
                  <c:v>1.1093</c:v>
                </c:pt>
                <c:pt idx="1678" formatCode="General">
                  <c:v>1.1081000000000001</c:v>
                </c:pt>
                <c:pt idx="1679" formatCode="General">
                  <c:v>1.1099000000000001</c:v>
                </c:pt>
                <c:pt idx="1680" formatCode="General">
                  <c:v>1.1097999999999999</c:v>
                </c:pt>
                <c:pt idx="1681" formatCode="General">
                  <c:v>1.1064000000000001</c:v>
                </c:pt>
                <c:pt idx="1682" formatCode="General">
                  <c:v>1.1094999999999999</c:v>
                </c:pt>
                <c:pt idx="1683" formatCode="General">
                  <c:v>1.1163000000000001</c:v>
                </c:pt>
                <c:pt idx="1684" formatCode="General">
                  <c:v>1.1188</c:v>
                </c:pt>
                <c:pt idx="1685" formatCode="General">
                  <c:v>1.1205000000000001</c:v>
                </c:pt>
                <c:pt idx="1686" formatCode="General">
                  <c:v>1.1248</c:v>
                </c:pt>
              </c:numCache>
            </c:numRef>
          </c:val>
          <c:smooth val="0"/>
          <c:extLst>
            <c:ext xmlns:c16="http://schemas.microsoft.com/office/drawing/2014/chart" uri="{C3380CC4-5D6E-409C-BE32-E72D297353CC}">
              <c16:uniqueId val="{00000000-7C93-1241-92F9-29F2E4CE19F4}"/>
            </c:ext>
          </c:extLst>
        </c:ser>
        <c:dLbls>
          <c:showLegendKey val="0"/>
          <c:showVal val="0"/>
          <c:showCatName val="0"/>
          <c:showSerName val="0"/>
          <c:showPercent val="0"/>
          <c:showBubbleSize val="0"/>
        </c:dLbls>
        <c:smooth val="0"/>
        <c:axId val="307284976"/>
        <c:axId val="276498496"/>
      </c:lineChart>
      <c:dateAx>
        <c:axId val="307284976"/>
        <c:scaling>
          <c:orientation val="minMax"/>
        </c:scaling>
        <c:delete val="0"/>
        <c:axPos val="b"/>
        <c:numFmt formatCode="m/d/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276498496"/>
        <c:crosses val="autoZero"/>
        <c:auto val="0"/>
        <c:lblOffset val="100"/>
        <c:baseTimeUnit val="days"/>
        <c:majorUnit val="1"/>
        <c:majorTimeUnit val="years"/>
        <c:minorUnit val="1"/>
        <c:minorTimeUnit val="years"/>
      </c:dateAx>
      <c:valAx>
        <c:axId val="276498496"/>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30728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0.74707</cdr:x>
      <cdr:y>0</cdr:y>
    </cdr:from>
    <cdr:to>
      <cdr:x>0.97825</cdr:x>
      <cdr:y>0.13319</cdr:y>
    </cdr:to>
    <cdr:sp macro="" textlink="">
      <cdr:nvSpPr>
        <cdr:cNvPr id="2" name="TextBox 1">
          <a:extLst xmlns:a="http://schemas.openxmlformats.org/drawingml/2006/main">
            <a:ext uri="{FF2B5EF4-FFF2-40B4-BE49-F238E27FC236}">
              <a16:creationId xmlns:a16="http://schemas.microsoft.com/office/drawing/2014/main" id="{71D376ED-D78D-3146-B1CA-6CF5C4E46004}"/>
            </a:ext>
          </a:extLst>
        </cdr:cNvPr>
        <cdr:cNvSpPr txBox="1"/>
      </cdr:nvSpPr>
      <cdr:spPr>
        <a:xfrm xmlns:a="http://schemas.openxmlformats.org/drawingml/2006/main">
          <a:off x="8102600" y="0"/>
          <a:ext cx="2507343" cy="6554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US" sz="1600" dirty="0">
              <a:solidFill>
                <a:srgbClr val="FF0000"/>
              </a:solidFill>
            </a:rPr>
            <a:t>….Growth likely to fall in Q4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C6CC6-2FAE-8647-BF8F-B0DAF18AE4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CADCF2-6540-2545-AA51-848DF37DD4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36DEBD-3C5A-4241-98A5-5D62BC171545}" type="datetimeFigureOut">
              <a:rPr lang="en-US" smtClean="0"/>
              <a:t>12/10/2020</a:t>
            </a:fld>
            <a:endParaRPr lang="en-US" dirty="0"/>
          </a:p>
        </p:txBody>
      </p:sp>
      <p:sp>
        <p:nvSpPr>
          <p:cNvPr id="4" name="Footer Placeholder 3">
            <a:extLst>
              <a:ext uri="{FF2B5EF4-FFF2-40B4-BE49-F238E27FC236}">
                <a16:creationId xmlns:a16="http://schemas.microsoft.com/office/drawing/2014/main" id="{CDD62424-4C6E-914D-B33F-F4EA74EA91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668D32A-3BDC-CC48-962D-7CABA908FF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1E0A2-B9C1-AD40-8ABC-54505126EE05}" type="slidenum">
              <a:rPr lang="en-US" smtClean="0"/>
              <a:t>‹#›</a:t>
            </a:fld>
            <a:endParaRPr lang="en-US" dirty="0"/>
          </a:p>
        </p:txBody>
      </p:sp>
    </p:spTree>
    <p:extLst>
      <p:ext uri="{BB962C8B-B14F-4D97-AF65-F5344CB8AC3E}">
        <p14:creationId xmlns:p14="http://schemas.microsoft.com/office/powerpoint/2010/main" val="2387405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5E92B-A2D4-314E-A5FC-EE673C38B92F}" type="datetimeFigureOut">
              <a:rPr lang="en-US" smtClean="0"/>
              <a:t>12/10/2020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31840-EE89-6E41-85E4-34D9D540A8F1}" type="slidenum">
              <a:rPr lang="en-US" smtClean="0"/>
              <a:t>‹#›</a:t>
            </a:fld>
            <a:endParaRPr lang="en-US" dirty="0"/>
          </a:p>
        </p:txBody>
      </p:sp>
    </p:spTree>
    <p:extLst>
      <p:ext uri="{BB962C8B-B14F-4D97-AF65-F5344CB8AC3E}">
        <p14:creationId xmlns:p14="http://schemas.microsoft.com/office/powerpoint/2010/main" val="164235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a:t>
            </a:fld>
            <a:endParaRPr lang="en-US" dirty="0"/>
          </a:p>
        </p:txBody>
      </p:sp>
    </p:spTree>
    <p:extLst>
      <p:ext uri="{BB962C8B-B14F-4D97-AF65-F5344CB8AC3E}">
        <p14:creationId xmlns:p14="http://schemas.microsoft.com/office/powerpoint/2010/main" val="278262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16</a:t>
            </a:fld>
            <a:endParaRPr lang="en-US" dirty="0"/>
          </a:p>
        </p:txBody>
      </p:sp>
    </p:spTree>
    <p:extLst>
      <p:ext uri="{BB962C8B-B14F-4D97-AF65-F5344CB8AC3E}">
        <p14:creationId xmlns:p14="http://schemas.microsoft.com/office/powerpoint/2010/main" val="252110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18</a:t>
            </a:fld>
            <a:endParaRPr lang="en-US"/>
          </a:p>
        </p:txBody>
      </p:sp>
    </p:spTree>
    <p:extLst>
      <p:ext uri="{BB962C8B-B14F-4D97-AF65-F5344CB8AC3E}">
        <p14:creationId xmlns:p14="http://schemas.microsoft.com/office/powerpoint/2010/main" val="248940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19</a:t>
            </a:fld>
            <a:endParaRPr lang="en-US" dirty="0"/>
          </a:p>
        </p:txBody>
      </p:sp>
    </p:spTree>
    <p:extLst>
      <p:ext uri="{BB962C8B-B14F-4D97-AF65-F5344CB8AC3E}">
        <p14:creationId xmlns:p14="http://schemas.microsoft.com/office/powerpoint/2010/main" val="101825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20</a:t>
            </a:fld>
            <a:endParaRPr lang="en-US"/>
          </a:p>
        </p:txBody>
      </p:sp>
    </p:spTree>
    <p:extLst>
      <p:ext uri="{BB962C8B-B14F-4D97-AF65-F5344CB8AC3E}">
        <p14:creationId xmlns:p14="http://schemas.microsoft.com/office/powerpoint/2010/main" val="3411239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21</a:t>
            </a:fld>
            <a:endParaRPr lang="en-US" dirty="0"/>
          </a:p>
        </p:txBody>
      </p:sp>
    </p:spTree>
    <p:extLst>
      <p:ext uri="{BB962C8B-B14F-4D97-AF65-F5344CB8AC3E}">
        <p14:creationId xmlns:p14="http://schemas.microsoft.com/office/powerpoint/2010/main" val="611842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22</a:t>
            </a:fld>
            <a:endParaRPr lang="en-US" dirty="0"/>
          </a:p>
        </p:txBody>
      </p:sp>
    </p:spTree>
    <p:extLst>
      <p:ext uri="{BB962C8B-B14F-4D97-AF65-F5344CB8AC3E}">
        <p14:creationId xmlns:p14="http://schemas.microsoft.com/office/powerpoint/2010/main" val="4143552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23</a:t>
            </a:fld>
            <a:endParaRPr lang="en-US" dirty="0"/>
          </a:p>
        </p:txBody>
      </p:sp>
    </p:spTree>
    <p:extLst>
      <p:ext uri="{BB962C8B-B14F-4D97-AF65-F5344CB8AC3E}">
        <p14:creationId xmlns:p14="http://schemas.microsoft.com/office/powerpoint/2010/main" val="404177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25</a:t>
            </a:fld>
            <a:endParaRPr lang="en-US" altLang="en-US" dirty="0"/>
          </a:p>
        </p:txBody>
      </p:sp>
    </p:spTree>
    <p:extLst>
      <p:ext uri="{BB962C8B-B14F-4D97-AF65-F5344CB8AC3E}">
        <p14:creationId xmlns:p14="http://schemas.microsoft.com/office/powerpoint/2010/main" val="2878510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26</a:t>
            </a:fld>
            <a:endParaRPr lang="en-US" altLang="en-US" dirty="0"/>
          </a:p>
        </p:txBody>
      </p:sp>
    </p:spTree>
    <p:extLst>
      <p:ext uri="{BB962C8B-B14F-4D97-AF65-F5344CB8AC3E}">
        <p14:creationId xmlns:p14="http://schemas.microsoft.com/office/powerpoint/2010/main" val="3216265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27</a:t>
            </a:fld>
            <a:endParaRPr lang="en-US" altLang="en-US" dirty="0"/>
          </a:p>
        </p:txBody>
      </p:sp>
    </p:spTree>
    <p:extLst>
      <p:ext uri="{BB962C8B-B14F-4D97-AF65-F5344CB8AC3E}">
        <p14:creationId xmlns:p14="http://schemas.microsoft.com/office/powerpoint/2010/main" val="377724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2</a:t>
            </a:fld>
            <a:endParaRPr lang="en-US" dirty="0"/>
          </a:p>
        </p:txBody>
      </p:sp>
    </p:spTree>
    <p:extLst>
      <p:ext uri="{BB962C8B-B14F-4D97-AF65-F5344CB8AC3E}">
        <p14:creationId xmlns:p14="http://schemas.microsoft.com/office/powerpoint/2010/main" val="4813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28</a:t>
            </a:fld>
            <a:endParaRPr lang="en-US" altLang="en-US" dirty="0"/>
          </a:p>
        </p:txBody>
      </p:sp>
    </p:spTree>
    <p:extLst>
      <p:ext uri="{BB962C8B-B14F-4D97-AF65-F5344CB8AC3E}">
        <p14:creationId xmlns:p14="http://schemas.microsoft.com/office/powerpoint/2010/main" val="3323539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29</a:t>
            </a:fld>
            <a:endParaRPr lang="en-US" altLang="en-US" dirty="0"/>
          </a:p>
        </p:txBody>
      </p:sp>
    </p:spTree>
    <p:extLst>
      <p:ext uri="{BB962C8B-B14F-4D97-AF65-F5344CB8AC3E}">
        <p14:creationId xmlns:p14="http://schemas.microsoft.com/office/powerpoint/2010/main" val="1938662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30</a:t>
            </a:fld>
            <a:endParaRPr lang="en-US" altLang="en-US" dirty="0"/>
          </a:p>
        </p:txBody>
      </p:sp>
    </p:spTree>
    <p:extLst>
      <p:ext uri="{BB962C8B-B14F-4D97-AF65-F5344CB8AC3E}">
        <p14:creationId xmlns:p14="http://schemas.microsoft.com/office/powerpoint/2010/main" val="299093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31</a:t>
            </a:fld>
            <a:endParaRPr lang="en-US" altLang="en-US" dirty="0"/>
          </a:p>
        </p:txBody>
      </p:sp>
    </p:spTree>
    <p:extLst>
      <p:ext uri="{BB962C8B-B14F-4D97-AF65-F5344CB8AC3E}">
        <p14:creationId xmlns:p14="http://schemas.microsoft.com/office/powerpoint/2010/main" val="10732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33</a:t>
            </a:fld>
            <a:endParaRPr lang="en-US" altLang="en-US" dirty="0"/>
          </a:p>
        </p:txBody>
      </p:sp>
    </p:spTree>
    <p:extLst>
      <p:ext uri="{BB962C8B-B14F-4D97-AF65-F5344CB8AC3E}">
        <p14:creationId xmlns:p14="http://schemas.microsoft.com/office/powerpoint/2010/main" val="1800877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34</a:t>
            </a:fld>
            <a:endParaRPr lang="en-US"/>
          </a:p>
        </p:txBody>
      </p:sp>
    </p:spTree>
    <p:extLst>
      <p:ext uri="{BB962C8B-B14F-4D97-AF65-F5344CB8AC3E}">
        <p14:creationId xmlns:p14="http://schemas.microsoft.com/office/powerpoint/2010/main" val="3412966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35</a:t>
            </a:fld>
            <a:endParaRPr lang="en-US"/>
          </a:p>
        </p:txBody>
      </p:sp>
    </p:spTree>
    <p:extLst>
      <p:ext uri="{BB962C8B-B14F-4D97-AF65-F5344CB8AC3E}">
        <p14:creationId xmlns:p14="http://schemas.microsoft.com/office/powerpoint/2010/main" val="405544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36</a:t>
            </a:fld>
            <a:endParaRPr lang="en-US"/>
          </a:p>
        </p:txBody>
      </p:sp>
    </p:spTree>
    <p:extLst>
      <p:ext uri="{BB962C8B-B14F-4D97-AF65-F5344CB8AC3E}">
        <p14:creationId xmlns:p14="http://schemas.microsoft.com/office/powerpoint/2010/main" val="3897597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37</a:t>
            </a:fld>
            <a:endParaRPr lang="en-US"/>
          </a:p>
        </p:txBody>
      </p:sp>
    </p:spTree>
    <p:extLst>
      <p:ext uri="{BB962C8B-B14F-4D97-AF65-F5344CB8AC3E}">
        <p14:creationId xmlns:p14="http://schemas.microsoft.com/office/powerpoint/2010/main" val="4199224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38</a:t>
            </a:fld>
            <a:endParaRPr lang="en-US"/>
          </a:p>
        </p:txBody>
      </p:sp>
    </p:spTree>
    <p:extLst>
      <p:ext uri="{BB962C8B-B14F-4D97-AF65-F5344CB8AC3E}">
        <p14:creationId xmlns:p14="http://schemas.microsoft.com/office/powerpoint/2010/main" val="420365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5</a:t>
            </a:fld>
            <a:endParaRPr lang="en-US" dirty="0"/>
          </a:p>
        </p:txBody>
      </p:sp>
    </p:spTree>
    <p:extLst>
      <p:ext uri="{BB962C8B-B14F-4D97-AF65-F5344CB8AC3E}">
        <p14:creationId xmlns:p14="http://schemas.microsoft.com/office/powerpoint/2010/main" val="4106315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39</a:t>
            </a:fld>
            <a:endParaRPr lang="en-US"/>
          </a:p>
        </p:txBody>
      </p:sp>
    </p:spTree>
    <p:extLst>
      <p:ext uri="{BB962C8B-B14F-4D97-AF65-F5344CB8AC3E}">
        <p14:creationId xmlns:p14="http://schemas.microsoft.com/office/powerpoint/2010/main" val="2043913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40</a:t>
            </a:fld>
            <a:endParaRPr lang="en-US"/>
          </a:p>
        </p:txBody>
      </p:sp>
    </p:spTree>
    <p:extLst>
      <p:ext uri="{BB962C8B-B14F-4D97-AF65-F5344CB8AC3E}">
        <p14:creationId xmlns:p14="http://schemas.microsoft.com/office/powerpoint/2010/main" val="124767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9</a:t>
            </a:fld>
            <a:endParaRPr lang="en-US"/>
          </a:p>
        </p:txBody>
      </p:sp>
    </p:spTree>
    <p:extLst>
      <p:ext uri="{BB962C8B-B14F-4D97-AF65-F5344CB8AC3E}">
        <p14:creationId xmlns:p14="http://schemas.microsoft.com/office/powerpoint/2010/main" val="193897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11</a:t>
            </a:fld>
            <a:endParaRPr lang="en-US" altLang="en-US" dirty="0"/>
          </a:p>
        </p:txBody>
      </p:sp>
    </p:spTree>
    <p:extLst>
      <p:ext uri="{BB962C8B-B14F-4D97-AF65-F5344CB8AC3E}">
        <p14:creationId xmlns:p14="http://schemas.microsoft.com/office/powerpoint/2010/main" val="3477003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12</a:t>
            </a:fld>
            <a:endParaRPr lang="en-US"/>
          </a:p>
        </p:txBody>
      </p:sp>
    </p:spTree>
    <p:extLst>
      <p:ext uri="{BB962C8B-B14F-4D97-AF65-F5344CB8AC3E}">
        <p14:creationId xmlns:p14="http://schemas.microsoft.com/office/powerpoint/2010/main" val="113342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67FC363C-1375-AB4A-8F54-60A9121E1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B02091DC-81BA-764D-8E31-DF65D264A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a:extLst>
              <a:ext uri="{FF2B5EF4-FFF2-40B4-BE49-F238E27FC236}">
                <a16:creationId xmlns:a16="http://schemas.microsoft.com/office/drawing/2014/main" id="{E00174A3-938B-4740-A94B-1BB4CBB009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19EF-AB7D-BB48-ADA9-40FB5358CD71}" type="slidenum">
              <a:rPr lang="en-US" altLang="en-US"/>
              <a:pPr fontAlgn="base">
                <a:spcBef>
                  <a:spcPct val="0"/>
                </a:spcBef>
                <a:spcAft>
                  <a:spcPct val="0"/>
                </a:spcAft>
              </a:pPr>
              <a:t>13</a:t>
            </a:fld>
            <a:endParaRPr lang="en-US" altLang="en-US" dirty="0"/>
          </a:p>
        </p:txBody>
      </p:sp>
    </p:spTree>
    <p:extLst>
      <p:ext uri="{BB962C8B-B14F-4D97-AF65-F5344CB8AC3E}">
        <p14:creationId xmlns:p14="http://schemas.microsoft.com/office/powerpoint/2010/main" val="148096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14</a:t>
            </a:fld>
            <a:endParaRPr lang="en-US" dirty="0"/>
          </a:p>
        </p:txBody>
      </p:sp>
    </p:spTree>
    <p:extLst>
      <p:ext uri="{BB962C8B-B14F-4D97-AF65-F5344CB8AC3E}">
        <p14:creationId xmlns:p14="http://schemas.microsoft.com/office/powerpoint/2010/main" val="4043767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31840-EE89-6E41-85E4-34D9D540A8F1}" type="slidenum">
              <a:rPr lang="en-US" smtClean="0"/>
              <a:t>15</a:t>
            </a:fld>
            <a:endParaRPr lang="en-US" dirty="0"/>
          </a:p>
        </p:txBody>
      </p:sp>
    </p:spTree>
    <p:extLst>
      <p:ext uri="{BB962C8B-B14F-4D97-AF65-F5344CB8AC3E}">
        <p14:creationId xmlns:p14="http://schemas.microsoft.com/office/powerpoint/2010/main" val="212630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68642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124225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198359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30159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166226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45102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101080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393703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75176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255620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C2DC7-23F0-5F41-B3E7-79209C5AF04A}" type="datetimeFigureOut">
              <a:rPr lang="en-US" smtClean="0"/>
              <a:t>12/10/2020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4FBACC-2591-8148-BFE5-4871D65D1A07}" type="slidenum">
              <a:rPr lang="en-US" smtClean="0"/>
              <a:t>‹#›</a:t>
            </a:fld>
            <a:endParaRPr lang="en-US" dirty="0"/>
          </a:p>
        </p:txBody>
      </p:sp>
    </p:spTree>
    <p:extLst>
      <p:ext uri="{BB962C8B-B14F-4D97-AF65-F5344CB8AC3E}">
        <p14:creationId xmlns:p14="http://schemas.microsoft.com/office/powerpoint/2010/main" val="89921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C2DC7-23F0-5F41-B3E7-79209C5AF04A}" type="datetimeFigureOut">
              <a:rPr lang="en-US" smtClean="0"/>
              <a:t>12/10/2020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FBACC-2591-8148-BFE5-4871D65D1A07}" type="slidenum">
              <a:rPr lang="en-US" smtClean="0"/>
              <a:t>‹#›</a:t>
            </a:fld>
            <a:endParaRPr lang="en-US" dirty="0"/>
          </a:p>
        </p:txBody>
      </p:sp>
    </p:spTree>
    <p:extLst>
      <p:ext uri="{BB962C8B-B14F-4D97-AF65-F5344CB8AC3E}">
        <p14:creationId xmlns:p14="http://schemas.microsoft.com/office/powerpoint/2010/main" val="11751327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E78B30E-64CA-4C4E-90E6-E1D01868E529}"/>
              </a:ext>
            </a:extLst>
          </p:cNvPr>
          <p:cNvSpPr>
            <a:spLocks noGrp="1"/>
          </p:cNvSpPr>
          <p:nvPr>
            <p:ph type="ctrTitle"/>
          </p:nvPr>
        </p:nvSpPr>
        <p:spPr>
          <a:xfrm>
            <a:off x="310577" y="3541499"/>
            <a:ext cx="7303245" cy="2568592"/>
          </a:xfrm>
        </p:spPr>
        <p:txBody>
          <a:bodyPr>
            <a:normAutofit/>
          </a:bodyPr>
          <a:lstStyle/>
          <a:p>
            <a:pPr algn="l"/>
            <a:r>
              <a:rPr lang="en-US" sz="4200" dirty="0"/>
              <a:t>Personal Finance Society:</a:t>
            </a:r>
            <a:br>
              <a:rPr lang="en-US" sz="4200" dirty="0"/>
            </a:br>
            <a:r>
              <a:rPr lang="en-US" sz="4200" dirty="0"/>
              <a:t>the economic outlook for 2021</a:t>
            </a:r>
            <a:br>
              <a:rPr lang="en-US" sz="4200" dirty="0"/>
            </a:br>
            <a:br>
              <a:rPr lang="en-US" sz="4200" dirty="0"/>
            </a:br>
            <a:endParaRPr lang="en-US" sz="2200" dirty="0"/>
          </a:p>
        </p:txBody>
      </p:sp>
      <p:sp>
        <p:nvSpPr>
          <p:cNvPr id="13" name="Subtitle 12">
            <a:extLst>
              <a:ext uri="{FF2B5EF4-FFF2-40B4-BE49-F238E27FC236}">
                <a16:creationId xmlns:a16="http://schemas.microsoft.com/office/drawing/2014/main" id="{A89DEF92-D14F-4748-A762-9FA35DC1E6CF}"/>
              </a:ext>
            </a:extLst>
          </p:cNvPr>
          <p:cNvSpPr txBox="1">
            <a:spLocks noGrp="1"/>
          </p:cNvSpPr>
          <p:nvPr>
            <p:ph type="subTitle" idx="1"/>
          </p:nvPr>
        </p:nvSpPr>
        <p:spPr>
          <a:xfrm>
            <a:off x="214811" y="6237520"/>
            <a:ext cx="5472566" cy="619837"/>
          </a:xfrm>
          <a:prstGeom prst="rect">
            <a:avLst/>
          </a:prstGeom>
          <a:noFill/>
        </p:spPr>
        <p:txBody>
          <a:bodyPr wrap="square" rtlCol="0" anchor="t">
            <a:noAutofit/>
          </a:bodyPr>
          <a:lstStyle/>
          <a:p>
            <a:pPr algn="l">
              <a:spcAft>
                <a:spcPts val="600"/>
              </a:spcAft>
            </a:pPr>
            <a:r>
              <a:rPr lang="en-US" sz="1400" dirty="0"/>
              <a:t>Professor Trevor Williams, University of Derby and IEA SMPC</a:t>
            </a:r>
          </a:p>
        </p:txBody>
      </p:sp>
      <p:sp>
        <p:nvSpPr>
          <p:cNvPr id="17" name="TextBox 16">
            <a:extLst>
              <a:ext uri="{FF2B5EF4-FFF2-40B4-BE49-F238E27FC236}">
                <a16:creationId xmlns:a16="http://schemas.microsoft.com/office/drawing/2014/main" id="{4FA9FA47-A391-3F4D-9DF5-576351597562}"/>
              </a:ext>
            </a:extLst>
          </p:cNvPr>
          <p:cNvSpPr txBox="1"/>
          <p:nvPr/>
        </p:nvSpPr>
        <p:spPr>
          <a:xfrm>
            <a:off x="7986956" y="5862597"/>
            <a:ext cx="3589582" cy="400110"/>
          </a:xfrm>
          <a:prstGeom prst="rect">
            <a:avLst/>
          </a:prstGeom>
          <a:noFill/>
        </p:spPr>
        <p:txBody>
          <a:bodyPr wrap="square" rtlCol="0">
            <a:spAutoFit/>
          </a:bodyPr>
          <a:lstStyle/>
          <a:p>
            <a:r>
              <a:rPr lang="en-US" sz="2000" dirty="0"/>
              <a:t> 9</a:t>
            </a:r>
            <a:r>
              <a:rPr lang="en-US" sz="2000" baseline="30000" dirty="0"/>
              <a:t>th</a:t>
            </a:r>
            <a:r>
              <a:rPr lang="en-US" sz="2000" dirty="0"/>
              <a:t> December2020</a:t>
            </a:r>
          </a:p>
        </p:txBody>
      </p:sp>
    </p:spTree>
    <p:extLst>
      <p:ext uri="{BB962C8B-B14F-4D97-AF65-F5344CB8AC3E}">
        <p14:creationId xmlns:p14="http://schemas.microsoft.com/office/powerpoint/2010/main" val="3383943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6E4B55-35E8-0A45-8853-EDB3FAF071B9}"/>
              </a:ext>
            </a:extLst>
          </p:cNvPr>
          <p:cNvSpPr txBox="1">
            <a:spLocks/>
          </p:cNvSpPr>
          <p:nvPr/>
        </p:nvSpPr>
        <p:spPr>
          <a:xfrm>
            <a:off x="1451114" y="1760487"/>
            <a:ext cx="8845826" cy="38253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r>
              <a:rPr lang="en-GB" b="1" dirty="0"/>
              <a:t>Audience poll</a:t>
            </a:r>
          </a:p>
          <a:p>
            <a:pPr marL="0" lvl="1"/>
            <a:endParaRPr lang="en-GB" b="1" dirty="0"/>
          </a:p>
          <a:p>
            <a:r>
              <a:rPr lang="en-US" dirty="0"/>
              <a:t>Which Growth Scenario do you think is the most likely for 2021?</a:t>
            </a:r>
          </a:p>
          <a:p>
            <a:endParaRPr lang="en-IE" dirty="0"/>
          </a:p>
          <a:p>
            <a:r>
              <a:rPr lang="en-US" dirty="0"/>
              <a:t>A. Upside Scenario</a:t>
            </a:r>
            <a:endParaRPr lang="en-IE" dirty="0"/>
          </a:p>
          <a:p>
            <a:r>
              <a:rPr lang="en-US" dirty="0"/>
              <a:t>B. Central Scenario</a:t>
            </a:r>
            <a:endParaRPr lang="en-IE" dirty="0"/>
          </a:p>
          <a:p>
            <a:r>
              <a:rPr lang="en-US" dirty="0"/>
              <a:t>     C. Downside Scenario</a:t>
            </a:r>
            <a:endParaRPr lang="en-IE" dirty="0"/>
          </a:p>
          <a:p>
            <a:pPr marL="0" lvl="1"/>
            <a:endParaRPr lang="en-GB" b="1" dirty="0"/>
          </a:p>
          <a:p>
            <a:endParaRPr lang="en-US" dirty="0"/>
          </a:p>
        </p:txBody>
      </p:sp>
    </p:spTree>
    <p:extLst>
      <p:ext uri="{BB962C8B-B14F-4D97-AF65-F5344CB8AC3E}">
        <p14:creationId xmlns:p14="http://schemas.microsoft.com/office/powerpoint/2010/main" val="8428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GB" sz="2800" dirty="0"/>
              <a:t>Unemployment could be as high as 11% or as low as 4%</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11</a:t>
            </a:fld>
            <a:endParaRPr lang="en-GB" dirty="0"/>
          </a:p>
        </p:txBody>
      </p:sp>
      <p:pic>
        <p:nvPicPr>
          <p:cNvPr id="2" name="Picture 1">
            <a:extLst>
              <a:ext uri="{FF2B5EF4-FFF2-40B4-BE49-F238E27FC236}">
                <a16:creationId xmlns:a16="http://schemas.microsoft.com/office/drawing/2014/main" id="{3EAEDE27-4185-314F-9D5F-A2FB21CC1B51}"/>
              </a:ext>
            </a:extLst>
          </p:cNvPr>
          <p:cNvPicPr>
            <a:picLocks noChangeAspect="1"/>
          </p:cNvPicPr>
          <p:nvPr/>
        </p:nvPicPr>
        <p:blipFill>
          <a:blip r:embed="rId3"/>
          <a:stretch>
            <a:fillRect/>
          </a:stretch>
        </p:blipFill>
        <p:spPr>
          <a:xfrm>
            <a:off x="574172" y="1457430"/>
            <a:ext cx="11257635" cy="4932860"/>
          </a:xfrm>
          <a:prstGeom prst="rect">
            <a:avLst/>
          </a:prstGeom>
        </p:spPr>
      </p:pic>
      <p:sp>
        <p:nvSpPr>
          <p:cNvPr id="4" name="TextBox 3">
            <a:extLst>
              <a:ext uri="{FF2B5EF4-FFF2-40B4-BE49-F238E27FC236}">
                <a16:creationId xmlns:a16="http://schemas.microsoft.com/office/drawing/2014/main" id="{80A6E9BE-D560-C542-8CC9-290FEC752048}"/>
              </a:ext>
            </a:extLst>
          </p:cNvPr>
          <p:cNvSpPr txBox="1"/>
          <p:nvPr/>
        </p:nvSpPr>
        <p:spPr>
          <a:xfrm>
            <a:off x="1204326" y="1158474"/>
            <a:ext cx="2536400" cy="369332"/>
          </a:xfrm>
          <a:prstGeom prst="rect">
            <a:avLst/>
          </a:prstGeom>
          <a:noFill/>
        </p:spPr>
        <p:txBody>
          <a:bodyPr wrap="none" rtlCol="0">
            <a:spAutoFit/>
          </a:bodyPr>
          <a:lstStyle/>
          <a:p>
            <a:r>
              <a:rPr lang="en-US" dirty="0">
                <a:solidFill>
                  <a:srgbClr val="C00000"/>
                </a:solidFill>
              </a:rPr>
              <a:t>UK unemployment rate%</a:t>
            </a:r>
          </a:p>
        </p:txBody>
      </p:sp>
    </p:spTree>
    <p:extLst>
      <p:ext uri="{BB962C8B-B14F-4D97-AF65-F5344CB8AC3E}">
        <p14:creationId xmlns:p14="http://schemas.microsoft.com/office/powerpoint/2010/main" val="82189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0994478" cy="659423"/>
          </a:xfrm>
          <a:solidFill>
            <a:schemeClr val="accent1">
              <a:lumMod val="40000"/>
              <a:lumOff val="60000"/>
            </a:schemeClr>
          </a:solidFill>
        </p:spPr>
        <p:txBody>
          <a:bodyPr>
            <a:normAutofit/>
          </a:bodyPr>
          <a:lstStyle/>
          <a:p>
            <a:r>
              <a:rPr lang="en-GB" sz="2800" dirty="0"/>
              <a:t>Share of SME jobs at risk due to illiquidity, caused  by COVID-19</a:t>
            </a:r>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8347079" y="5680076"/>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12</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graphicFrame>
        <p:nvGraphicFramePr>
          <p:cNvPr id="12" name="Chart 11">
            <a:extLst>
              <a:ext uri="{FF2B5EF4-FFF2-40B4-BE49-F238E27FC236}">
                <a16:creationId xmlns:a16="http://schemas.microsoft.com/office/drawing/2014/main" id="{A4AF1717-A578-EC4D-83A4-5B4E6A5C0D05}"/>
              </a:ext>
            </a:extLst>
          </p:cNvPr>
          <p:cNvGraphicFramePr>
            <a:graphicFrameLocks/>
          </p:cNvGraphicFramePr>
          <p:nvPr/>
        </p:nvGraphicFramePr>
        <p:xfrm>
          <a:off x="274320" y="1120185"/>
          <a:ext cx="11482065" cy="542512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E4AF447C-B4A3-6348-A179-8B4816AC1C04}"/>
              </a:ext>
            </a:extLst>
          </p:cNvPr>
          <p:cNvSpPr txBox="1"/>
          <p:nvPr/>
        </p:nvSpPr>
        <p:spPr>
          <a:xfrm>
            <a:off x="165259" y="6559117"/>
            <a:ext cx="1039067" cy="246221"/>
          </a:xfrm>
          <a:prstGeom prst="rect">
            <a:avLst/>
          </a:prstGeom>
          <a:noFill/>
        </p:spPr>
        <p:txBody>
          <a:bodyPr wrap="none" rtlCol="0">
            <a:spAutoFit/>
          </a:bodyPr>
          <a:lstStyle/>
          <a:p>
            <a:r>
              <a:rPr lang="en-GB" sz="1000" dirty="0"/>
              <a:t>Source: UK ONS </a:t>
            </a:r>
          </a:p>
        </p:txBody>
      </p:sp>
    </p:spTree>
    <p:extLst>
      <p:ext uri="{BB962C8B-B14F-4D97-AF65-F5344CB8AC3E}">
        <p14:creationId xmlns:p14="http://schemas.microsoft.com/office/powerpoint/2010/main" val="286626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Consumer and business confidence has taken a big hit</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13</a:t>
            </a:fld>
            <a:endParaRPr lang="en-GB" dirty="0"/>
          </a:p>
        </p:txBody>
      </p:sp>
      <p:sp>
        <p:nvSpPr>
          <p:cNvPr id="19" name="TextBox 18">
            <a:extLst>
              <a:ext uri="{FF2B5EF4-FFF2-40B4-BE49-F238E27FC236}">
                <a16:creationId xmlns:a16="http://schemas.microsoft.com/office/drawing/2014/main" id="{7B00509C-100F-9046-9230-9CF65A60968B}"/>
              </a:ext>
            </a:extLst>
          </p:cNvPr>
          <p:cNvSpPr txBox="1"/>
          <p:nvPr/>
        </p:nvSpPr>
        <p:spPr>
          <a:xfrm>
            <a:off x="165259" y="6559117"/>
            <a:ext cx="1039067" cy="246221"/>
          </a:xfrm>
          <a:prstGeom prst="rect">
            <a:avLst/>
          </a:prstGeom>
          <a:noFill/>
        </p:spPr>
        <p:txBody>
          <a:bodyPr wrap="none" rtlCol="0">
            <a:spAutoFit/>
          </a:bodyPr>
          <a:lstStyle/>
          <a:p>
            <a:r>
              <a:rPr lang="en-GB" sz="1000" dirty="0"/>
              <a:t>Source: UK ONS </a:t>
            </a:r>
          </a:p>
        </p:txBody>
      </p:sp>
      <p:pic>
        <p:nvPicPr>
          <p:cNvPr id="2" name="Picture 1">
            <a:extLst>
              <a:ext uri="{FF2B5EF4-FFF2-40B4-BE49-F238E27FC236}">
                <a16:creationId xmlns:a16="http://schemas.microsoft.com/office/drawing/2014/main" id="{FE6CAA7E-026B-6042-9675-A13D01EF1B5E}"/>
              </a:ext>
            </a:extLst>
          </p:cNvPr>
          <p:cNvPicPr>
            <a:picLocks noChangeAspect="1"/>
          </p:cNvPicPr>
          <p:nvPr/>
        </p:nvPicPr>
        <p:blipFill>
          <a:blip r:embed="rId3"/>
          <a:stretch>
            <a:fillRect/>
          </a:stretch>
        </p:blipFill>
        <p:spPr>
          <a:xfrm>
            <a:off x="5967889" y="1457429"/>
            <a:ext cx="5930741" cy="4414681"/>
          </a:xfrm>
          <a:prstGeom prst="rect">
            <a:avLst/>
          </a:prstGeom>
        </p:spPr>
      </p:pic>
      <p:sp>
        <p:nvSpPr>
          <p:cNvPr id="3" name="Rectangle 2">
            <a:extLst>
              <a:ext uri="{FF2B5EF4-FFF2-40B4-BE49-F238E27FC236}">
                <a16:creationId xmlns:a16="http://schemas.microsoft.com/office/drawing/2014/main" id="{74E0B603-39A3-3A44-AFC7-ED296A766A7A}"/>
              </a:ext>
            </a:extLst>
          </p:cNvPr>
          <p:cNvSpPr/>
          <p:nvPr/>
        </p:nvSpPr>
        <p:spPr>
          <a:xfrm>
            <a:off x="5930741" y="5794340"/>
            <a:ext cx="6096000" cy="1077218"/>
          </a:xfrm>
          <a:prstGeom prst="rect">
            <a:avLst/>
          </a:prstGeom>
        </p:spPr>
        <p:txBody>
          <a:bodyPr>
            <a:spAutoFit/>
          </a:bodyPr>
          <a:lstStyle/>
          <a:p>
            <a:pPr>
              <a:buFont typeface="+mj-lt"/>
              <a:buAutoNum type="arabicPeriod"/>
            </a:pPr>
            <a:r>
              <a:rPr lang="en-GB" sz="800" dirty="0">
                <a:latin typeface="Bliss2"/>
              </a:rPr>
              <a:t>(a)  Difference from averages since 2000. </a:t>
            </a:r>
            <a:endParaRPr lang="en-GB" dirty="0"/>
          </a:p>
          <a:p>
            <a:pPr>
              <a:buFont typeface="+mj-lt"/>
              <a:buAutoNum type="arabicPeriod"/>
            </a:pPr>
            <a:r>
              <a:rPr lang="en-GB" sz="800" dirty="0">
                <a:latin typeface="Bliss2"/>
              </a:rPr>
              <a:t>(b)  Planned investment in plant and machinery over the following year relative to the previous </a:t>
            </a:r>
            <a:endParaRPr lang="en-GB" dirty="0"/>
          </a:p>
          <a:p>
            <a:pPr>
              <a:buFont typeface="+mj-lt"/>
              <a:buAutoNum type="arabicPeriod"/>
            </a:pPr>
            <a:r>
              <a:rPr lang="en-GB" sz="800" dirty="0">
                <a:latin typeface="Bliss2"/>
              </a:rPr>
              <a:t>year. Sectors within CBI (manufacturing, distribution, financial services and business/consumer/ </a:t>
            </a:r>
            <a:endParaRPr lang="en-GB" dirty="0"/>
          </a:p>
          <a:p>
            <a:pPr>
              <a:buFont typeface="+mj-lt"/>
              <a:buAutoNum type="arabicPeriod"/>
            </a:pPr>
            <a:r>
              <a:rPr lang="en-GB" sz="800" dirty="0">
                <a:latin typeface="Bliss2"/>
              </a:rPr>
              <a:t>professional services) are weighted together using shares in real business investment. </a:t>
            </a:r>
            <a:endParaRPr lang="en-GB" dirty="0"/>
          </a:p>
          <a:p>
            <a:pPr>
              <a:buFont typeface="+mj-lt"/>
              <a:buAutoNum type="arabicPeriod"/>
            </a:pPr>
            <a:r>
              <a:rPr lang="en-GB" sz="800" dirty="0">
                <a:latin typeface="Bliss2"/>
              </a:rPr>
              <a:t>(c)  Based on reported changes to planned investment in plant and machinery over the past </a:t>
            </a:r>
            <a:endParaRPr lang="en-GB" dirty="0"/>
          </a:p>
          <a:p>
            <a:pPr>
              <a:buFont typeface="+mj-lt"/>
              <a:buAutoNum type="arabicPeriod"/>
            </a:pPr>
            <a:r>
              <a:rPr lang="en-GB" sz="800" dirty="0">
                <a:latin typeface="Bliss2"/>
              </a:rPr>
              <a:t>three months. Weighted average of the manufacturing and services sectors based on shares in </a:t>
            </a:r>
            <a:endParaRPr lang="en-GB" dirty="0"/>
          </a:p>
          <a:p>
            <a:pPr>
              <a:buFont typeface="+mj-lt"/>
              <a:buAutoNum type="arabicPeriod"/>
            </a:pPr>
            <a:r>
              <a:rPr lang="en-GB" sz="800" dirty="0">
                <a:latin typeface="Bliss2"/>
              </a:rPr>
              <a:t>real business investment. </a:t>
            </a:r>
            <a:endParaRPr lang="en-GB" dirty="0"/>
          </a:p>
          <a:p>
            <a:pPr>
              <a:buFont typeface="+mj-lt"/>
              <a:buAutoNum type="arabicPeriod"/>
            </a:pPr>
            <a:r>
              <a:rPr lang="en-GB" sz="800" dirty="0">
                <a:latin typeface="Bliss2"/>
              </a:rPr>
              <a:t>(d)  Planned expenditure on tangible non‐financial assets over the following 12 months. </a:t>
            </a:r>
            <a:endParaRPr lang="en-GB" dirty="0">
              <a:effectLst/>
            </a:endParaRPr>
          </a:p>
        </p:txBody>
      </p:sp>
      <p:pic>
        <p:nvPicPr>
          <p:cNvPr id="4" name="Picture 3">
            <a:extLst>
              <a:ext uri="{FF2B5EF4-FFF2-40B4-BE49-F238E27FC236}">
                <a16:creationId xmlns:a16="http://schemas.microsoft.com/office/drawing/2014/main" id="{12F7108A-7E48-664C-9BA3-610D00E62A1A}"/>
              </a:ext>
            </a:extLst>
          </p:cNvPr>
          <p:cNvPicPr>
            <a:picLocks noChangeAspect="1"/>
          </p:cNvPicPr>
          <p:nvPr/>
        </p:nvPicPr>
        <p:blipFill>
          <a:blip r:embed="rId4"/>
          <a:stretch>
            <a:fillRect/>
          </a:stretch>
        </p:blipFill>
        <p:spPr>
          <a:xfrm>
            <a:off x="165259" y="1231899"/>
            <a:ext cx="5802630" cy="4640211"/>
          </a:xfrm>
          <a:prstGeom prst="rect">
            <a:avLst/>
          </a:prstGeom>
        </p:spPr>
      </p:pic>
      <p:pic>
        <p:nvPicPr>
          <p:cNvPr id="5" name="Picture 4">
            <a:extLst>
              <a:ext uri="{FF2B5EF4-FFF2-40B4-BE49-F238E27FC236}">
                <a16:creationId xmlns:a16="http://schemas.microsoft.com/office/drawing/2014/main" id="{0BF14CCC-A8A6-8942-9D89-7D1E8D084C64}"/>
              </a:ext>
            </a:extLst>
          </p:cNvPr>
          <p:cNvPicPr>
            <a:picLocks noChangeAspect="1"/>
          </p:cNvPicPr>
          <p:nvPr/>
        </p:nvPicPr>
        <p:blipFill>
          <a:blip r:embed="rId5"/>
          <a:stretch>
            <a:fillRect/>
          </a:stretch>
        </p:blipFill>
        <p:spPr>
          <a:xfrm>
            <a:off x="1335745" y="5880574"/>
            <a:ext cx="2921000" cy="678543"/>
          </a:xfrm>
          <a:prstGeom prst="rect">
            <a:avLst/>
          </a:prstGeom>
        </p:spPr>
      </p:pic>
      <p:sp>
        <p:nvSpPr>
          <p:cNvPr id="7" name="TextBox 6">
            <a:extLst>
              <a:ext uri="{FF2B5EF4-FFF2-40B4-BE49-F238E27FC236}">
                <a16:creationId xmlns:a16="http://schemas.microsoft.com/office/drawing/2014/main" id="{D6E391BE-DCC5-4342-8898-CCF2E7407C20}"/>
              </a:ext>
            </a:extLst>
          </p:cNvPr>
          <p:cNvSpPr txBox="1"/>
          <p:nvPr/>
        </p:nvSpPr>
        <p:spPr>
          <a:xfrm>
            <a:off x="342202" y="1256392"/>
            <a:ext cx="2230034" cy="369332"/>
          </a:xfrm>
          <a:prstGeom prst="rect">
            <a:avLst/>
          </a:prstGeom>
          <a:noFill/>
        </p:spPr>
        <p:txBody>
          <a:bodyPr wrap="none" rtlCol="0">
            <a:spAutoFit/>
          </a:bodyPr>
          <a:lstStyle/>
          <a:p>
            <a:r>
              <a:rPr lang="en-US" dirty="0"/>
              <a:t>Consumer confidence</a:t>
            </a:r>
          </a:p>
        </p:txBody>
      </p:sp>
      <p:sp>
        <p:nvSpPr>
          <p:cNvPr id="21" name="TextBox 20">
            <a:extLst>
              <a:ext uri="{FF2B5EF4-FFF2-40B4-BE49-F238E27FC236}">
                <a16:creationId xmlns:a16="http://schemas.microsoft.com/office/drawing/2014/main" id="{7BF20078-22B8-EE4D-A505-230C79887967}"/>
              </a:ext>
            </a:extLst>
          </p:cNvPr>
          <p:cNvSpPr txBox="1"/>
          <p:nvPr/>
        </p:nvSpPr>
        <p:spPr>
          <a:xfrm>
            <a:off x="6096000" y="1353283"/>
            <a:ext cx="2077748" cy="369332"/>
          </a:xfrm>
          <a:prstGeom prst="rect">
            <a:avLst/>
          </a:prstGeom>
          <a:noFill/>
        </p:spPr>
        <p:txBody>
          <a:bodyPr wrap="none" rtlCol="0">
            <a:spAutoFit/>
          </a:bodyPr>
          <a:lstStyle/>
          <a:p>
            <a:r>
              <a:rPr lang="en-US" dirty="0"/>
              <a:t>Business confidence</a:t>
            </a:r>
          </a:p>
        </p:txBody>
      </p:sp>
    </p:spTree>
    <p:extLst>
      <p:ext uri="{BB962C8B-B14F-4D97-AF65-F5344CB8AC3E}">
        <p14:creationId xmlns:p14="http://schemas.microsoft.com/office/powerpoint/2010/main" val="226463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14</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a:bodyPr>
          <a:lstStyle/>
          <a:p>
            <a:r>
              <a:rPr lang="en-US" sz="2800" dirty="0"/>
              <a:t>A wide possible outcome for debt as a share of GDP…</a:t>
            </a:r>
          </a:p>
        </p:txBody>
      </p:sp>
      <p:pic>
        <p:nvPicPr>
          <p:cNvPr id="4" name="Picture 3">
            <a:extLst>
              <a:ext uri="{FF2B5EF4-FFF2-40B4-BE49-F238E27FC236}">
                <a16:creationId xmlns:a16="http://schemas.microsoft.com/office/drawing/2014/main" id="{205A08A3-AC26-E24D-862F-73E0187B6018}"/>
              </a:ext>
            </a:extLst>
          </p:cNvPr>
          <p:cNvPicPr>
            <a:picLocks noChangeAspect="1"/>
          </p:cNvPicPr>
          <p:nvPr/>
        </p:nvPicPr>
        <p:blipFill>
          <a:blip r:embed="rId3"/>
          <a:stretch>
            <a:fillRect/>
          </a:stretch>
        </p:blipFill>
        <p:spPr>
          <a:xfrm>
            <a:off x="838200" y="1574736"/>
            <a:ext cx="10355316" cy="4964178"/>
          </a:xfrm>
          <a:prstGeom prst="rect">
            <a:avLst/>
          </a:prstGeom>
        </p:spPr>
      </p:pic>
      <p:sp>
        <p:nvSpPr>
          <p:cNvPr id="11" name="TextBox 10">
            <a:extLst>
              <a:ext uri="{FF2B5EF4-FFF2-40B4-BE49-F238E27FC236}">
                <a16:creationId xmlns:a16="http://schemas.microsoft.com/office/drawing/2014/main" id="{BF85CFE5-002F-B84E-AE9A-CDFA4A32C37C}"/>
              </a:ext>
            </a:extLst>
          </p:cNvPr>
          <p:cNvSpPr txBox="1"/>
          <p:nvPr/>
        </p:nvSpPr>
        <p:spPr>
          <a:xfrm>
            <a:off x="1204326" y="1094129"/>
            <a:ext cx="5542235" cy="369332"/>
          </a:xfrm>
          <a:prstGeom prst="rect">
            <a:avLst/>
          </a:prstGeom>
          <a:noFill/>
        </p:spPr>
        <p:txBody>
          <a:bodyPr wrap="square" rtlCol="0">
            <a:spAutoFit/>
          </a:bodyPr>
          <a:lstStyle/>
          <a:p>
            <a:r>
              <a:rPr lang="en-GB" dirty="0">
                <a:solidFill>
                  <a:srgbClr val="FF0000"/>
                </a:solidFill>
              </a:rPr>
              <a:t>Debt could be as high as 124% of GDP or as low as 97%</a:t>
            </a:r>
          </a:p>
        </p:txBody>
      </p:sp>
    </p:spTree>
    <p:extLst>
      <p:ext uri="{BB962C8B-B14F-4D97-AF65-F5344CB8AC3E}">
        <p14:creationId xmlns:p14="http://schemas.microsoft.com/office/powerpoint/2010/main" val="49700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15</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fontScale="90000"/>
          </a:bodyPr>
          <a:lstStyle/>
          <a:p>
            <a:r>
              <a:rPr lang="en-US" sz="2800" dirty="0"/>
              <a:t>…Public sector borrowing should fall quickly but stay high as a share of GDP</a:t>
            </a:r>
          </a:p>
        </p:txBody>
      </p:sp>
      <p:sp>
        <p:nvSpPr>
          <p:cNvPr id="8" name="TextBox 7">
            <a:extLst>
              <a:ext uri="{FF2B5EF4-FFF2-40B4-BE49-F238E27FC236}">
                <a16:creationId xmlns:a16="http://schemas.microsoft.com/office/drawing/2014/main" id="{E6325DCD-426E-B64F-AAB8-3869D234D208}"/>
              </a:ext>
            </a:extLst>
          </p:cNvPr>
          <p:cNvSpPr txBox="1"/>
          <p:nvPr/>
        </p:nvSpPr>
        <p:spPr>
          <a:xfrm>
            <a:off x="165259" y="6559117"/>
            <a:ext cx="857927" cy="246221"/>
          </a:xfrm>
          <a:prstGeom prst="rect">
            <a:avLst/>
          </a:prstGeom>
          <a:noFill/>
        </p:spPr>
        <p:txBody>
          <a:bodyPr wrap="none" rtlCol="0">
            <a:spAutoFit/>
          </a:bodyPr>
          <a:lstStyle/>
          <a:p>
            <a:r>
              <a:rPr lang="en-GB" sz="1000" dirty="0"/>
              <a:t>Source: OBR </a:t>
            </a:r>
          </a:p>
        </p:txBody>
      </p:sp>
      <p:sp>
        <p:nvSpPr>
          <p:cNvPr id="11" name="TextBox 10">
            <a:extLst>
              <a:ext uri="{FF2B5EF4-FFF2-40B4-BE49-F238E27FC236}">
                <a16:creationId xmlns:a16="http://schemas.microsoft.com/office/drawing/2014/main" id="{BF85CFE5-002F-B84E-AE9A-CDFA4A32C37C}"/>
              </a:ext>
            </a:extLst>
          </p:cNvPr>
          <p:cNvSpPr txBox="1"/>
          <p:nvPr/>
        </p:nvSpPr>
        <p:spPr>
          <a:xfrm>
            <a:off x="1204326" y="1094129"/>
            <a:ext cx="5879646" cy="369332"/>
          </a:xfrm>
          <a:prstGeom prst="rect">
            <a:avLst/>
          </a:prstGeom>
          <a:noFill/>
        </p:spPr>
        <p:txBody>
          <a:bodyPr wrap="square" rtlCol="0">
            <a:spAutoFit/>
          </a:bodyPr>
          <a:lstStyle/>
          <a:p>
            <a:r>
              <a:rPr lang="en-GB" dirty="0">
                <a:solidFill>
                  <a:srgbClr val="FF0000"/>
                </a:solidFill>
              </a:rPr>
              <a:t>Borrowing is set at 19.3% of </a:t>
            </a:r>
            <a:r>
              <a:rPr lang="en-GB" dirty="0" err="1">
                <a:solidFill>
                  <a:srgbClr val="FF0000"/>
                </a:solidFill>
              </a:rPr>
              <a:t>gdp</a:t>
            </a:r>
            <a:r>
              <a:rPr lang="en-GB" dirty="0">
                <a:solidFill>
                  <a:srgbClr val="FF0000"/>
                </a:solidFill>
              </a:rPr>
              <a:t> or £394bn this year alone</a:t>
            </a:r>
          </a:p>
        </p:txBody>
      </p:sp>
      <p:pic>
        <p:nvPicPr>
          <p:cNvPr id="2" name="Picture 1">
            <a:extLst>
              <a:ext uri="{FF2B5EF4-FFF2-40B4-BE49-F238E27FC236}">
                <a16:creationId xmlns:a16="http://schemas.microsoft.com/office/drawing/2014/main" id="{12E0C167-94BC-C142-AA61-537730EBFD28}"/>
              </a:ext>
            </a:extLst>
          </p:cNvPr>
          <p:cNvPicPr>
            <a:picLocks noChangeAspect="1"/>
          </p:cNvPicPr>
          <p:nvPr/>
        </p:nvPicPr>
        <p:blipFill>
          <a:blip r:embed="rId3"/>
          <a:stretch>
            <a:fillRect/>
          </a:stretch>
        </p:blipFill>
        <p:spPr>
          <a:xfrm>
            <a:off x="1319267" y="1463460"/>
            <a:ext cx="10173136" cy="4892891"/>
          </a:xfrm>
          <a:prstGeom prst="rect">
            <a:avLst/>
          </a:prstGeom>
        </p:spPr>
      </p:pic>
    </p:spTree>
    <p:extLst>
      <p:ext uri="{BB962C8B-B14F-4D97-AF65-F5344CB8AC3E}">
        <p14:creationId xmlns:p14="http://schemas.microsoft.com/office/powerpoint/2010/main" val="285633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16</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a:bodyPr>
          <a:lstStyle/>
          <a:p>
            <a:r>
              <a:rPr lang="en-US" sz="2800" dirty="0"/>
              <a:t>…some context is required – debt can fall quickly if the economy grows</a:t>
            </a:r>
          </a:p>
        </p:txBody>
      </p:sp>
      <p:pic>
        <p:nvPicPr>
          <p:cNvPr id="4" name="Picture 3">
            <a:extLst>
              <a:ext uri="{FF2B5EF4-FFF2-40B4-BE49-F238E27FC236}">
                <a16:creationId xmlns:a16="http://schemas.microsoft.com/office/drawing/2014/main" id="{243BE5A7-7BA4-6E48-818B-784BF29A745F}"/>
              </a:ext>
            </a:extLst>
          </p:cNvPr>
          <p:cNvPicPr>
            <a:picLocks noChangeAspect="1"/>
          </p:cNvPicPr>
          <p:nvPr/>
        </p:nvPicPr>
        <p:blipFill>
          <a:blip r:embed="rId3"/>
          <a:stretch>
            <a:fillRect/>
          </a:stretch>
        </p:blipFill>
        <p:spPr>
          <a:xfrm>
            <a:off x="838200" y="1288374"/>
            <a:ext cx="10515600" cy="4930720"/>
          </a:xfrm>
          <a:prstGeom prst="rect">
            <a:avLst/>
          </a:prstGeom>
        </p:spPr>
      </p:pic>
    </p:spTree>
    <p:extLst>
      <p:ext uri="{BB962C8B-B14F-4D97-AF65-F5344CB8AC3E}">
        <p14:creationId xmlns:p14="http://schemas.microsoft.com/office/powerpoint/2010/main" val="168345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171ECEA-8BAE-D04D-93C7-F0B954555A65}"/>
              </a:ext>
            </a:extLst>
          </p:cNvPr>
          <p:cNvSpPr txBox="1">
            <a:spLocks/>
          </p:cNvSpPr>
          <p:nvPr/>
        </p:nvSpPr>
        <p:spPr>
          <a:xfrm>
            <a:off x="2291653" y="1974308"/>
            <a:ext cx="6683382" cy="32735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r>
              <a:rPr lang="en-GB" b="1" dirty="0"/>
              <a:t>Audience poll</a:t>
            </a:r>
          </a:p>
          <a:p>
            <a:pPr marL="0" lvl="1"/>
            <a:endParaRPr lang="en-GB" b="1" dirty="0"/>
          </a:p>
          <a:p>
            <a:pPr marL="0" lvl="1"/>
            <a:endParaRPr lang="en-GB" b="1" dirty="0"/>
          </a:p>
          <a:p>
            <a:pPr marL="0" lvl="1"/>
            <a:r>
              <a:rPr lang="en-GB" dirty="0"/>
              <a:t>How long will it take for the UK to regain it’s pre-COVID peak?</a:t>
            </a:r>
          </a:p>
          <a:p>
            <a:pPr marL="0" lvl="1"/>
            <a:endParaRPr lang="en-GB" dirty="0"/>
          </a:p>
          <a:p>
            <a:pPr marL="0" lvl="1" algn="just"/>
            <a:r>
              <a:rPr lang="en-GB" dirty="0"/>
              <a:t>A. 1 year for the optimists</a:t>
            </a:r>
          </a:p>
          <a:p>
            <a:pPr marL="0" lvl="1" algn="just"/>
            <a:r>
              <a:rPr lang="en-GB" dirty="0"/>
              <a:t>B. 2-3 years</a:t>
            </a:r>
          </a:p>
          <a:p>
            <a:pPr marL="0" lvl="1" algn="just"/>
            <a:r>
              <a:rPr lang="en-GB" dirty="0"/>
              <a:t>C. 3 years or more for the pessimists</a:t>
            </a:r>
          </a:p>
          <a:p>
            <a:endParaRPr lang="en-US" dirty="0"/>
          </a:p>
        </p:txBody>
      </p:sp>
    </p:spTree>
    <p:extLst>
      <p:ext uri="{BB962C8B-B14F-4D97-AF65-F5344CB8AC3E}">
        <p14:creationId xmlns:p14="http://schemas.microsoft.com/office/powerpoint/2010/main" val="1750791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0994478" cy="659423"/>
          </a:xfrm>
          <a:solidFill>
            <a:schemeClr val="accent1">
              <a:lumMod val="40000"/>
              <a:lumOff val="60000"/>
            </a:schemeClr>
          </a:solidFill>
        </p:spPr>
        <p:txBody>
          <a:bodyPr>
            <a:normAutofit/>
          </a:bodyPr>
          <a:lstStyle/>
          <a:p>
            <a:r>
              <a:rPr lang="en-GB" sz="2800" dirty="0"/>
              <a:t>It could take 4 years for UK to regain its pre-COVID-19 peak…</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8347079" y="5680076"/>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18</a:t>
            </a:fld>
            <a:endParaRPr lang="en-GB" sz="750" dirty="0"/>
          </a:p>
        </p:txBody>
      </p:sp>
      <p:sp>
        <p:nvSpPr>
          <p:cNvPr id="8" name="TextBox 7">
            <a:extLst>
              <a:ext uri="{FF2B5EF4-FFF2-40B4-BE49-F238E27FC236}">
                <a16:creationId xmlns:a16="http://schemas.microsoft.com/office/drawing/2014/main" id="{45A81AF0-FCB9-0944-8EE3-8E0D4C77F15B}"/>
              </a:ext>
            </a:extLst>
          </p:cNvPr>
          <p:cNvSpPr txBox="1"/>
          <p:nvPr/>
        </p:nvSpPr>
        <p:spPr>
          <a:xfrm>
            <a:off x="165259" y="6559117"/>
            <a:ext cx="910827" cy="246221"/>
          </a:xfrm>
          <a:prstGeom prst="rect">
            <a:avLst/>
          </a:prstGeom>
          <a:noFill/>
        </p:spPr>
        <p:txBody>
          <a:bodyPr wrap="none" rtlCol="0">
            <a:spAutoFit/>
          </a:bodyPr>
          <a:lstStyle/>
          <a:p>
            <a:r>
              <a:rPr lang="en-GB" sz="1000" dirty="0"/>
              <a:t>Source: NIESR</a:t>
            </a:r>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pic>
        <p:nvPicPr>
          <p:cNvPr id="23" name="Picture 22">
            <a:extLst>
              <a:ext uri="{FF2B5EF4-FFF2-40B4-BE49-F238E27FC236}">
                <a16:creationId xmlns:a16="http://schemas.microsoft.com/office/drawing/2014/main" id="{0515F5D2-A72D-D447-9E3D-349CE1DA4BAC}"/>
              </a:ext>
            </a:extLst>
          </p:cNvPr>
          <p:cNvPicPr>
            <a:picLocks noChangeAspect="1"/>
          </p:cNvPicPr>
          <p:nvPr/>
        </p:nvPicPr>
        <p:blipFill>
          <a:blip r:embed="rId3"/>
          <a:stretch>
            <a:fillRect/>
          </a:stretch>
        </p:blipFill>
        <p:spPr>
          <a:xfrm>
            <a:off x="2226371" y="1645921"/>
            <a:ext cx="7919958" cy="4750706"/>
          </a:xfrm>
          <a:prstGeom prst="rect">
            <a:avLst/>
          </a:prstGeom>
        </p:spPr>
      </p:pic>
    </p:spTree>
    <p:extLst>
      <p:ext uri="{BB962C8B-B14F-4D97-AF65-F5344CB8AC3E}">
        <p14:creationId xmlns:p14="http://schemas.microsoft.com/office/powerpoint/2010/main" val="354973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19</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149627"/>
            <a:ext cx="10515600" cy="828677"/>
          </a:xfrm>
          <a:solidFill>
            <a:schemeClr val="accent1">
              <a:lumMod val="40000"/>
              <a:lumOff val="60000"/>
            </a:schemeClr>
          </a:solidFill>
        </p:spPr>
        <p:txBody>
          <a:bodyPr>
            <a:normAutofit/>
          </a:bodyPr>
          <a:lstStyle/>
          <a:p>
            <a:r>
              <a:rPr lang="en-US" sz="2800" dirty="0"/>
              <a:t>Growth to be on a weaker trend than previously…</a:t>
            </a:r>
          </a:p>
        </p:txBody>
      </p:sp>
      <p:pic>
        <p:nvPicPr>
          <p:cNvPr id="2" name="Picture 1">
            <a:extLst>
              <a:ext uri="{FF2B5EF4-FFF2-40B4-BE49-F238E27FC236}">
                <a16:creationId xmlns:a16="http://schemas.microsoft.com/office/drawing/2014/main" id="{DB90520E-4A2C-D349-81E6-5A8488694617}"/>
              </a:ext>
            </a:extLst>
          </p:cNvPr>
          <p:cNvPicPr>
            <a:picLocks noChangeAspect="1"/>
          </p:cNvPicPr>
          <p:nvPr/>
        </p:nvPicPr>
        <p:blipFill>
          <a:blip r:embed="rId3"/>
          <a:stretch>
            <a:fillRect/>
          </a:stretch>
        </p:blipFill>
        <p:spPr>
          <a:xfrm>
            <a:off x="838200" y="1065140"/>
            <a:ext cx="10515600" cy="5179032"/>
          </a:xfrm>
          <a:prstGeom prst="rect">
            <a:avLst/>
          </a:prstGeom>
        </p:spPr>
      </p:pic>
      <p:sp>
        <p:nvSpPr>
          <p:cNvPr id="4" name="TextBox 3">
            <a:extLst>
              <a:ext uri="{FF2B5EF4-FFF2-40B4-BE49-F238E27FC236}">
                <a16:creationId xmlns:a16="http://schemas.microsoft.com/office/drawing/2014/main" id="{51567134-A235-2743-83E6-6AABDB4D6C2D}"/>
              </a:ext>
            </a:extLst>
          </p:cNvPr>
          <p:cNvSpPr txBox="1"/>
          <p:nvPr/>
        </p:nvSpPr>
        <p:spPr>
          <a:xfrm>
            <a:off x="2067590" y="1193544"/>
            <a:ext cx="4028410" cy="369332"/>
          </a:xfrm>
          <a:prstGeom prst="rect">
            <a:avLst/>
          </a:prstGeom>
          <a:noFill/>
        </p:spPr>
        <p:txBody>
          <a:bodyPr wrap="none" rtlCol="0">
            <a:spAutoFit/>
          </a:bodyPr>
          <a:lstStyle/>
          <a:p>
            <a:r>
              <a:rPr lang="en-US" dirty="0">
                <a:solidFill>
                  <a:srgbClr val="FF0000"/>
                </a:solidFill>
              </a:rPr>
              <a:t>UK economic growth indexed to 2019 Q4</a:t>
            </a:r>
          </a:p>
        </p:txBody>
      </p:sp>
    </p:spTree>
    <p:extLst>
      <p:ext uri="{BB962C8B-B14F-4D97-AF65-F5344CB8AC3E}">
        <p14:creationId xmlns:p14="http://schemas.microsoft.com/office/powerpoint/2010/main" val="304915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D64E-932E-8944-9C5F-A6B56AC2C34A}"/>
              </a:ext>
            </a:extLst>
          </p:cNvPr>
          <p:cNvSpPr>
            <a:spLocks noGrp="1"/>
          </p:cNvSpPr>
          <p:nvPr>
            <p:ph type="title"/>
          </p:nvPr>
        </p:nvSpPr>
        <p:spPr>
          <a:xfrm>
            <a:off x="723900" y="428412"/>
            <a:ext cx="10452100" cy="570467"/>
          </a:xfrm>
          <a:solidFill>
            <a:schemeClr val="accent1">
              <a:lumMod val="40000"/>
              <a:lumOff val="60000"/>
            </a:schemeClr>
          </a:solidFill>
        </p:spPr>
        <p:txBody>
          <a:bodyPr vert="horz" lIns="91440" tIns="45720" rIns="91440" bIns="45720" rtlCol="0" anchor="t">
            <a:normAutofit/>
          </a:bodyPr>
          <a:lstStyle/>
          <a:p>
            <a:pPr algn="ctr"/>
            <a:r>
              <a:rPr lang="en-US" sz="3100" dirty="0"/>
              <a:t>OVERVIEW</a:t>
            </a:r>
          </a:p>
        </p:txBody>
      </p:sp>
      <p:sp>
        <p:nvSpPr>
          <p:cNvPr id="3" name="Content Placeholder 2">
            <a:extLst>
              <a:ext uri="{FF2B5EF4-FFF2-40B4-BE49-F238E27FC236}">
                <a16:creationId xmlns:a16="http://schemas.microsoft.com/office/drawing/2014/main" id="{A2E5AC2F-923D-384D-BB3C-9DE0DE626AEF}"/>
              </a:ext>
            </a:extLst>
          </p:cNvPr>
          <p:cNvSpPr txBox="1">
            <a:spLocks/>
          </p:cNvSpPr>
          <p:nvPr/>
        </p:nvSpPr>
        <p:spPr>
          <a:xfrm>
            <a:off x="838200" y="1074974"/>
            <a:ext cx="10092267" cy="56411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The world is experiencing the worst global pandemic since the 1918 Spanish Flu. A mandated shut down to save life has resulted in a global recession, of 5% this year.</a:t>
            </a:r>
          </a:p>
          <a:p>
            <a:pPr lvl="3"/>
            <a:endParaRPr lang="en-GB" sz="1400" dirty="0"/>
          </a:p>
          <a:p>
            <a:r>
              <a:rPr lang="en-GB" sz="2400" dirty="0"/>
              <a:t>UK growth is likely to drop by twice that, at 11% or so before recovery next year of 5%. Monetary and fiscal policy have been loosened dramatically to help achieve this.</a:t>
            </a:r>
          </a:p>
          <a:p>
            <a:pPr lvl="5">
              <a:lnSpc>
                <a:spcPct val="100000"/>
              </a:lnSpc>
            </a:pPr>
            <a:endParaRPr lang="en-GB" sz="1400" dirty="0"/>
          </a:p>
          <a:p>
            <a:r>
              <a:rPr lang="en-GB" sz="2400" dirty="0"/>
              <a:t>In the UK, Bank Rate is down to 0.1%. QE is now at £875bn and the fiscal deficit will be around £400bn. Next year, Brexit will take place. A trade deal is in doubt, and even with one there will still be disruption (long term </a:t>
            </a:r>
            <a:r>
              <a:rPr lang="en-GB" sz="2400" dirty="0" err="1"/>
              <a:t>gdp</a:t>
            </a:r>
            <a:r>
              <a:rPr lang="en-GB" sz="2400" dirty="0"/>
              <a:t> loss of 4%).</a:t>
            </a:r>
          </a:p>
          <a:p>
            <a:pPr lvl="7"/>
            <a:endParaRPr lang="en-GB" sz="1400" dirty="0"/>
          </a:p>
          <a:p>
            <a:r>
              <a:rPr lang="en-GB" sz="2400" dirty="0"/>
              <a:t>Economic growth will be positive, but weak in 2021. Winners are tech; losers are hospitality, travel, leisure. Risks from company defaults, and higher unemployment.</a:t>
            </a:r>
          </a:p>
        </p:txBody>
      </p:sp>
    </p:spTree>
    <p:extLst>
      <p:ext uri="{BB962C8B-B14F-4D97-AF65-F5344CB8AC3E}">
        <p14:creationId xmlns:p14="http://schemas.microsoft.com/office/powerpoint/2010/main" val="2260433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0994478" cy="659423"/>
          </a:xfrm>
          <a:solidFill>
            <a:schemeClr val="accent1">
              <a:lumMod val="40000"/>
              <a:lumOff val="60000"/>
            </a:schemeClr>
          </a:solidFill>
        </p:spPr>
        <p:txBody>
          <a:bodyPr>
            <a:normAutofit/>
          </a:bodyPr>
          <a:lstStyle/>
          <a:p>
            <a:r>
              <a:rPr lang="en-GB" sz="2800" dirty="0"/>
              <a:t>But businesses are reopening…</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8347079" y="5680076"/>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20</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graphicFrame>
        <p:nvGraphicFramePr>
          <p:cNvPr id="7" name="Chart 6">
            <a:extLst>
              <a:ext uri="{FF2B5EF4-FFF2-40B4-BE49-F238E27FC236}">
                <a16:creationId xmlns:a16="http://schemas.microsoft.com/office/drawing/2014/main" id="{A2F75D60-C8D8-6745-A7A3-D4E9FA912B7E}"/>
              </a:ext>
            </a:extLst>
          </p:cNvPr>
          <p:cNvGraphicFramePr>
            <a:graphicFrameLocks/>
          </p:cNvGraphicFramePr>
          <p:nvPr/>
        </p:nvGraphicFramePr>
        <p:xfrm>
          <a:off x="361952" y="1704565"/>
          <a:ext cx="11433808" cy="48407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4">
            <a:extLst>
              <a:ext uri="{FF2B5EF4-FFF2-40B4-BE49-F238E27FC236}">
                <a16:creationId xmlns:a16="http://schemas.microsoft.com/office/drawing/2014/main" id="{0B1CF21F-7826-144D-9B88-7B5D36CA7DC1}"/>
              </a:ext>
            </a:extLst>
          </p:cNvPr>
          <p:cNvSpPr txBox="1">
            <a:spLocks/>
          </p:cNvSpPr>
          <p:nvPr/>
        </p:nvSpPr>
        <p:spPr>
          <a:xfrm>
            <a:off x="335280" y="1109737"/>
            <a:ext cx="11521440"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Across all industries, 96% of responding businesses reported they were currently trading</a:t>
            </a:r>
          </a:p>
        </p:txBody>
      </p:sp>
      <p:sp>
        <p:nvSpPr>
          <p:cNvPr id="12" name="Text Placeholder 4">
            <a:extLst>
              <a:ext uri="{FF2B5EF4-FFF2-40B4-BE49-F238E27FC236}">
                <a16:creationId xmlns:a16="http://schemas.microsoft.com/office/drawing/2014/main" id="{40A60C3F-9422-224B-B7AD-B2E7550BE442}"/>
              </a:ext>
            </a:extLst>
          </p:cNvPr>
          <p:cNvSpPr txBox="1">
            <a:spLocks/>
          </p:cNvSpPr>
          <p:nvPr/>
        </p:nvSpPr>
        <p:spPr>
          <a:xfrm>
            <a:off x="148226" y="6372333"/>
            <a:ext cx="2221229" cy="367303"/>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900" b="1" dirty="0">
                <a:ea typeface="MS PGothic" charset="0"/>
              </a:rPr>
              <a:t>Source: </a:t>
            </a:r>
            <a:r>
              <a:rPr lang="en-GB" sz="900" b="1" dirty="0">
                <a:ea typeface="MS PGothic" charset="0"/>
              </a:rPr>
              <a:t>Office for National Statistics – Business Impact of Coronavirus (COVID-19) Survey </a:t>
            </a:r>
            <a:endParaRPr lang="en-US" sz="900" b="1" dirty="0">
              <a:ea typeface="MS PGothic" charset="0"/>
            </a:endParaRPr>
          </a:p>
        </p:txBody>
      </p:sp>
      <p:sp>
        <p:nvSpPr>
          <p:cNvPr id="13" name="Text Placeholder 4">
            <a:extLst>
              <a:ext uri="{FF2B5EF4-FFF2-40B4-BE49-F238E27FC236}">
                <a16:creationId xmlns:a16="http://schemas.microsoft.com/office/drawing/2014/main" id="{21A17C6D-4686-FB4F-A683-90C26F1FE7B4}"/>
              </a:ext>
            </a:extLst>
          </p:cNvPr>
          <p:cNvSpPr txBox="1">
            <a:spLocks/>
          </p:cNvSpPr>
          <p:nvPr/>
        </p:nvSpPr>
        <p:spPr>
          <a:xfrm>
            <a:off x="3731533" y="1591700"/>
            <a:ext cx="7315189" cy="225729"/>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a:ea typeface="MS PGothic" charset="0"/>
              </a:rPr>
              <a:t>Percentage of businesses, current trading status, broken down by industry, UK</a:t>
            </a:r>
            <a:endParaRPr lang="en-US" sz="1200" dirty="0">
              <a:ea typeface="MS PGothic" charset="0"/>
            </a:endParaRPr>
          </a:p>
        </p:txBody>
      </p:sp>
      <p:sp>
        <p:nvSpPr>
          <p:cNvPr id="9" name="Slide Number Placeholder 2">
            <a:extLst>
              <a:ext uri="{FF2B5EF4-FFF2-40B4-BE49-F238E27FC236}">
                <a16:creationId xmlns:a16="http://schemas.microsoft.com/office/drawing/2014/main" id="{BA9D64BA-8601-7749-B75A-68363F52B308}"/>
              </a:ext>
            </a:extLst>
          </p:cNvPr>
          <p:cNvSpPr>
            <a:spLocks noGrp="1"/>
          </p:cNvSpPr>
          <p:nvPr>
            <p:ph type="sldNum" sz="quarter" idx="12"/>
          </p:nvPr>
        </p:nvSpPr>
        <p:spPr>
          <a:xfrm>
            <a:off x="8610600" y="6356352"/>
            <a:ext cx="2743200" cy="365125"/>
          </a:xfrm>
        </p:spPr>
        <p:txBody>
          <a:bodyPr/>
          <a:lstStyle/>
          <a:p>
            <a:pPr>
              <a:defRPr/>
            </a:pPr>
            <a:fld id="{AD0B1F32-D96D-0F4C-A38E-B827AC270E68}" type="slidenum">
              <a:rPr lang="en-US"/>
              <a:pPr>
                <a:defRPr/>
              </a:pPr>
              <a:t>20</a:t>
            </a:fld>
            <a:endParaRPr lang="en-US" dirty="0"/>
          </a:p>
        </p:txBody>
      </p:sp>
    </p:spTree>
    <p:extLst>
      <p:ext uri="{BB962C8B-B14F-4D97-AF65-F5344CB8AC3E}">
        <p14:creationId xmlns:p14="http://schemas.microsoft.com/office/powerpoint/2010/main" val="4208268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21</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a:bodyPr>
          <a:lstStyle/>
          <a:p>
            <a:r>
              <a:rPr lang="en-US" sz="2800" dirty="0"/>
              <a:t>The cost of borrowing is at record lows…</a:t>
            </a:r>
          </a:p>
        </p:txBody>
      </p:sp>
      <p:sp>
        <p:nvSpPr>
          <p:cNvPr id="11" name="Title 2">
            <a:extLst>
              <a:ext uri="{FF2B5EF4-FFF2-40B4-BE49-F238E27FC236}">
                <a16:creationId xmlns:a16="http://schemas.microsoft.com/office/drawing/2014/main" id="{88FCC903-5BCE-E643-AC29-1DDE61E2412C}"/>
              </a:ext>
            </a:extLst>
          </p:cNvPr>
          <p:cNvSpPr txBox="1">
            <a:spLocks/>
          </p:cNvSpPr>
          <p:nvPr/>
        </p:nvSpPr>
        <p:spPr>
          <a:xfrm>
            <a:off x="274320" y="1142999"/>
            <a:ext cx="11521440" cy="52382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2" name="Picture 1">
            <a:extLst>
              <a:ext uri="{FF2B5EF4-FFF2-40B4-BE49-F238E27FC236}">
                <a16:creationId xmlns:a16="http://schemas.microsoft.com/office/drawing/2014/main" id="{AE2000E3-2548-A14E-9A85-8F0DA47FC2DC}"/>
              </a:ext>
            </a:extLst>
          </p:cNvPr>
          <p:cNvPicPr>
            <a:picLocks noChangeAspect="1"/>
          </p:cNvPicPr>
          <p:nvPr/>
        </p:nvPicPr>
        <p:blipFill>
          <a:blip r:embed="rId3"/>
          <a:stretch>
            <a:fillRect/>
          </a:stretch>
        </p:blipFill>
        <p:spPr>
          <a:xfrm>
            <a:off x="274320" y="1450950"/>
            <a:ext cx="6127700" cy="5087964"/>
          </a:xfrm>
          <a:prstGeom prst="rect">
            <a:avLst/>
          </a:prstGeom>
        </p:spPr>
      </p:pic>
      <p:sp>
        <p:nvSpPr>
          <p:cNvPr id="4" name="TextBox 3">
            <a:extLst>
              <a:ext uri="{FF2B5EF4-FFF2-40B4-BE49-F238E27FC236}">
                <a16:creationId xmlns:a16="http://schemas.microsoft.com/office/drawing/2014/main" id="{E31AC279-73FC-4A4F-9590-69F3CA37122A}"/>
              </a:ext>
            </a:extLst>
          </p:cNvPr>
          <p:cNvSpPr txBox="1"/>
          <p:nvPr/>
        </p:nvSpPr>
        <p:spPr>
          <a:xfrm>
            <a:off x="691572" y="1062476"/>
            <a:ext cx="5404428" cy="646331"/>
          </a:xfrm>
          <a:prstGeom prst="rect">
            <a:avLst/>
          </a:prstGeom>
          <a:noFill/>
        </p:spPr>
        <p:txBody>
          <a:bodyPr wrap="none" rtlCol="0">
            <a:spAutoFit/>
          </a:bodyPr>
          <a:lstStyle/>
          <a:p>
            <a:r>
              <a:rPr lang="en-GB" dirty="0">
                <a:solidFill>
                  <a:srgbClr val="FF0000"/>
                </a:solidFill>
              </a:rPr>
              <a:t>Financial market-implied rate expectations of Bank rate </a:t>
            </a:r>
          </a:p>
          <a:p>
            <a:endParaRPr lang="en-US" dirty="0">
              <a:solidFill>
                <a:srgbClr val="FF0000"/>
              </a:solidFill>
            </a:endParaRPr>
          </a:p>
        </p:txBody>
      </p:sp>
      <p:pic>
        <p:nvPicPr>
          <p:cNvPr id="13" name="Picture 12">
            <a:extLst>
              <a:ext uri="{FF2B5EF4-FFF2-40B4-BE49-F238E27FC236}">
                <a16:creationId xmlns:a16="http://schemas.microsoft.com/office/drawing/2014/main" id="{FDD6E109-B6A5-EA4D-9D93-419528A6A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258" y="1666822"/>
            <a:ext cx="5469422" cy="43099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03926-D01E-BF44-8F8E-2C650220B26F}"/>
              </a:ext>
            </a:extLst>
          </p:cNvPr>
          <p:cNvSpPr txBox="1"/>
          <p:nvPr/>
        </p:nvSpPr>
        <p:spPr>
          <a:xfrm>
            <a:off x="6980351" y="1138468"/>
            <a:ext cx="2911152" cy="923330"/>
          </a:xfrm>
          <a:prstGeom prst="rect">
            <a:avLst/>
          </a:prstGeom>
          <a:noFill/>
        </p:spPr>
        <p:txBody>
          <a:bodyPr wrap="square" rtlCol="0">
            <a:spAutoFit/>
          </a:bodyPr>
          <a:lstStyle/>
          <a:p>
            <a:r>
              <a:rPr lang="en-US" dirty="0">
                <a:solidFill>
                  <a:srgbClr val="FF0000"/>
                </a:solidFill>
              </a:rPr>
              <a:t>The real cost of borrowing is highly negative across the yield curve</a:t>
            </a:r>
          </a:p>
        </p:txBody>
      </p:sp>
      <p:sp>
        <p:nvSpPr>
          <p:cNvPr id="7" name="TextBox 6">
            <a:extLst>
              <a:ext uri="{FF2B5EF4-FFF2-40B4-BE49-F238E27FC236}">
                <a16:creationId xmlns:a16="http://schemas.microsoft.com/office/drawing/2014/main" id="{DBB054EB-B479-0244-9E76-D5DB78662D58}"/>
              </a:ext>
            </a:extLst>
          </p:cNvPr>
          <p:cNvSpPr txBox="1"/>
          <p:nvPr/>
        </p:nvSpPr>
        <p:spPr>
          <a:xfrm>
            <a:off x="8245950" y="4399721"/>
            <a:ext cx="1619739" cy="369332"/>
          </a:xfrm>
          <a:prstGeom prst="rect">
            <a:avLst/>
          </a:prstGeom>
          <a:noFill/>
        </p:spPr>
        <p:txBody>
          <a:bodyPr wrap="none" rtlCol="0">
            <a:spAutoFit/>
          </a:bodyPr>
          <a:lstStyle/>
          <a:p>
            <a:r>
              <a:rPr lang="en-US" dirty="0"/>
              <a:t>* MPC meeting</a:t>
            </a:r>
          </a:p>
        </p:txBody>
      </p:sp>
    </p:spTree>
    <p:extLst>
      <p:ext uri="{BB962C8B-B14F-4D97-AF65-F5344CB8AC3E}">
        <p14:creationId xmlns:p14="http://schemas.microsoft.com/office/powerpoint/2010/main" val="3333818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22</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a:bodyPr>
          <a:lstStyle/>
          <a:p>
            <a:r>
              <a:rPr lang="en-US" sz="2800" dirty="0"/>
              <a:t>Market inflation expectations have increased but remain subdued</a:t>
            </a:r>
          </a:p>
        </p:txBody>
      </p:sp>
      <p:sp>
        <p:nvSpPr>
          <p:cNvPr id="16" name="TextBox 15">
            <a:extLst>
              <a:ext uri="{FF2B5EF4-FFF2-40B4-BE49-F238E27FC236}">
                <a16:creationId xmlns:a16="http://schemas.microsoft.com/office/drawing/2014/main" id="{F78AFB2A-00C5-A84F-BD90-B9928508CE9B}"/>
              </a:ext>
            </a:extLst>
          </p:cNvPr>
          <p:cNvSpPr txBox="1"/>
          <p:nvPr/>
        </p:nvSpPr>
        <p:spPr>
          <a:xfrm>
            <a:off x="165259" y="6559117"/>
            <a:ext cx="1039067" cy="246221"/>
          </a:xfrm>
          <a:prstGeom prst="rect">
            <a:avLst/>
          </a:prstGeom>
          <a:noFill/>
        </p:spPr>
        <p:txBody>
          <a:bodyPr wrap="none" rtlCol="0">
            <a:spAutoFit/>
          </a:bodyPr>
          <a:lstStyle/>
          <a:p>
            <a:r>
              <a:rPr lang="en-GB" sz="1000" dirty="0"/>
              <a:t>Source: UK ONS </a:t>
            </a:r>
          </a:p>
        </p:txBody>
      </p:sp>
      <p:pic>
        <p:nvPicPr>
          <p:cNvPr id="2" name="Picture 1">
            <a:extLst>
              <a:ext uri="{FF2B5EF4-FFF2-40B4-BE49-F238E27FC236}">
                <a16:creationId xmlns:a16="http://schemas.microsoft.com/office/drawing/2014/main" id="{D2272B99-2470-8045-8A05-81FBA97866B6}"/>
              </a:ext>
            </a:extLst>
          </p:cNvPr>
          <p:cNvPicPr>
            <a:picLocks noChangeAspect="1"/>
          </p:cNvPicPr>
          <p:nvPr/>
        </p:nvPicPr>
        <p:blipFill>
          <a:blip r:embed="rId3"/>
          <a:stretch>
            <a:fillRect/>
          </a:stretch>
        </p:blipFill>
        <p:spPr>
          <a:xfrm>
            <a:off x="1534332" y="1201118"/>
            <a:ext cx="8694549" cy="5062129"/>
          </a:xfrm>
          <a:prstGeom prst="rect">
            <a:avLst/>
          </a:prstGeom>
        </p:spPr>
      </p:pic>
    </p:spTree>
    <p:extLst>
      <p:ext uri="{BB962C8B-B14F-4D97-AF65-F5344CB8AC3E}">
        <p14:creationId xmlns:p14="http://schemas.microsoft.com/office/powerpoint/2010/main" val="62088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23</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fontScale="90000"/>
          </a:bodyPr>
          <a:lstStyle/>
          <a:p>
            <a:r>
              <a:rPr lang="en-US" sz="2800" dirty="0"/>
              <a:t>…and UK consumer price inflation is expected to stay well below the 2% target</a:t>
            </a:r>
          </a:p>
        </p:txBody>
      </p:sp>
      <p:pic>
        <p:nvPicPr>
          <p:cNvPr id="7" name="Picture 6">
            <a:extLst>
              <a:ext uri="{FF2B5EF4-FFF2-40B4-BE49-F238E27FC236}">
                <a16:creationId xmlns:a16="http://schemas.microsoft.com/office/drawing/2014/main" id="{B8661BFC-A509-2C46-90C2-22E161747C05}"/>
              </a:ext>
            </a:extLst>
          </p:cNvPr>
          <p:cNvPicPr>
            <a:picLocks noChangeAspect="1"/>
          </p:cNvPicPr>
          <p:nvPr/>
        </p:nvPicPr>
        <p:blipFill>
          <a:blip r:embed="rId3"/>
          <a:stretch>
            <a:fillRect/>
          </a:stretch>
        </p:blipFill>
        <p:spPr>
          <a:xfrm>
            <a:off x="904174" y="1072789"/>
            <a:ext cx="10208111" cy="5362881"/>
          </a:xfrm>
          <a:prstGeom prst="rect">
            <a:avLst/>
          </a:prstGeom>
        </p:spPr>
      </p:pic>
    </p:spTree>
    <p:extLst>
      <p:ext uri="{BB962C8B-B14F-4D97-AF65-F5344CB8AC3E}">
        <p14:creationId xmlns:p14="http://schemas.microsoft.com/office/powerpoint/2010/main" val="429454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3F53FCEA-58A6-E44B-A333-01C04902C678}"/>
              </a:ext>
            </a:extLst>
          </p:cNvPr>
          <p:cNvSpPr txBox="1">
            <a:spLocks/>
          </p:cNvSpPr>
          <p:nvPr/>
        </p:nvSpPr>
        <p:spPr>
          <a:xfrm>
            <a:off x="10010615" y="6408356"/>
            <a:ext cx="1200150" cy="205383"/>
          </a:xfrm>
          <a:prstGeom prst="rect">
            <a:avLst/>
          </a:prstGeom>
        </p:spPr>
        <p:txBody>
          <a:bodyPr lIns="0" tIns="0" rIns="0" bIns="0" anchor="b" anchorCtr="0"/>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fld id="{583676A8-5C81-4E9D-A7AA-3ED59BDD106B}" type="slidenum">
              <a:rPr lang="en-GB" sz="1200"/>
              <a:pPr/>
              <a:t>24</a:t>
            </a:fld>
            <a:endParaRPr lang="en-GB" sz="1200" dirty="0"/>
          </a:p>
        </p:txBody>
      </p:sp>
      <p:sp>
        <p:nvSpPr>
          <p:cNvPr id="14" name="TextBox 13">
            <a:extLst>
              <a:ext uri="{FF2B5EF4-FFF2-40B4-BE49-F238E27FC236}">
                <a16:creationId xmlns:a16="http://schemas.microsoft.com/office/drawing/2014/main" id="{EF07A1BF-BB1E-BA43-ACC7-05594E998B68}"/>
              </a:ext>
            </a:extLst>
          </p:cNvPr>
          <p:cNvSpPr txBox="1"/>
          <p:nvPr/>
        </p:nvSpPr>
        <p:spPr>
          <a:xfrm>
            <a:off x="251887" y="6353734"/>
            <a:ext cx="1468672" cy="246221"/>
          </a:xfrm>
          <a:prstGeom prst="rect">
            <a:avLst/>
          </a:prstGeom>
          <a:noFill/>
        </p:spPr>
        <p:txBody>
          <a:bodyPr wrap="none" rtlCol="0">
            <a:spAutoFit/>
          </a:bodyPr>
          <a:lstStyle/>
          <a:p>
            <a:r>
              <a:rPr lang="en-GB" sz="1000" dirty="0"/>
              <a:t>Source: Bank of England </a:t>
            </a:r>
          </a:p>
        </p:txBody>
      </p:sp>
      <p:sp>
        <p:nvSpPr>
          <p:cNvPr id="16" name="Title 15">
            <a:extLst>
              <a:ext uri="{FF2B5EF4-FFF2-40B4-BE49-F238E27FC236}">
                <a16:creationId xmlns:a16="http://schemas.microsoft.com/office/drawing/2014/main" id="{3D85CFC7-2F40-CE4A-8488-BED2E51732E2}"/>
              </a:ext>
            </a:extLst>
          </p:cNvPr>
          <p:cNvSpPr>
            <a:spLocks noGrp="1"/>
          </p:cNvSpPr>
          <p:nvPr>
            <p:ph type="title"/>
          </p:nvPr>
        </p:nvSpPr>
        <p:spPr>
          <a:xfrm>
            <a:off x="333829" y="244261"/>
            <a:ext cx="11350171" cy="640611"/>
          </a:xfrm>
          <a:solidFill>
            <a:schemeClr val="accent1">
              <a:lumMod val="40000"/>
              <a:lumOff val="60000"/>
            </a:schemeClr>
          </a:solidFill>
        </p:spPr>
        <p:txBody>
          <a:bodyPr>
            <a:noAutofit/>
          </a:bodyPr>
          <a:lstStyle/>
          <a:p>
            <a:r>
              <a:rPr lang="en-US" sz="2800" dirty="0"/>
              <a:t>With looser policy, UK money supply is rising…</a:t>
            </a:r>
          </a:p>
        </p:txBody>
      </p:sp>
      <p:pic>
        <p:nvPicPr>
          <p:cNvPr id="3" name="Picture 2">
            <a:extLst>
              <a:ext uri="{FF2B5EF4-FFF2-40B4-BE49-F238E27FC236}">
                <a16:creationId xmlns:a16="http://schemas.microsoft.com/office/drawing/2014/main" id="{82BB9728-7A2A-284B-A6B3-983FB607982F}"/>
              </a:ext>
            </a:extLst>
          </p:cNvPr>
          <p:cNvPicPr>
            <a:picLocks noChangeAspect="1"/>
          </p:cNvPicPr>
          <p:nvPr/>
        </p:nvPicPr>
        <p:blipFill>
          <a:blip r:embed="rId2"/>
          <a:stretch>
            <a:fillRect/>
          </a:stretch>
        </p:blipFill>
        <p:spPr>
          <a:xfrm>
            <a:off x="272757" y="1332855"/>
            <a:ext cx="11411243" cy="4889144"/>
          </a:xfrm>
          <a:prstGeom prst="rect">
            <a:avLst/>
          </a:prstGeom>
        </p:spPr>
      </p:pic>
    </p:spTree>
    <p:extLst>
      <p:ext uri="{BB962C8B-B14F-4D97-AF65-F5344CB8AC3E}">
        <p14:creationId xmlns:p14="http://schemas.microsoft.com/office/powerpoint/2010/main" val="345554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So, will household saving rates fall – releasing pent up demand</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25</a:t>
            </a:fld>
            <a:endParaRPr lang="en-GB" dirty="0"/>
          </a:p>
        </p:txBody>
      </p:sp>
      <p:pic>
        <p:nvPicPr>
          <p:cNvPr id="8" name="Picture 7">
            <a:extLst>
              <a:ext uri="{FF2B5EF4-FFF2-40B4-BE49-F238E27FC236}">
                <a16:creationId xmlns:a16="http://schemas.microsoft.com/office/drawing/2014/main" id="{D272FBDA-F8EC-AD48-9B47-0FC8BC08C245}"/>
              </a:ext>
            </a:extLst>
          </p:cNvPr>
          <p:cNvPicPr>
            <a:picLocks noChangeAspect="1"/>
          </p:cNvPicPr>
          <p:nvPr/>
        </p:nvPicPr>
        <p:blipFill>
          <a:blip r:embed="rId3"/>
          <a:stretch>
            <a:fillRect/>
          </a:stretch>
        </p:blipFill>
        <p:spPr>
          <a:xfrm>
            <a:off x="203590" y="1493585"/>
            <a:ext cx="6022647" cy="4524930"/>
          </a:xfrm>
          <a:prstGeom prst="rect">
            <a:avLst/>
          </a:prstGeom>
        </p:spPr>
      </p:pic>
      <p:pic>
        <p:nvPicPr>
          <p:cNvPr id="9" name="Picture 8">
            <a:extLst>
              <a:ext uri="{FF2B5EF4-FFF2-40B4-BE49-F238E27FC236}">
                <a16:creationId xmlns:a16="http://schemas.microsoft.com/office/drawing/2014/main" id="{C9E2A563-67C3-BE4D-9897-EF0810BCE510}"/>
              </a:ext>
            </a:extLst>
          </p:cNvPr>
          <p:cNvPicPr>
            <a:picLocks noChangeAspect="1"/>
          </p:cNvPicPr>
          <p:nvPr/>
        </p:nvPicPr>
        <p:blipFill>
          <a:blip r:embed="rId4"/>
          <a:stretch>
            <a:fillRect/>
          </a:stretch>
        </p:blipFill>
        <p:spPr>
          <a:xfrm>
            <a:off x="6181673" y="1683026"/>
            <a:ext cx="5806737" cy="4524930"/>
          </a:xfrm>
          <a:prstGeom prst="rect">
            <a:avLst/>
          </a:prstGeom>
        </p:spPr>
      </p:pic>
      <p:sp>
        <p:nvSpPr>
          <p:cNvPr id="10" name="TextBox 9">
            <a:extLst>
              <a:ext uri="{FF2B5EF4-FFF2-40B4-BE49-F238E27FC236}">
                <a16:creationId xmlns:a16="http://schemas.microsoft.com/office/drawing/2014/main" id="{AF26C55F-65FF-A246-A693-03B896161371}"/>
              </a:ext>
            </a:extLst>
          </p:cNvPr>
          <p:cNvSpPr txBox="1"/>
          <p:nvPr/>
        </p:nvSpPr>
        <p:spPr>
          <a:xfrm>
            <a:off x="6147588" y="1122540"/>
            <a:ext cx="6097375" cy="707886"/>
          </a:xfrm>
          <a:prstGeom prst="rect">
            <a:avLst/>
          </a:prstGeom>
          <a:noFill/>
        </p:spPr>
        <p:txBody>
          <a:bodyPr wrap="none" rtlCol="0">
            <a:spAutoFit/>
          </a:bodyPr>
          <a:lstStyle/>
          <a:p>
            <a:r>
              <a:rPr lang="en-GB" sz="2000" dirty="0">
                <a:solidFill>
                  <a:srgbClr val="FF0000"/>
                </a:solidFill>
              </a:rPr>
              <a:t>...so real business investment  to bounce in consequence </a:t>
            </a:r>
          </a:p>
          <a:p>
            <a:endParaRPr lang="en-US" sz="2000" dirty="0">
              <a:solidFill>
                <a:srgbClr val="FF0000"/>
              </a:solidFill>
            </a:endParaRPr>
          </a:p>
        </p:txBody>
      </p:sp>
      <p:sp>
        <p:nvSpPr>
          <p:cNvPr id="14" name="TextBox 13">
            <a:extLst>
              <a:ext uri="{FF2B5EF4-FFF2-40B4-BE49-F238E27FC236}">
                <a16:creationId xmlns:a16="http://schemas.microsoft.com/office/drawing/2014/main" id="{BAA07737-9A8E-0A4D-A835-33B87B3200B8}"/>
              </a:ext>
            </a:extLst>
          </p:cNvPr>
          <p:cNvSpPr txBox="1"/>
          <p:nvPr/>
        </p:nvSpPr>
        <p:spPr>
          <a:xfrm>
            <a:off x="660345" y="1128301"/>
            <a:ext cx="3035831" cy="707886"/>
          </a:xfrm>
          <a:prstGeom prst="rect">
            <a:avLst/>
          </a:prstGeom>
          <a:noFill/>
        </p:spPr>
        <p:txBody>
          <a:bodyPr wrap="none" rtlCol="0">
            <a:spAutoFit/>
          </a:bodyPr>
          <a:lstStyle/>
          <a:p>
            <a:r>
              <a:rPr lang="en-GB" sz="2000" dirty="0">
                <a:solidFill>
                  <a:srgbClr val="FF0000"/>
                </a:solidFill>
              </a:rPr>
              <a:t>Saving rate already falling…</a:t>
            </a:r>
          </a:p>
          <a:p>
            <a:endParaRPr lang="en-US" sz="2000" dirty="0">
              <a:solidFill>
                <a:srgbClr val="FF0000"/>
              </a:solidFill>
            </a:endParaRPr>
          </a:p>
        </p:txBody>
      </p:sp>
    </p:spTree>
    <p:extLst>
      <p:ext uri="{BB962C8B-B14F-4D97-AF65-F5344CB8AC3E}">
        <p14:creationId xmlns:p14="http://schemas.microsoft.com/office/powerpoint/2010/main" val="3651217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…but lenders have tightened credit conditions</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26</a:t>
            </a:fld>
            <a:endParaRPr lang="en-GB" dirty="0"/>
          </a:p>
        </p:txBody>
      </p:sp>
      <p:sp>
        <p:nvSpPr>
          <p:cNvPr id="10" name="TextBox 9">
            <a:extLst>
              <a:ext uri="{FF2B5EF4-FFF2-40B4-BE49-F238E27FC236}">
                <a16:creationId xmlns:a16="http://schemas.microsoft.com/office/drawing/2014/main" id="{AF26C55F-65FF-A246-A693-03B896161371}"/>
              </a:ext>
            </a:extLst>
          </p:cNvPr>
          <p:cNvSpPr txBox="1"/>
          <p:nvPr/>
        </p:nvSpPr>
        <p:spPr>
          <a:xfrm>
            <a:off x="6248327" y="1027514"/>
            <a:ext cx="4358950" cy="369332"/>
          </a:xfrm>
          <a:prstGeom prst="rect">
            <a:avLst/>
          </a:prstGeom>
          <a:noFill/>
        </p:spPr>
        <p:txBody>
          <a:bodyPr wrap="none" rtlCol="0">
            <a:spAutoFit/>
          </a:bodyPr>
          <a:lstStyle/>
          <a:p>
            <a:r>
              <a:rPr lang="en-GB" dirty="0">
                <a:solidFill>
                  <a:srgbClr val="FF0000"/>
                </a:solidFill>
              </a:rPr>
              <a:t>Spreads on selected fixed‐rate mortgages(a) </a:t>
            </a:r>
            <a:endParaRPr lang="en-GB" sz="2000" dirty="0">
              <a:solidFill>
                <a:srgbClr val="FF0000"/>
              </a:solidFill>
            </a:endParaRPr>
          </a:p>
        </p:txBody>
      </p:sp>
      <p:sp>
        <p:nvSpPr>
          <p:cNvPr id="14" name="TextBox 13">
            <a:extLst>
              <a:ext uri="{FF2B5EF4-FFF2-40B4-BE49-F238E27FC236}">
                <a16:creationId xmlns:a16="http://schemas.microsoft.com/office/drawing/2014/main" id="{BAA07737-9A8E-0A4D-A835-33B87B3200B8}"/>
              </a:ext>
            </a:extLst>
          </p:cNvPr>
          <p:cNvSpPr txBox="1"/>
          <p:nvPr/>
        </p:nvSpPr>
        <p:spPr>
          <a:xfrm>
            <a:off x="420213" y="1172856"/>
            <a:ext cx="4180503" cy="369332"/>
          </a:xfrm>
          <a:prstGeom prst="rect">
            <a:avLst/>
          </a:prstGeom>
          <a:noFill/>
        </p:spPr>
        <p:txBody>
          <a:bodyPr wrap="none" rtlCol="0">
            <a:spAutoFit/>
          </a:bodyPr>
          <a:lstStyle/>
          <a:p>
            <a:r>
              <a:rPr lang="en-GB" dirty="0">
                <a:solidFill>
                  <a:srgbClr val="FF0000"/>
                </a:solidFill>
              </a:rPr>
              <a:t>Household unsecured credit availability(a) </a:t>
            </a:r>
            <a:endParaRPr lang="en-GB" sz="2000" dirty="0">
              <a:solidFill>
                <a:srgbClr val="FF0000"/>
              </a:solidFill>
            </a:endParaRPr>
          </a:p>
        </p:txBody>
      </p:sp>
      <p:pic>
        <p:nvPicPr>
          <p:cNvPr id="2" name="Picture 1">
            <a:extLst>
              <a:ext uri="{FF2B5EF4-FFF2-40B4-BE49-F238E27FC236}">
                <a16:creationId xmlns:a16="http://schemas.microsoft.com/office/drawing/2014/main" id="{AAFE8DF5-53DA-DC46-81F1-1ACE08CB43F4}"/>
              </a:ext>
            </a:extLst>
          </p:cNvPr>
          <p:cNvPicPr>
            <a:picLocks noChangeAspect="1"/>
          </p:cNvPicPr>
          <p:nvPr/>
        </p:nvPicPr>
        <p:blipFill>
          <a:blip r:embed="rId3"/>
          <a:stretch>
            <a:fillRect/>
          </a:stretch>
        </p:blipFill>
        <p:spPr>
          <a:xfrm>
            <a:off x="432875" y="1518887"/>
            <a:ext cx="5301497" cy="4349286"/>
          </a:xfrm>
          <a:prstGeom prst="rect">
            <a:avLst/>
          </a:prstGeom>
        </p:spPr>
      </p:pic>
      <p:pic>
        <p:nvPicPr>
          <p:cNvPr id="3" name="Picture 2">
            <a:extLst>
              <a:ext uri="{FF2B5EF4-FFF2-40B4-BE49-F238E27FC236}">
                <a16:creationId xmlns:a16="http://schemas.microsoft.com/office/drawing/2014/main" id="{A9590BA5-D540-BC45-8525-13DEAB4A95E4}"/>
              </a:ext>
            </a:extLst>
          </p:cNvPr>
          <p:cNvPicPr>
            <a:picLocks noChangeAspect="1"/>
          </p:cNvPicPr>
          <p:nvPr/>
        </p:nvPicPr>
        <p:blipFill>
          <a:blip r:embed="rId4"/>
          <a:stretch>
            <a:fillRect/>
          </a:stretch>
        </p:blipFill>
        <p:spPr>
          <a:xfrm>
            <a:off x="432875" y="5787947"/>
            <a:ext cx="4167841" cy="852513"/>
          </a:xfrm>
          <a:prstGeom prst="rect">
            <a:avLst/>
          </a:prstGeom>
        </p:spPr>
      </p:pic>
      <p:sp>
        <p:nvSpPr>
          <p:cNvPr id="5" name="TextBox 4">
            <a:extLst>
              <a:ext uri="{FF2B5EF4-FFF2-40B4-BE49-F238E27FC236}">
                <a16:creationId xmlns:a16="http://schemas.microsoft.com/office/drawing/2014/main" id="{4A7780C2-2292-7444-9E94-F3BF321EF7CA}"/>
              </a:ext>
            </a:extLst>
          </p:cNvPr>
          <p:cNvSpPr txBox="1"/>
          <p:nvPr/>
        </p:nvSpPr>
        <p:spPr>
          <a:xfrm>
            <a:off x="1805052" y="1908384"/>
            <a:ext cx="1684628" cy="276999"/>
          </a:xfrm>
          <a:prstGeom prst="rect">
            <a:avLst/>
          </a:prstGeom>
          <a:noFill/>
        </p:spPr>
        <p:txBody>
          <a:bodyPr wrap="none" rtlCol="0">
            <a:spAutoFit/>
          </a:bodyPr>
          <a:lstStyle/>
          <a:p>
            <a:r>
              <a:rPr lang="en-US" sz="1200" dirty="0">
                <a:solidFill>
                  <a:srgbClr val="FF0000"/>
                </a:solidFill>
              </a:rPr>
              <a:t>Rise in credit availability</a:t>
            </a:r>
          </a:p>
        </p:txBody>
      </p:sp>
      <p:sp>
        <p:nvSpPr>
          <p:cNvPr id="12" name="TextBox 11">
            <a:extLst>
              <a:ext uri="{FF2B5EF4-FFF2-40B4-BE49-F238E27FC236}">
                <a16:creationId xmlns:a16="http://schemas.microsoft.com/office/drawing/2014/main" id="{0445A8C3-015B-5F47-B4DF-324F2F1A7402}"/>
              </a:ext>
            </a:extLst>
          </p:cNvPr>
          <p:cNvSpPr txBox="1"/>
          <p:nvPr/>
        </p:nvSpPr>
        <p:spPr>
          <a:xfrm>
            <a:off x="1805052" y="3388068"/>
            <a:ext cx="1638847" cy="276999"/>
          </a:xfrm>
          <a:prstGeom prst="rect">
            <a:avLst/>
          </a:prstGeom>
          <a:noFill/>
        </p:spPr>
        <p:txBody>
          <a:bodyPr wrap="none" rtlCol="0">
            <a:spAutoFit/>
          </a:bodyPr>
          <a:lstStyle/>
          <a:p>
            <a:r>
              <a:rPr lang="en-US" sz="1200" dirty="0">
                <a:solidFill>
                  <a:srgbClr val="FF0000"/>
                </a:solidFill>
              </a:rPr>
              <a:t>Fall in credit availability</a:t>
            </a:r>
          </a:p>
        </p:txBody>
      </p:sp>
      <p:pic>
        <p:nvPicPr>
          <p:cNvPr id="7" name="Picture 6">
            <a:extLst>
              <a:ext uri="{FF2B5EF4-FFF2-40B4-BE49-F238E27FC236}">
                <a16:creationId xmlns:a16="http://schemas.microsoft.com/office/drawing/2014/main" id="{F1132395-937E-9647-97BD-4F708ADC0EF0}"/>
              </a:ext>
            </a:extLst>
          </p:cNvPr>
          <p:cNvPicPr>
            <a:picLocks noChangeAspect="1"/>
          </p:cNvPicPr>
          <p:nvPr/>
        </p:nvPicPr>
        <p:blipFill>
          <a:blip r:embed="rId5"/>
          <a:stretch>
            <a:fillRect/>
          </a:stretch>
        </p:blipFill>
        <p:spPr>
          <a:xfrm>
            <a:off x="6096000" y="1357522"/>
            <a:ext cx="5611537" cy="4472964"/>
          </a:xfrm>
          <a:prstGeom prst="rect">
            <a:avLst/>
          </a:prstGeom>
        </p:spPr>
      </p:pic>
      <p:sp>
        <p:nvSpPr>
          <p:cNvPr id="11" name="TextBox 10">
            <a:extLst>
              <a:ext uri="{FF2B5EF4-FFF2-40B4-BE49-F238E27FC236}">
                <a16:creationId xmlns:a16="http://schemas.microsoft.com/office/drawing/2014/main" id="{948F997D-DBD4-A848-98BF-9E136BA177E3}"/>
              </a:ext>
            </a:extLst>
          </p:cNvPr>
          <p:cNvSpPr txBox="1"/>
          <p:nvPr/>
        </p:nvSpPr>
        <p:spPr>
          <a:xfrm>
            <a:off x="9169318" y="3429000"/>
            <a:ext cx="1584408" cy="276999"/>
          </a:xfrm>
          <a:prstGeom prst="rect">
            <a:avLst/>
          </a:prstGeom>
          <a:noFill/>
        </p:spPr>
        <p:txBody>
          <a:bodyPr wrap="none" rtlCol="0">
            <a:spAutoFit/>
          </a:bodyPr>
          <a:lstStyle/>
          <a:p>
            <a:r>
              <a:rPr lang="en-US" sz="1200" dirty="0">
                <a:solidFill>
                  <a:srgbClr val="FF0000"/>
                </a:solidFill>
              </a:rPr>
              <a:t>Spreads have widened</a:t>
            </a:r>
          </a:p>
        </p:txBody>
      </p:sp>
      <p:pic>
        <p:nvPicPr>
          <p:cNvPr id="13" name="Picture 12">
            <a:extLst>
              <a:ext uri="{FF2B5EF4-FFF2-40B4-BE49-F238E27FC236}">
                <a16:creationId xmlns:a16="http://schemas.microsoft.com/office/drawing/2014/main" id="{18A7A755-6D7B-C740-8912-C5EC01A3385C}"/>
              </a:ext>
            </a:extLst>
          </p:cNvPr>
          <p:cNvPicPr>
            <a:picLocks noChangeAspect="1"/>
          </p:cNvPicPr>
          <p:nvPr/>
        </p:nvPicPr>
        <p:blipFill>
          <a:blip r:embed="rId6"/>
          <a:stretch>
            <a:fillRect/>
          </a:stretch>
        </p:blipFill>
        <p:spPr>
          <a:xfrm>
            <a:off x="6845516" y="5830486"/>
            <a:ext cx="3908210" cy="959288"/>
          </a:xfrm>
          <a:prstGeom prst="rect">
            <a:avLst/>
          </a:prstGeom>
        </p:spPr>
      </p:pic>
    </p:spTree>
    <p:extLst>
      <p:ext uri="{BB962C8B-B14F-4D97-AF65-F5344CB8AC3E}">
        <p14:creationId xmlns:p14="http://schemas.microsoft.com/office/powerpoint/2010/main" val="2361752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However, the housing market has recovered somewhat</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27</a:t>
            </a:fld>
            <a:endParaRPr lang="en-GB" dirty="0"/>
          </a:p>
        </p:txBody>
      </p:sp>
      <p:sp>
        <p:nvSpPr>
          <p:cNvPr id="10" name="TextBox 9">
            <a:extLst>
              <a:ext uri="{FF2B5EF4-FFF2-40B4-BE49-F238E27FC236}">
                <a16:creationId xmlns:a16="http://schemas.microsoft.com/office/drawing/2014/main" id="{AF26C55F-65FF-A246-A693-03B896161371}"/>
              </a:ext>
            </a:extLst>
          </p:cNvPr>
          <p:cNvSpPr txBox="1"/>
          <p:nvPr/>
        </p:nvSpPr>
        <p:spPr>
          <a:xfrm>
            <a:off x="6471658" y="1089069"/>
            <a:ext cx="3737754" cy="369332"/>
          </a:xfrm>
          <a:prstGeom prst="rect">
            <a:avLst/>
          </a:prstGeom>
          <a:noFill/>
        </p:spPr>
        <p:txBody>
          <a:bodyPr wrap="none" rtlCol="0">
            <a:spAutoFit/>
          </a:bodyPr>
          <a:lstStyle/>
          <a:p>
            <a:r>
              <a:rPr lang="en-GB" dirty="0">
                <a:solidFill>
                  <a:srgbClr val="FF0000"/>
                </a:solidFill>
              </a:rPr>
              <a:t>House price inflation picks up speed </a:t>
            </a:r>
            <a:endParaRPr lang="en-GB" sz="2000" dirty="0">
              <a:solidFill>
                <a:srgbClr val="FF0000"/>
              </a:solidFill>
            </a:endParaRPr>
          </a:p>
        </p:txBody>
      </p:sp>
      <p:sp>
        <p:nvSpPr>
          <p:cNvPr id="14" name="TextBox 13">
            <a:extLst>
              <a:ext uri="{FF2B5EF4-FFF2-40B4-BE49-F238E27FC236}">
                <a16:creationId xmlns:a16="http://schemas.microsoft.com/office/drawing/2014/main" id="{BAA07737-9A8E-0A4D-A835-33B87B3200B8}"/>
              </a:ext>
            </a:extLst>
          </p:cNvPr>
          <p:cNvSpPr txBox="1"/>
          <p:nvPr/>
        </p:nvSpPr>
        <p:spPr>
          <a:xfrm>
            <a:off x="399498" y="1142975"/>
            <a:ext cx="5267724" cy="369332"/>
          </a:xfrm>
          <a:prstGeom prst="rect">
            <a:avLst/>
          </a:prstGeom>
          <a:noFill/>
        </p:spPr>
        <p:txBody>
          <a:bodyPr wrap="none" rtlCol="0">
            <a:spAutoFit/>
          </a:bodyPr>
          <a:lstStyle/>
          <a:p>
            <a:r>
              <a:rPr lang="en-GB" dirty="0">
                <a:solidFill>
                  <a:srgbClr val="FF0000"/>
                </a:solidFill>
              </a:rPr>
              <a:t>Mortgage approvals and housing transactions recover </a:t>
            </a:r>
          </a:p>
        </p:txBody>
      </p:sp>
      <p:pic>
        <p:nvPicPr>
          <p:cNvPr id="4" name="Picture 3">
            <a:extLst>
              <a:ext uri="{FF2B5EF4-FFF2-40B4-BE49-F238E27FC236}">
                <a16:creationId xmlns:a16="http://schemas.microsoft.com/office/drawing/2014/main" id="{251B0246-F16E-284E-8D14-EE3BFF682F48}"/>
              </a:ext>
            </a:extLst>
          </p:cNvPr>
          <p:cNvPicPr>
            <a:picLocks noChangeAspect="1"/>
          </p:cNvPicPr>
          <p:nvPr/>
        </p:nvPicPr>
        <p:blipFill>
          <a:blip r:embed="rId3"/>
          <a:stretch>
            <a:fillRect/>
          </a:stretch>
        </p:blipFill>
        <p:spPr>
          <a:xfrm>
            <a:off x="250142" y="1619574"/>
            <a:ext cx="5501922" cy="4277531"/>
          </a:xfrm>
          <a:prstGeom prst="rect">
            <a:avLst/>
          </a:prstGeom>
        </p:spPr>
      </p:pic>
      <p:pic>
        <p:nvPicPr>
          <p:cNvPr id="8" name="Picture 7">
            <a:extLst>
              <a:ext uri="{FF2B5EF4-FFF2-40B4-BE49-F238E27FC236}">
                <a16:creationId xmlns:a16="http://schemas.microsoft.com/office/drawing/2014/main" id="{E6AFC5FE-EA32-7C4B-BD69-EDCE7EEEF84B}"/>
              </a:ext>
            </a:extLst>
          </p:cNvPr>
          <p:cNvPicPr>
            <a:picLocks noChangeAspect="1"/>
          </p:cNvPicPr>
          <p:nvPr/>
        </p:nvPicPr>
        <p:blipFill>
          <a:blip r:embed="rId4"/>
          <a:stretch>
            <a:fillRect/>
          </a:stretch>
        </p:blipFill>
        <p:spPr>
          <a:xfrm>
            <a:off x="596900" y="6296447"/>
            <a:ext cx="3852889" cy="402802"/>
          </a:xfrm>
          <a:prstGeom prst="rect">
            <a:avLst/>
          </a:prstGeom>
        </p:spPr>
      </p:pic>
      <p:pic>
        <p:nvPicPr>
          <p:cNvPr id="9" name="Picture 8">
            <a:extLst>
              <a:ext uri="{FF2B5EF4-FFF2-40B4-BE49-F238E27FC236}">
                <a16:creationId xmlns:a16="http://schemas.microsoft.com/office/drawing/2014/main" id="{F14186FA-7F45-3B40-99D9-FE60D4D599C9}"/>
              </a:ext>
            </a:extLst>
          </p:cNvPr>
          <p:cNvPicPr>
            <a:picLocks noChangeAspect="1"/>
          </p:cNvPicPr>
          <p:nvPr/>
        </p:nvPicPr>
        <p:blipFill>
          <a:blip r:embed="rId5"/>
          <a:stretch>
            <a:fillRect/>
          </a:stretch>
        </p:blipFill>
        <p:spPr>
          <a:xfrm>
            <a:off x="6096000" y="1589690"/>
            <a:ext cx="5411000" cy="4464075"/>
          </a:xfrm>
          <a:prstGeom prst="rect">
            <a:avLst/>
          </a:prstGeom>
        </p:spPr>
      </p:pic>
      <p:pic>
        <p:nvPicPr>
          <p:cNvPr id="15" name="Picture 14">
            <a:extLst>
              <a:ext uri="{FF2B5EF4-FFF2-40B4-BE49-F238E27FC236}">
                <a16:creationId xmlns:a16="http://schemas.microsoft.com/office/drawing/2014/main" id="{A373D51A-4337-E94F-BAB6-C3F38C4B50CE}"/>
              </a:ext>
            </a:extLst>
          </p:cNvPr>
          <p:cNvPicPr>
            <a:picLocks noChangeAspect="1"/>
          </p:cNvPicPr>
          <p:nvPr/>
        </p:nvPicPr>
        <p:blipFill>
          <a:blip r:embed="rId6"/>
          <a:stretch>
            <a:fillRect/>
          </a:stretch>
        </p:blipFill>
        <p:spPr>
          <a:xfrm>
            <a:off x="6316675" y="5939465"/>
            <a:ext cx="3892737" cy="402802"/>
          </a:xfrm>
          <a:prstGeom prst="rect">
            <a:avLst/>
          </a:prstGeom>
        </p:spPr>
      </p:pic>
    </p:spTree>
    <p:extLst>
      <p:ext uri="{BB962C8B-B14F-4D97-AF65-F5344CB8AC3E}">
        <p14:creationId xmlns:p14="http://schemas.microsoft.com/office/powerpoint/2010/main" val="3520429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But can this last as unemployment rises and incomes are squeezed</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28</a:t>
            </a:fld>
            <a:endParaRPr lang="en-GB" dirty="0"/>
          </a:p>
        </p:txBody>
      </p:sp>
      <p:sp>
        <p:nvSpPr>
          <p:cNvPr id="10" name="TextBox 9">
            <a:extLst>
              <a:ext uri="{FF2B5EF4-FFF2-40B4-BE49-F238E27FC236}">
                <a16:creationId xmlns:a16="http://schemas.microsoft.com/office/drawing/2014/main" id="{AF26C55F-65FF-A246-A693-03B896161371}"/>
              </a:ext>
            </a:extLst>
          </p:cNvPr>
          <p:cNvSpPr txBox="1"/>
          <p:nvPr/>
        </p:nvSpPr>
        <p:spPr>
          <a:xfrm>
            <a:off x="6688634" y="1160034"/>
            <a:ext cx="4225259" cy="369332"/>
          </a:xfrm>
          <a:prstGeom prst="rect">
            <a:avLst/>
          </a:prstGeom>
          <a:noFill/>
        </p:spPr>
        <p:txBody>
          <a:bodyPr wrap="none" rtlCol="0">
            <a:spAutoFit/>
          </a:bodyPr>
          <a:lstStyle/>
          <a:p>
            <a:r>
              <a:rPr lang="en-GB" dirty="0">
                <a:solidFill>
                  <a:srgbClr val="FF0000"/>
                </a:solidFill>
              </a:rPr>
              <a:t>Median pay settlements have fallen to zero</a:t>
            </a:r>
            <a:endParaRPr lang="en-GB" sz="2000" dirty="0">
              <a:solidFill>
                <a:srgbClr val="FF0000"/>
              </a:solidFill>
            </a:endParaRPr>
          </a:p>
        </p:txBody>
      </p:sp>
      <p:sp>
        <p:nvSpPr>
          <p:cNvPr id="14" name="TextBox 13">
            <a:extLst>
              <a:ext uri="{FF2B5EF4-FFF2-40B4-BE49-F238E27FC236}">
                <a16:creationId xmlns:a16="http://schemas.microsoft.com/office/drawing/2014/main" id="{BAA07737-9A8E-0A4D-A835-33B87B3200B8}"/>
              </a:ext>
            </a:extLst>
          </p:cNvPr>
          <p:cNvSpPr txBox="1"/>
          <p:nvPr/>
        </p:nvSpPr>
        <p:spPr>
          <a:xfrm>
            <a:off x="174773" y="1160034"/>
            <a:ext cx="5720220" cy="369332"/>
          </a:xfrm>
          <a:prstGeom prst="rect">
            <a:avLst/>
          </a:prstGeom>
          <a:noFill/>
        </p:spPr>
        <p:txBody>
          <a:bodyPr wrap="none" rtlCol="0">
            <a:spAutoFit/>
          </a:bodyPr>
          <a:lstStyle/>
          <a:p>
            <a:r>
              <a:rPr lang="en-GB" dirty="0">
                <a:solidFill>
                  <a:srgbClr val="FF0000"/>
                </a:solidFill>
              </a:rPr>
              <a:t>There has been a sharp rise in the number of redundancies</a:t>
            </a:r>
          </a:p>
        </p:txBody>
      </p:sp>
      <p:pic>
        <p:nvPicPr>
          <p:cNvPr id="8" name="Picture 7">
            <a:extLst>
              <a:ext uri="{FF2B5EF4-FFF2-40B4-BE49-F238E27FC236}">
                <a16:creationId xmlns:a16="http://schemas.microsoft.com/office/drawing/2014/main" id="{E6AFC5FE-EA32-7C4B-BD69-EDCE7EEEF84B}"/>
              </a:ext>
            </a:extLst>
          </p:cNvPr>
          <p:cNvPicPr>
            <a:picLocks noChangeAspect="1"/>
          </p:cNvPicPr>
          <p:nvPr/>
        </p:nvPicPr>
        <p:blipFill>
          <a:blip r:embed="rId3"/>
          <a:stretch>
            <a:fillRect/>
          </a:stretch>
        </p:blipFill>
        <p:spPr>
          <a:xfrm>
            <a:off x="596900" y="6296447"/>
            <a:ext cx="3852889" cy="402802"/>
          </a:xfrm>
          <a:prstGeom prst="rect">
            <a:avLst/>
          </a:prstGeom>
        </p:spPr>
      </p:pic>
      <p:pic>
        <p:nvPicPr>
          <p:cNvPr id="15" name="Picture 14">
            <a:extLst>
              <a:ext uri="{FF2B5EF4-FFF2-40B4-BE49-F238E27FC236}">
                <a16:creationId xmlns:a16="http://schemas.microsoft.com/office/drawing/2014/main" id="{A373D51A-4337-E94F-BAB6-C3F38C4B50CE}"/>
              </a:ext>
            </a:extLst>
          </p:cNvPr>
          <p:cNvPicPr>
            <a:picLocks noChangeAspect="1"/>
          </p:cNvPicPr>
          <p:nvPr/>
        </p:nvPicPr>
        <p:blipFill>
          <a:blip r:embed="rId4"/>
          <a:stretch>
            <a:fillRect/>
          </a:stretch>
        </p:blipFill>
        <p:spPr>
          <a:xfrm>
            <a:off x="6316675" y="5939465"/>
            <a:ext cx="3892737" cy="402802"/>
          </a:xfrm>
          <a:prstGeom prst="rect">
            <a:avLst/>
          </a:prstGeom>
        </p:spPr>
      </p:pic>
      <p:pic>
        <p:nvPicPr>
          <p:cNvPr id="3" name="Picture 2">
            <a:extLst>
              <a:ext uri="{FF2B5EF4-FFF2-40B4-BE49-F238E27FC236}">
                <a16:creationId xmlns:a16="http://schemas.microsoft.com/office/drawing/2014/main" id="{6D7C09D0-4372-1E47-9166-2AE936C2044D}"/>
              </a:ext>
            </a:extLst>
          </p:cNvPr>
          <p:cNvPicPr>
            <a:picLocks noChangeAspect="1"/>
          </p:cNvPicPr>
          <p:nvPr/>
        </p:nvPicPr>
        <p:blipFill>
          <a:blip r:embed="rId5"/>
          <a:stretch>
            <a:fillRect/>
          </a:stretch>
        </p:blipFill>
        <p:spPr>
          <a:xfrm>
            <a:off x="6247271" y="1798664"/>
            <a:ext cx="5501922" cy="4359010"/>
          </a:xfrm>
          <a:prstGeom prst="rect">
            <a:avLst/>
          </a:prstGeom>
        </p:spPr>
      </p:pic>
      <p:pic>
        <p:nvPicPr>
          <p:cNvPr id="5" name="Picture 4">
            <a:extLst>
              <a:ext uri="{FF2B5EF4-FFF2-40B4-BE49-F238E27FC236}">
                <a16:creationId xmlns:a16="http://schemas.microsoft.com/office/drawing/2014/main" id="{9E94E2B3-12B9-CC42-A0BD-4D0BC8E79183}"/>
              </a:ext>
            </a:extLst>
          </p:cNvPr>
          <p:cNvPicPr>
            <a:picLocks noChangeAspect="1"/>
          </p:cNvPicPr>
          <p:nvPr/>
        </p:nvPicPr>
        <p:blipFill>
          <a:blip r:embed="rId6"/>
          <a:stretch>
            <a:fillRect/>
          </a:stretch>
        </p:blipFill>
        <p:spPr>
          <a:xfrm>
            <a:off x="342632" y="1503624"/>
            <a:ext cx="5904639" cy="4892415"/>
          </a:xfrm>
          <a:prstGeom prst="rect">
            <a:avLst/>
          </a:prstGeom>
        </p:spPr>
      </p:pic>
      <p:sp>
        <p:nvSpPr>
          <p:cNvPr id="7" name="TextBox 6">
            <a:extLst>
              <a:ext uri="{FF2B5EF4-FFF2-40B4-BE49-F238E27FC236}">
                <a16:creationId xmlns:a16="http://schemas.microsoft.com/office/drawing/2014/main" id="{3A5ECE78-6BDC-2A4E-B096-F4D3FF23C92E}"/>
              </a:ext>
            </a:extLst>
          </p:cNvPr>
          <p:cNvSpPr txBox="1"/>
          <p:nvPr/>
        </p:nvSpPr>
        <p:spPr>
          <a:xfrm>
            <a:off x="442807" y="1529366"/>
            <a:ext cx="1171346" cy="307777"/>
          </a:xfrm>
          <a:prstGeom prst="rect">
            <a:avLst/>
          </a:prstGeom>
          <a:noFill/>
        </p:spPr>
        <p:txBody>
          <a:bodyPr wrap="none" rtlCol="0">
            <a:spAutoFit/>
          </a:bodyPr>
          <a:lstStyle/>
          <a:p>
            <a:r>
              <a:rPr lang="en-US" sz="1400" dirty="0"/>
              <a:t>redundancies</a:t>
            </a:r>
          </a:p>
        </p:txBody>
      </p:sp>
    </p:spTree>
    <p:extLst>
      <p:ext uri="{BB962C8B-B14F-4D97-AF65-F5344CB8AC3E}">
        <p14:creationId xmlns:p14="http://schemas.microsoft.com/office/powerpoint/2010/main" val="2184047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So far, no has UK households are repaying consumer credit debt</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29</a:t>
            </a:fld>
            <a:endParaRPr lang="en-GB" dirty="0"/>
          </a:p>
        </p:txBody>
      </p:sp>
      <p:pic>
        <p:nvPicPr>
          <p:cNvPr id="4" name="Picture 3">
            <a:extLst>
              <a:ext uri="{FF2B5EF4-FFF2-40B4-BE49-F238E27FC236}">
                <a16:creationId xmlns:a16="http://schemas.microsoft.com/office/drawing/2014/main" id="{25B87D58-0B97-1C47-A39E-7C335DCEA801}"/>
              </a:ext>
            </a:extLst>
          </p:cNvPr>
          <p:cNvPicPr>
            <a:picLocks noChangeAspect="1"/>
          </p:cNvPicPr>
          <p:nvPr/>
        </p:nvPicPr>
        <p:blipFill>
          <a:blip r:embed="rId3"/>
          <a:stretch>
            <a:fillRect/>
          </a:stretch>
        </p:blipFill>
        <p:spPr>
          <a:xfrm>
            <a:off x="490950" y="1294108"/>
            <a:ext cx="11404405" cy="5236250"/>
          </a:xfrm>
          <a:prstGeom prst="rect">
            <a:avLst/>
          </a:prstGeom>
        </p:spPr>
      </p:pic>
    </p:spTree>
    <p:extLst>
      <p:ext uri="{BB962C8B-B14F-4D97-AF65-F5344CB8AC3E}">
        <p14:creationId xmlns:p14="http://schemas.microsoft.com/office/powerpoint/2010/main" val="268805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D62EA-131F-CD44-9142-8D786AAF4C3E}"/>
              </a:ext>
            </a:extLst>
          </p:cNvPr>
          <p:cNvSpPr txBox="1"/>
          <p:nvPr/>
        </p:nvSpPr>
        <p:spPr>
          <a:xfrm>
            <a:off x="165259" y="6559117"/>
            <a:ext cx="1143262" cy="246221"/>
          </a:xfrm>
          <a:prstGeom prst="rect">
            <a:avLst/>
          </a:prstGeom>
          <a:noFill/>
        </p:spPr>
        <p:txBody>
          <a:bodyPr wrap="none" rtlCol="0">
            <a:spAutoFit/>
          </a:bodyPr>
          <a:lstStyle/>
          <a:p>
            <a:r>
              <a:rPr lang="en-GB" sz="1000" dirty="0"/>
              <a:t>Source: IMF,TWC. </a:t>
            </a:r>
          </a:p>
        </p:txBody>
      </p:sp>
      <p:sp>
        <p:nvSpPr>
          <p:cNvPr id="9" name="Slide Number Placeholder 4">
            <a:extLst>
              <a:ext uri="{FF2B5EF4-FFF2-40B4-BE49-F238E27FC236}">
                <a16:creationId xmlns:a16="http://schemas.microsoft.com/office/drawing/2014/main" id="{3F53FCEA-58A6-E44B-A333-01C04902C678}"/>
              </a:ext>
            </a:extLst>
          </p:cNvPr>
          <p:cNvSpPr txBox="1">
            <a:spLocks/>
          </p:cNvSpPr>
          <p:nvPr/>
        </p:nvSpPr>
        <p:spPr>
          <a:xfrm>
            <a:off x="9098482" y="6430171"/>
            <a:ext cx="1200150" cy="205383"/>
          </a:xfrm>
          <a:prstGeom prst="rect">
            <a:avLst/>
          </a:prstGeom>
        </p:spPr>
        <p:txBody>
          <a:bodyPr lIns="0" tIns="0" rIns="0" bIns="0" anchor="b" anchorCtr="0"/>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fld id="{583676A8-5C81-4E9D-A7AA-3ED59BDD106B}" type="slidenum">
              <a:rPr lang="en-GB"/>
              <a:pPr/>
              <a:t>3</a:t>
            </a:fld>
            <a:endParaRPr lang="en-GB" dirty="0"/>
          </a:p>
        </p:txBody>
      </p:sp>
      <p:sp>
        <p:nvSpPr>
          <p:cNvPr id="11" name="Slide Number Placeholder 2">
            <a:extLst>
              <a:ext uri="{FF2B5EF4-FFF2-40B4-BE49-F238E27FC236}">
                <a16:creationId xmlns:a16="http://schemas.microsoft.com/office/drawing/2014/main" id="{044E0455-B64F-AD4F-9D50-D070F7D75B19}"/>
              </a:ext>
            </a:extLst>
          </p:cNvPr>
          <p:cNvSpPr>
            <a:spLocks noGrp="1"/>
          </p:cNvSpPr>
          <p:nvPr>
            <p:ph type="sldNum" sz="quarter" idx="12"/>
          </p:nvPr>
        </p:nvSpPr>
        <p:spPr>
          <a:xfrm>
            <a:off x="9258300" y="6521389"/>
            <a:ext cx="2743200" cy="365125"/>
          </a:xfrm>
        </p:spPr>
        <p:txBody>
          <a:bodyPr/>
          <a:lstStyle/>
          <a:p>
            <a:fld id="{DF4FBACC-2591-8148-BFE5-4871D65D1A07}" type="slidenum">
              <a:rPr lang="en-US" smtClean="0"/>
              <a:t>3</a:t>
            </a:fld>
            <a:endParaRPr lang="en-US" dirty="0"/>
          </a:p>
        </p:txBody>
      </p:sp>
      <p:sp>
        <p:nvSpPr>
          <p:cNvPr id="4" name="Title 3">
            <a:extLst>
              <a:ext uri="{FF2B5EF4-FFF2-40B4-BE49-F238E27FC236}">
                <a16:creationId xmlns:a16="http://schemas.microsoft.com/office/drawing/2014/main" id="{E4F22CD6-95F9-3A4E-800C-1D8E800849F5}"/>
              </a:ext>
            </a:extLst>
          </p:cNvPr>
          <p:cNvSpPr>
            <a:spLocks noGrp="1"/>
          </p:cNvSpPr>
          <p:nvPr>
            <p:ph type="title"/>
          </p:nvPr>
        </p:nvSpPr>
        <p:spPr>
          <a:xfrm>
            <a:off x="838200" y="365128"/>
            <a:ext cx="10515600" cy="647200"/>
          </a:xfrm>
          <a:solidFill>
            <a:schemeClr val="accent1">
              <a:lumMod val="40000"/>
              <a:lumOff val="60000"/>
            </a:schemeClr>
          </a:solidFill>
        </p:spPr>
        <p:txBody>
          <a:bodyPr>
            <a:noAutofit/>
          </a:bodyPr>
          <a:lstStyle/>
          <a:p>
            <a:br>
              <a:rPr lang="en-US" sz="2800" dirty="0"/>
            </a:br>
            <a:r>
              <a:rPr lang="en-US" sz="2800" dirty="0"/>
              <a:t>UK growth was amongst worst in H1 2020…</a:t>
            </a:r>
            <a:br>
              <a:rPr lang="en-US" sz="2800" dirty="0"/>
            </a:br>
            <a:endParaRPr lang="en-US" sz="2800" dirty="0"/>
          </a:p>
        </p:txBody>
      </p:sp>
      <p:sp>
        <p:nvSpPr>
          <p:cNvPr id="8" name="Text Placeholder 4">
            <a:extLst>
              <a:ext uri="{FF2B5EF4-FFF2-40B4-BE49-F238E27FC236}">
                <a16:creationId xmlns:a16="http://schemas.microsoft.com/office/drawing/2014/main" id="{F55EDAFD-32E5-8246-B63B-D849AEFBC079}"/>
              </a:ext>
            </a:extLst>
          </p:cNvPr>
          <p:cNvSpPr txBox="1">
            <a:spLocks/>
          </p:cNvSpPr>
          <p:nvPr/>
        </p:nvSpPr>
        <p:spPr>
          <a:xfrm>
            <a:off x="165259" y="1270745"/>
            <a:ext cx="11521440"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UK GDP growth fell by a cumulative 22.1% in the first half of 2020</a:t>
            </a:r>
          </a:p>
        </p:txBody>
      </p:sp>
      <p:graphicFrame>
        <p:nvGraphicFramePr>
          <p:cNvPr id="13" name="Chart 12">
            <a:extLst>
              <a:ext uri="{FF2B5EF4-FFF2-40B4-BE49-F238E27FC236}">
                <a16:creationId xmlns:a16="http://schemas.microsoft.com/office/drawing/2014/main" id="{BE0BB7F0-4A6A-4F43-BA3E-C2E02D9881A9}"/>
              </a:ext>
            </a:extLst>
          </p:cNvPr>
          <p:cNvGraphicFramePr>
            <a:graphicFrameLocks/>
          </p:cNvGraphicFramePr>
          <p:nvPr>
            <p:extLst>
              <p:ext uri="{D42A27DB-BD31-4B8C-83A1-F6EECF244321}">
                <p14:modId xmlns:p14="http://schemas.microsoft.com/office/powerpoint/2010/main" val="3582696158"/>
              </p:ext>
            </p:extLst>
          </p:nvPr>
        </p:nvGraphicFramePr>
        <p:xfrm>
          <a:off x="274320" y="1727946"/>
          <a:ext cx="11521440" cy="4702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3115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…they know that support will be mostly withdrawn in early 2021</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30</a:t>
            </a:fld>
            <a:endParaRPr lang="en-GB" dirty="0"/>
          </a:p>
        </p:txBody>
      </p:sp>
      <p:pic>
        <p:nvPicPr>
          <p:cNvPr id="2" name="Picture 1">
            <a:extLst>
              <a:ext uri="{FF2B5EF4-FFF2-40B4-BE49-F238E27FC236}">
                <a16:creationId xmlns:a16="http://schemas.microsoft.com/office/drawing/2014/main" id="{CDC41286-2824-D346-87B3-9192E989711B}"/>
              </a:ext>
            </a:extLst>
          </p:cNvPr>
          <p:cNvPicPr>
            <a:picLocks noChangeAspect="1"/>
          </p:cNvPicPr>
          <p:nvPr/>
        </p:nvPicPr>
        <p:blipFill>
          <a:blip r:embed="rId3"/>
          <a:stretch>
            <a:fillRect/>
          </a:stretch>
        </p:blipFill>
        <p:spPr>
          <a:xfrm>
            <a:off x="833907" y="1441207"/>
            <a:ext cx="9363977" cy="5104055"/>
          </a:xfrm>
          <a:prstGeom prst="rect">
            <a:avLst/>
          </a:prstGeom>
        </p:spPr>
      </p:pic>
    </p:spTree>
    <p:extLst>
      <p:ext uri="{BB962C8B-B14F-4D97-AF65-F5344CB8AC3E}">
        <p14:creationId xmlns:p14="http://schemas.microsoft.com/office/powerpoint/2010/main" val="1000140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…Current monetary flows in the economy are misleading</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31</a:t>
            </a:fld>
            <a:endParaRPr lang="en-GB" dirty="0"/>
          </a:p>
        </p:txBody>
      </p:sp>
      <p:pic>
        <p:nvPicPr>
          <p:cNvPr id="3" name="Picture 2">
            <a:extLst>
              <a:ext uri="{FF2B5EF4-FFF2-40B4-BE49-F238E27FC236}">
                <a16:creationId xmlns:a16="http://schemas.microsoft.com/office/drawing/2014/main" id="{DEC425AA-CDCE-9D40-9F3A-4E04150FCC75}"/>
              </a:ext>
            </a:extLst>
          </p:cNvPr>
          <p:cNvPicPr>
            <a:picLocks noChangeAspect="1"/>
          </p:cNvPicPr>
          <p:nvPr/>
        </p:nvPicPr>
        <p:blipFill>
          <a:blip r:embed="rId3"/>
          <a:stretch>
            <a:fillRect/>
          </a:stretch>
        </p:blipFill>
        <p:spPr>
          <a:xfrm>
            <a:off x="294682" y="1164417"/>
            <a:ext cx="8695231" cy="4903496"/>
          </a:xfrm>
          <a:prstGeom prst="rect">
            <a:avLst/>
          </a:prstGeom>
        </p:spPr>
      </p:pic>
      <p:sp>
        <p:nvSpPr>
          <p:cNvPr id="4" name="TextBox 3">
            <a:extLst>
              <a:ext uri="{FF2B5EF4-FFF2-40B4-BE49-F238E27FC236}">
                <a16:creationId xmlns:a16="http://schemas.microsoft.com/office/drawing/2014/main" id="{35BBFA0D-EF8E-A848-BC4A-900F8E8C149A}"/>
              </a:ext>
            </a:extLst>
          </p:cNvPr>
          <p:cNvSpPr txBox="1"/>
          <p:nvPr/>
        </p:nvSpPr>
        <p:spPr>
          <a:xfrm>
            <a:off x="8965769" y="1174210"/>
            <a:ext cx="2931549" cy="4524315"/>
          </a:xfrm>
          <a:prstGeom prst="rect">
            <a:avLst/>
          </a:prstGeom>
          <a:noFill/>
        </p:spPr>
        <p:txBody>
          <a:bodyPr wrap="square" rtlCol="0">
            <a:spAutoFit/>
          </a:bodyPr>
          <a:lstStyle/>
          <a:p>
            <a:endParaRPr lang="en-US" sz="1200" dirty="0">
              <a:solidFill>
                <a:srgbClr val="FF0000"/>
              </a:solidFill>
            </a:endParaRPr>
          </a:p>
          <a:p>
            <a:pPr marL="171450" indent="-171450">
              <a:buFont typeface="Arial" panose="020B0604020202020204" pitchFamily="34" charset="0"/>
              <a:buChar char="•"/>
            </a:pPr>
            <a:r>
              <a:rPr lang="en-GB" sz="1200" dirty="0">
                <a:solidFill>
                  <a:srgbClr val="FF0000"/>
                </a:solidFill>
              </a:rPr>
              <a:t>The spike in government borrowing to around 19 per cent of GDP has meant that household and corporate incomes have not fallen nearly as fast as their output or expenditure.</a:t>
            </a:r>
          </a:p>
          <a:p>
            <a:pPr marL="171450" indent="-171450">
              <a:buFont typeface="Arial" panose="020B0604020202020204" pitchFamily="34" charset="0"/>
              <a:buChar char="•"/>
            </a:pPr>
            <a:endParaRPr lang="en-GB" sz="1200" dirty="0">
              <a:solidFill>
                <a:srgbClr val="FF0000"/>
              </a:solidFill>
            </a:endParaRPr>
          </a:p>
          <a:p>
            <a:pPr marL="171450" indent="-171450">
              <a:buFont typeface="Arial" panose="020B0604020202020204" pitchFamily="34" charset="0"/>
              <a:buChar char="•"/>
            </a:pPr>
            <a:r>
              <a:rPr lang="en-GB" sz="1200" dirty="0">
                <a:solidFill>
                  <a:srgbClr val="FF0000"/>
                </a:solidFill>
              </a:rPr>
              <a:t>As a result, the household financial surplus has risen to historically high level of over 11 per cent of GDP in 2020, while the corporate balance moved from deficit into a historically high surplus of 2.5 per cent of GDP.</a:t>
            </a:r>
          </a:p>
          <a:p>
            <a:pPr marL="171450" indent="-171450">
              <a:buFont typeface="Arial" panose="020B0604020202020204" pitchFamily="34" charset="0"/>
              <a:buChar char="•"/>
            </a:pPr>
            <a:endParaRPr lang="en-GB" sz="1200" dirty="0">
              <a:solidFill>
                <a:srgbClr val="FF0000"/>
              </a:solidFill>
            </a:endParaRPr>
          </a:p>
          <a:p>
            <a:pPr marL="171450" indent="-171450">
              <a:buFont typeface="Arial" panose="020B0604020202020204" pitchFamily="34" charset="0"/>
              <a:buChar char="•"/>
            </a:pPr>
            <a:r>
              <a:rPr lang="en-GB" sz="1200" dirty="0">
                <a:solidFill>
                  <a:srgbClr val="FF0000"/>
                </a:solidFill>
              </a:rPr>
              <a:t>But, as the economy recovers and household and corporate spending rise more into line with income, government borrowing will fall.</a:t>
            </a:r>
          </a:p>
          <a:p>
            <a:pPr marL="171450" indent="-171450">
              <a:buFont typeface="Arial" panose="020B0604020202020204" pitchFamily="34" charset="0"/>
              <a:buChar char="•"/>
            </a:pPr>
            <a:endParaRPr lang="en-GB" sz="1200" dirty="0">
              <a:solidFill>
                <a:srgbClr val="FF0000"/>
              </a:solidFill>
            </a:endParaRPr>
          </a:p>
          <a:p>
            <a:pPr marL="171450" indent="-171450">
              <a:buFont typeface="Arial" panose="020B0604020202020204" pitchFamily="34" charset="0"/>
              <a:buChar char="•"/>
            </a:pPr>
            <a:r>
              <a:rPr lang="en-GB" sz="1200" dirty="0">
                <a:solidFill>
                  <a:srgbClr val="FF0000"/>
                </a:solidFill>
              </a:rPr>
              <a:t>So, sectoral net lending positions will return to more usual levels while there remains a large and stable rest of world surplus (a current account deficit). </a:t>
            </a:r>
          </a:p>
          <a:p>
            <a:endParaRPr lang="en-US" sz="1200" dirty="0">
              <a:solidFill>
                <a:srgbClr val="FF0000"/>
              </a:solidFill>
            </a:endParaRPr>
          </a:p>
        </p:txBody>
      </p:sp>
    </p:spTree>
    <p:extLst>
      <p:ext uri="{BB962C8B-B14F-4D97-AF65-F5344CB8AC3E}">
        <p14:creationId xmlns:p14="http://schemas.microsoft.com/office/powerpoint/2010/main" val="308896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513972-08DE-654E-83A3-3280BA039A2B}"/>
              </a:ext>
            </a:extLst>
          </p:cNvPr>
          <p:cNvSpPr>
            <a:spLocks noGrp="1"/>
          </p:cNvSpPr>
          <p:nvPr>
            <p:ph type="title"/>
          </p:nvPr>
        </p:nvSpPr>
        <p:spPr>
          <a:xfrm>
            <a:off x="370271" y="371191"/>
            <a:ext cx="10972800" cy="535531"/>
          </a:xfrm>
          <a:solidFill>
            <a:schemeClr val="accent1">
              <a:lumMod val="40000"/>
              <a:lumOff val="60000"/>
            </a:schemeClr>
          </a:solidFill>
        </p:spPr>
        <p:txBody>
          <a:bodyPr>
            <a:normAutofit/>
          </a:bodyPr>
          <a:lstStyle/>
          <a:p>
            <a:r>
              <a:rPr lang="en-GB" sz="2800" dirty="0"/>
              <a:t>The pound is holding up well given Brexit risk</a:t>
            </a:r>
            <a:endParaRPr lang="en-US" sz="2800" dirty="0"/>
          </a:p>
        </p:txBody>
      </p:sp>
      <p:sp>
        <p:nvSpPr>
          <p:cNvPr id="5" name="Slide Number Placeholder 4">
            <a:extLst>
              <a:ext uri="{FF2B5EF4-FFF2-40B4-BE49-F238E27FC236}">
                <a16:creationId xmlns:a16="http://schemas.microsoft.com/office/drawing/2014/main" id="{E544A4BE-4856-FE4D-AF48-1E7B2040A319}"/>
              </a:ext>
            </a:extLst>
          </p:cNvPr>
          <p:cNvSpPr>
            <a:spLocks noGrp="1"/>
          </p:cNvSpPr>
          <p:nvPr>
            <p:ph type="sldNum" sz="quarter" idx="12"/>
          </p:nvPr>
        </p:nvSpPr>
        <p:spPr/>
        <p:txBody>
          <a:bodyPr/>
          <a:lstStyle/>
          <a:p>
            <a:fld id="{68A27FBC-06E0-7342-A646-7C27F2A34602}" type="slidenum">
              <a:rPr lang="en-GB" altLang="x-none" smtClean="0"/>
              <a:pPr/>
              <a:t>32</a:t>
            </a:fld>
            <a:endParaRPr lang="en-GB" altLang="x-none"/>
          </a:p>
        </p:txBody>
      </p:sp>
      <p:sp>
        <p:nvSpPr>
          <p:cNvPr id="12" name="Text Placeholder 4">
            <a:extLst>
              <a:ext uri="{FF2B5EF4-FFF2-40B4-BE49-F238E27FC236}">
                <a16:creationId xmlns:a16="http://schemas.microsoft.com/office/drawing/2014/main" id="{CCF65638-90DC-A646-A6BC-3AC8FDC471FA}"/>
              </a:ext>
            </a:extLst>
          </p:cNvPr>
          <p:cNvSpPr txBox="1">
            <a:spLocks/>
          </p:cNvSpPr>
          <p:nvPr/>
        </p:nvSpPr>
        <p:spPr>
          <a:xfrm>
            <a:off x="406664" y="1157664"/>
            <a:ext cx="11294003" cy="440405"/>
          </a:xfrm>
          <a:prstGeom prst="rect">
            <a:avLst/>
          </a:prstGeom>
        </p:spPr>
        <p:txBody>
          <a:bodyPr/>
          <a:lstStyle>
            <a:lvl1pPr marL="269875" indent="-269875" algn="l" rtl="0" eaLnBrk="0" fontAlgn="base" hangingPunct="0">
              <a:lnSpc>
                <a:spcPct val="96000"/>
              </a:lnSpc>
              <a:spcBef>
                <a:spcPct val="0"/>
              </a:spcBef>
              <a:spcAft>
                <a:spcPct val="0"/>
              </a:spcAft>
              <a:buFont typeface="Arial" panose="020B0604020202020204" pitchFamily="34" charset="0"/>
              <a:buChar char="–"/>
              <a:defRPr sz="2000" b="0"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vl2pPr marL="539750" indent="-269875" algn="l" rtl="0" eaLnBrk="0" fontAlgn="base" hangingPunct="0">
              <a:lnSpc>
                <a:spcPct val="96000"/>
              </a:lnSpc>
              <a:spcBef>
                <a:spcPct val="0"/>
              </a:spcBef>
              <a:spcAft>
                <a:spcPct val="0"/>
              </a:spcAft>
              <a:buFont typeface="Arial" panose="020B0604020202020204" pitchFamily="34" charset="0"/>
              <a:buChar char="•"/>
              <a:defRPr sz="1600" b="0" i="0" kern="1200">
                <a:solidFill>
                  <a:schemeClr val="tx1">
                    <a:lumMod val="65000"/>
                    <a:lumOff val="35000"/>
                  </a:schemeClr>
                </a:solidFill>
                <a:latin typeface="+mn-lt"/>
                <a:ea typeface="Helvetica Neue Light" panose="02000403000000020004" pitchFamily="2" charset="0"/>
                <a:cs typeface="Helvetica Neue" panose="02000503000000020004" pitchFamily="2" charset="0"/>
              </a:defRPr>
            </a:lvl2pPr>
            <a:lvl3pPr marL="809625" indent="-269875" algn="l" rtl="0" eaLnBrk="0" fontAlgn="base" hangingPunct="0">
              <a:lnSpc>
                <a:spcPct val="96000"/>
              </a:lnSpc>
              <a:spcBef>
                <a:spcPct val="0"/>
              </a:spcBef>
              <a:spcAft>
                <a:spcPct val="0"/>
              </a:spcAft>
              <a:buFont typeface="Arial" panose="020B0604020202020204" pitchFamily="34" charset="0"/>
              <a:buChar char="–"/>
              <a:defRPr sz="1600" b="0" i="0" kern="1200">
                <a:solidFill>
                  <a:schemeClr val="tx1">
                    <a:lumMod val="65000"/>
                    <a:lumOff val="35000"/>
                  </a:schemeClr>
                </a:solidFill>
                <a:latin typeface="+mn-lt"/>
                <a:ea typeface="Helvetica Neue Light" panose="02000403000000020004" pitchFamily="2" charset="0"/>
                <a:cs typeface="Helvetica Neue" panose="02000503000000020004" pitchFamily="2" charset="0"/>
              </a:defRPr>
            </a:lvl3pPr>
            <a:lvl4pPr marL="1079500" indent="-269875" algn="l" rtl="0" eaLnBrk="0" fontAlgn="base" hangingPunct="0">
              <a:lnSpc>
                <a:spcPct val="96000"/>
              </a:lnSpc>
              <a:spcBef>
                <a:spcPct val="0"/>
              </a:spcBef>
              <a:spcAft>
                <a:spcPct val="0"/>
              </a:spcAft>
              <a:buFont typeface="Arial" panose="020B0604020202020204" pitchFamily="34" charset="0"/>
              <a:buChar char="•"/>
              <a:defRPr sz="1600" b="0" i="0" kern="1200">
                <a:solidFill>
                  <a:schemeClr val="tx1">
                    <a:lumMod val="65000"/>
                    <a:lumOff val="35000"/>
                  </a:schemeClr>
                </a:solidFill>
                <a:latin typeface="+mn-lt"/>
                <a:ea typeface="Helvetica Neue Light" panose="02000403000000020004" pitchFamily="2" charset="0"/>
                <a:cs typeface="Helvetica Neue" panose="02000503000000020004" pitchFamily="2" charset="0"/>
              </a:defRPr>
            </a:lvl4pPr>
            <a:lvl5pPr marL="1349375" indent="-269875" algn="l" rtl="0" eaLnBrk="0" fontAlgn="base" hangingPunct="0">
              <a:lnSpc>
                <a:spcPct val="96000"/>
              </a:lnSpc>
              <a:spcBef>
                <a:spcPct val="0"/>
              </a:spcBef>
              <a:spcAft>
                <a:spcPct val="0"/>
              </a:spcAft>
              <a:buFont typeface="Arial" panose="020B0604020202020204" pitchFamily="34" charset="0"/>
              <a:buChar char="&gt;"/>
              <a:defRPr sz="1600" b="0" i="0" kern="1200">
                <a:solidFill>
                  <a:schemeClr val="tx1">
                    <a:lumMod val="65000"/>
                    <a:lumOff val="35000"/>
                  </a:schemeClr>
                </a:solidFill>
                <a:latin typeface="+mn-lt"/>
                <a:ea typeface="Helvetica Neue Light" panose="02000403000000020004" pitchFamily="2" charset="0"/>
                <a:cs typeface="Helvetica Neue" panose="02000503000000020004"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667" dirty="0"/>
              <a:t>Spot exchange rate, Euro into Sterling</a:t>
            </a:r>
          </a:p>
        </p:txBody>
      </p:sp>
      <p:graphicFrame>
        <p:nvGraphicFramePr>
          <p:cNvPr id="18" name="Chart 17">
            <a:extLst>
              <a:ext uri="{FF2B5EF4-FFF2-40B4-BE49-F238E27FC236}">
                <a16:creationId xmlns:a16="http://schemas.microsoft.com/office/drawing/2014/main" id="{C2C27A2D-9197-C94E-BFA2-9CDBC376D6CD}"/>
              </a:ext>
            </a:extLst>
          </p:cNvPr>
          <p:cNvGraphicFramePr>
            <a:graphicFrameLocks/>
          </p:cNvGraphicFramePr>
          <p:nvPr>
            <p:extLst>
              <p:ext uri="{D42A27DB-BD31-4B8C-83A1-F6EECF244321}">
                <p14:modId xmlns:p14="http://schemas.microsoft.com/office/powerpoint/2010/main" val="2592658635"/>
              </p:ext>
            </p:extLst>
          </p:nvPr>
        </p:nvGraphicFramePr>
        <p:xfrm>
          <a:off x="322675" y="1663148"/>
          <a:ext cx="11461980" cy="4437819"/>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Placeholder 4">
            <a:extLst>
              <a:ext uri="{FF2B5EF4-FFF2-40B4-BE49-F238E27FC236}">
                <a16:creationId xmlns:a16="http://schemas.microsoft.com/office/drawing/2014/main" id="{31955811-8BAE-294F-AD5E-621542371BDF}"/>
              </a:ext>
            </a:extLst>
          </p:cNvPr>
          <p:cNvSpPr txBox="1">
            <a:spLocks/>
          </p:cNvSpPr>
          <p:nvPr/>
        </p:nvSpPr>
        <p:spPr>
          <a:xfrm>
            <a:off x="4921707" y="1980161"/>
            <a:ext cx="1869928" cy="471328"/>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67" b="1" dirty="0">
                <a:ea typeface="MS PGothic" charset="0"/>
              </a:rPr>
              <a:t>UK votes to leave EU, 23 June 2016</a:t>
            </a:r>
            <a:endParaRPr lang="en-US" sz="1467" b="1" dirty="0">
              <a:ea typeface="MS PGothic" charset="0"/>
            </a:endParaRPr>
          </a:p>
        </p:txBody>
      </p:sp>
      <p:cxnSp>
        <p:nvCxnSpPr>
          <p:cNvPr id="20" name="Straight Arrow Connector 19">
            <a:extLst>
              <a:ext uri="{FF2B5EF4-FFF2-40B4-BE49-F238E27FC236}">
                <a16:creationId xmlns:a16="http://schemas.microsoft.com/office/drawing/2014/main" id="{F98CD65D-D18D-2C4B-8D44-A001B5386E57}"/>
              </a:ext>
            </a:extLst>
          </p:cNvPr>
          <p:cNvCxnSpPr>
            <a:cxnSpLocks/>
          </p:cNvCxnSpPr>
          <p:nvPr/>
        </p:nvCxnSpPr>
        <p:spPr>
          <a:xfrm>
            <a:off x="9486173" y="2906678"/>
            <a:ext cx="1045681" cy="957623"/>
          </a:xfrm>
          <a:prstGeom prst="straightConnector1">
            <a:avLst/>
          </a:prstGeom>
          <a:ln>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1B93FB5-7712-AD41-B10E-751614EAF11D}"/>
              </a:ext>
            </a:extLst>
          </p:cNvPr>
          <p:cNvCxnSpPr>
            <a:cxnSpLocks/>
          </p:cNvCxnSpPr>
          <p:nvPr/>
        </p:nvCxnSpPr>
        <p:spPr>
          <a:xfrm flipV="1">
            <a:off x="10283623" y="4796090"/>
            <a:ext cx="496461" cy="130057"/>
          </a:xfrm>
          <a:prstGeom prst="straightConnector1">
            <a:avLst/>
          </a:prstGeom>
          <a:ln>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92DE2C-F778-F04E-AC8F-8CCD83FF1EE2}"/>
              </a:ext>
            </a:extLst>
          </p:cNvPr>
          <p:cNvCxnSpPr>
            <a:cxnSpLocks/>
          </p:cNvCxnSpPr>
          <p:nvPr/>
        </p:nvCxnSpPr>
        <p:spPr>
          <a:xfrm>
            <a:off x="4841412" y="1849012"/>
            <a:ext cx="0" cy="3345840"/>
          </a:xfrm>
          <a:prstGeom prst="line">
            <a:avLst/>
          </a:prstGeom>
          <a:ln>
            <a:solidFill>
              <a:srgbClr val="595959"/>
            </a:solidFill>
            <a:prstDash val="dash"/>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1639845-E264-3A45-B113-72A829C6076E}"/>
              </a:ext>
            </a:extLst>
          </p:cNvPr>
          <p:cNvSpPr txBox="1">
            <a:spLocks/>
          </p:cNvSpPr>
          <p:nvPr/>
        </p:nvSpPr>
        <p:spPr>
          <a:xfrm>
            <a:off x="8280840" y="2400255"/>
            <a:ext cx="1882873" cy="635832"/>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67" b="1" dirty="0">
                <a:ea typeface="MS PGothic" charset="0"/>
              </a:rPr>
              <a:t>UK General Election, 11 December 2019</a:t>
            </a:r>
            <a:endParaRPr lang="en-US" sz="1467" b="1" dirty="0">
              <a:ea typeface="MS PGothic" charset="0"/>
            </a:endParaRPr>
          </a:p>
        </p:txBody>
      </p:sp>
      <p:sp>
        <p:nvSpPr>
          <p:cNvPr id="24" name="Text Placeholder 4">
            <a:extLst>
              <a:ext uri="{FF2B5EF4-FFF2-40B4-BE49-F238E27FC236}">
                <a16:creationId xmlns:a16="http://schemas.microsoft.com/office/drawing/2014/main" id="{E14F11D2-2AE0-204C-9DA0-B7549A6F3DDE}"/>
              </a:ext>
            </a:extLst>
          </p:cNvPr>
          <p:cNvSpPr txBox="1">
            <a:spLocks/>
          </p:cNvSpPr>
          <p:nvPr/>
        </p:nvSpPr>
        <p:spPr>
          <a:xfrm>
            <a:off x="8978161" y="4823507"/>
            <a:ext cx="1305463" cy="540973"/>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67" b="1" dirty="0">
                <a:ea typeface="MS PGothic" charset="0"/>
              </a:rPr>
              <a:t>COVID-19 hits</a:t>
            </a:r>
            <a:endParaRPr lang="en-US" sz="1467" b="1" dirty="0">
              <a:ea typeface="MS PGothic" charset="0"/>
            </a:endParaRPr>
          </a:p>
        </p:txBody>
      </p:sp>
      <p:sp>
        <p:nvSpPr>
          <p:cNvPr id="34" name="Text Placeholder 4">
            <a:extLst>
              <a:ext uri="{FF2B5EF4-FFF2-40B4-BE49-F238E27FC236}">
                <a16:creationId xmlns:a16="http://schemas.microsoft.com/office/drawing/2014/main" id="{8A5A2238-C4B7-4144-BF92-F63875E77694}"/>
              </a:ext>
            </a:extLst>
          </p:cNvPr>
          <p:cNvSpPr txBox="1">
            <a:spLocks/>
          </p:cNvSpPr>
          <p:nvPr/>
        </p:nvSpPr>
        <p:spPr>
          <a:xfrm>
            <a:off x="238688" y="5875647"/>
            <a:ext cx="2104297" cy="25216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b="1" dirty="0">
                <a:ea typeface="MS PGothic" charset="0"/>
              </a:rPr>
              <a:t>Source: Bank of England</a:t>
            </a:r>
          </a:p>
        </p:txBody>
      </p:sp>
    </p:spTree>
    <p:extLst>
      <p:ext uri="{BB962C8B-B14F-4D97-AF65-F5344CB8AC3E}">
        <p14:creationId xmlns:p14="http://schemas.microsoft.com/office/powerpoint/2010/main" val="197419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9D1633A5-9886-3D4E-B30D-F195F43BE7A9}"/>
              </a:ext>
            </a:extLst>
          </p:cNvPr>
          <p:cNvSpPr>
            <a:spLocks noGrp="1" noChangeArrowheads="1"/>
          </p:cNvSpPr>
          <p:nvPr>
            <p:ph type="title"/>
          </p:nvPr>
        </p:nvSpPr>
        <p:spPr>
          <a:xfrm>
            <a:off x="596900" y="312738"/>
            <a:ext cx="10871199" cy="658812"/>
          </a:xfrm>
          <a:solidFill>
            <a:schemeClr val="accent1">
              <a:lumMod val="40000"/>
              <a:lumOff val="60000"/>
            </a:schemeClr>
          </a:solidFill>
        </p:spPr>
        <p:txBody>
          <a:bodyPr rtlCol="0">
            <a:normAutofit/>
          </a:bodyPr>
          <a:lstStyle/>
          <a:p>
            <a:r>
              <a:rPr lang="en-US" sz="2800" dirty="0"/>
              <a:t>Has public opinion changed?</a:t>
            </a:r>
          </a:p>
        </p:txBody>
      </p:sp>
      <p:sp>
        <p:nvSpPr>
          <p:cNvPr id="6" name="Slide Number Placeholder 4">
            <a:extLst>
              <a:ext uri="{FF2B5EF4-FFF2-40B4-BE49-F238E27FC236}">
                <a16:creationId xmlns:a16="http://schemas.microsoft.com/office/drawing/2014/main" id="{9F1A2020-AA0F-104B-8322-4AD8F2A26B24}"/>
              </a:ext>
            </a:extLst>
          </p:cNvPr>
          <p:cNvSpPr txBox="1">
            <a:spLocks/>
          </p:cNvSpPr>
          <p:nvPr/>
        </p:nvSpPr>
        <p:spPr>
          <a:xfrm>
            <a:off x="10753726" y="6545262"/>
            <a:ext cx="900113" cy="153987"/>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67682FC9-750A-8C47-B75A-1E193DAB908A}" type="slidenum">
              <a:rPr lang="en-GB"/>
              <a:pPr>
                <a:defRPr/>
              </a:pPr>
              <a:t>33</a:t>
            </a:fld>
            <a:endParaRPr lang="en-GB" dirty="0"/>
          </a:p>
        </p:txBody>
      </p:sp>
      <p:pic>
        <p:nvPicPr>
          <p:cNvPr id="2" name="Picture 1">
            <a:extLst>
              <a:ext uri="{FF2B5EF4-FFF2-40B4-BE49-F238E27FC236}">
                <a16:creationId xmlns:a16="http://schemas.microsoft.com/office/drawing/2014/main" id="{0FFE54CE-FA6B-EE4B-B0FF-532F280098C5}"/>
              </a:ext>
            </a:extLst>
          </p:cNvPr>
          <p:cNvPicPr>
            <a:picLocks noChangeAspect="1"/>
          </p:cNvPicPr>
          <p:nvPr/>
        </p:nvPicPr>
        <p:blipFill>
          <a:blip r:embed="rId3"/>
          <a:stretch>
            <a:fillRect/>
          </a:stretch>
        </p:blipFill>
        <p:spPr>
          <a:xfrm>
            <a:off x="821058" y="1166297"/>
            <a:ext cx="10579801" cy="5064570"/>
          </a:xfrm>
          <a:prstGeom prst="rect">
            <a:avLst/>
          </a:prstGeom>
        </p:spPr>
      </p:pic>
      <p:sp>
        <p:nvSpPr>
          <p:cNvPr id="3" name="TextBox 2">
            <a:extLst>
              <a:ext uri="{FF2B5EF4-FFF2-40B4-BE49-F238E27FC236}">
                <a16:creationId xmlns:a16="http://schemas.microsoft.com/office/drawing/2014/main" id="{7181170A-7944-3E49-BBC9-8E90E6C17491}"/>
              </a:ext>
            </a:extLst>
          </p:cNvPr>
          <p:cNvSpPr txBox="1"/>
          <p:nvPr/>
        </p:nvSpPr>
        <p:spPr>
          <a:xfrm>
            <a:off x="1488935" y="6281903"/>
            <a:ext cx="1955985" cy="246221"/>
          </a:xfrm>
          <a:prstGeom prst="rect">
            <a:avLst/>
          </a:prstGeom>
          <a:noFill/>
        </p:spPr>
        <p:txBody>
          <a:bodyPr wrap="none" rtlCol="0">
            <a:spAutoFit/>
          </a:bodyPr>
          <a:lstStyle/>
          <a:p>
            <a:r>
              <a:rPr lang="en-US" sz="1000" dirty="0"/>
              <a:t>Source: </a:t>
            </a:r>
            <a:r>
              <a:rPr lang="en-US" sz="1000" dirty="0" err="1"/>
              <a:t>Natcen</a:t>
            </a:r>
            <a:r>
              <a:rPr lang="en-US" sz="1000" dirty="0"/>
              <a:t> for social research</a:t>
            </a:r>
          </a:p>
        </p:txBody>
      </p:sp>
      <p:sp>
        <p:nvSpPr>
          <p:cNvPr id="4" name="TextBox 3">
            <a:extLst>
              <a:ext uri="{FF2B5EF4-FFF2-40B4-BE49-F238E27FC236}">
                <a16:creationId xmlns:a16="http://schemas.microsoft.com/office/drawing/2014/main" id="{D175D0AB-9FB2-AF4D-AFED-3AFA974D2BF7}"/>
              </a:ext>
            </a:extLst>
          </p:cNvPr>
          <p:cNvSpPr txBox="1"/>
          <p:nvPr/>
        </p:nvSpPr>
        <p:spPr>
          <a:xfrm>
            <a:off x="10082676" y="6097237"/>
            <a:ext cx="1019831" cy="246221"/>
          </a:xfrm>
          <a:prstGeom prst="rect">
            <a:avLst/>
          </a:prstGeom>
          <a:noFill/>
        </p:spPr>
        <p:txBody>
          <a:bodyPr wrap="none" rtlCol="0">
            <a:spAutoFit/>
          </a:bodyPr>
          <a:lstStyle/>
          <a:p>
            <a:r>
              <a:rPr lang="en-US" sz="1000" dirty="0"/>
              <a:t>*Nov 18th 2020</a:t>
            </a:r>
          </a:p>
        </p:txBody>
      </p:sp>
    </p:spTree>
    <p:extLst>
      <p:ext uri="{BB962C8B-B14F-4D97-AF65-F5344CB8AC3E}">
        <p14:creationId xmlns:p14="http://schemas.microsoft.com/office/powerpoint/2010/main" val="774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Brexit remains an important source of uncertainty for 50% of firms</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34</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8" name="Text Placeholder 4">
            <a:extLst>
              <a:ext uri="{FF2B5EF4-FFF2-40B4-BE49-F238E27FC236}">
                <a16:creationId xmlns:a16="http://schemas.microsoft.com/office/drawing/2014/main" id="{EB2268DF-1920-3D46-B1E1-0D4714FA4241}"/>
              </a:ext>
            </a:extLst>
          </p:cNvPr>
          <p:cNvSpPr txBox="1">
            <a:spLocks/>
          </p:cNvSpPr>
          <p:nvPr/>
        </p:nvSpPr>
        <p:spPr>
          <a:xfrm>
            <a:off x="724263" y="6347507"/>
            <a:ext cx="9348651" cy="367303"/>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000" dirty="0"/>
              <a:t>(a) The results are based on the questions: ‘How much has the result of the EU referendum affected the level of uncertainty affecting your business?’; and ‘How important is the spread of coronavirus (Covid-19) as a source of uncertainty for your business?’. </a:t>
            </a:r>
          </a:p>
        </p:txBody>
      </p:sp>
      <p:pic>
        <p:nvPicPr>
          <p:cNvPr id="3" name="Picture 2">
            <a:extLst>
              <a:ext uri="{FF2B5EF4-FFF2-40B4-BE49-F238E27FC236}">
                <a16:creationId xmlns:a16="http://schemas.microsoft.com/office/drawing/2014/main" id="{54CB026B-49D9-1643-BD2E-48DD2AE93CC0}"/>
              </a:ext>
            </a:extLst>
          </p:cNvPr>
          <p:cNvPicPr>
            <a:picLocks noChangeAspect="1"/>
          </p:cNvPicPr>
          <p:nvPr/>
        </p:nvPicPr>
        <p:blipFill>
          <a:blip r:embed="rId3"/>
          <a:stretch>
            <a:fillRect/>
          </a:stretch>
        </p:blipFill>
        <p:spPr>
          <a:xfrm>
            <a:off x="486322" y="1358900"/>
            <a:ext cx="11470733" cy="4949024"/>
          </a:xfrm>
          <a:prstGeom prst="rect">
            <a:avLst/>
          </a:prstGeom>
        </p:spPr>
      </p:pic>
      <p:sp>
        <p:nvSpPr>
          <p:cNvPr id="9" name="Text Placeholder 4">
            <a:extLst>
              <a:ext uri="{FF2B5EF4-FFF2-40B4-BE49-F238E27FC236}">
                <a16:creationId xmlns:a16="http://schemas.microsoft.com/office/drawing/2014/main" id="{A7D1E321-8335-D94B-A270-2C06FE954CFD}"/>
              </a:ext>
            </a:extLst>
          </p:cNvPr>
          <p:cNvSpPr txBox="1">
            <a:spLocks/>
          </p:cNvSpPr>
          <p:nvPr/>
        </p:nvSpPr>
        <p:spPr>
          <a:xfrm>
            <a:off x="234945" y="6095347"/>
            <a:ext cx="2104297" cy="25216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b="1" dirty="0">
                <a:ea typeface="MS PGothic" charset="0"/>
              </a:rPr>
              <a:t>Source: Bank of England</a:t>
            </a:r>
          </a:p>
        </p:txBody>
      </p:sp>
    </p:spTree>
    <p:extLst>
      <p:ext uri="{BB962C8B-B14F-4D97-AF65-F5344CB8AC3E}">
        <p14:creationId xmlns:p14="http://schemas.microsoft.com/office/powerpoint/2010/main" val="2884872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How will Brexit impact UK firms?</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35</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2" name="Picture 1">
            <a:extLst>
              <a:ext uri="{FF2B5EF4-FFF2-40B4-BE49-F238E27FC236}">
                <a16:creationId xmlns:a16="http://schemas.microsoft.com/office/drawing/2014/main" id="{46148C63-E92F-584A-B800-AE3446B16B7E}"/>
              </a:ext>
            </a:extLst>
          </p:cNvPr>
          <p:cNvPicPr>
            <a:picLocks noChangeAspect="1"/>
          </p:cNvPicPr>
          <p:nvPr/>
        </p:nvPicPr>
        <p:blipFill>
          <a:blip r:embed="rId3"/>
          <a:stretch>
            <a:fillRect/>
          </a:stretch>
        </p:blipFill>
        <p:spPr>
          <a:xfrm>
            <a:off x="274320" y="1563283"/>
            <a:ext cx="11482065" cy="4732131"/>
          </a:xfrm>
          <a:prstGeom prst="rect">
            <a:avLst/>
          </a:prstGeom>
        </p:spPr>
      </p:pic>
      <p:sp>
        <p:nvSpPr>
          <p:cNvPr id="4" name="TextBox 3">
            <a:extLst>
              <a:ext uri="{FF2B5EF4-FFF2-40B4-BE49-F238E27FC236}">
                <a16:creationId xmlns:a16="http://schemas.microsoft.com/office/drawing/2014/main" id="{6C70C61B-9E7C-7A47-B7BF-AD37237D27B1}"/>
              </a:ext>
            </a:extLst>
          </p:cNvPr>
          <p:cNvSpPr txBox="1"/>
          <p:nvPr/>
        </p:nvSpPr>
        <p:spPr>
          <a:xfrm>
            <a:off x="486322" y="1135104"/>
            <a:ext cx="5852436" cy="646331"/>
          </a:xfrm>
          <a:prstGeom prst="rect">
            <a:avLst/>
          </a:prstGeom>
          <a:noFill/>
        </p:spPr>
        <p:txBody>
          <a:bodyPr wrap="none" rtlCol="0">
            <a:spAutoFit/>
          </a:bodyPr>
          <a:lstStyle/>
          <a:p>
            <a:r>
              <a:rPr lang="en-GB" dirty="0"/>
              <a:t>Expected channels by which EU exit will affect businesses(a) </a:t>
            </a:r>
          </a:p>
          <a:p>
            <a:endParaRPr lang="en-US" dirty="0"/>
          </a:p>
        </p:txBody>
      </p:sp>
      <p:sp>
        <p:nvSpPr>
          <p:cNvPr id="5" name="TextBox 4">
            <a:extLst>
              <a:ext uri="{FF2B5EF4-FFF2-40B4-BE49-F238E27FC236}">
                <a16:creationId xmlns:a16="http://schemas.microsoft.com/office/drawing/2014/main" id="{7B4BBEF4-17C0-1D4A-BE61-B0E7183F960B}"/>
              </a:ext>
            </a:extLst>
          </p:cNvPr>
          <p:cNvSpPr txBox="1"/>
          <p:nvPr/>
        </p:nvSpPr>
        <p:spPr>
          <a:xfrm>
            <a:off x="899886" y="6212683"/>
            <a:ext cx="5688993" cy="646331"/>
          </a:xfrm>
          <a:prstGeom prst="rect">
            <a:avLst/>
          </a:prstGeom>
          <a:noFill/>
        </p:spPr>
        <p:txBody>
          <a:bodyPr wrap="none" rtlCol="0">
            <a:spAutoFit/>
          </a:bodyPr>
          <a:lstStyle/>
          <a:p>
            <a:r>
              <a:rPr lang="en-GB" sz="1200" dirty="0"/>
              <a:t>Source: Agents’ survey on preparations for EU withdrawal.</a:t>
            </a:r>
            <a:br>
              <a:rPr lang="en-GB" sz="1200" dirty="0"/>
            </a:br>
            <a:r>
              <a:rPr lang="en-GB" sz="1200" dirty="0"/>
              <a:t>(a) Question: ‘What are the main channels for any impact of EU exit on your company?’. </a:t>
            </a:r>
          </a:p>
          <a:p>
            <a:endParaRPr lang="en-US" sz="1200" dirty="0"/>
          </a:p>
        </p:txBody>
      </p:sp>
      <p:sp>
        <p:nvSpPr>
          <p:cNvPr id="9" name="Text Placeholder 4">
            <a:extLst>
              <a:ext uri="{FF2B5EF4-FFF2-40B4-BE49-F238E27FC236}">
                <a16:creationId xmlns:a16="http://schemas.microsoft.com/office/drawing/2014/main" id="{0147B48F-4A3E-C742-A008-3D9A5A475A78}"/>
              </a:ext>
            </a:extLst>
          </p:cNvPr>
          <p:cNvSpPr txBox="1">
            <a:spLocks/>
          </p:cNvSpPr>
          <p:nvPr/>
        </p:nvSpPr>
        <p:spPr>
          <a:xfrm>
            <a:off x="238688" y="5875647"/>
            <a:ext cx="2104297" cy="25216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b="1" dirty="0">
                <a:ea typeface="MS PGothic" charset="0"/>
              </a:rPr>
              <a:t>Source: Bank of England</a:t>
            </a:r>
          </a:p>
        </p:txBody>
      </p:sp>
    </p:spTree>
    <p:extLst>
      <p:ext uri="{BB962C8B-B14F-4D97-AF65-F5344CB8AC3E}">
        <p14:creationId xmlns:p14="http://schemas.microsoft.com/office/powerpoint/2010/main" val="996278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The sectoral impact of Brexit</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36</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4" name="TextBox 3">
            <a:extLst>
              <a:ext uri="{FF2B5EF4-FFF2-40B4-BE49-F238E27FC236}">
                <a16:creationId xmlns:a16="http://schemas.microsoft.com/office/drawing/2014/main" id="{6C70C61B-9E7C-7A47-B7BF-AD37237D27B1}"/>
              </a:ext>
            </a:extLst>
          </p:cNvPr>
          <p:cNvSpPr txBox="1"/>
          <p:nvPr/>
        </p:nvSpPr>
        <p:spPr>
          <a:xfrm>
            <a:off x="486322" y="1135104"/>
            <a:ext cx="5196231" cy="646331"/>
          </a:xfrm>
          <a:prstGeom prst="rect">
            <a:avLst/>
          </a:prstGeom>
          <a:noFill/>
        </p:spPr>
        <p:txBody>
          <a:bodyPr wrap="none" rtlCol="0">
            <a:spAutoFit/>
          </a:bodyPr>
          <a:lstStyle/>
          <a:p>
            <a:r>
              <a:rPr lang="en-GB" dirty="0">
                <a:solidFill>
                  <a:srgbClr val="FF0000"/>
                </a:solidFill>
              </a:rPr>
              <a:t>No tariff barriers are more important than tariff ones</a:t>
            </a:r>
          </a:p>
          <a:p>
            <a:endParaRPr lang="en-US" dirty="0">
              <a:solidFill>
                <a:srgbClr val="FF0000"/>
              </a:solidFill>
            </a:endParaRPr>
          </a:p>
        </p:txBody>
      </p:sp>
      <p:sp>
        <p:nvSpPr>
          <p:cNvPr id="5" name="TextBox 4">
            <a:extLst>
              <a:ext uri="{FF2B5EF4-FFF2-40B4-BE49-F238E27FC236}">
                <a16:creationId xmlns:a16="http://schemas.microsoft.com/office/drawing/2014/main" id="{7B4BBEF4-17C0-1D4A-BE61-B0E7183F960B}"/>
              </a:ext>
            </a:extLst>
          </p:cNvPr>
          <p:cNvSpPr txBox="1"/>
          <p:nvPr/>
        </p:nvSpPr>
        <p:spPr>
          <a:xfrm>
            <a:off x="1496571" y="6169013"/>
            <a:ext cx="2086277" cy="461665"/>
          </a:xfrm>
          <a:prstGeom prst="rect">
            <a:avLst/>
          </a:prstGeom>
          <a:noFill/>
        </p:spPr>
        <p:txBody>
          <a:bodyPr wrap="none" rtlCol="0">
            <a:spAutoFit/>
          </a:bodyPr>
          <a:lstStyle/>
          <a:p>
            <a:r>
              <a:rPr lang="en-GB" sz="1200" dirty="0"/>
              <a:t>Source: IFS Green Budget, </a:t>
            </a:r>
            <a:r>
              <a:rPr lang="en-GB" sz="1200" dirty="0" err="1"/>
              <a:t>Citti</a:t>
            </a:r>
            <a:endParaRPr lang="en-GB" sz="1200" dirty="0"/>
          </a:p>
          <a:p>
            <a:endParaRPr lang="en-US" sz="1200" dirty="0"/>
          </a:p>
        </p:txBody>
      </p:sp>
      <p:pic>
        <p:nvPicPr>
          <p:cNvPr id="2" name="Picture 1">
            <a:extLst>
              <a:ext uri="{FF2B5EF4-FFF2-40B4-BE49-F238E27FC236}">
                <a16:creationId xmlns:a16="http://schemas.microsoft.com/office/drawing/2014/main" id="{62074FB3-8A13-6B44-B90D-AD6DF0A24E53}"/>
              </a:ext>
            </a:extLst>
          </p:cNvPr>
          <p:cNvPicPr>
            <a:picLocks noChangeAspect="1"/>
          </p:cNvPicPr>
          <p:nvPr/>
        </p:nvPicPr>
        <p:blipFill>
          <a:blip r:embed="rId3"/>
          <a:stretch>
            <a:fillRect/>
          </a:stretch>
        </p:blipFill>
        <p:spPr>
          <a:xfrm>
            <a:off x="1879923" y="1512793"/>
            <a:ext cx="8013700" cy="4495800"/>
          </a:xfrm>
          <a:prstGeom prst="rect">
            <a:avLst/>
          </a:prstGeom>
        </p:spPr>
      </p:pic>
    </p:spTree>
    <p:extLst>
      <p:ext uri="{BB962C8B-B14F-4D97-AF65-F5344CB8AC3E}">
        <p14:creationId xmlns:p14="http://schemas.microsoft.com/office/powerpoint/2010/main" val="1529342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Firms are preparing as best they can</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37</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4" name="TextBox 3">
            <a:extLst>
              <a:ext uri="{FF2B5EF4-FFF2-40B4-BE49-F238E27FC236}">
                <a16:creationId xmlns:a16="http://schemas.microsoft.com/office/drawing/2014/main" id="{6C70C61B-9E7C-7A47-B7BF-AD37237D27B1}"/>
              </a:ext>
            </a:extLst>
          </p:cNvPr>
          <p:cNvSpPr txBox="1"/>
          <p:nvPr/>
        </p:nvSpPr>
        <p:spPr>
          <a:xfrm>
            <a:off x="486322" y="1135104"/>
            <a:ext cx="4193264" cy="646331"/>
          </a:xfrm>
          <a:prstGeom prst="rect">
            <a:avLst/>
          </a:prstGeom>
          <a:noFill/>
        </p:spPr>
        <p:txBody>
          <a:bodyPr wrap="none" rtlCol="0">
            <a:spAutoFit/>
          </a:bodyPr>
          <a:lstStyle/>
          <a:p>
            <a:r>
              <a:rPr lang="en-GB" dirty="0">
                <a:solidFill>
                  <a:srgbClr val="FF0000"/>
                </a:solidFill>
              </a:rPr>
              <a:t>Types of preparation firms are undertaking</a:t>
            </a:r>
          </a:p>
          <a:p>
            <a:endParaRPr lang="en-US" dirty="0">
              <a:solidFill>
                <a:srgbClr val="FF0000"/>
              </a:solidFill>
            </a:endParaRPr>
          </a:p>
        </p:txBody>
      </p:sp>
      <p:sp>
        <p:nvSpPr>
          <p:cNvPr id="5" name="TextBox 4">
            <a:extLst>
              <a:ext uri="{FF2B5EF4-FFF2-40B4-BE49-F238E27FC236}">
                <a16:creationId xmlns:a16="http://schemas.microsoft.com/office/drawing/2014/main" id="{7B4BBEF4-17C0-1D4A-BE61-B0E7183F960B}"/>
              </a:ext>
            </a:extLst>
          </p:cNvPr>
          <p:cNvSpPr txBox="1"/>
          <p:nvPr/>
        </p:nvSpPr>
        <p:spPr>
          <a:xfrm>
            <a:off x="899886" y="6212683"/>
            <a:ext cx="3817840" cy="461665"/>
          </a:xfrm>
          <a:prstGeom prst="rect">
            <a:avLst/>
          </a:prstGeom>
          <a:noFill/>
        </p:spPr>
        <p:txBody>
          <a:bodyPr wrap="none" rtlCol="0">
            <a:spAutoFit/>
          </a:bodyPr>
          <a:lstStyle/>
          <a:p>
            <a:r>
              <a:rPr lang="en-GB" sz="1200" dirty="0"/>
              <a:t>Source: Agents’ survey on preparations for EU withdrawal.</a:t>
            </a:r>
          </a:p>
          <a:p>
            <a:endParaRPr lang="en-US" sz="1200" dirty="0"/>
          </a:p>
        </p:txBody>
      </p:sp>
      <p:pic>
        <p:nvPicPr>
          <p:cNvPr id="3" name="Picture 2">
            <a:extLst>
              <a:ext uri="{FF2B5EF4-FFF2-40B4-BE49-F238E27FC236}">
                <a16:creationId xmlns:a16="http://schemas.microsoft.com/office/drawing/2014/main" id="{130C1C04-1813-5E45-BD78-4CF985C7EB22}"/>
              </a:ext>
            </a:extLst>
          </p:cNvPr>
          <p:cNvPicPr>
            <a:picLocks noChangeAspect="1"/>
          </p:cNvPicPr>
          <p:nvPr/>
        </p:nvPicPr>
        <p:blipFill>
          <a:blip r:embed="rId3"/>
          <a:stretch>
            <a:fillRect/>
          </a:stretch>
        </p:blipFill>
        <p:spPr>
          <a:xfrm>
            <a:off x="714703" y="1564695"/>
            <a:ext cx="10352690" cy="4423042"/>
          </a:xfrm>
          <a:prstGeom prst="rect">
            <a:avLst/>
          </a:prstGeom>
        </p:spPr>
      </p:pic>
    </p:spTree>
    <p:extLst>
      <p:ext uri="{BB962C8B-B14F-4D97-AF65-F5344CB8AC3E}">
        <p14:creationId xmlns:p14="http://schemas.microsoft.com/office/powerpoint/2010/main" val="2546211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Paradoxically, or not, global trade uncertainty has fallen</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38</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4" name="TextBox 3">
            <a:extLst>
              <a:ext uri="{FF2B5EF4-FFF2-40B4-BE49-F238E27FC236}">
                <a16:creationId xmlns:a16="http://schemas.microsoft.com/office/drawing/2014/main" id="{6C70C61B-9E7C-7A47-B7BF-AD37237D27B1}"/>
              </a:ext>
            </a:extLst>
          </p:cNvPr>
          <p:cNvSpPr txBox="1"/>
          <p:nvPr/>
        </p:nvSpPr>
        <p:spPr>
          <a:xfrm>
            <a:off x="3159779" y="945207"/>
            <a:ext cx="5472267" cy="646331"/>
          </a:xfrm>
          <a:prstGeom prst="rect">
            <a:avLst/>
          </a:prstGeom>
          <a:noFill/>
        </p:spPr>
        <p:txBody>
          <a:bodyPr wrap="none" rtlCol="0">
            <a:spAutoFit/>
          </a:bodyPr>
          <a:lstStyle/>
          <a:p>
            <a:r>
              <a:rPr lang="en-GB" dirty="0">
                <a:solidFill>
                  <a:srgbClr val="FF0000"/>
                </a:solidFill>
              </a:rPr>
              <a:t>Despite Brexit world trade prospects are looking better</a:t>
            </a:r>
          </a:p>
          <a:p>
            <a:endParaRPr lang="en-US" dirty="0">
              <a:solidFill>
                <a:srgbClr val="FF0000"/>
              </a:solidFill>
            </a:endParaRPr>
          </a:p>
        </p:txBody>
      </p:sp>
      <p:sp>
        <p:nvSpPr>
          <p:cNvPr id="5" name="TextBox 4">
            <a:extLst>
              <a:ext uri="{FF2B5EF4-FFF2-40B4-BE49-F238E27FC236}">
                <a16:creationId xmlns:a16="http://schemas.microsoft.com/office/drawing/2014/main" id="{7B4BBEF4-17C0-1D4A-BE61-B0E7183F960B}"/>
              </a:ext>
            </a:extLst>
          </p:cNvPr>
          <p:cNvSpPr txBox="1"/>
          <p:nvPr/>
        </p:nvSpPr>
        <p:spPr>
          <a:xfrm>
            <a:off x="373623" y="6089523"/>
            <a:ext cx="2137103" cy="507831"/>
          </a:xfrm>
          <a:prstGeom prst="rect">
            <a:avLst/>
          </a:prstGeom>
          <a:noFill/>
        </p:spPr>
        <p:txBody>
          <a:bodyPr wrap="square" rtlCol="0">
            <a:spAutoFit/>
          </a:bodyPr>
          <a:lstStyle/>
          <a:p>
            <a:r>
              <a:rPr lang="en-GB" sz="900" dirty="0"/>
              <a:t>Source: EU Financial Stability Report, November 2020 </a:t>
            </a:r>
          </a:p>
          <a:p>
            <a:endParaRPr lang="en-US" sz="900" dirty="0"/>
          </a:p>
        </p:txBody>
      </p:sp>
      <p:pic>
        <p:nvPicPr>
          <p:cNvPr id="2" name="Picture 1">
            <a:extLst>
              <a:ext uri="{FF2B5EF4-FFF2-40B4-BE49-F238E27FC236}">
                <a16:creationId xmlns:a16="http://schemas.microsoft.com/office/drawing/2014/main" id="{E0C6FDD6-0FAA-0C49-96DB-963CDDA16D5D}"/>
              </a:ext>
            </a:extLst>
          </p:cNvPr>
          <p:cNvPicPr>
            <a:picLocks noChangeAspect="1"/>
          </p:cNvPicPr>
          <p:nvPr/>
        </p:nvPicPr>
        <p:blipFill>
          <a:blip r:embed="rId3"/>
          <a:stretch>
            <a:fillRect/>
          </a:stretch>
        </p:blipFill>
        <p:spPr>
          <a:xfrm>
            <a:off x="2510726" y="1481731"/>
            <a:ext cx="6687632" cy="5131062"/>
          </a:xfrm>
          <a:prstGeom prst="rect">
            <a:avLst/>
          </a:prstGeom>
        </p:spPr>
      </p:pic>
    </p:spTree>
    <p:extLst>
      <p:ext uri="{BB962C8B-B14F-4D97-AF65-F5344CB8AC3E}">
        <p14:creationId xmlns:p14="http://schemas.microsoft.com/office/powerpoint/2010/main" val="4092191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A ‘left behind’ measure</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39</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5" name="TextBox 4">
            <a:extLst>
              <a:ext uri="{FF2B5EF4-FFF2-40B4-BE49-F238E27FC236}">
                <a16:creationId xmlns:a16="http://schemas.microsoft.com/office/drawing/2014/main" id="{7B4BBEF4-17C0-1D4A-BE61-B0E7183F960B}"/>
              </a:ext>
            </a:extLst>
          </p:cNvPr>
          <p:cNvSpPr txBox="1"/>
          <p:nvPr/>
        </p:nvSpPr>
        <p:spPr>
          <a:xfrm>
            <a:off x="334877" y="6412688"/>
            <a:ext cx="900114" cy="230832"/>
          </a:xfrm>
          <a:prstGeom prst="rect">
            <a:avLst/>
          </a:prstGeom>
          <a:noFill/>
        </p:spPr>
        <p:txBody>
          <a:bodyPr wrap="square" rtlCol="0">
            <a:spAutoFit/>
          </a:bodyPr>
          <a:lstStyle/>
          <a:p>
            <a:r>
              <a:rPr lang="en-GB" sz="900" dirty="0"/>
              <a:t>Source: IFS</a:t>
            </a:r>
          </a:p>
        </p:txBody>
      </p:sp>
      <p:pic>
        <p:nvPicPr>
          <p:cNvPr id="7" name="Picture 6">
            <a:extLst>
              <a:ext uri="{FF2B5EF4-FFF2-40B4-BE49-F238E27FC236}">
                <a16:creationId xmlns:a16="http://schemas.microsoft.com/office/drawing/2014/main" id="{18FFC0F5-2B2D-2041-AD94-DD4620F6B475}"/>
              </a:ext>
            </a:extLst>
          </p:cNvPr>
          <p:cNvPicPr>
            <a:picLocks noChangeAspect="1"/>
          </p:cNvPicPr>
          <p:nvPr/>
        </p:nvPicPr>
        <p:blipFill>
          <a:blip r:embed="rId3"/>
          <a:stretch>
            <a:fillRect/>
          </a:stretch>
        </p:blipFill>
        <p:spPr>
          <a:xfrm>
            <a:off x="1234991" y="1234742"/>
            <a:ext cx="9296400" cy="4953000"/>
          </a:xfrm>
          <a:prstGeom prst="rect">
            <a:avLst/>
          </a:prstGeom>
        </p:spPr>
      </p:pic>
    </p:spTree>
    <p:extLst>
      <p:ext uri="{BB962C8B-B14F-4D97-AF65-F5344CB8AC3E}">
        <p14:creationId xmlns:p14="http://schemas.microsoft.com/office/powerpoint/2010/main" val="272820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3F53FCEA-58A6-E44B-A333-01C04902C678}"/>
              </a:ext>
            </a:extLst>
          </p:cNvPr>
          <p:cNvSpPr txBox="1">
            <a:spLocks/>
          </p:cNvSpPr>
          <p:nvPr/>
        </p:nvSpPr>
        <p:spPr>
          <a:xfrm>
            <a:off x="10640563" y="6492872"/>
            <a:ext cx="1200150" cy="205383"/>
          </a:xfrm>
          <a:prstGeom prst="rect">
            <a:avLst/>
          </a:prstGeom>
        </p:spPr>
        <p:txBody>
          <a:bodyPr lIns="0" tIns="0" rIns="0" bIns="0" anchor="b" anchorCtr="0"/>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fld id="{583676A8-5C81-4E9D-A7AA-3ED59BDD106B}" type="slidenum">
              <a:rPr lang="en-GB"/>
              <a:pPr/>
              <a:t>4</a:t>
            </a:fld>
            <a:endParaRPr lang="en-GB" dirty="0"/>
          </a:p>
        </p:txBody>
      </p:sp>
      <p:sp>
        <p:nvSpPr>
          <p:cNvPr id="4" name="Title 3">
            <a:extLst>
              <a:ext uri="{FF2B5EF4-FFF2-40B4-BE49-F238E27FC236}">
                <a16:creationId xmlns:a16="http://schemas.microsoft.com/office/drawing/2014/main" id="{E4F22CD6-95F9-3A4E-800C-1D8E800849F5}"/>
              </a:ext>
            </a:extLst>
          </p:cNvPr>
          <p:cNvSpPr>
            <a:spLocks noGrp="1"/>
          </p:cNvSpPr>
          <p:nvPr>
            <p:ph type="title"/>
          </p:nvPr>
        </p:nvSpPr>
        <p:spPr>
          <a:xfrm>
            <a:off x="838200" y="365128"/>
            <a:ext cx="10515600" cy="647200"/>
          </a:xfrm>
          <a:solidFill>
            <a:schemeClr val="accent1">
              <a:lumMod val="40000"/>
              <a:lumOff val="60000"/>
            </a:schemeClr>
          </a:solidFill>
        </p:spPr>
        <p:txBody>
          <a:bodyPr>
            <a:noAutofit/>
          </a:bodyPr>
          <a:lstStyle/>
          <a:p>
            <a:br>
              <a:rPr lang="en-US" sz="2800" dirty="0"/>
            </a:br>
            <a:r>
              <a:rPr lang="en-US" sz="2800" dirty="0"/>
              <a:t>This is unquestionably one of the UK’s worst downturns…</a:t>
            </a:r>
            <a:br>
              <a:rPr lang="en-US" sz="2800" dirty="0"/>
            </a:br>
            <a:endParaRPr lang="en-US" sz="2800" dirty="0"/>
          </a:p>
        </p:txBody>
      </p:sp>
      <p:sp>
        <p:nvSpPr>
          <p:cNvPr id="8" name="Text Placeholder 4">
            <a:extLst>
              <a:ext uri="{FF2B5EF4-FFF2-40B4-BE49-F238E27FC236}">
                <a16:creationId xmlns:a16="http://schemas.microsoft.com/office/drawing/2014/main" id="{F55EDAFD-32E5-8246-B63B-D849AEFBC079}"/>
              </a:ext>
            </a:extLst>
          </p:cNvPr>
          <p:cNvSpPr txBox="1">
            <a:spLocks/>
          </p:cNvSpPr>
          <p:nvPr/>
        </p:nvSpPr>
        <p:spPr>
          <a:xfrm>
            <a:off x="1499720" y="1384299"/>
            <a:ext cx="5425440"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F0000"/>
                </a:solidFill>
              </a:rPr>
              <a:t>Output, hours and productivity in previous recessions </a:t>
            </a:r>
          </a:p>
        </p:txBody>
      </p:sp>
      <p:pic>
        <p:nvPicPr>
          <p:cNvPr id="2" name="Picture 1">
            <a:extLst>
              <a:ext uri="{FF2B5EF4-FFF2-40B4-BE49-F238E27FC236}">
                <a16:creationId xmlns:a16="http://schemas.microsoft.com/office/drawing/2014/main" id="{56645922-9FA6-6A45-8292-BA0ECA5ACBDC}"/>
              </a:ext>
            </a:extLst>
          </p:cNvPr>
          <p:cNvPicPr>
            <a:picLocks noChangeAspect="1"/>
          </p:cNvPicPr>
          <p:nvPr/>
        </p:nvPicPr>
        <p:blipFill>
          <a:blip r:embed="rId2"/>
          <a:stretch>
            <a:fillRect/>
          </a:stretch>
        </p:blipFill>
        <p:spPr>
          <a:xfrm>
            <a:off x="782663" y="1841499"/>
            <a:ext cx="8795289" cy="4469151"/>
          </a:xfrm>
          <a:prstGeom prst="rect">
            <a:avLst/>
          </a:prstGeom>
        </p:spPr>
      </p:pic>
    </p:spTree>
    <p:extLst>
      <p:ext uri="{BB962C8B-B14F-4D97-AF65-F5344CB8AC3E}">
        <p14:creationId xmlns:p14="http://schemas.microsoft.com/office/powerpoint/2010/main" val="1553661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1309438" cy="659423"/>
          </a:xfrm>
          <a:solidFill>
            <a:schemeClr val="accent1">
              <a:lumMod val="40000"/>
              <a:lumOff val="60000"/>
            </a:schemeClr>
          </a:solidFill>
        </p:spPr>
        <p:txBody>
          <a:bodyPr>
            <a:normAutofit/>
          </a:bodyPr>
          <a:lstStyle/>
          <a:p>
            <a:r>
              <a:rPr lang="en-GB" sz="2800" dirty="0"/>
              <a:t>How does the government plan to fix it – can it?</a:t>
            </a:r>
            <a:endParaRPr lang="en-US" sz="2800" dirty="0"/>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683879" y="6520360"/>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40</a:t>
            </a:fld>
            <a:endParaRPr lang="en-GB" sz="750" dirty="0"/>
          </a:p>
        </p:txBody>
      </p:sp>
      <p:sp>
        <p:nvSpPr>
          <p:cNvPr id="10" name="Title 2">
            <a:extLst>
              <a:ext uri="{FF2B5EF4-FFF2-40B4-BE49-F238E27FC236}">
                <a16:creationId xmlns:a16="http://schemas.microsoft.com/office/drawing/2014/main" id="{BE11FC6B-E605-E14F-9780-70B8E73B8723}"/>
              </a:ext>
            </a:extLst>
          </p:cNvPr>
          <p:cNvSpPr txBox="1">
            <a:spLocks/>
          </p:cNvSpPr>
          <p:nvPr/>
        </p:nvSpPr>
        <p:spPr>
          <a:xfrm>
            <a:off x="435615" y="1120185"/>
            <a:ext cx="13447882" cy="44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00" dirty="0"/>
          </a:p>
        </p:txBody>
      </p:sp>
      <p:sp>
        <p:nvSpPr>
          <p:cNvPr id="11" name="Title 2">
            <a:extLst>
              <a:ext uri="{FF2B5EF4-FFF2-40B4-BE49-F238E27FC236}">
                <a16:creationId xmlns:a16="http://schemas.microsoft.com/office/drawing/2014/main" id="{B31533E4-B037-DA41-A8D9-A5860E8F1876}"/>
              </a:ext>
            </a:extLst>
          </p:cNvPr>
          <p:cNvSpPr txBox="1">
            <a:spLocks/>
          </p:cNvSpPr>
          <p:nvPr/>
        </p:nvSpPr>
        <p:spPr>
          <a:xfrm>
            <a:off x="274320" y="1334683"/>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4" name="TextBox 3">
            <a:extLst>
              <a:ext uri="{FF2B5EF4-FFF2-40B4-BE49-F238E27FC236}">
                <a16:creationId xmlns:a16="http://schemas.microsoft.com/office/drawing/2014/main" id="{6C70C61B-9E7C-7A47-B7BF-AD37237D27B1}"/>
              </a:ext>
            </a:extLst>
          </p:cNvPr>
          <p:cNvSpPr txBox="1"/>
          <p:nvPr/>
        </p:nvSpPr>
        <p:spPr>
          <a:xfrm>
            <a:off x="7300415" y="1343561"/>
            <a:ext cx="4162180" cy="5078313"/>
          </a:xfrm>
          <a:prstGeom prst="rect">
            <a:avLst/>
          </a:prstGeom>
          <a:noFill/>
        </p:spPr>
        <p:txBody>
          <a:bodyPr wrap="square" rtlCol="0">
            <a:spAutoFit/>
          </a:bodyPr>
          <a:lstStyle/>
          <a:p>
            <a:r>
              <a:rPr lang="en-GB" dirty="0"/>
              <a:t>‘</a:t>
            </a:r>
            <a:r>
              <a:rPr lang="en-GB" dirty="0">
                <a:solidFill>
                  <a:srgbClr val="FF0000"/>
                </a:solidFill>
              </a:rPr>
              <a:t>The only sustainable way to drive economic growth and improve living standards in every corner of the country is to boost productivity. </a:t>
            </a:r>
          </a:p>
          <a:p>
            <a:endParaRPr lang="en-GB" dirty="0">
              <a:solidFill>
                <a:srgbClr val="FF0000"/>
              </a:solidFill>
            </a:endParaRPr>
          </a:p>
          <a:p>
            <a:r>
              <a:rPr lang="en-GB" dirty="0">
                <a:solidFill>
                  <a:srgbClr val="FF0000"/>
                </a:solidFill>
              </a:rPr>
              <a:t>The government is therefore investing in people and places – by taking the first steps in its plan to level up skills across the country, ahead of setting out further details at the [Spending Review], and by committing record levels of investment to infrastructure that will directly support productivity.</a:t>
            </a:r>
          </a:p>
          <a:p>
            <a:endParaRPr lang="en-GB" dirty="0">
              <a:solidFill>
                <a:srgbClr val="FF0000"/>
              </a:solidFill>
            </a:endParaRPr>
          </a:p>
          <a:p>
            <a:r>
              <a:rPr lang="en-GB" dirty="0">
                <a:solidFill>
                  <a:srgbClr val="FF0000"/>
                </a:solidFill>
              </a:rPr>
              <a:t>These actions will boost national growth as well as addressing economic and social disparities and restoring the fabric of our towns and cities.’ </a:t>
            </a:r>
          </a:p>
        </p:txBody>
      </p:sp>
      <p:sp>
        <p:nvSpPr>
          <p:cNvPr id="5" name="TextBox 4">
            <a:extLst>
              <a:ext uri="{FF2B5EF4-FFF2-40B4-BE49-F238E27FC236}">
                <a16:creationId xmlns:a16="http://schemas.microsoft.com/office/drawing/2014/main" id="{7B4BBEF4-17C0-1D4A-BE61-B0E7183F960B}"/>
              </a:ext>
            </a:extLst>
          </p:cNvPr>
          <p:cNvSpPr txBox="1"/>
          <p:nvPr/>
        </p:nvSpPr>
        <p:spPr>
          <a:xfrm>
            <a:off x="907636" y="6546158"/>
            <a:ext cx="1781257" cy="246221"/>
          </a:xfrm>
          <a:prstGeom prst="rect">
            <a:avLst/>
          </a:prstGeom>
          <a:noFill/>
        </p:spPr>
        <p:txBody>
          <a:bodyPr wrap="none" rtlCol="0">
            <a:spAutoFit/>
          </a:bodyPr>
          <a:lstStyle/>
          <a:p>
            <a:r>
              <a:rPr lang="en-GB" sz="1000" dirty="0"/>
              <a:t>Source: IFS Green Budget, </a:t>
            </a:r>
            <a:r>
              <a:rPr lang="en-GB" sz="1000" dirty="0" err="1"/>
              <a:t>Citti</a:t>
            </a:r>
            <a:endParaRPr lang="en-GB" sz="1000" dirty="0"/>
          </a:p>
        </p:txBody>
      </p:sp>
      <p:pic>
        <p:nvPicPr>
          <p:cNvPr id="3" name="Picture 2">
            <a:extLst>
              <a:ext uri="{FF2B5EF4-FFF2-40B4-BE49-F238E27FC236}">
                <a16:creationId xmlns:a16="http://schemas.microsoft.com/office/drawing/2014/main" id="{E70CF76B-B831-B24E-9A6D-CE726A81186C}"/>
              </a:ext>
            </a:extLst>
          </p:cNvPr>
          <p:cNvPicPr>
            <a:picLocks noChangeAspect="1"/>
          </p:cNvPicPr>
          <p:nvPr/>
        </p:nvPicPr>
        <p:blipFill>
          <a:blip r:embed="rId3"/>
          <a:stretch>
            <a:fillRect/>
          </a:stretch>
        </p:blipFill>
        <p:spPr>
          <a:xfrm>
            <a:off x="1247709" y="945060"/>
            <a:ext cx="5549900" cy="5575300"/>
          </a:xfrm>
          <a:prstGeom prst="rect">
            <a:avLst/>
          </a:prstGeom>
        </p:spPr>
      </p:pic>
    </p:spTree>
    <p:extLst>
      <p:ext uri="{BB962C8B-B14F-4D97-AF65-F5344CB8AC3E}">
        <p14:creationId xmlns:p14="http://schemas.microsoft.com/office/powerpoint/2010/main" val="1703575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2B2B-D0F6-A744-B588-2D02A5FF2CA9}"/>
              </a:ext>
            </a:extLst>
          </p:cNvPr>
          <p:cNvSpPr>
            <a:spLocks noGrp="1"/>
          </p:cNvSpPr>
          <p:nvPr>
            <p:ph type="title"/>
          </p:nvPr>
        </p:nvSpPr>
        <p:spPr>
          <a:xfrm>
            <a:off x="558800" y="230189"/>
            <a:ext cx="10566400" cy="769937"/>
          </a:xfrm>
          <a:solidFill>
            <a:schemeClr val="accent1">
              <a:lumMod val="40000"/>
              <a:lumOff val="60000"/>
            </a:schemeClr>
          </a:solidFill>
        </p:spPr>
        <p:txBody>
          <a:bodyPr rtlCol="0">
            <a:normAutofit/>
          </a:bodyPr>
          <a:lstStyle/>
          <a:p>
            <a:pPr>
              <a:defRPr/>
            </a:pPr>
            <a:r>
              <a:rPr lang="en-GB" sz="2400" dirty="0"/>
              <a:t>Conclusion</a:t>
            </a:r>
          </a:p>
        </p:txBody>
      </p:sp>
      <p:sp>
        <p:nvSpPr>
          <p:cNvPr id="3" name="Slide Number Placeholder 2">
            <a:extLst>
              <a:ext uri="{FF2B5EF4-FFF2-40B4-BE49-F238E27FC236}">
                <a16:creationId xmlns:a16="http://schemas.microsoft.com/office/drawing/2014/main" id="{35742924-669A-4043-BD1C-ACB90D6E20E6}"/>
              </a:ext>
            </a:extLst>
          </p:cNvPr>
          <p:cNvSpPr>
            <a:spLocks noGrp="1"/>
          </p:cNvSpPr>
          <p:nvPr>
            <p:ph type="sldNum" sz="quarter" idx="12"/>
          </p:nvPr>
        </p:nvSpPr>
        <p:spPr/>
        <p:txBody>
          <a:bodyPr/>
          <a:lstStyle/>
          <a:p>
            <a:pPr>
              <a:defRPr/>
            </a:pPr>
            <a:fld id="{E6149FB0-A09C-4846-BF6E-BF5539AD7B91}" type="slidenum">
              <a:rPr lang="en-US"/>
              <a:pPr>
                <a:defRPr/>
              </a:pPr>
              <a:t>41</a:t>
            </a:fld>
            <a:endParaRPr lang="en-US" dirty="0"/>
          </a:p>
        </p:txBody>
      </p:sp>
      <p:sp>
        <p:nvSpPr>
          <p:cNvPr id="5" name="Rectangle 4">
            <a:extLst>
              <a:ext uri="{FF2B5EF4-FFF2-40B4-BE49-F238E27FC236}">
                <a16:creationId xmlns:a16="http://schemas.microsoft.com/office/drawing/2014/main" id="{AA187938-ACDC-194B-901D-35E32783B91A}"/>
              </a:ext>
            </a:extLst>
          </p:cNvPr>
          <p:cNvSpPr/>
          <p:nvPr/>
        </p:nvSpPr>
        <p:spPr>
          <a:xfrm>
            <a:off x="2614614" y="1703389"/>
            <a:ext cx="350837"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Rectangle 9">
            <a:extLst>
              <a:ext uri="{FF2B5EF4-FFF2-40B4-BE49-F238E27FC236}">
                <a16:creationId xmlns:a16="http://schemas.microsoft.com/office/drawing/2014/main" id="{1E0E9A6F-C79E-904D-B3C6-9629CBD24C54}"/>
              </a:ext>
            </a:extLst>
          </p:cNvPr>
          <p:cNvSpPr/>
          <p:nvPr/>
        </p:nvSpPr>
        <p:spPr>
          <a:xfrm>
            <a:off x="2838450" y="1703389"/>
            <a:ext cx="223838"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TextBox 13">
            <a:extLst>
              <a:ext uri="{FF2B5EF4-FFF2-40B4-BE49-F238E27FC236}">
                <a16:creationId xmlns:a16="http://schemas.microsoft.com/office/drawing/2014/main" id="{471B8AE9-EF11-0942-A8E4-5376197819A5}"/>
              </a:ext>
            </a:extLst>
          </p:cNvPr>
          <p:cNvSpPr txBox="1"/>
          <p:nvPr/>
        </p:nvSpPr>
        <p:spPr>
          <a:xfrm>
            <a:off x="770467" y="1109663"/>
            <a:ext cx="9762066" cy="5078313"/>
          </a:xfrm>
          <a:prstGeom prst="rect">
            <a:avLst/>
          </a:prstGeom>
          <a:noFill/>
        </p:spPr>
        <p:txBody>
          <a:bodyPr wrap="square">
            <a:spAutoFit/>
          </a:bodyPr>
          <a:lstStyle/>
          <a:p>
            <a:pPr marL="128588" indent="-128588">
              <a:buFont typeface="Arial" panose="020B0604020202020204" pitchFamily="34" charset="0"/>
              <a:buChar char="•"/>
              <a:defRPr/>
            </a:pPr>
            <a:r>
              <a:rPr lang="en-GB" dirty="0"/>
              <a:t>Low borrowing costs afford an opportunity to invest in infrastructure. And it would permanently boost the economy.</a:t>
            </a:r>
          </a:p>
          <a:p>
            <a:pPr marL="128588" indent="-128588">
              <a:buFont typeface="Arial" panose="020B0604020202020204" pitchFamily="34" charset="0"/>
              <a:buChar char="•"/>
              <a:defRPr/>
            </a:pPr>
            <a:endParaRPr lang="en-GB" dirty="0"/>
          </a:p>
          <a:p>
            <a:pPr marL="128588" indent="-128588">
              <a:buFont typeface="Arial" panose="020B0604020202020204" pitchFamily="34" charset="0"/>
              <a:buChar char="•"/>
              <a:defRPr/>
            </a:pPr>
            <a:r>
              <a:rPr lang="en-GB" dirty="0"/>
              <a:t>Safety nets must be maintained as needed for low-income families, to access to unemployment benefits, to broader cash and in-kind</a:t>
            </a:r>
          </a:p>
          <a:p>
            <a:pPr>
              <a:defRPr/>
            </a:pPr>
            <a:endParaRPr lang="en-GB" dirty="0"/>
          </a:p>
          <a:p>
            <a:pPr marL="128588" indent="-128588">
              <a:buFont typeface="Arial" panose="020B0604020202020204" pitchFamily="34" charset="0"/>
              <a:buChar char="•"/>
              <a:defRPr/>
            </a:pPr>
            <a:r>
              <a:rPr lang="en-GB" dirty="0"/>
              <a:t>Brexit is a done deal so will have to be seen an opportunity for those UK firms that find workarounds as new deals are done, plugging gaps and innovating for new markets.</a:t>
            </a:r>
          </a:p>
          <a:p>
            <a:pPr marL="128588" indent="-128588">
              <a:buFont typeface="Arial" panose="020B0604020202020204" pitchFamily="34" charset="0"/>
              <a:buChar char="•"/>
              <a:defRPr/>
            </a:pPr>
            <a:endParaRPr lang="en-GB" dirty="0"/>
          </a:p>
          <a:p>
            <a:pPr marL="128588" indent="-128588">
              <a:buFont typeface="Arial" panose="020B0604020202020204" pitchFamily="34" charset="0"/>
              <a:buChar char="•"/>
              <a:defRPr/>
            </a:pPr>
            <a:r>
              <a:rPr lang="en-GB" dirty="0"/>
              <a:t>The good news is that the pace of technological process has not slowed and will continue to accelerate. UK needs to reap its benefits to grow out of debt rather than impose tax increases and spending cuts.</a:t>
            </a:r>
          </a:p>
          <a:p>
            <a:pPr>
              <a:defRPr/>
            </a:pPr>
            <a:endParaRPr lang="en-GB" dirty="0"/>
          </a:p>
          <a:p>
            <a:pPr marL="128588" indent="-128588">
              <a:buFont typeface="Arial" panose="020B0604020202020204" pitchFamily="34" charset="0"/>
              <a:buChar char="•"/>
              <a:defRPr/>
            </a:pPr>
            <a:r>
              <a:rPr lang="en-GB" dirty="0"/>
              <a:t>Support low-carbon and climate-resilient growth, including through smart allocation of public spending; and take advantage of the digital transformation, whether through greater use of e-government platforms to enhance efficiency and transparency while cutting red tape, e-learning, or remote work.</a:t>
            </a:r>
          </a:p>
          <a:p>
            <a:pPr>
              <a:defRPr/>
            </a:pPr>
            <a:endParaRPr lang="en-GB" dirty="0"/>
          </a:p>
        </p:txBody>
      </p:sp>
      <p:sp>
        <p:nvSpPr>
          <p:cNvPr id="4" name="TextBox 3">
            <a:extLst>
              <a:ext uri="{FF2B5EF4-FFF2-40B4-BE49-F238E27FC236}">
                <a16:creationId xmlns:a16="http://schemas.microsoft.com/office/drawing/2014/main" id="{D12B7917-54AE-C54B-AE89-46AF22E48F16}"/>
              </a:ext>
            </a:extLst>
          </p:cNvPr>
          <p:cNvSpPr txBox="1"/>
          <p:nvPr/>
        </p:nvSpPr>
        <p:spPr>
          <a:xfrm>
            <a:off x="1733550" y="958851"/>
            <a:ext cx="185738" cy="301625"/>
          </a:xfrm>
          <a:prstGeom prst="rect">
            <a:avLst/>
          </a:prstGeom>
          <a:noFill/>
        </p:spPr>
        <p:txBody>
          <a:bodyPr wrap="none">
            <a:spAutoFit/>
          </a:bodyPr>
          <a:lstStyle/>
          <a:p>
            <a:pPr>
              <a:defRPr/>
            </a:pPr>
            <a:endParaRPr lang="en-US" sz="1350" dirty="0"/>
          </a:p>
        </p:txBody>
      </p:sp>
    </p:spTree>
    <p:extLst>
      <p:ext uri="{BB962C8B-B14F-4D97-AF65-F5344CB8AC3E}">
        <p14:creationId xmlns:p14="http://schemas.microsoft.com/office/powerpoint/2010/main" val="320387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EB961-EFD1-2344-BF75-DA543736C7BF}"/>
              </a:ext>
            </a:extLst>
          </p:cNvPr>
          <p:cNvSpPr>
            <a:spLocks noGrp="1"/>
          </p:cNvSpPr>
          <p:nvPr>
            <p:ph type="sldNum" sz="quarter" idx="12"/>
          </p:nvPr>
        </p:nvSpPr>
        <p:spPr/>
        <p:txBody>
          <a:bodyPr/>
          <a:lstStyle/>
          <a:p>
            <a:fld id="{DF4FBACC-2591-8148-BFE5-4871D65D1A07}" type="slidenum">
              <a:rPr lang="en-US" smtClean="0"/>
              <a:t>5</a:t>
            </a:fld>
            <a:endParaRPr lang="en-US" dirty="0"/>
          </a:p>
        </p:txBody>
      </p:sp>
      <p:sp>
        <p:nvSpPr>
          <p:cNvPr id="5" name="Rectangle 4">
            <a:extLst>
              <a:ext uri="{FF2B5EF4-FFF2-40B4-BE49-F238E27FC236}">
                <a16:creationId xmlns:a16="http://schemas.microsoft.com/office/drawing/2014/main" id="{933526FB-DD4E-1E43-92BB-6957E600AD8E}"/>
              </a:ext>
            </a:extLst>
          </p:cNvPr>
          <p:cNvSpPr/>
          <p:nvPr/>
        </p:nvSpPr>
        <p:spPr>
          <a:xfrm>
            <a:off x="2614247" y="1703665"/>
            <a:ext cx="351692"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8CA06670-97B6-FB40-B738-8F905EA57FD6}"/>
              </a:ext>
            </a:extLst>
          </p:cNvPr>
          <p:cNvSpPr/>
          <p:nvPr/>
        </p:nvSpPr>
        <p:spPr>
          <a:xfrm>
            <a:off x="2839034" y="1703665"/>
            <a:ext cx="223621" cy="358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a:extLst>
              <a:ext uri="{FF2B5EF4-FFF2-40B4-BE49-F238E27FC236}">
                <a16:creationId xmlns:a16="http://schemas.microsoft.com/office/drawing/2014/main" id="{5E5FBE48-857B-C541-B44F-921C5F28AD97}"/>
              </a:ext>
            </a:extLst>
          </p:cNvPr>
          <p:cNvSpPr>
            <a:spLocks noGrp="1"/>
          </p:cNvSpPr>
          <p:nvPr>
            <p:ph type="title"/>
          </p:nvPr>
        </p:nvSpPr>
        <p:spPr>
          <a:xfrm>
            <a:off x="838200" y="365127"/>
            <a:ext cx="10515600" cy="600073"/>
          </a:xfrm>
          <a:solidFill>
            <a:schemeClr val="accent1">
              <a:lumMod val="40000"/>
              <a:lumOff val="60000"/>
            </a:schemeClr>
          </a:solidFill>
        </p:spPr>
        <p:txBody>
          <a:bodyPr>
            <a:normAutofit/>
          </a:bodyPr>
          <a:lstStyle/>
          <a:p>
            <a:r>
              <a:rPr lang="en-GB" sz="2800" dirty="0"/>
              <a:t>But recovery is underway…though small fall likely in Q4</a:t>
            </a:r>
            <a:endParaRPr lang="en-US" sz="2800" dirty="0"/>
          </a:p>
        </p:txBody>
      </p:sp>
      <p:sp>
        <p:nvSpPr>
          <p:cNvPr id="11" name="Title 2">
            <a:extLst>
              <a:ext uri="{FF2B5EF4-FFF2-40B4-BE49-F238E27FC236}">
                <a16:creationId xmlns:a16="http://schemas.microsoft.com/office/drawing/2014/main" id="{88FCC903-5BCE-E643-AC29-1DDE61E2412C}"/>
              </a:ext>
            </a:extLst>
          </p:cNvPr>
          <p:cNvSpPr txBox="1">
            <a:spLocks/>
          </p:cNvSpPr>
          <p:nvPr/>
        </p:nvSpPr>
        <p:spPr>
          <a:xfrm>
            <a:off x="274320" y="1142999"/>
            <a:ext cx="11521440" cy="52382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4" name="Text Placeholder 4">
            <a:extLst>
              <a:ext uri="{FF2B5EF4-FFF2-40B4-BE49-F238E27FC236}">
                <a16:creationId xmlns:a16="http://schemas.microsoft.com/office/drawing/2014/main" id="{2DD775AA-2B31-D341-BF2A-0EE1294DD670}"/>
              </a:ext>
            </a:extLst>
          </p:cNvPr>
          <p:cNvSpPr txBox="1">
            <a:spLocks/>
          </p:cNvSpPr>
          <p:nvPr/>
        </p:nvSpPr>
        <p:spPr>
          <a:xfrm>
            <a:off x="396240" y="1135956"/>
            <a:ext cx="11521440" cy="530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FF0000"/>
                </a:solidFill>
              </a:rPr>
              <a:t>Percent change on a quarter earlier</a:t>
            </a:r>
          </a:p>
        </p:txBody>
      </p:sp>
      <p:graphicFrame>
        <p:nvGraphicFramePr>
          <p:cNvPr id="12" name="Chart 11">
            <a:extLst>
              <a:ext uri="{FF2B5EF4-FFF2-40B4-BE49-F238E27FC236}">
                <a16:creationId xmlns:a16="http://schemas.microsoft.com/office/drawing/2014/main" id="{B151B1B0-39E8-BF4F-BD6E-815D65E92F2F}"/>
              </a:ext>
            </a:extLst>
          </p:cNvPr>
          <p:cNvGraphicFramePr>
            <a:graphicFrameLocks/>
          </p:cNvGraphicFramePr>
          <p:nvPr>
            <p:extLst>
              <p:ext uri="{D42A27DB-BD31-4B8C-83A1-F6EECF244321}">
                <p14:modId xmlns:p14="http://schemas.microsoft.com/office/powerpoint/2010/main" val="2710553808"/>
              </p:ext>
            </p:extLst>
          </p:nvPr>
        </p:nvGraphicFramePr>
        <p:xfrm>
          <a:off x="507999" y="1666822"/>
          <a:ext cx="11001829" cy="492130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BD1B2AC8-C875-B242-BD44-FE4A340FBAA3}"/>
              </a:ext>
            </a:extLst>
          </p:cNvPr>
          <p:cNvSpPr txBox="1"/>
          <p:nvPr/>
        </p:nvSpPr>
        <p:spPr>
          <a:xfrm>
            <a:off x="165259" y="6559117"/>
            <a:ext cx="1315198" cy="246221"/>
          </a:xfrm>
          <a:prstGeom prst="rect">
            <a:avLst/>
          </a:prstGeom>
          <a:noFill/>
        </p:spPr>
        <p:txBody>
          <a:bodyPr wrap="square" rtlCol="0">
            <a:spAutoFit/>
          </a:bodyPr>
          <a:lstStyle/>
          <a:p>
            <a:r>
              <a:rPr lang="en-GB" sz="1000" dirty="0"/>
              <a:t>Source: ONS. </a:t>
            </a:r>
          </a:p>
        </p:txBody>
      </p:sp>
    </p:spTree>
    <p:extLst>
      <p:ext uri="{BB962C8B-B14F-4D97-AF65-F5344CB8AC3E}">
        <p14:creationId xmlns:p14="http://schemas.microsoft.com/office/powerpoint/2010/main" val="134511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044E0455-B64F-AD4F-9D50-D070F7D75B19}"/>
              </a:ext>
            </a:extLst>
          </p:cNvPr>
          <p:cNvSpPr>
            <a:spLocks noGrp="1"/>
          </p:cNvSpPr>
          <p:nvPr>
            <p:ph type="sldNum" sz="quarter" idx="12"/>
          </p:nvPr>
        </p:nvSpPr>
        <p:spPr>
          <a:xfrm>
            <a:off x="9258300" y="6521389"/>
            <a:ext cx="2743200" cy="365125"/>
          </a:xfrm>
        </p:spPr>
        <p:txBody>
          <a:bodyPr/>
          <a:lstStyle/>
          <a:p>
            <a:fld id="{DF4FBACC-2591-8148-BFE5-4871D65D1A07}" type="slidenum">
              <a:rPr lang="en-US" smtClean="0"/>
              <a:t>6</a:t>
            </a:fld>
            <a:endParaRPr lang="en-US" dirty="0"/>
          </a:p>
        </p:txBody>
      </p:sp>
      <p:sp>
        <p:nvSpPr>
          <p:cNvPr id="4" name="Title 3">
            <a:extLst>
              <a:ext uri="{FF2B5EF4-FFF2-40B4-BE49-F238E27FC236}">
                <a16:creationId xmlns:a16="http://schemas.microsoft.com/office/drawing/2014/main" id="{E4F22CD6-95F9-3A4E-800C-1D8E800849F5}"/>
              </a:ext>
            </a:extLst>
          </p:cNvPr>
          <p:cNvSpPr>
            <a:spLocks noGrp="1"/>
          </p:cNvSpPr>
          <p:nvPr>
            <p:ph type="title"/>
          </p:nvPr>
        </p:nvSpPr>
        <p:spPr>
          <a:xfrm>
            <a:off x="838200" y="222446"/>
            <a:ext cx="10515600" cy="789882"/>
          </a:xfrm>
          <a:solidFill>
            <a:schemeClr val="accent1">
              <a:lumMod val="40000"/>
              <a:lumOff val="60000"/>
            </a:schemeClr>
          </a:solidFill>
        </p:spPr>
        <p:txBody>
          <a:bodyPr>
            <a:noAutofit/>
          </a:bodyPr>
          <a:lstStyle/>
          <a:p>
            <a:br>
              <a:rPr lang="en-US" sz="2400" dirty="0"/>
            </a:br>
            <a:r>
              <a:rPr lang="en-US" sz="2400" dirty="0"/>
              <a:t>The recent slowdown is evident in data as second lockdown bites…</a:t>
            </a:r>
            <a:br>
              <a:rPr lang="en-US" sz="2400" dirty="0"/>
            </a:br>
            <a:endParaRPr lang="en-US" sz="2400" dirty="0"/>
          </a:p>
        </p:txBody>
      </p:sp>
      <p:sp>
        <p:nvSpPr>
          <p:cNvPr id="10" name="Title 2">
            <a:extLst>
              <a:ext uri="{FF2B5EF4-FFF2-40B4-BE49-F238E27FC236}">
                <a16:creationId xmlns:a16="http://schemas.microsoft.com/office/drawing/2014/main" id="{2E561134-ED9A-DB4E-A71C-F1AD7BE83F84}"/>
              </a:ext>
            </a:extLst>
          </p:cNvPr>
          <p:cNvSpPr txBox="1">
            <a:spLocks/>
          </p:cNvSpPr>
          <p:nvPr/>
        </p:nvSpPr>
        <p:spPr>
          <a:xfrm>
            <a:off x="274320" y="1143000"/>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3" name="Title 2">
            <a:extLst>
              <a:ext uri="{FF2B5EF4-FFF2-40B4-BE49-F238E27FC236}">
                <a16:creationId xmlns:a16="http://schemas.microsoft.com/office/drawing/2014/main" id="{F4838ADA-5C81-5940-BC53-9EDAEC1783A1}"/>
              </a:ext>
            </a:extLst>
          </p:cNvPr>
          <p:cNvSpPr txBox="1">
            <a:spLocks/>
          </p:cNvSpPr>
          <p:nvPr/>
        </p:nvSpPr>
        <p:spPr>
          <a:xfrm>
            <a:off x="274320" y="1143000"/>
            <a:ext cx="11521440" cy="4572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cxnSp>
        <p:nvCxnSpPr>
          <p:cNvPr id="5" name="Straight Connector 4">
            <a:extLst>
              <a:ext uri="{FF2B5EF4-FFF2-40B4-BE49-F238E27FC236}">
                <a16:creationId xmlns:a16="http://schemas.microsoft.com/office/drawing/2014/main" id="{59621D04-8253-5642-B851-396D83F18BC4}"/>
              </a:ext>
            </a:extLst>
          </p:cNvPr>
          <p:cNvCxnSpPr/>
          <p:nvPr/>
        </p:nvCxnSpPr>
        <p:spPr>
          <a:xfrm>
            <a:off x="6096000" y="1594427"/>
            <a:ext cx="0" cy="3616202"/>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0F0AD3-30A3-1F45-A21E-3A338904307F}"/>
              </a:ext>
            </a:extLst>
          </p:cNvPr>
          <p:cNvSpPr txBox="1"/>
          <p:nvPr/>
        </p:nvSpPr>
        <p:spPr>
          <a:xfrm>
            <a:off x="7515185" y="1128733"/>
            <a:ext cx="3680816" cy="369332"/>
          </a:xfrm>
          <a:prstGeom prst="rect">
            <a:avLst/>
          </a:prstGeom>
          <a:noFill/>
        </p:spPr>
        <p:txBody>
          <a:bodyPr wrap="none" rtlCol="0">
            <a:spAutoFit/>
          </a:bodyPr>
          <a:lstStyle/>
          <a:p>
            <a:r>
              <a:rPr lang="en-US" dirty="0">
                <a:solidFill>
                  <a:srgbClr val="FF0000"/>
                </a:solidFill>
              </a:rPr>
              <a:t>But it’s a lot less impactful than in Q2</a:t>
            </a:r>
          </a:p>
        </p:txBody>
      </p:sp>
      <p:pic>
        <p:nvPicPr>
          <p:cNvPr id="12" name="Picture 11">
            <a:extLst>
              <a:ext uri="{FF2B5EF4-FFF2-40B4-BE49-F238E27FC236}">
                <a16:creationId xmlns:a16="http://schemas.microsoft.com/office/drawing/2014/main" id="{C62A1499-D551-443E-8033-C0AC5BCF4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04" y="1520937"/>
            <a:ext cx="10622096" cy="507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32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044E0455-B64F-AD4F-9D50-D070F7D75B19}"/>
              </a:ext>
            </a:extLst>
          </p:cNvPr>
          <p:cNvSpPr>
            <a:spLocks noGrp="1"/>
          </p:cNvSpPr>
          <p:nvPr>
            <p:ph type="sldNum" sz="quarter" idx="12"/>
          </p:nvPr>
        </p:nvSpPr>
        <p:spPr>
          <a:xfrm>
            <a:off x="9258300" y="6521389"/>
            <a:ext cx="2743200" cy="365125"/>
          </a:xfrm>
        </p:spPr>
        <p:txBody>
          <a:bodyPr/>
          <a:lstStyle/>
          <a:p>
            <a:fld id="{DF4FBACC-2591-8148-BFE5-4871D65D1A07}" type="slidenum">
              <a:rPr lang="en-US" smtClean="0"/>
              <a:t>7</a:t>
            </a:fld>
            <a:endParaRPr lang="en-US" dirty="0"/>
          </a:p>
        </p:txBody>
      </p:sp>
      <p:sp>
        <p:nvSpPr>
          <p:cNvPr id="4" name="Title 3">
            <a:extLst>
              <a:ext uri="{FF2B5EF4-FFF2-40B4-BE49-F238E27FC236}">
                <a16:creationId xmlns:a16="http://schemas.microsoft.com/office/drawing/2014/main" id="{E4F22CD6-95F9-3A4E-800C-1D8E800849F5}"/>
              </a:ext>
            </a:extLst>
          </p:cNvPr>
          <p:cNvSpPr>
            <a:spLocks noGrp="1"/>
          </p:cNvSpPr>
          <p:nvPr>
            <p:ph type="title"/>
          </p:nvPr>
        </p:nvSpPr>
        <p:spPr>
          <a:xfrm>
            <a:off x="838200" y="365128"/>
            <a:ext cx="10515600" cy="647200"/>
          </a:xfrm>
          <a:solidFill>
            <a:schemeClr val="accent1">
              <a:lumMod val="40000"/>
              <a:lumOff val="60000"/>
            </a:schemeClr>
          </a:solidFill>
        </p:spPr>
        <p:txBody>
          <a:bodyPr>
            <a:noAutofit/>
          </a:bodyPr>
          <a:lstStyle/>
          <a:p>
            <a:r>
              <a:rPr lang="en-US" sz="2400" dirty="0"/>
              <a:t>Worst hit sectors are hospitality, leisure, pubs, restaurants but off lows…</a:t>
            </a:r>
          </a:p>
        </p:txBody>
      </p:sp>
      <p:pic>
        <p:nvPicPr>
          <p:cNvPr id="5" name="Picture 4">
            <a:extLst>
              <a:ext uri="{FF2B5EF4-FFF2-40B4-BE49-F238E27FC236}">
                <a16:creationId xmlns:a16="http://schemas.microsoft.com/office/drawing/2014/main" id="{B8B9AE0C-B57F-1A47-8399-DCF2B36D98ED}"/>
              </a:ext>
            </a:extLst>
          </p:cNvPr>
          <p:cNvPicPr>
            <a:picLocks noChangeAspect="1"/>
          </p:cNvPicPr>
          <p:nvPr/>
        </p:nvPicPr>
        <p:blipFill>
          <a:blip r:embed="rId2"/>
          <a:stretch>
            <a:fillRect/>
          </a:stretch>
        </p:blipFill>
        <p:spPr>
          <a:xfrm>
            <a:off x="956442" y="1362183"/>
            <a:ext cx="10084078" cy="4992315"/>
          </a:xfrm>
          <a:prstGeom prst="rect">
            <a:avLst/>
          </a:prstGeom>
        </p:spPr>
      </p:pic>
      <p:sp>
        <p:nvSpPr>
          <p:cNvPr id="2" name="TextBox 1">
            <a:extLst>
              <a:ext uri="{FF2B5EF4-FFF2-40B4-BE49-F238E27FC236}">
                <a16:creationId xmlns:a16="http://schemas.microsoft.com/office/drawing/2014/main" id="{1EFA8026-6019-1D45-BDA4-52B0276E73EF}"/>
              </a:ext>
            </a:extLst>
          </p:cNvPr>
          <p:cNvSpPr txBox="1"/>
          <p:nvPr/>
        </p:nvSpPr>
        <p:spPr>
          <a:xfrm>
            <a:off x="1828800" y="1012328"/>
            <a:ext cx="2834237" cy="369332"/>
          </a:xfrm>
          <a:prstGeom prst="rect">
            <a:avLst/>
          </a:prstGeom>
          <a:noFill/>
        </p:spPr>
        <p:txBody>
          <a:bodyPr wrap="none" rtlCol="0">
            <a:spAutoFit/>
          </a:bodyPr>
          <a:lstStyle/>
          <a:p>
            <a:r>
              <a:rPr lang="en-US" dirty="0"/>
              <a:t>Value added basis, by sector</a:t>
            </a:r>
          </a:p>
        </p:txBody>
      </p:sp>
    </p:spTree>
    <p:extLst>
      <p:ext uri="{BB962C8B-B14F-4D97-AF65-F5344CB8AC3E}">
        <p14:creationId xmlns:p14="http://schemas.microsoft.com/office/powerpoint/2010/main" val="330473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D62EA-131F-CD44-9142-8D786AAF4C3E}"/>
              </a:ext>
            </a:extLst>
          </p:cNvPr>
          <p:cNvSpPr txBox="1"/>
          <p:nvPr/>
        </p:nvSpPr>
        <p:spPr>
          <a:xfrm>
            <a:off x="596255" y="6323323"/>
            <a:ext cx="2651688" cy="230832"/>
          </a:xfrm>
          <a:prstGeom prst="rect">
            <a:avLst/>
          </a:prstGeom>
          <a:noFill/>
        </p:spPr>
        <p:txBody>
          <a:bodyPr wrap="none" rtlCol="0">
            <a:spAutoFit/>
          </a:bodyPr>
          <a:lstStyle/>
          <a:p>
            <a:r>
              <a:rPr lang="en-GB" sz="900" dirty="0"/>
              <a:t>Source: National statistical offices and Citi Research. </a:t>
            </a:r>
          </a:p>
        </p:txBody>
      </p:sp>
      <p:sp>
        <p:nvSpPr>
          <p:cNvPr id="9" name="Slide Number Placeholder 4">
            <a:extLst>
              <a:ext uri="{FF2B5EF4-FFF2-40B4-BE49-F238E27FC236}">
                <a16:creationId xmlns:a16="http://schemas.microsoft.com/office/drawing/2014/main" id="{3F53FCEA-58A6-E44B-A333-01C04902C678}"/>
              </a:ext>
            </a:extLst>
          </p:cNvPr>
          <p:cNvSpPr txBox="1">
            <a:spLocks/>
          </p:cNvSpPr>
          <p:nvPr/>
        </p:nvSpPr>
        <p:spPr>
          <a:xfrm>
            <a:off x="10378642" y="6390180"/>
            <a:ext cx="1200150" cy="205383"/>
          </a:xfrm>
          <a:prstGeom prst="rect">
            <a:avLst/>
          </a:prstGeom>
        </p:spPr>
        <p:txBody>
          <a:bodyPr lIns="0" tIns="0" rIns="0" bIns="0" anchor="b" anchorCtr="0"/>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fld id="{583676A8-5C81-4E9D-A7AA-3ED59BDD106B}" type="slidenum">
              <a:rPr lang="en-GB"/>
              <a:pPr/>
              <a:t>8</a:t>
            </a:fld>
            <a:endParaRPr lang="en-GB" dirty="0"/>
          </a:p>
        </p:txBody>
      </p:sp>
      <p:sp>
        <p:nvSpPr>
          <p:cNvPr id="4" name="Title 3">
            <a:extLst>
              <a:ext uri="{FF2B5EF4-FFF2-40B4-BE49-F238E27FC236}">
                <a16:creationId xmlns:a16="http://schemas.microsoft.com/office/drawing/2014/main" id="{E4F22CD6-95F9-3A4E-800C-1D8E800849F5}"/>
              </a:ext>
            </a:extLst>
          </p:cNvPr>
          <p:cNvSpPr>
            <a:spLocks noGrp="1"/>
          </p:cNvSpPr>
          <p:nvPr>
            <p:ph type="title"/>
          </p:nvPr>
        </p:nvSpPr>
        <p:spPr>
          <a:xfrm>
            <a:off x="838200" y="365128"/>
            <a:ext cx="10515600" cy="647200"/>
          </a:xfrm>
          <a:solidFill>
            <a:schemeClr val="accent1">
              <a:lumMod val="40000"/>
              <a:lumOff val="60000"/>
            </a:schemeClr>
          </a:solidFill>
        </p:spPr>
        <p:txBody>
          <a:bodyPr>
            <a:noAutofit/>
          </a:bodyPr>
          <a:lstStyle/>
          <a:p>
            <a:br>
              <a:rPr lang="en-US" sz="2800" dirty="0"/>
            </a:br>
            <a:r>
              <a:rPr lang="en-US" sz="2800" dirty="0"/>
              <a:t>…and next year the UK could have one of the fastest growth rates</a:t>
            </a:r>
            <a:br>
              <a:rPr lang="en-US" sz="2800" dirty="0"/>
            </a:br>
            <a:endParaRPr lang="en-US" sz="2800" dirty="0"/>
          </a:p>
        </p:txBody>
      </p:sp>
      <p:pic>
        <p:nvPicPr>
          <p:cNvPr id="2" name="Picture 1">
            <a:extLst>
              <a:ext uri="{FF2B5EF4-FFF2-40B4-BE49-F238E27FC236}">
                <a16:creationId xmlns:a16="http://schemas.microsoft.com/office/drawing/2014/main" id="{63771C11-CE3F-DA43-94F3-5DF854E35D3B}"/>
              </a:ext>
            </a:extLst>
          </p:cNvPr>
          <p:cNvPicPr>
            <a:picLocks noChangeAspect="1"/>
          </p:cNvPicPr>
          <p:nvPr/>
        </p:nvPicPr>
        <p:blipFill>
          <a:blip r:embed="rId2"/>
          <a:stretch>
            <a:fillRect/>
          </a:stretch>
        </p:blipFill>
        <p:spPr>
          <a:xfrm>
            <a:off x="1557594" y="1012329"/>
            <a:ext cx="8927010" cy="5256736"/>
          </a:xfrm>
          <a:prstGeom prst="rect">
            <a:avLst/>
          </a:prstGeom>
        </p:spPr>
      </p:pic>
    </p:spTree>
    <p:extLst>
      <p:ext uri="{BB962C8B-B14F-4D97-AF65-F5344CB8AC3E}">
        <p14:creationId xmlns:p14="http://schemas.microsoft.com/office/powerpoint/2010/main" val="89566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382CE3F-FC03-5246-826C-37F38B316251}"/>
              </a:ext>
            </a:extLst>
          </p:cNvPr>
          <p:cNvSpPr>
            <a:spLocks noGrp="1" noChangeArrowheads="1"/>
          </p:cNvSpPr>
          <p:nvPr>
            <p:ph type="title"/>
          </p:nvPr>
        </p:nvSpPr>
        <p:spPr>
          <a:xfrm>
            <a:off x="486322" y="312686"/>
            <a:ext cx="10994478" cy="659423"/>
          </a:xfrm>
          <a:solidFill>
            <a:schemeClr val="accent1">
              <a:lumMod val="40000"/>
              <a:lumOff val="60000"/>
            </a:schemeClr>
          </a:solidFill>
        </p:spPr>
        <p:txBody>
          <a:bodyPr>
            <a:normAutofit/>
          </a:bodyPr>
          <a:lstStyle/>
          <a:p>
            <a:r>
              <a:rPr lang="en-US" sz="2800" dirty="0"/>
              <a:t>UK economic outlook &amp; scenarios – which outcome is most likely next year?</a:t>
            </a:r>
          </a:p>
        </p:txBody>
      </p:sp>
      <p:sp>
        <p:nvSpPr>
          <p:cNvPr id="6" name="Slide Number Placeholder 4">
            <a:extLst>
              <a:ext uri="{FF2B5EF4-FFF2-40B4-BE49-F238E27FC236}">
                <a16:creationId xmlns:a16="http://schemas.microsoft.com/office/drawing/2014/main" id="{E390A532-E70C-014C-878D-F014AF5CE2FA}"/>
              </a:ext>
            </a:extLst>
          </p:cNvPr>
          <p:cNvSpPr txBox="1">
            <a:spLocks/>
          </p:cNvSpPr>
          <p:nvPr/>
        </p:nvSpPr>
        <p:spPr>
          <a:xfrm>
            <a:off x="10474505" y="6391326"/>
            <a:ext cx="900113" cy="153988"/>
          </a:xfrm>
          <a:prstGeom prst="rect">
            <a:avLst/>
          </a:prstGeom>
        </p:spPr>
        <p:txBody>
          <a:bodyPr lIns="0" tIns="0" rIns="0" bIns="0" anchor="b"/>
          <a:lstStyle>
            <a:defPPr>
              <a:defRPr lang="en-US"/>
            </a:defPPr>
            <a:lvl1pPr marL="0" algn="r" defTabSz="914400" rtl="0" eaLnBrk="1" fontAlgn="base" latinLnBrk="0" hangingPunct="1">
              <a:spcBef>
                <a:spcPct val="0"/>
              </a:spcBef>
              <a:spcAft>
                <a:spcPct val="0"/>
              </a:spcAft>
              <a:defRPr sz="1000" kern="1200">
                <a:solidFill>
                  <a:schemeClr val="accent5"/>
                </a:solidFill>
                <a:latin typeface="Arial" panose="020B0604020202020204" pitchFamily="34" charset="0"/>
                <a:ea typeface="+mn-ea"/>
                <a:cs typeface="Arial" panose="020B0604020202020204" pitchFamily="34"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pitchFamily="34" charset="0"/>
              </a:defRPr>
            </a:lvl5pPr>
            <a:lvl6pPr marL="2286000" algn="l" defTabSz="914400" rtl="0" eaLnBrk="1" latinLnBrk="0" hangingPunct="1">
              <a:defRPr sz="1800" kern="1200">
                <a:solidFill>
                  <a:schemeClr val="tx1"/>
                </a:solidFill>
                <a:latin typeface="Calibri" pitchFamily="34" charset="0"/>
                <a:ea typeface="+mn-ea"/>
                <a:cs typeface="Arial" pitchFamily="34" charset="0"/>
              </a:defRPr>
            </a:lvl6pPr>
            <a:lvl7pPr marL="2743200" algn="l" defTabSz="914400" rtl="0" eaLnBrk="1" latinLnBrk="0" hangingPunct="1">
              <a:defRPr sz="1800" kern="1200">
                <a:solidFill>
                  <a:schemeClr val="tx1"/>
                </a:solidFill>
                <a:latin typeface="Calibri" pitchFamily="34" charset="0"/>
                <a:ea typeface="+mn-ea"/>
                <a:cs typeface="Arial" pitchFamily="34" charset="0"/>
              </a:defRPr>
            </a:lvl7pPr>
            <a:lvl8pPr marL="3200400" algn="l" defTabSz="914400" rtl="0" eaLnBrk="1" latinLnBrk="0" hangingPunct="1">
              <a:defRPr sz="1800" kern="1200">
                <a:solidFill>
                  <a:schemeClr val="tx1"/>
                </a:solidFill>
                <a:latin typeface="Calibri" pitchFamily="34" charset="0"/>
                <a:ea typeface="+mn-ea"/>
                <a:cs typeface="Arial" pitchFamily="34" charset="0"/>
              </a:defRPr>
            </a:lvl8pPr>
            <a:lvl9pPr marL="3657600" algn="l" defTabSz="914400" rtl="0" eaLnBrk="1" latinLnBrk="0" hangingPunct="1">
              <a:defRPr sz="1800" kern="1200">
                <a:solidFill>
                  <a:schemeClr val="tx1"/>
                </a:solidFill>
                <a:latin typeface="Calibri" pitchFamily="34" charset="0"/>
                <a:ea typeface="+mn-ea"/>
                <a:cs typeface="Arial" pitchFamily="34" charset="0"/>
              </a:defRPr>
            </a:lvl9pPr>
          </a:lstStyle>
          <a:p>
            <a:pPr>
              <a:defRPr/>
            </a:pPr>
            <a:fld id="{C6CED2F8-BD04-0149-A635-DF838FED76FF}" type="slidenum">
              <a:rPr lang="en-GB" sz="750"/>
              <a:pPr>
                <a:defRPr/>
              </a:pPr>
              <a:t>9</a:t>
            </a:fld>
            <a:endParaRPr lang="en-GB" sz="750" dirty="0"/>
          </a:p>
        </p:txBody>
      </p:sp>
      <p:sp>
        <p:nvSpPr>
          <p:cNvPr id="8" name="TextBox 7">
            <a:extLst>
              <a:ext uri="{FF2B5EF4-FFF2-40B4-BE49-F238E27FC236}">
                <a16:creationId xmlns:a16="http://schemas.microsoft.com/office/drawing/2014/main" id="{45A81AF0-FCB9-0944-8EE3-8E0D4C77F15B}"/>
              </a:ext>
            </a:extLst>
          </p:cNvPr>
          <p:cNvSpPr txBox="1"/>
          <p:nvPr/>
        </p:nvSpPr>
        <p:spPr>
          <a:xfrm>
            <a:off x="165259" y="6559117"/>
            <a:ext cx="1035861" cy="246221"/>
          </a:xfrm>
          <a:prstGeom prst="rect">
            <a:avLst/>
          </a:prstGeom>
          <a:noFill/>
        </p:spPr>
        <p:txBody>
          <a:bodyPr wrap="none" rtlCol="0">
            <a:spAutoFit/>
          </a:bodyPr>
          <a:lstStyle/>
          <a:p>
            <a:r>
              <a:rPr lang="en-GB" sz="1000" dirty="0"/>
              <a:t>Source: UK OBR </a:t>
            </a:r>
          </a:p>
        </p:txBody>
      </p:sp>
      <p:sp>
        <p:nvSpPr>
          <p:cNvPr id="7" name="Title 2">
            <a:extLst>
              <a:ext uri="{FF2B5EF4-FFF2-40B4-BE49-F238E27FC236}">
                <a16:creationId xmlns:a16="http://schemas.microsoft.com/office/drawing/2014/main" id="{D9D0DD7F-8CFF-7643-BA21-C5970AF95586}"/>
              </a:ext>
            </a:extLst>
          </p:cNvPr>
          <p:cNvSpPr txBox="1">
            <a:spLocks/>
          </p:cNvSpPr>
          <p:nvPr/>
        </p:nvSpPr>
        <p:spPr>
          <a:xfrm>
            <a:off x="274320" y="1943363"/>
            <a:ext cx="3163147" cy="638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UK 2021 economic scenarios</a:t>
            </a:r>
          </a:p>
        </p:txBody>
      </p:sp>
      <p:graphicFrame>
        <p:nvGraphicFramePr>
          <p:cNvPr id="9" name="Group 497">
            <a:extLst>
              <a:ext uri="{FF2B5EF4-FFF2-40B4-BE49-F238E27FC236}">
                <a16:creationId xmlns:a16="http://schemas.microsoft.com/office/drawing/2014/main" id="{84BD94E9-EA12-E54D-AD32-F5C1F83421AE}"/>
              </a:ext>
            </a:extLst>
          </p:cNvPr>
          <p:cNvGraphicFramePr>
            <a:graphicFrameLocks noGrp="1"/>
          </p:cNvGraphicFramePr>
          <p:nvPr>
            <p:extLst>
              <p:ext uri="{D42A27DB-BD31-4B8C-83A1-F6EECF244321}">
                <p14:modId xmlns:p14="http://schemas.microsoft.com/office/powerpoint/2010/main" val="1971883318"/>
              </p:ext>
            </p:extLst>
          </p:nvPr>
        </p:nvGraphicFramePr>
        <p:xfrm>
          <a:off x="428075" y="2466000"/>
          <a:ext cx="10946543" cy="2802686"/>
        </p:xfrm>
        <a:graphic>
          <a:graphicData uri="http://schemas.openxmlformats.org/drawingml/2006/table">
            <a:tbl>
              <a:tblPr/>
              <a:tblGrid>
                <a:gridCol w="3386543">
                  <a:extLst>
                    <a:ext uri="{9D8B030D-6E8A-4147-A177-3AD203B41FA5}">
                      <a16:colId xmlns:a16="http://schemas.microsoft.com/office/drawing/2014/main" val="20000"/>
                    </a:ext>
                  </a:extLst>
                </a:gridCol>
                <a:gridCol w="2520000">
                  <a:extLst>
                    <a:ext uri="{9D8B030D-6E8A-4147-A177-3AD203B41FA5}">
                      <a16:colId xmlns:a16="http://schemas.microsoft.com/office/drawing/2014/main" val="20002"/>
                    </a:ext>
                  </a:extLst>
                </a:gridCol>
                <a:gridCol w="2520000">
                  <a:extLst>
                    <a:ext uri="{9D8B030D-6E8A-4147-A177-3AD203B41FA5}">
                      <a16:colId xmlns:a16="http://schemas.microsoft.com/office/drawing/2014/main" val="20004"/>
                    </a:ext>
                  </a:extLst>
                </a:gridCol>
                <a:gridCol w="2520000">
                  <a:extLst>
                    <a:ext uri="{9D8B030D-6E8A-4147-A177-3AD203B41FA5}">
                      <a16:colId xmlns:a16="http://schemas.microsoft.com/office/drawing/2014/main" val="20006"/>
                    </a:ext>
                  </a:extLst>
                </a:gridCol>
              </a:tblGrid>
              <a:tr h="537826">
                <a:tc>
                  <a:txBody>
                    <a:bodyPr/>
                    <a:lstStyle/>
                    <a:p>
                      <a:pPr algn="l" fontAlgn="b"/>
                      <a:endParaRPr lang="en-AU" sz="1500" b="0" i="0" u="none" strike="noStrike" dirty="0">
                        <a:solidFill>
                          <a:srgbClr val="000000"/>
                        </a:solidFill>
                        <a:effectLst/>
                        <a:latin typeface="+mj-lt"/>
                      </a:endParaRPr>
                    </a:p>
                  </a:txBody>
                  <a:tcPr marL="9331" marR="9331" marT="9331" marB="0" anchor="ctr">
                    <a:lnL cap="flat">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1"/>
                    </a:solidFill>
                  </a:tcPr>
                </a:tc>
                <a:tc>
                  <a:txBody>
                    <a:bodyPr/>
                    <a:lstStyle/>
                    <a:p>
                      <a:pPr algn="ctr" fontAlgn="b"/>
                      <a:r>
                        <a:rPr lang="en-AU" sz="1500" b="1" i="0" u="none" strike="noStrike" dirty="0">
                          <a:solidFill>
                            <a:srgbClr val="000000"/>
                          </a:solidFill>
                          <a:effectLst/>
                          <a:latin typeface="+mj-lt"/>
                        </a:rPr>
                        <a:t>Upside scenario</a:t>
                      </a:r>
                    </a:p>
                  </a:txBody>
                  <a:tcPr marL="9331" marR="9331" marT="9331" marB="0" anchor="ctr">
                    <a:lnL w="12700" cap="flat" cmpd="sng" algn="ctr">
                      <a:noFill/>
                      <a:prstDash val="solid"/>
                      <a:round/>
                      <a:headEnd type="none" w="med" len="med"/>
                      <a:tailEnd type="none" w="med" len="med"/>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fontAlgn="b"/>
                      <a:r>
                        <a:rPr lang="en-AU" sz="1500" b="1" i="0" u="none" strike="noStrike" dirty="0">
                          <a:solidFill>
                            <a:srgbClr val="000000"/>
                          </a:solidFill>
                          <a:effectLst/>
                          <a:latin typeface="+mj-lt"/>
                        </a:rPr>
                        <a:t>Central scenario</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algn="ctr" fontAlgn="b"/>
                      <a:r>
                        <a:rPr lang="en-AU" sz="1500" b="1" i="0" u="none" strike="noStrike" dirty="0">
                          <a:solidFill>
                            <a:srgbClr val="000000"/>
                          </a:solidFill>
                          <a:effectLst/>
                          <a:latin typeface="+mj-lt"/>
                        </a:rPr>
                        <a:t>Downside scenario</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8"/>
                  </a:ext>
                </a:extLst>
              </a:tr>
              <a:tr h="651382">
                <a:tc>
                  <a:txBody>
                    <a:bodyPr/>
                    <a:lstStyle/>
                    <a:p>
                      <a:pPr algn="l" fontAlgn="b"/>
                      <a:r>
                        <a:rPr lang="en-AU" sz="1500" b="0" i="0" u="none" strike="noStrike" dirty="0">
                          <a:solidFill>
                            <a:srgbClr val="000000"/>
                          </a:solidFill>
                          <a:effectLst/>
                          <a:latin typeface="+mj-lt"/>
                        </a:rPr>
                        <a:t>Real GDP in 2020, % change on previous period</a:t>
                      </a:r>
                    </a:p>
                  </a:txBody>
                  <a:tcPr marL="9331" marR="9331" marT="9331" marB="0" anchor="ctr">
                    <a:lnL cap="flat">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1"/>
                    </a:solidFill>
                  </a:tcPr>
                </a:tc>
                <a:tc>
                  <a:txBody>
                    <a:bodyPr/>
                    <a:lstStyle/>
                    <a:p>
                      <a:pPr algn="ctr" fontAlgn="b"/>
                      <a:r>
                        <a:rPr lang="en-AU" sz="1500" b="0" i="0" u="none" strike="noStrike" dirty="0">
                          <a:solidFill>
                            <a:srgbClr val="000000"/>
                          </a:solidFill>
                          <a:effectLst/>
                          <a:latin typeface="+mj-lt"/>
                        </a:rPr>
                        <a:t>7.0</a:t>
                      </a:r>
                    </a:p>
                  </a:txBody>
                  <a:tcPr marL="9331" marR="9331" marT="9331" marB="0" anchor="ctr">
                    <a:lnL w="12700" cap="flat" cmpd="sng" algn="ctr">
                      <a:noFill/>
                      <a:prstDash val="solid"/>
                      <a:round/>
                      <a:headEnd type="none" w="med" len="med"/>
                      <a:tailEnd type="none" w="med" len="med"/>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fontAlgn="b"/>
                      <a:r>
                        <a:rPr lang="en-AU" sz="1500" b="0" i="0" u="none" strike="noStrike" dirty="0">
                          <a:solidFill>
                            <a:srgbClr val="000000"/>
                          </a:solidFill>
                          <a:effectLst/>
                          <a:latin typeface="+mj-lt"/>
                        </a:rPr>
                        <a:t>5.5</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algn="ctr" fontAlgn="b"/>
                      <a:r>
                        <a:rPr lang="en-AU" sz="1500" b="0" i="0" u="none" strike="noStrike" dirty="0">
                          <a:solidFill>
                            <a:srgbClr val="000000"/>
                          </a:solidFill>
                          <a:effectLst/>
                          <a:latin typeface="+mj-lt"/>
                        </a:rPr>
                        <a:t>2.0</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3918990337"/>
                  </a:ext>
                </a:extLst>
              </a:tr>
              <a:tr h="537826">
                <a:tc>
                  <a:txBody>
                    <a:bodyPr/>
                    <a:lstStyle/>
                    <a:p>
                      <a:pPr algn="l" fontAlgn="b"/>
                      <a:r>
                        <a:rPr lang="en-AU" sz="1500" b="0" i="0" u="none" strike="noStrike" dirty="0">
                          <a:solidFill>
                            <a:srgbClr val="000000"/>
                          </a:solidFill>
                          <a:effectLst/>
                          <a:latin typeface="+mj-lt"/>
                        </a:rPr>
                        <a:t>Peak in unemployment %</a:t>
                      </a:r>
                    </a:p>
                  </a:txBody>
                  <a:tcPr marL="9331" marR="9331" marT="9331" marB="0" anchor="ctr">
                    <a:lnL cap="flat">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1"/>
                    </a:solidFill>
                  </a:tcPr>
                </a:tc>
                <a:tc>
                  <a:txBody>
                    <a:bodyPr/>
                    <a:lstStyle/>
                    <a:p>
                      <a:pPr algn="ctr" fontAlgn="b"/>
                      <a:r>
                        <a:rPr lang="en-AU" sz="1500" b="0" i="0" u="none" strike="noStrike" dirty="0">
                          <a:solidFill>
                            <a:srgbClr val="000000"/>
                          </a:solidFill>
                          <a:effectLst/>
                          <a:latin typeface="+mj-lt"/>
                        </a:rPr>
                        <a:t>6.5 (Q1 2021)</a:t>
                      </a:r>
                    </a:p>
                  </a:txBody>
                  <a:tcPr marL="9331" marR="9331" marT="9331" marB="0" anchor="ctr">
                    <a:lnL w="12700" cap="flat" cmpd="sng" algn="ctr">
                      <a:noFill/>
                      <a:prstDash val="solid"/>
                      <a:round/>
                      <a:headEnd type="none" w="med" len="med"/>
                      <a:tailEnd type="none" w="med" len="med"/>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fontAlgn="b"/>
                      <a:r>
                        <a:rPr lang="en-AU" sz="1500" b="0" i="0" u="none" strike="noStrike" dirty="0">
                          <a:solidFill>
                            <a:srgbClr val="000000"/>
                          </a:solidFill>
                          <a:effectLst/>
                          <a:latin typeface="+mj-lt"/>
                        </a:rPr>
                        <a:t>7.5 (Q1 2021)</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algn="ctr" fontAlgn="b"/>
                      <a:r>
                        <a:rPr lang="en-AU" sz="1500" b="0" i="0" u="none" strike="noStrike" dirty="0">
                          <a:solidFill>
                            <a:srgbClr val="000000"/>
                          </a:solidFill>
                          <a:effectLst/>
                          <a:latin typeface="+mj-lt"/>
                        </a:rPr>
                        <a:t>10.2 (Q4 2021)</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3405535872"/>
                  </a:ext>
                </a:extLst>
              </a:tr>
              <a:tr h="537826">
                <a:tc>
                  <a:txBody>
                    <a:bodyPr/>
                    <a:lstStyle/>
                    <a:p>
                      <a:pPr algn="l" fontAlgn="b"/>
                      <a:r>
                        <a:rPr lang="en-AU" sz="1500" b="0" i="0" u="none" strike="noStrike" dirty="0">
                          <a:solidFill>
                            <a:srgbClr val="000000"/>
                          </a:solidFill>
                          <a:effectLst/>
                          <a:latin typeface="+mj-lt"/>
                        </a:rPr>
                        <a:t>Public sector net borrowing (£ billion)</a:t>
                      </a:r>
                    </a:p>
                  </a:txBody>
                  <a:tcPr marL="9331" marR="9331" marT="9331" marB="0" anchor="ctr">
                    <a:lnL cap="flat">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1"/>
                    </a:solidFill>
                  </a:tcPr>
                </a:tc>
                <a:tc>
                  <a:txBody>
                    <a:bodyPr/>
                    <a:lstStyle/>
                    <a:p>
                      <a:pPr algn="ctr" fontAlgn="b"/>
                      <a:r>
                        <a:rPr lang="en-AU" sz="1500" b="0" i="0" u="none" strike="noStrike" dirty="0">
                          <a:solidFill>
                            <a:srgbClr val="000000"/>
                          </a:solidFill>
                          <a:effectLst/>
                          <a:latin typeface="+mj-lt"/>
                        </a:rPr>
                        <a:t>150</a:t>
                      </a:r>
                    </a:p>
                  </a:txBody>
                  <a:tcPr marL="9331" marR="9331" marT="9331" marB="0" anchor="ctr">
                    <a:lnL w="12700" cap="flat" cmpd="sng" algn="ctr">
                      <a:noFill/>
                      <a:prstDash val="solid"/>
                      <a:round/>
                      <a:headEnd type="none" w="med" len="med"/>
                      <a:tailEnd type="none" w="med" len="med"/>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fontAlgn="b"/>
                      <a:r>
                        <a:rPr lang="en-AU" sz="1500" b="0" i="0" u="none" strike="noStrike" dirty="0">
                          <a:solidFill>
                            <a:srgbClr val="000000"/>
                          </a:solidFill>
                          <a:effectLst/>
                          <a:latin typeface="+mj-lt"/>
                        </a:rPr>
                        <a:t>164</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algn="ctr" fontAlgn="b"/>
                      <a:r>
                        <a:rPr lang="en-AU" sz="1500" b="0" i="0" u="none" strike="noStrike" dirty="0">
                          <a:solidFill>
                            <a:srgbClr val="000000"/>
                          </a:solidFill>
                          <a:effectLst/>
                          <a:latin typeface="+mj-lt"/>
                        </a:rPr>
                        <a:t>265</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2266768248"/>
                  </a:ext>
                </a:extLst>
              </a:tr>
              <a:tr h="537826">
                <a:tc>
                  <a:txBody>
                    <a:bodyPr/>
                    <a:lstStyle/>
                    <a:p>
                      <a:pPr algn="l" fontAlgn="b"/>
                      <a:r>
                        <a:rPr lang="en-AU" sz="1500" b="0" i="0" u="none" strike="noStrike" dirty="0">
                          <a:solidFill>
                            <a:srgbClr val="000000"/>
                          </a:solidFill>
                          <a:effectLst/>
                          <a:latin typeface="+mj-lt"/>
                        </a:rPr>
                        <a:t>Public net debt 2020-21 (% of GDP)</a:t>
                      </a:r>
                    </a:p>
                  </a:txBody>
                  <a:tcPr marL="9331" marR="9331" marT="9331" marB="0" anchor="ctr">
                    <a:lnL cap="flat">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1"/>
                    </a:solidFill>
                  </a:tcPr>
                </a:tc>
                <a:tc>
                  <a:txBody>
                    <a:bodyPr/>
                    <a:lstStyle/>
                    <a:p>
                      <a:pPr algn="ctr" fontAlgn="b"/>
                      <a:r>
                        <a:rPr lang="en-AU" sz="1500" b="0" i="0" u="none" strike="noStrike" dirty="0">
                          <a:solidFill>
                            <a:srgbClr val="000000"/>
                          </a:solidFill>
                          <a:effectLst/>
                          <a:latin typeface="+mj-lt"/>
                        </a:rPr>
                        <a:t>105</a:t>
                      </a:r>
                    </a:p>
                  </a:txBody>
                  <a:tcPr marL="9331" marR="9331" marT="9331" marB="0" anchor="ctr">
                    <a:lnL w="12700" cap="flat" cmpd="sng" algn="ctr">
                      <a:noFill/>
                      <a:prstDash val="solid"/>
                      <a:round/>
                      <a:headEnd type="none" w="med" len="med"/>
                      <a:tailEnd type="none" w="med" len="med"/>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fontAlgn="b"/>
                      <a:r>
                        <a:rPr lang="en-AU" sz="1500" b="0" i="0" u="none" strike="noStrike" dirty="0">
                          <a:solidFill>
                            <a:srgbClr val="000000"/>
                          </a:solidFill>
                          <a:effectLst/>
                          <a:latin typeface="+mj-lt"/>
                        </a:rPr>
                        <a:t>108</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algn="ctr" fontAlgn="b"/>
                      <a:r>
                        <a:rPr lang="en-AU" sz="1500" b="0" i="0" u="none" strike="noStrike" dirty="0">
                          <a:solidFill>
                            <a:srgbClr val="000000"/>
                          </a:solidFill>
                          <a:effectLst/>
                          <a:latin typeface="+mj-lt"/>
                        </a:rPr>
                        <a:t>112</a:t>
                      </a:r>
                    </a:p>
                  </a:txBody>
                  <a:tcPr marL="9331" marR="9331" marT="9331" marB="0" anchor="ctr">
                    <a:lnL>
                      <a:noFill/>
                    </a:lnL>
                    <a:lnR>
                      <a:noFill/>
                    </a:lnR>
                    <a:lnT w="6350" cap="flat" cmpd="sng" algn="ctr">
                      <a:solidFill>
                        <a:srgbClr val="4D4F53"/>
                      </a:solidFill>
                      <a:prstDash val="solid"/>
                      <a:round/>
                      <a:headEnd type="none" w="med" len="med"/>
                      <a:tailEnd type="none" w="med" len="med"/>
                    </a:lnT>
                    <a:lnB w="6350" cap="flat" cmpd="sng" algn="ctr">
                      <a:solidFill>
                        <a:srgbClr val="4D4F53"/>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3943029006"/>
                  </a:ext>
                </a:extLst>
              </a:tr>
            </a:tbl>
          </a:graphicData>
        </a:graphic>
      </p:graphicFrame>
      <p:sp>
        <p:nvSpPr>
          <p:cNvPr id="2" name="Rectangle 1">
            <a:extLst>
              <a:ext uri="{FF2B5EF4-FFF2-40B4-BE49-F238E27FC236}">
                <a16:creationId xmlns:a16="http://schemas.microsoft.com/office/drawing/2014/main" id="{3B77D99C-078E-E948-AC73-64258CF03931}"/>
              </a:ext>
            </a:extLst>
          </p:cNvPr>
          <p:cNvSpPr/>
          <p:nvPr/>
        </p:nvSpPr>
        <p:spPr>
          <a:xfrm>
            <a:off x="2283354" y="1241650"/>
            <a:ext cx="8191151" cy="369332"/>
          </a:xfrm>
          <a:prstGeom prst="rect">
            <a:avLst/>
          </a:prstGeom>
        </p:spPr>
        <p:txBody>
          <a:bodyPr wrap="square">
            <a:spAutoFit/>
          </a:bodyPr>
          <a:lstStyle/>
          <a:p>
            <a:r>
              <a:rPr lang="en-US" dirty="0">
                <a:solidFill>
                  <a:srgbClr val="FF0000"/>
                </a:solidFill>
              </a:rPr>
              <a:t>Too soon to be certain about anything - best to think in terms of scenarios</a:t>
            </a:r>
          </a:p>
        </p:txBody>
      </p:sp>
    </p:spTree>
    <p:extLst>
      <p:ext uri="{BB962C8B-B14F-4D97-AF65-F5344CB8AC3E}">
        <p14:creationId xmlns:p14="http://schemas.microsoft.com/office/powerpoint/2010/main" val="33894698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8158</TotalTime>
  <Words>1769</Words>
  <Application>Microsoft Office PowerPoint</Application>
  <PresentationFormat>Widescreen</PresentationFormat>
  <Paragraphs>246</Paragraphs>
  <Slides>41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Bliss2</vt:lpstr>
      <vt:lpstr>Calibri</vt:lpstr>
      <vt:lpstr>Calibri Light</vt:lpstr>
      <vt:lpstr>Office Theme</vt:lpstr>
      <vt:lpstr>Personal Finance Society: the economic outlook for 2021  </vt:lpstr>
      <vt:lpstr>OVERVIEW</vt:lpstr>
      <vt:lpstr> UK growth was amongst worst in H1 2020… </vt:lpstr>
      <vt:lpstr> This is unquestionably one of the UK’s worst downturns… </vt:lpstr>
      <vt:lpstr>But recovery is underway…though small fall likely in Q4</vt:lpstr>
      <vt:lpstr> The recent slowdown is evident in data as second lockdown bites… </vt:lpstr>
      <vt:lpstr>Worst hit sectors are hospitality, leisure, pubs, restaurants but off lows…</vt:lpstr>
      <vt:lpstr> …and next year the UK could have one of the fastest growth rates </vt:lpstr>
      <vt:lpstr>UK economic outlook &amp; scenarios – which outcome is most likely next year?</vt:lpstr>
      <vt:lpstr>PowerPoint Presentation</vt:lpstr>
      <vt:lpstr>Unemployment could be as high as 11% or as low as 4%</vt:lpstr>
      <vt:lpstr>Share of SME jobs at risk due to illiquidity, caused  by COVID-19</vt:lpstr>
      <vt:lpstr>Consumer and business confidence has taken a big hit</vt:lpstr>
      <vt:lpstr>A wide possible outcome for debt as a share of GDP…</vt:lpstr>
      <vt:lpstr>…Public sector borrowing should fall quickly but stay high as a share of GDP</vt:lpstr>
      <vt:lpstr>…some context is required – debt can fall quickly if the economy grows</vt:lpstr>
      <vt:lpstr>PowerPoint Presentation</vt:lpstr>
      <vt:lpstr>It could take 4 years for UK to regain its pre-COVID-19 peak…</vt:lpstr>
      <vt:lpstr>Growth to be on a weaker trend than previously…</vt:lpstr>
      <vt:lpstr>But businesses are reopening…</vt:lpstr>
      <vt:lpstr>The cost of borrowing is at record lows…</vt:lpstr>
      <vt:lpstr>Market inflation expectations have increased but remain subdued</vt:lpstr>
      <vt:lpstr>…and UK consumer price inflation is expected to stay well below the 2% target</vt:lpstr>
      <vt:lpstr>With looser policy, UK money supply is rising…</vt:lpstr>
      <vt:lpstr>So, will household saving rates fall – releasing pent up demand</vt:lpstr>
      <vt:lpstr>…but lenders have tightened credit conditions</vt:lpstr>
      <vt:lpstr>However, the housing market has recovered somewhat</vt:lpstr>
      <vt:lpstr>But can this last as unemployment rises and incomes are squeezed</vt:lpstr>
      <vt:lpstr>So far, no has UK households are repaying consumer credit debt</vt:lpstr>
      <vt:lpstr>…they know that support will be mostly withdrawn in early 2021</vt:lpstr>
      <vt:lpstr>…Current monetary flows in the economy are misleading</vt:lpstr>
      <vt:lpstr>The pound is holding up well given Brexit risk</vt:lpstr>
      <vt:lpstr>Has public opinion changed?</vt:lpstr>
      <vt:lpstr>Brexit remains an important source of uncertainty for 50% of firms</vt:lpstr>
      <vt:lpstr>How will Brexit impact UK firms?</vt:lpstr>
      <vt:lpstr>The sectoral impact of Brexit</vt:lpstr>
      <vt:lpstr>Firms are preparing as best they can</vt:lpstr>
      <vt:lpstr>Paradoxically, or not, global trade uncertainty has fallen</vt:lpstr>
      <vt:lpstr>A ‘left behind’ measure</vt:lpstr>
      <vt:lpstr>How does the government plan to fix it – can it?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Economic Outlook  Olim</dc:title>
  <dc:creator>Williams, James I F</dc:creator>
  <cp:lastModifiedBy>Info</cp:lastModifiedBy>
  <cp:revision>628</cp:revision>
  <dcterms:created xsi:type="dcterms:W3CDTF">2019-05-29T20:04:15Z</dcterms:created>
  <dcterms:modified xsi:type="dcterms:W3CDTF">2020-12-10T11:07:27Z</dcterms:modified>
</cp:coreProperties>
</file>