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320" r:id="rId4"/>
    <p:sldId id="318" r:id="rId5"/>
    <p:sldId id="319" r:id="rId6"/>
    <p:sldId id="321" r:id="rId7"/>
    <p:sldId id="322" r:id="rId8"/>
    <p:sldId id="323" r:id="rId9"/>
    <p:sldId id="324" r:id="rId10"/>
    <p:sldId id="325" r:id="rId11"/>
    <p:sldId id="326" r:id="rId12"/>
    <p:sldId id="278" r:id="rId13"/>
    <p:sldId id="279" r:id="rId14"/>
    <p:sldId id="284" r:id="rId15"/>
    <p:sldId id="291" r:id="rId16"/>
    <p:sldId id="288" r:id="rId17"/>
    <p:sldId id="289" r:id="rId18"/>
    <p:sldId id="290" r:id="rId19"/>
    <p:sldId id="292" r:id="rId20"/>
    <p:sldId id="293" r:id="rId21"/>
    <p:sldId id="296" r:id="rId22"/>
    <p:sldId id="297" r:id="rId23"/>
    <p:sldId id="315" r:id="rId24"/>
    <p:sldId id="316" r:id="rId25"/>
    <p:sldId id="317" r:id="rId26"/>
    <p:sldId id="314" r:id="rId27"/>
    <p:sldId id="298" r:id="rId28"/>
    <p:sldId id="299" r:id="rId29"/>
    <p:sldId id="300" r:id="rId30"/>
    <p:sldId id="301" r:id="rId31"/>
    <p:sldId id="302" r:id="rId32"/>
    <p:sldId id="303" r:id="rId33"/>
    <p:sldId id="31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1C292-7F8A-4C53-BBE7-0DF93F086619}" type="datetimeFigureOut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1A923-6934-49CB-8F6E-45934643D1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081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F2493-53B6-46D0-9282-629A0E983AA2}" type="datetimeFigureOut">
              <a:rPr lang="en-US" smtClean="0"/>
              <a:pPr/>
              <a:t>3/30/2016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1DA9E-CF8B-4B37-A7EF-A3E179655F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94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A9E-CF8B-4B37-A7EF-A3E179655F8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89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1DA9E-CF8B-4B37-A7EF-A3E179655F89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4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6A959E0-6DE8-4E9A-9C35-5CE978C584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3A30-01B1-4052-AE5D-89EE5F3613B7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D1185-B32C-4245-83DC-630D7E12B757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4400"/>
            </a:lvl1pPr>
          </a:lstStyle>
          <a:p>
            <a:r>
              <a:rPr lang="en-US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Click to edit title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C0B68-C042-4B17-9896-EC2C9A2111B3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Line 2"/>
          <p:cNvSpPr>
            <a:spLocks noChangeShapeType="1"/>
          </p:cNvSpPr>
          <p:nvPr userDrawn="1"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214563" y="1571625"/>
            <a:ext cx="6500812" cy="43576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100" normalizeH="0" baseline="0" noProof="0" dirty="0" smtClean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922C-26A4-45B7-BA00-C1F99D055447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7C4F-6CB0-4173-9042-0B928615DD0A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D693-3EF4-4888-B527-9FA43FBEB272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B7C1-1033-403E-8EC4-987150F894C3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9E4F9-14AF-4F54-A394-4E11C2D3A4D1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25D5-4D83-462E-B504-A12D3815DC5F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43DD-3BC0-4E08-BDF0-F2932B330FBE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Click to edit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84" y="1600200"/>
            <a:ext cx="64008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100" normalizeH="0" baseline="0" noProof="0" dirty="0" smtClean="0">
                <a:ln>
                  <a:noFill/>
                </a:ln>
                <a:solidFill>
                  <a:srgbClr val="001744"/>
                </a:solidFill>
                <a:effectLst/>
                <a:uLnTx/>
                <a:uFillTx/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7884" y="63500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6C596-B2F3-4AE0-87D1-D8C4390E4E5C}" type="datetime1">
              <a:rPr lang="en-GB" smtClean="0"/>
              <a:pPr/>
              <a:t>30/03/2016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24" y="6356351"/>
            <a:ext cx="685776" cy="2873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D06AC-856D-464F-95C2-0E3CCEC7A9F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adbfb060-2937-4d80-8a9b-c72ed216c0ce" descr="889A1269-4A11-4E66-963D-27FFA5AB2F6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14546" y="6357958"/>
            <a:ext cx="1638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027712"/>
            <a:ext cx="3071802" cy="354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632848" cy="2664296"/>
          </a:xfrm>
        </p:spPr>
        <p:txBody>
          <a:bodyPr>
            <a:noAutofit/>
          </a:bodyPr>
          <a:lstStyle/>
          <a:p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The Policy, Loss Mitigation</a:t>
            </a:r>
            <a:b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</a:b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&amp; Business Recovery</a:t>
            </a:r>
            <a:endParaRPr lang="en-GB" sz="5000" kern="0" spc="100" dirty="0">
              <a:solidFill>
                <a:srgbClr val="EE932A"/>
              </a:solidFill>
              <a:latin typeface="FuturaSH-Bold" charset="0"/>
              <a:ea typeface="FuturaSH-Bold" charset="0"/>
              <a:cs typeface="FuturaSH-Bold" charset="0"/>
              <a:sym typeface="FuturaSH-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3886200"/>
            <a:ext cx="3929090" cy="1752600"/>
          </a:xfrm>
        </p:spPr>
        <p:txBody>
          <a:bodyPr>
            <a:normAutofit/>
          </a:bodyPr>
          <a:lstStyle/>
          <a:p>
            <a:pPr algn="l"/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 </a:t>
            </a:r>
          </a:p>
          <a:p>
            <a:pPr algn="l"/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Angus Tucker </a:t>
            </a:r>
          </a:p>
          <a:p>
            <a:pPr algn="l"/>
            <a:endParaRPr lang="en-GB" sz="2800" spc="100" dirty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59E0-6DE8-4E9A-9C35-5CE978C5843E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628652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March 2016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Policy Extensions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Additional increase costs cover (AICWE)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Denial of Access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Customer extension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Supplier extension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Failure of Utilities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Infectious Diseases etc</a:t>
            </a:r>
            <a:endParaRPr lang="en-GB" dirty="0">
              <a:latin typeface="FuturaSH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Business Interruption/Rent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Occasions when these need aligning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Buildings insured for other interests (Directors pension fund, landlord)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Formal lease including cessation of rent clause 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Rent cover exposure</a:t>
            </a:r>
            <a:endParaRPr lang="en-GB" dirty="0">
              <a:latin typeface="FuturaSH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3. Mitigating the loss</a:t>
            </a: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lum bright="22000"/>
          </a:blip>
          <a:srcRect/>
          <a:stretch>
            <a:fillRect/>
          </a:stretch>
        </p:blipFill>
        <p:spPr bwMode="auto">
          <a:xfrm>
            <a:off x="2428860" y="1600208"/>
            <a:ext cx="6096000" cy="425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Things to be considered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2060848"/>
            <a:ext cx="4374817" cy="379701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Property damage &amp; impact on business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Effective use of Increased Costs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Business Recovery Focus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44824"/>
            <a:ext cx="1481937" cy="186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143380"/>
            <a:ext cx="2411760" cy="179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Early thoughts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4214842" cy="4357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Loss mitigation needs to start immediately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Is there a BCP?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Will the policy respond, if so when?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Effect on BI loss down the line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Act as though uninsured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Premises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000660" cy="43576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Extent of damage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Practicality / capacity of alternative sites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Owned or leased (term, break clauses)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Public Authority issues – planning, HSE, Environmental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Alternative premises – permanent or temporary?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743312"/>
            <a:ext cx="2700932" cy="299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Customers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988840"/>
            <a:ext cx="4374818" cy="38690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Indentifying the customer base for the business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Key customer retention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Communications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Contractual arrangements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Production / Supply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3714776" cy="435768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Degree of disruption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Reinstatement lead-times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Temporary equipment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Sub contracting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Using other facilities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Buy in partially completed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Competition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2244" y="1714488"/>
            <a:ext cx="2987474" cy="3639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lum bright="14000"/>
          </a:blip>
          <a:srcRect/>
          <a:stretch>
            <a:fillRect/>
          </a:stretch>
        </p:blipFill>
        <p:spPr bwMode="auto">
          <a:xfrm>
            <a:off x="6891824" y="1857364"/>
            <a:ext cx="1642584" cy="221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Stock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857364"/>
            <a:ext cx="4374818" cy="40004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What is affected -finished goods,  work in progress, raw materials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Lead times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Buy back from customers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Air Freight options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706" y="2214554"/>
            <a:ext cx="1907294" cy="143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Suppliers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094898" cy="43576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Communication is essential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Payment for historic and replacement stock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Can suppliers assist in recovery plan?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Can supplies be brought forward to fill a void?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Build supplies into the recovery plan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d3fdeee8-1c26-442d-9b51-69da660275f1" descr="EC6B3EF3-EC8A-4C15-9B79-AEAC33AF52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571612"/>
            <a:ext cx="2992026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Introduction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214563" y="1571625"/>
            <a:ext cx="3929073" cy="4357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An introduction from </a:t>
            </a:r>
          </a:p>
          <a:p>
            <a:pPr>
              <a:spcBef>
                <a:spcPts val="0"/>
              </a:spcBef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Angus Tucker</a:t>
            </a:r>
          </a:p>
          <a:p>
            <a:pPr>
              <a:spcBef>
                <a:spcPts val="0"/>
              </a:spcBef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Managing Director</a:t>
            </a:r>
          </a:p>
          <a:p>
            <a:pPr>
              <a:spcBef>
                <a:spcPts val="0"/>
              </a:spcBef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Lorega Solutions</a:t>
            </a:r>
          </a:p>
          <a:p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pic>
        <p:nvPicPr>
          <p:cNvPr id="6" name="adbfb060-2937-4d80-8a9b-c72ed216c0ce" descr="889A1269-4A11-4E66-963D-27FFA5AB2F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6357958"/>
            <a:ext cx="1638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68" y="16430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Cash flow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4806866" cy="4357688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Priority for most policyholders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Why it is important at an early stage?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Benefits for both sides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Book review / interim payment meetings in advance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Support expenditure and agree benchmarks early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4. Case studies</a:t>
            </a: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690460"/>
            <a:ext cx="5643602" cy="4248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Case study 1 –  fire</a:t>
            </a: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5" y="1571612"/>
            <a:ext cx="6463405" cy="434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Summary of case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929354" cy="4357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Prestigious West End Restaurant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Fire in extract duct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Kitchen destroyed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Restaurant extensive damage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Lower ground floor theme bar water and smoke damaged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2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929354" cy="43576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Weekly GP -  £60,000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Time critical for reinstatement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Potential time for specification and tenders – 3 months minimum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Agreed project manager and specialist single contractor for repairs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Full transparency – detailed daywork logs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3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929354" cy="43576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Complete strip out within 2 weeks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Immediate commencement of repair work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Fire occurred 30 July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Reopened 28 September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8 weeks –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	ICW  costs circa £60,000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	BI saving £1m+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4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Case study 2 – commercial explosion</a:t>
            </a: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5" y="1571612"/>
            <a:ext cx="6463405" cy="434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09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Summary of case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929354" cy="43576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Printing machine retail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Leased premises corporate landlord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Location: Buncefield trading estate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Policy cover: machinery/contents,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Tenant’s improvements, business interruption.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Massive explosion of oil storage tanks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929354" cy="43576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Extensive damage to office fit out and stock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Initial assessment of building was positive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After internal works completed landlord reassessed the building damage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Damage to buildings required business to vacate for 6 months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929354" cy="4357688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Landlord required vacation of building with one months notice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Mezzanine ceilings and partitions would have to be taken down and reinstated at tenant’s expense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No suitable alternative properties available locally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Move away from the area would have resulted in loss of staff and business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kern="0" spc="100" dirty="0" smtClean="0">
                <a:solidFill>
                  <a:srgbClr val="EE932A"/>
                </a:solidFill>
                <a:latin typeface="FuturaSH-Bold" charset="0"/>
                <a:sym typeface="FuturaSH-Bold" charset="0"/>
              </a:rPr>
              <a:t>Order of Events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>
                <a:latin typeface="FuturaSH-Bold" pitchFamily="2" charset="0"/>
              </a:rPr>
              <a:t>Structural and technical issues relating to the business interruption cover.</a:t>
            </a:r>
          </a:p>
          <a:p>
            <a:r>
              <a:rPr lang="en-GB" dirty="0" smtClean="0">
                <a:latin typeface="FuturaSH-Bold" pitchFamily="2" charset="0"/>
              </a:rPr>
              <a:t>Loss Mitigation </a:t>
            </a:r>
          </a:p>
          <a:p>
            <a:r>
              <a:rPr lang="en-GB" dirty="0" smtClean="0">
                <a:latin typeface="FuturaSH-Bold" pitchFamily="2" charset="0"/>
              </a:rPr>
              <a:t>Specific Examples </a:t>
            </a:r>
          </a:p>
          <a:p>
            <a:r>
              <a:rPr lang="en-GB" dirty="0" smtClean="0">
                <a:latin typeface="FuturaSH-Bold" pitchFamily="2" charset="0"/>
              </a:rPr>
              <a:t>Questions and feed back</a:t>
            </a:r>
            <a:endParaRPr lang="en-GB" dirty="0">
              <a:latin typeface="FuturaSH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Case study 3 – laundry</a:t>
            </a: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Content Placeholder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43051"/>
            <a:ext cx="648169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30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Summary of case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929354" cy="4357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Main customers P&amp;O Ferries, Hotels, The British Army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Own premises located outside Dover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Policy cover: machinery/contents, goods in trust, buildings, business interruption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Fire destroys entire premises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31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357422" y="1500174"/>
            <a:ext cx="5929354" cy="4357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Planning concerns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Environmental issues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Retaining contracts with key customers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Lead time for replacement machinery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spc="100" dirty="0" smtClean="0">
                <a:solidFill>
                  <a:srgbClr val="001744"/>
                </a:solidFill>
                <a:latin typeface="FuturaSH-Bold" charset="0"/>
                <a:ea typeface="ヒラギノ角ゴ ProN W6" charset="-128"/>
                <a:cs typeface="ヒラギノ角ゴ ProN W6" charset="-128"/>
                <a:sym typeface="FuturaSH-Bold" charset="0"/>
              </a:rPr>
              <a:t>Period of interruption could  be up to 24 months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spc="100" dirty="0" smtClean="0">
              <a:solidFill>
                <a:srgbClr val="001744"/>
              </a:solidFill>
              <a:latin typeface="FuturaSH-Bold" charset="0"/>
              <a:ea typeface="ヒラギノ角ゴ ProN W6" charset="-128"/>
              <a:cs typeface="ヒラギノ角ゴ ProN W6" charset="-128"/>
              <a:sym typeface="FuturaSH-Bold" charset="0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2201846" y="1571612"/>
            <a:ext cx="12700" cy="4343400"/>
          </a:xfrm>
          <a:prstGeom prst="line">
            <a:avLst/>
          </a:prstGeom>
          <a:noFill/>
          <a:ln w="6350" cap="flat">
            <a:solidFill>
              <a:srgbClr val="001744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32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772817"/>
            <a:ext cx="7704856" cy="1827634"/>
          </a:xfrm>
        </p:spPr>
        <p:txBody>
          <a:bodyPr>
            <a:noAutofit/>
          </a:bodyPr>
          <a:lstStyle/>
          <a:p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The Policy, Loss Mitigation &amp; Business Recovery</a:t>
            </a:r>
            <a:b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</a:b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/>
            </a:r>
            <a:b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</a:br>
            <a:r>
              <a:rPr lang="en-GB" sz="5000" kern="0" spc="100" dirty="0" smtClean="0">
                <a:solidFill>
                  <a:srgbClr val="EE932A"/>
                </a:solidFill>
                <a:latin typeface="FuturaSH-Bold" charset="0"/>
                <a:ea typeface="FuturaSH-Bold" charset="0"/>
                <a:cs typeface="FuturaSH-Bold" charset="0"/>
                <a:sym typeface="FuturaSH-Bold" charset="0"/>
              </a:rPr>
              <a:t>Q&amp;A</a:t>
            </a:r>
            <a:endParaRPr lang="en-GB" sz="5000" kern="0" spc="100" dirty="0">
              <a:solidFill>
                <a:srgbClr val="EE932A"/>
              </a:solidFill>
              <a:latin typeface="FuturaSH-Bold" charset="0"/>
              <a:ea typeface="FuturaSH-Bold" charset="0"/>
              <a:cs typeface="FuturaSH-Bold" charset="0"/>
              <a:sym typeface="FuturaSH-Bold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544142"/>
            <a:ext cx="1928826" cy="229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59E0-6DE8-4E9A-9C35-5CE978C5843E}" type="slidenum">
              <a:rPr lang="en-GB" smtClean="0"/>
              <a:pPr/>
              <a:t>33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Policy Cover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Policy intentions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Basic Components of the BI cover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Policy extensions / exposures</a:t>
            </a:r>
            <a:endParaRPr lang="en-GB" dirty="0">
              <a:latin typeface="FuturaSH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Intention &amp; Aims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FuturaSH-Bold" pitchFamily="2" charset="0"/>
              </a:rPr>
              <a:t>To provide financial support for the business following a loss</a:t>
            </a:r>
          </a:p>
          <a:p>
            <a:r>
              <a:rPr lang="en-GB" dirty="0" smtClean="0">
                <a:latin typeface="FuturaSH-Bold" pitchFamily="2" charset="0"/>
              </a:rPr>
              <a:t>To fund loss mitigation and catastrophe plans </a:t>
            </a:r>
          </a:p>
          <a:p>
            <a:r>
              <a:rPr lang="en-GB" dirty="0" smtClean="0">
                <a:latin typeface="FuturaSH-Bold" pitchFamily="2" charset="0"/>
              </a:rPr>
              <a:t>To provide continued cash flow for the business</a:t>
            </a:r>
          </a:p>
          <a:p>
            <a:r>
              <a:rPr lang="en-GB" dirty="0" smtClean="0">
                <a:latin typeface="FuturaSH-Bold" pitchFamily="2" charset="0"/>
              </a:rPr>
              <a:t>To enable the business to demonstrate internally / externally that they are still functional.</a:t>
            </a:r>
            <a:endParaRPr lang="en-GB" dirty="0">
              <a:latin typeface="FuturaSH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Policy Components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Setting the Sum Insured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Agreeing an appropriate Period of Indemnity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Declaration Linked / Average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Inception / Renewal issues</a:t>
            </a:r>
            <a:endParaRPr lang="en-GB" dirty="0">
              <a:latin typeface="FuturaSH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Sums Insured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FuturaSH-Bold" pitchFamily="2" charset="0"/>
              </a:rPr>
              <a:t>Gross Revenue / Gross Profit</a:t>
            </a:r>
          </a:p>
          <a:p>
            <a:r>
              <a:rPr lang="en-GB" dirty="0" smtClean="0">
                <a:latin typeface="FuturaSH-Bold" pitchFamily="2" charset="0"/>
              </a:rPr>
              <a:t>Setting the correct sum insured</a:t>
            </a:r>
          </a:p>
          <a:p>
            <a:r>
              <a:rPr lang="en-GB" dirty="0" smtClean="0">
                <a:latin typeface="FuturaSH-Bold" pitchFamily="2" charset="0"/>
              </a:rPr>
              <a:t>Asking the right questions</a:t>
            </a:r>
          </a:p>
          <a:p>
            <a:pPr>
              <a:lnSpc>
                <a:spcPct val="110000"/>
              </a:lnSpc>
            </a:pPr>
            <a:r>
              <a:rPr lang="en-GB" dirty="0" smtClean="0">
                <a:latin typeface="FuturaSH-Bold" pitchFamily="2" charset="0"/>
              </a:rPr>
              <a:t>Matching the sum insured with the policy definition</a:t>
            </a:r>
          </a:p>
          <a:p>
            <a:r>
              <a:rPr lang="en-GB" dirty="0" smtClean="0">
                <a:latin typeface="FuturaSH-Bold" pitchFamily="2" charset="0"/>
              </a:rPr>
              <a:t>Thinking 24 months ahead – Why?</a:t>
            </a:r>
          </a:p>
          <a:p>
            <a:r>
              <a:rPr lang="en-GB" dirty="0" smtClean="0">
                <a:latin typeface="FuturaSH-Bold" pitchFamily="2" charset="0"/>
              </a:rPr>
              <a:t>Proportional increases for extended indemnity periods</a:t>
            </a:r>
            <a:endParaRPr lang="en-GB" dirty="0">
              <a:latin typeface="FuturaSH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Length of Indemnity Period?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Customer base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Lead times for reinstatement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Vulnerability of the Insured business sector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Restrictions on loss mitigation / relocation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Seasonality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latin typeface="FuturaSH-Bold" pitchFamily="2" charset="0"/>
              </a:rPr>
              <a:t>Declaration Linked / Average</a:t>
            </a:r>
            <a:endParaRPr lang="en-GB" dirty="0">
              <a:solidFill>
                <a:schemeClr val="accent6"/>
              </a:solidFill>
              <a:latin typeface="FuturaSH-Bold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7ED7-D41C-4FFE-83AE-80B2595525E9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Declaration linked has no average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Provides limit of 133% of Sum Insured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Requires close annual review 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Premium  rebate if over insured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FuturaSH-Bold" pitchFamily="2" charset="0"/>
              </a:rPr>
              <a:t>Average does not allow any flexibility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792</Words>
  <Application>Microsoft Office PowerPoint</Application>
  <PresentationFormat>On-screen Show (4:3)</PresentationFormat>
  <Paragraphs>260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Policy, Loss Mitigation &amp; Business Recovery</vt:lpstr>
      <vt:lpstr>Introduction</vt:lpstr>
      <vt:lpstr>Order of Events</vt:lpstr>
      <vt:lpstr>Policy Cover</vt:lpstr>
      <vt:lpstr>Intention &amp; Aims</vt:lpstr>
      <vt:lpstr>Policy Components</vt:lpstr>
      <vt:lpstr>Sums Insured</vt:lpstr>
      <vt:lpstr>Length of Indemnity Period?</vt:lpstr>
      <vt:lpstr>Declaration Linked / Average</vt:lpstr>
      <vt:lpstr>Policy Extensions</vt:lpstr>
      <vt:lpstr>Business Interruption/Rent</vt:lpstr>
      <vt:lpstr>3. Mitigating the loss</vt:lpstr>
      <vt:lpstr>Things to be considered</vt:lpstr>
      <vt:lpstr>Early thoughts</vt:lpstr>
      <vt:lpstr>Premises</vt:lpstr>
      <vt:lpstr>Customers</vt:lpstr>
      <vt:lpstr>Production / Supply</vt:lpstr>
      <vt:lpstr>Stock</vt:lpstr>
      <vt:lpstr>Suppliers</vt:lpstr>
      <vt:lpstr>Cash flow</vt:lpstr>
      <vt:lpstr>4. Case studies</vt:lpstr>
      <vt:lpstr>Case study 1 –  fire</vt:lpstr>
      <vt:lpstr>Summary of case</vt:lpstr>
      <vt:lpstr>Issues</vt:lpstr>
      <vt:lpstr>Issues</vt:lpstr>
      <vt:lpstr>Case study 2 – commercial explosion</vt:lpstr>
      <vt:lpstr>Summary of case</vt:lpstr>
      <vt:lpstr>Issues</vt:lpstr>
      <vt:lpstr>Issues</vt:lpstr>
      <vt:lpstr>Case study 3 – laundry</vt:lpstr>
      <vt:lpstr>Summary of case</vt:lpstr>
      <vt:lpstr>Issues</vt:lpstr>
      <vt:lpstr>The Policy, Loss Mitigation &amp; Business Recovery  Q&amp;A</vt:lpstr>
    </vt:vector>
  </TitlesOfParts>
  <Company>RTW Hosting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da-pzain</dc:creator>
  <cp:lastModifiedBy>TimA</cp:lastModifiedBy>
  <cp:revision>110</cp:revision>
  <dcterms:created xsi:type="dcterms:W3CDTF">2012-07-02T15:41:01Z</dcterms:created>
  <dcterms:modified xsi:type="dcterms:W3CDTF">2016-03-30T18:58:32Z</dcterms:modified>
</cp:coreProperties>
</file>