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340" r:id="rId6"/>
    <p:sldId id="312" r:id="rId7"/>
    <p:sldId id="326" r:id="rId8"/>
    <p:sldId id="286" r:id="rId9"/>
    <p:sldId id="337" r:id="rId10"/>
    <p:sldId id="328" r:id="rId11"/>
    <p:sldId id="329" r:id="rId12"/>
    <p:sldId id="330" r:id="rId13"/>
    <p:sldId id="294" r:id="rId1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2">
          <p15:clr>
            <a:srgbClr val="A4A3A4"/>
          </p15:clr>
        </p15:guide>
        <p15:guide id="2" orient="horz" pos="1390">
          <p15:clr>
            <a:srgbClr val="A4A3A4"/>
          </p15:clr>
        </p15:guide>
        <p15:guide id="3" orient="horz" pos="2849">
          <p15:clr>
            <a:srgbClr val="A4A3A4"/>
          </p15:clr>
        </p15:guide>
        <p15:guide id="4" orient="horz" pos="2941">
          <p15:clr>
            <a:srgbClr val="A4A3A4"/>
          </p15:clr>
        </p15:guide>
        <p15:guide id="5" orient="horz" pos="276">
          <p15:clr>
            <a:srgbClr val="A4A3A4"/>
          </p15:clr>
        </p15:guide>
        <p15:guide id="6" orient="horz" pos="4044">
          <p15:clr>
            <a:srgbClr val="A4A3A4"/>
          </p15:clr>
        </p15:guide>
        <p15:guide id="7" pos="273">
          <p15:clr>
            <a:srgbClr val="A4A3A4"/>
          </p15:clr>
        </p15:guide>
        <p15:guide id="8" pos="1076">
          <p15:clr>
            <a:srgbClr val="A4A3A4"/>
          </p15:clr>
        </p15:guide>
        <p15:guide id="9" pos="3720">
          <p15:clr>
            <a:srgbClr val="A4A3A4"/>
          </p15:clr>
        </p15:guide>
        <p15:guide id="10" pos="5492">
          <p15:clr>
            <a:srgbClr val="A4A3A4"/>
          </p15:clr>
        </p15:guide>
        <p15:guide id="11" pos="1167">
          <p15:clr>
            <a:srgbClr val="A4A3A4"/>
          </p15:clr>
        </p15:guide>
        <p15:guide id="12" pos="1953">
          <p15:clr>
            <a:srgbClr val="A4A3A4"/>
          </p15:clr>
        </p15:guide>
        <p15:guide id="13" pos="2055">
          <p15:clr>
            <a:srgbClr val="A4A3A4"/>
          </p15:clr>
        </p15:guide>
        <p15:guide id="14" pos="2841">
          <p15:clr>
            <a:srgbClr val="A4A3A4"/>
          </p15:clr>
        </p15:guide>
        <p15:guide id="15" pos="3813">
          <p15:clr>
            <a:srgbClr val="A4A3A4"/>
          </p15:clr>
        </p15:guide>
        <p15:guide id="16" pos="4605">
          <p15:clr>
            <a:srgbClr val="A4A3A4"/>
          </p15:clr>
        </p15:guide>
        <p15:guide id="17" pos="4701">
          <p15:clr>
            <a:srgbClr val="A4A3A4"/>
          </p15:clr>
        </p15:guide>
        <p15:guide id="18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008C"/>
    <a:srgbClr val="E6007E"/>
    <a:srgbClr val="005552"/>
    <a:srgbClr val="2706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82" autoAdjust="0"/>
    <p:restoredTop sz="73440" autoAdjust="0"/>
  </p:normalViewPr>
  <p:slideViewPr>
    <p:cSldViewPr snapToGrid="0" showGuides="1">
      <p:cViewPr varScale="1">
        <p:scale>
          <a:sx n="66" d="100"/>
          <a:sy n="66" d="100"/>
        </p:scale>
        <p:origin x="-1482" y="-102"/>
      </p:cViewPr>
      <p:guideLst>
        <p:guide orient="horz" pos="1482"/>
        <p:guide orient="horz" pos="1390"/>
        <p:guide orient="horz" pos="2849"/>
        <p:guide orient="horz" pos="2941"/>
        <p:guide orient="horz" pos="276"/>
        <p:guide orient="horz" pos="4044"/>
        <p:guide pos="273"/>
        <p:guide pos="1076"/>
        <p:guide pos="3720"/>
        <p:guide pos="5492"/>
        <p:guide pos="1167"/>
        <p:guide pos="1953"/>
        <p:guide pos="2055"/>
        <p:guide pos="2841"/>
        <p:guide pos="3813"/>
        <p:guide pos="4605"/>
        <p:guide pos="4701"/>
        <p:guide pos="2947"/>
      </p:guideLst>
    </p:cSldViewPr>
  </p:slideViewPr>
  <p:outlineViewPr>
    <p:cViewPr>
      <p:scale>
        <a:sx n="33" d="100"/>
        <a:sy n="33" d="100"/>
      </p:scale>
      <p:origin x="0" y="-6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D5024-4E60-4313-9501-5F08B4576C49}" type="datetimeFigureOut">
              <a:rPr lang="en-GB" smtClean="0"/>
              <a:pPr/>
              <a:t>25/09/2016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28DE8-CC51-48A9-A71F-88DD743037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285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34210-62D7-4AC6-BDD7-ACDE99B1265A}" type="datetimeFigureOut">
              <a:rPr lang="en-GB" smtClean="0"/>
              <a:pPr/>
              <a:t>25/09/2016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79DEA-1709-4E81-9B1D-BE5858915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08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9DEA-1709-4E81-9B1D-BE585891518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134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9DEA-1709-4E81-9B1D-BE585891518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475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en-GB" sz="1200" dirty="0">
              <a:solidFill>
                <a:srgbClr val="E600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9DEA-1709-4E81-9B1D-BE585891518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879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9DEA-1709-4E81-9B1D-BE585891518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4073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9DEA-1709-4E81-9B1D-BE585891518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993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9DEA-1709-4E81-9B1D-BE585891518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832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9DEA-1709-4E81-9B1D-BE585891518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386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8_ltsbbs-944.jpg"/>
          <p:cNvPicPr>
            <a:picLocks noChangeAspect="1"/>
          </p:cNvPicPr>
          <p:nvPr userDrawn="1"/>
        </p:nvPicPr>
        <p:blipFill>
          <a:blip r:embed="rId2" cstate="print"/>
          <a:srcRect l="12683" t="287" r="19787" b="3135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1" y="1394886"/>
            <a:ext cx="8276694" cy="4000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BITC_PRBN_Logo_A4Land_230_0_126.png"/>
          <p:cNvPicPr>
            <a:picLocks noChangeAspect="1"/>
          </p:cNvPicPr>
          <p:nvPr userDrawn="1"/>
        </p:nvPicPr>
        <p:blipFill>
          <a:blip r:embed="rId3" cstate="print"/>
          <a:srcRect r="768" b="50228"/>
          <a:stretch>
            <a:fillRect/>
          </a:stretch>
        </p:blipFill>
        <p:spPr>
          <a:xfrm>
            <a:off x="305968" y="357700"/>
            <a:ext cx="8838032" cy="8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TC_PRBN_Logo_A4Land_230_0_126.png"/>
          <p:cNvPicPr>
            <a:picLocks noChangeAspect="1"/>
          </p:cNvPicPr>
          <p:nvPr userDrawn="1"/>
        </p:nvPicPr>
        <p:blipFill>
          <a:blip r:embed="rId2" cstate="print"/>
          <a:srcRect t="50751" r="787"/>
          <a:stretch>
            <a:fillRect/>
          </a:stretch>
        </p:blipFill>
        <p:spPr>
          <a:xfrm>
            <a:off x="307656" y="395414"/>
            <a:ext cx="8836344" cy="8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23" r="11111" b="5431"/>
          <a:stretch/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60" y="481182"/>
            <a:ext cx="8710613" cy="7948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4921" y="1962933"/>
            <a:ext cx="8276694" cy="4000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25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330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61C708-7428-4E32-9E1A-10F63E65752F}" type="datetimeFigureOut">
              <a:rPr lang="en-GB" smtClean="0"/>
              <a:pPr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2E4-2561-4841-8583-EAA78AC8B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59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45-704-bae-250209-0402-Edit.jpg"/>
          <p:cNvPicPr>
            <a:picLocks noChangeAspect="1"/>
          </p:cNvPicPr>
          <p:nvPr userDrawn="1"/>
        </p:nvPicPr>
        <p:blipFill>
          <a:blip r:embed="rId2" cstate="print">
            <a:alphaModFix/>
          </a:blip>
          <a:srcRect l="11278" t="1024" r="11935" b="1418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1" y="1394886"/>
            <a:ext cx="8276694" cy="4000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BITC_PRBN_Logo_A4Land_230_0_126.png"/>
          <p:cNvPicPr>
            <a:picLocks noChangeAspect="1"/>
          </p:cNvPicPr>
          <p:nvPr userDrawn="1"/>
        </p:nvPicPr>
        <p:blipFill>
          <a:blip r:embed="rId3" cstate="print"/>
          <a:srcRect r="768" b="50228"/>
          <a:stretch>
            <a:fillRect/>
          </a:stretch>
        </p:blipFill>
        <p:spPr>
          <a:xfrm>
            <a:off x="305968" y="357700"/>
            <a:ext cx="8838032" cy="8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0" y="1394886"/>
            <a:ext cx="8310563" cy="4000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BITC_PRBN_Logo_A4Land_230_0_126.png"/>
          <p:cNvPicPr>
            <a:picLocks noChangeAspect="1"/>
          </p:cNvPicPr>
          <p:nvPr userDrawn="1"/>
        </p:nvPicPr>
        <p:blipFill>
          <a:blip r:embed="rId2" cstate="print"/>
          <a:srcRect t="50751" r="787"/>
          <a:stretch>
            <a:fillRect/>
          </a:stretch>
        </p:blipFill>
        <p:spPr>
          <a:xfrm>
            <a:off x="307656" y="395414"/>
            <a:ext cx="8836344" cy="87601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23333" y="6365326"/>
            <a:ext cx="8288867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17514" y="6419120"/>
            <a:ext cx="4092573" cy="1841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in the Community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044671" y="6465690"/>
            <a:ext cx="2675997" cy="1799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www.bitc.org.uk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7" y="395816"/>
            <a:ext cx="8276694" cy="4000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4596" y="2155822"/>
            <a:ext cx="8285162" cy="4016378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-228600"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712788" indent="-238125"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457200" indent="-228600"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457200" indent="-228600"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417514" y="6419120"/>
            <a:ext cx="4092573" cy="1841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in the Community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044671" y="6465690"/>
            <a:ext cx="2675997" cy="1799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www.bitc.org.uk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7" y="395816"/>
            <a:ext cx="8276694" cy="4000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388" y="2082803"/>
            <a:ext cx="8276694" cy="354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388" y="2544839"/>
            <a:ext cx="8285162" cy="3623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17514" y="6419120"/>
            <a:ext cx="4092573" cy="1841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in the Community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044671" y="6465690"/>
            <a:ext cx="2675997" cy="1799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www.bitc.org.uk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with 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7" y="395816"/>
            <a:ext cx="8276694" cy="4000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388" y="2743201"/>
            <a:ext cx="4076700" cy="34035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3388" y="2092065"/>
            <a:ext cx="4076700" cy="5580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17514" y="6419120"/>
            <a:ext cx="4092573" cy="1841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in the Community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044671" y="6465690"/>
            <a:ext cx="2675997" cy="1799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www.bitc.org.uk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with 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7" y="395816"/>
            <a:ext cx="8276694" cy="4000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388" y="2743201"/>
            <a:ext cx="2667000" cy="34035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3388" y="2092065"/>
            <a:ext cx="2667000" cy="5580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17514" y="6419120"/>
            <a:ext cx="4092573" cy="1841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in the Community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044671" y="6465690"/>
            <a:ext cx="2675997" cy="1799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www.bitc.org.uk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ub+ large 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7" y="395816"/>
            <a:ext cx="8276694" cy="4000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3388" y="2092065"/>
            <a:ext cx="8285162" cy="5580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17514" y="6419120"/>
            <a:ext cx="4092573" cy="1841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in the Community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044671" y="6465690"/>
            <a:ext cx="2675997" cy="1799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www.bitc.org.uk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17514" y="6419120"/>
            <a:ext cx="4092573" cy="1841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in the Community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044671" y="6465690"/>
            <a:ext cx="2675997" cy="1799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www.bitc.org.uk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9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23333" y="6365326"/>
            <a:ext cx="8288867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44671" y="6466421"/>
            <a:ext cx="2675997" cy="1799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r>
              <a:rPr lang="en-GB"/>
              <a:t>www.bitc.org.uk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514" y="6419851"/>
            <a:ext cx="4092573" cy="18415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Business in the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44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2" r:id="rId3"/>
    <p:sldLayoutId id="2147483665" r:id="rId4"/>
    <p:sldLayoutId id="2147483667" r:id="rId5"/>
    <p:sldLayoutId id="2147483669" r:id="rId6"/>
    <p:sldLayoutId id="2147483671" r:id="rId7"/>
    <p:sldLayoutId id="2147483670" r:id="rId8"/>
    <p:sldLayoutId id="2147483668" r:id="rId9"/>
    <p:sldLayoutId id="2147483673" r:id="rId10"/>
    <p:sldLayoutId id="2147483674" r:id="rId11"/>
    <p:sldLayoutId id="2147483675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9144000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he Insurance Institute of Perth and Dund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7143750" cy="142875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TextBox 5"/>
          <p:cNvSpPr txBox="1"/>
          <p:nvPr/>
        </p:nvSpPr>
        <p:spPr>
          <a:xfrm>
            <a:off x="467545" y="2204864"/>
            <a:ext cx="8399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</a:rPr>
              <a:t>Flood Forum -16 September 2016</a:t>
            </a:r>
          </a:p>
          <a:p>
            <a:pPr algn="ctr"/>
            <a:endParaRPr lang="en-GB" sz="3200" dirty="0" smtClean="0">
              <a:solidFill>
                <a:srgbClr val="002060"/>
              </a:solidFill>
            </a:endParaRPr>
          </a:p>
          <a:p>
            <a:pPr algn="ctr"/>
            <a:r>
              <a:rPr lang="en-GB" sz="3200" dirty="0" smtClean="0">
                <a:solidFill>
                  <a:srgbClr val="002060"/>
                </a:solidFill>
              </a:rPr>
              <a:t>What can be done to minimise future economic and social harm caused by flooding and improve resilience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7" y="6093296"/>
            <a:ext cx="9144000" cy="7647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The Insurance Institute of Perth and Dund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7744"/>
            <a:ext cx="2868122" cy="573624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xmlns="" val="177686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44" y="1601210"/>
            <a:ext cx="8276694" cy="400051"/>
          </a:xfrm>
        </p:spPr>
        <p:txBody>
          <a:bodyPr/>
          <a:lstStyle/>
          <a:p>
            <a:r>
              <a:rPr lang="en-GB" sz="2800" dirty="0"/>
              <a:t>The Insurance Institute of Perth &amp; Dundee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Flood Forum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17571" y="6004087"/>
            <a:ext cx="7326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Still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Chair, The Prince’s Business Emergency Resilience Group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25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use in flood. York (C) Gordon Hatton :: Geograph Britain and ...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1024" y="-936215"/>
            <a:ext cx="9625309" cy="63572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7973" y="2242413"/>
            <a:ext cx="8447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Prince’s Business Emergency Resilience Group</a:t>
            </a:r>
          </a:p>
          <a:p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 focus areas</a:t>
            </a:r>
          </a:p>
          <a:p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examples and lessons learned</a:t>
            </a:r>
          </a:p>
          <a:p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</a:p>
          <a:p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9468" y="168751"/>
            <a:ext cx="4512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394891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charset="0"/>
                <a:cs typeface="Arial" charset="0"/>
              </a:rPr>
              <a:t>Business Emergency Resilience Group (BERG)</a:t>
            </a:r>
            <a:br>
              <a:rPr lang="en-GB" dirty="0">
                <a:latin typeface="Arial" charset="0"/>
                <a:cs typeface="Arial" charset="0"/>
              </a:rPr>
            </a:b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5" name="Picture 4" descr="The Ouse in flood. York (C) Gordon Hatton :: Geograph Britain and ...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2454" y="403818"/>
            <a:ext cx="9625309" cy="63572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9112" y="4991725"/>
            <a:ext cx="781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E6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Prince’s Business Emergency Resilience Group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2.staticflickr.com/8/7341/27631987953_be4e26703b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2028" y="-165554"/>
            <a:ext cx="10545628" cy="70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776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charset="0"/>
                <a:cs typeface="Arial" charset="0"/>
              </a:rPr>
              <a:t>Business Emergency Resilience Group (BERG)</a:t>
            </a:r>
            <a:br>
              <a:rPr lang="en-GB" dirty="0">
                <a:latin typeface="Arial" charset="0"/>
                <a:cs typeface="Arial" charset="0"/>
              </a:rPr>
            </a:b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919" y="1594911"/>
            <a:ext cx="85158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Emergency Resilience Group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businesses prepare for, respond to and recover from emergencies. </a:t>
            </a:r>
          </a:p>
          <a:p>
            <a:pPr>
              <a:spcAft>
                <a:spcPts val="0"/>
              </a:spcAft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Initiated by His Royal Highness The Prince of Wales to help businesses and communities across the UK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E6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Business in the Community – The Prince’s Responsible Business Network</a:t>
            </a:r>
          </a:p>
          <a:p>
            <a:pPr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Helps small business owners and householders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plan for significant risks and sign-post to support from larger organisations, helping them to recover more quickly following an emergency.</a:t>
            </a:r>
          </a:p>
          <a:p>
            <a:pPr>
              <a:spcAft>
                <a:spcPts val="0"/>
              </a:spcAft>
            </a:pPr>
            <a:endParaRPr lang="en-GB" sz="2000" dirty="0">
              <a:solidFill>
                <a:srgbClr val="E600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E6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by business for business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40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charset="0"/>
                <a:cs typeface="Arial" charset="0"/>
              </a:rPr>
              <a:t>Business Emergency Resilience Group (BERG)</a:t>
            </a:r>
            <a:br>
              <a:rPr lang="en-GB" dirty="0">
                <a:latin typeface="Arial" charset="0"/>
                <a:cs typeface="Arial" charset="0"/>
              </a:rPr>
            </a:b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50207" t="33194" r="31188" b="34529"/>
          <a:stretch/>
        </p:blipFill>
        <p:spPr>
          <a:xfrm>
            <a:off x="614856" y="1818948"/>
            <a:ext cx="3917706" cy="424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50207" t="64625" r="31188" b="15333"/>
          <a:stretch/>
        </p:blipFill>
        <p:spPr>
          <a:xfrm>
            <a:off x="5066596" y="2828726"/>
            <a:ext cx="3309846" cy="22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47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charset="0"/>
                <a:cs typeface="Arial" charset="0"/>
              </a:rPr>
              <a:t>Business Emergency Resilience Group (BERG)</a:t>
            </a:r>
            <a:br>
              <a:rPr lang="en-GB" dirty="0">
                <a:latin typeface="Arial" charset="0"/>
                <a:cs typeface="Arial" charset="0"/>
              </a:rPr>
            </a:b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5" name="Picture 4" descr="The Ouse in flood. York (C) Gordon Hatton :: Geograph Britain and ...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2454" y="403818"/>
            <a:ext cx="9625309" cy="63572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9112" y="499172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E6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 focus areas</a:t>
            </a:r>
          </a:p>
        </p:txBody>
      </p:sp>
    </p:spTree>
    <p:extLst>
      <p:ext uri="{BB962C8B-B14F-4D97-AF65-F5344CB8AC3E}">
        <p14:creationId xmlns:p14="http://schemas.microsoft.com/office/powerpoint/2010/main" xmlns="" val="333777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>
          <a:xfrm>
            <a:off x="495467" y="5517661"/>
            <a:ext cx="4165962" cy="95449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000" b="1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Business in the Community</a:t>
            </a:r>
          </a:p>
          <a:p>
            <a:r>
              <a:rPr lang="en-GB" sz="1000" b="0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137 Shepherdess Walk</a:t>
            </a:r>
          </a:p>
          <a:p>
            <a:r>
              <a:rPr lang="en-GB" sz="1000" b="0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London N1 7RQ</a:t>
            </a:r>
          </a:p>
          <a:p>
            <a:r>
              <a:rPr lang="en-GB" sz="1000" b="0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T: +44(0) 207</a:t>
            </a:r>
            <a:r>
              <a:rPr lang="en-GB" sz="1000" b="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566 8650</a:t>
            </a:r>
            <a:endParaRPr lang="en-GB" sz="1000" b="0" kern="120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GB" sz="1000" b="0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E: information@bitc.org.uk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954" y="4514828"/>
            <a:ext cx="3297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www.bitc.org.uk/berg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5123" y="2170639"/>
            <a:ext cx="3459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Mike.Still@marsh.com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TC">
      <a:dk1>
        <a:srgbClr val="646363"/>
      </a:dk1>
      <a:lt1>
        <a:sysClr val="window" lastClr="FFFFFF"/>
      </a:lt1>
      <a:dk2>
        <a:srgbClr val="E6007E"/>
      </a:dk2>
      <a:lt2>
        <a:srgbClr val="FFFFFF"/>
      </a:lt2>
      <a:accent1>
        <a:srgbClr val="740F00"/>
      </a:accent1>
      <a:accent2>
        <a:srgbClr val="7B003D"/>
      </a:accent2>
      <a:accent3>
        <a:srgbClr val="3D0E4B"/>
      </a:accent3>
      <a:accent4>
        <a:srgbClr val="270637"/>
      </a:accent4>
      <a:accent5>
        <a:srgbClr val="003E66"/>
      </a:accent5>
      <a:accent6>
        <a:srgbClr val="005552"/>
      </a:accent6>
      <a:hlink>
        <a:srgbClr val="494C00"/>
      </a:hlink>
      <a:folHlink>
        <a:srgbClr val="8577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4B2165E3F2BF4FAFA5E7DFA2153157" ma:contentTypeVersion="5" ma:contentTypeDescription="Create a new document." ma:contentTypeScope="" ma:versionID="8064397456aaa9cf5e1e34ace703314c">
  <xsd:schema xmlns:xsd="http://www.w3.org/2001/XMLSchema" xmlns:xs="http://www.w3.org/2001/XMLSchema" xmlns:p="http://schemas.microsoft.com/office/2006/metadata/properties" xmlns:ns2="8003dc3d-4880-4143-9f4a-2292eda55dff" xmlns:ns3="http://schemas.microsoft.com/sharepoint/v4" targetNamespace="http://schemas.microsoft.com/office/2006/metadata/properties" ma:root="true" ma:fieldsID="5a26f013c44900f606affce5703ebd89" ns2:_="" ns3:_="">
    <xsd:import namespace="8003dc3d-4880-4143-9f4a-2292eda55df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3dc3d-4880-4143-9f4a-2292eda55d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8003dc3d-4880-4143-9f4a-2292eda55dff">COMMS-3-398</_dlc_DocId>
    <_dlc_DocIdUrl xmlns="8003dc3d-4880-4143-9f4a-2292eda55dff">
      <Url>https://bitc.sharepoint.com/teams/communication/_layouts/15/DocIdRedir.aspx?ID=COMMS-3-398</Url>
      <Description>COMMS-3-398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ACDF8-D2E0-4400-ADEE-27D22C060F4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51E6311-26ED-4B7D-BBC3-1DE8FC764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3dc3d-4880-4143-9f4a-2292eda55df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1E1C1B-E4C9-4715-8F64-15D373B2E7C0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sharepoint/v4"/>
    <ds:schemaRef ds:uri="http://schemas.microsoft.com/office/infopath/2007/PartnerControls"/>
    <ds:schemaRef ds:uri="8003dc3d-4880-4143-9f4a-2292eda55dff"/>
  </ds:schemaRefs>
</ds:datastoreItem>
</file>

<file path=customXml/itemProps4.xml><?xml version="1.0" encoding="utf-8"?>
<ds:datastoreItem xmlns:ds="http://schemas.openxmlformats.org/officeDocument/2006/customXml" ds:itemID="{0E23454A-01B8-4D4F-9CC0-B258903F62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BITC template v2_120215</Template>
  <TotalTime>1928</TotalTime>
  <Words>203</Words>
  <Application>Microsoft Office PowerPoint</Application>
  <PresentationFormat>On-screen Show (4:3)</PresentationFormat>
  <Paragraphs>47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The Insurance Institute of Perth &amp; Dundee   Flood Forum </vt:lpstr>
      <vt:lpstr>Slide 3</vt:lpstr>
      <vt:lpstr>Business Emergency Resilience Group (BERG) </vt:lpstr>
      <vt:lpstr>Slide 5</vt:lpstr>
      <vt:lpstr>Business Emergency Resilience Group (BERG) </vt:lpstr>
      <vt:lpstr>Business Emergency Resilience Group (BERG) </vt:lpstr>
      <vt:lpstr>Business Emergency Resilience Group (BERG)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Whinney</dc:creator>
  <cp:lastModifiedBy>amktdavi</cp:lastModifiedBy>
  <cp:revision>65</cp:revision>
  <cp:lastPrinted>2015-10-20T09:04:00Z</cp:lastPrinted>
  <dcterms:created xsi:type="dcterms:W3CDTF">2015-02-20T10:58:36Z</dcterms:created>
  <dcterms:modified xsi:type="dcterms:W3CDTF">2016-09-25T12:51:06Z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0x010100364B2165E3F2BF4FAFA5E7DFA2153157</vt:lpwstr>
  </property>
  <property fmtid="{D5CDD505-2E9C-101B-9397-08002B2CF9AE}" pid="3" name="_dlc_DocIdItemGuid">
    <vt:lpwstr>b220cd1f-334b-465c-9c7f-78a77eff32ba</vt:lpwstr>
  </property>
</Properties>
</file>