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8" r:id="rId12"/>
    <p:sldId id="269" r:id="rId13"/>
    <p:sldId id="271" r:id="rId14"/>
    <p:sldId id="264" r:id="rId15"/>
    <p:sldId id="2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676" autoAdjust="0"/>
  </p:normalViewPr>
  <p:slideViewPr>
    <p:cSldViewPr snapToGrid="0">
      <p:cViewPr varScale="1">
        <p:scale>
          <a:sx n="60" d="100"/>
          <a:sy n="60" d="100"/>
        </p:scale>
        <p:origin x="9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7445C-E0D7-4518-9AF6-83E6B8C15BF4}" type="datetimeFigureOut">
              <a:rPr lang="en-GB" smtClean="0"/>
              <a:t>21/09/2017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102F8-8B20-4710-B5EB-A585D116AA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My background: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Former police officer (999 response, covert operations, serious crime investigation)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Qualified solicitor (international law firm, specialising in fraud and corporate crime)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Founder &amp; MD of the BFPP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Help organisations deal with fraud and cyber-crime – all industries, all sizes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Focus on human element – will come on to that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BD86-FFD9-4DBE-A0A6-4A9BC024D5B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2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SECURITY AWARENESS TRAINING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To develop understanding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Maintain heightened security awareness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Prevent attacks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SIMULATED PHISHING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Real life threats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Risk profile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Improvement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BEST PRACTICE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e.g. policies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You have to set the boundaries and the basic rules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Without them, how do people know?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Are employees allowed to use social media (big risk area) – if so, what for?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Are employees able to use their own devices (client data risk) – if so, what are the limitations?  Can they email info to themselves.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NEED TO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75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5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9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BD86-FFD9-4DBE-A0A6-4A9BC024D5B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48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6785" y="4482297"/>
            <a:ext cx="5486400" cy="4724164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4" y="8846556"/>
            <a:ext cx="2971800" cy="467310"/>
          </a:xfrm>
        </p:spPr>
        <p:txBody>
          <a:bodyPr/>
          <a:lstStyle/>
          <a:p>
            <a:fld id="{B09E40B2-D839-46C1-A8F1-BF4DD61F5C1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47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BD86-FFD9-4DBE-A0A6-4A9BC024D5B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2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BD86-FFD9-4DBE-A0A6-4A9BC024D5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16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6BD86-FFD9-4DBE-A0A6-4A9BC024D5B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83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May think why would fraudsters target you for example?</a:t>
            </a:r>
          </a:p>
          <a:p>
            <a:endParaRPr lang="en-US" baseline="0" dirty="0"/>
          </a:p>
          <a:p>
            <a:r>
              <a:rPr lang="en-US" baseline="0" dirty="0"/>
              <a:t>Not typical image in media.</a:t>
            </a:r>
          </a:p>
          <a:p>
            <a:r>
              <a:rPr lang="en-US" baseline="0" dirty="0"/>
              <a:t>Organised crime – same as human traffickers, drugs, etc – less risk, greater reward</a:t>
            </a:r>
          </a:p>
          <a:p>
            <a:endParaRPr lang="en-US" baseline="0" dirty="0"/>
          </a:p>
          <a:p>
            <a:r>
              <a:rPr lang="en-US" baseline="0" dirty="0"/>
              <a:t>ALL industries targets.  ALL sizes.  We work with…</a:t>
            </a:r>
          </a:p>
          <a:p>
            <a:endParaRPr lang="en-US" baseline="0" dirty="0"/>
          </a:p>
          <a:p>
            <a:r>
              <a:rPr lang="en-US" baseline="0" dirty="0"/>
              <a:t>CLIENT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Personal identifiable information of your clients – DATA is very valuable – commit further crimes, such as identity theft (big rise in recent years)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PAYMENT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Obviously process a lot of payment information within the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EMAIL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Both yours, your patients etc – can be sold or used to further other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SUPPLIER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they know this, they can perform other crimes – adopting yours or their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PASSWORDS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Goes without saying… how many people in here use the same password at work as you do at home?  Get access to one… they’ve got access to both!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BANK ACCOUNT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Speaks for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TARGETTED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Using data to further other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DISRUPTION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Causing disruption to your practice for personal gain (ransomware, hacktivist, demonstrate power,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4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I guess the question then is YES BUT ACTUALLY ARE YOU BEING TARGETTED.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Simply put, yes.  As mentioned earlier, fraudsters will target anyone in any industry. We’re working with a number of charities at the moment, who are facing increased attacks.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 2 – how much would that cost you?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2512-AC82-4F03-A961-EED5264EEA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3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What are the biggest risk areas we’re seeing at the moment?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PHISHING EMAILS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These have come a long way from a long lost relative overseas wanting to share their million rupees with you, they’re now sophist acted and targeted – targeting passwords, banking information, all of the things we spoke about previously.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RANSOMWARE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Huge risk area at the moment, as I have mentioned just a moment ago.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UN said this is BIGGEST risk currently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Could your practice cope?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BOGUS BOSS / PATIENT / SUPPLIER FRAUD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These are TARGETTED attacks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Social media usage, including LinkedIn, our websites etc – copy email addresses, email signatures etc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SOCIAL ENGINEERING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Calling in to the practice fishing for information – know some security questions, use that to ascertain details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Prey on helpful, open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7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What are the biggest risk areas we’re seeing at the moment?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PHISHING EMAILS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These have come a long way from a long lost relative overseas wanting to share their million rupees with you, they’re now sophist acted and targeted – targeting passwords, banking information, all of the things we spoke about previously.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RANSOMWARE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Huge risk area at the moment, as I have mentioned just a moment ago.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UN said this is BIGGEST risk currently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Could your practice cope?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BOGUS BOSS / PATIENT / SUPPLIER FRAUD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These are TARGETTED attacks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Social media usage, including LinkedIn, our websites etc – copy email addresses, email signatures etc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SOCIAL ENGINEERING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Calling in to the practice fishing for information – know some security questions, use that to ascertain details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Prey on helpful, open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6785" y="4482297"/>
            <a:ext cx="5486400" cy="4724164"/>
          </a:xfrm>
        </p:spPr>
        <p:txBody>
          <a:bodyPr/>
          <a:lstStyle/>
          <a:p>
            <a:pPr lvl="0"/>
            <a:r>
              <a:rPr lang="en-US" dirty="0"/>
              <a:t>IT SOFTWARE / MEASURES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An absolute must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If you don’t have some of these basic measures already, then you really must as a matter of urgency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But there are a BASELINE – they’re not sufficient, they’re just the cyber security starter pack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Like the equivalent of locking your doors at night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STAT – astonishgly, over 90%!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But how many people focus on employee side of things?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HUGE risk area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EMPLOYEE FOCUS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Organisations need to address key risk area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Positive culture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Training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Phishing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Best practice</a:t>
            </a:r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4" y="8846556"/>
            <a:ext cx="2971800" cy="467310"/>
          </a:xfrm>
        </p:spPr>
        <p:txBody>
          <a:bodyPr/>
          <a:lstStyle/>
          <a:p>
            <a:fld id="{B09E40B2-D839-46C1-A8F1-BF4DD61F5C1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LOOKING AT THE TYPICAL EMPLOYEES</a:t>
            </a:r>
          </a:p>
          <a:p>
            <a:endParaRPr lang="en-US" sz="1200" dirty="0"/>
          </a:p>
          <a:p>
            <a:r>
              <a:rPr lang="en-US" sz="1200" dirty="0"/>
              <a:t>INTENTIONAL: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Hopefully won’t have too many of these.  Hard to combat, but ensuring everyone knows best practice will reduce their operating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0" indent="0">
              <a:buFontTx/>
              <a:buNone/>
            </a:pPr>
            <a:r>
              <a:rPr lang="en-US" sz="1200" dirty="0"/>
              <a:t>RECKLESS: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This is likely to be the bulk of workforce that would cause problems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Not malicious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Often problem lies with employer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What are you doing to help your employees understand and recognize these risks?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0" indent="0">
              <a:buFontTx/>
              <a:buNone/>
            </a:pPr>
            <a:r>
              <a:rPr lang="en-US" sz="1200" dirty="0"/>
              <a:t>NEGLIGENT: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Nightmare demographic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BUT if you have given training, you can take suitable next steps with them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Can calculate your risk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Build risk profile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Currently… without… just guessing where problems may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kgd white titl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26849"/>
            <a:ext cx="10607040" cy="701731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baseline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94482258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8"/>
            <a:ext cx="10607040" cy="886396"/>
          </a:xfrm>
          <a:prstGeom prst="rect">
            <a:avLst/>
          </a:prstGeom>
        </p:spPr>
        <p:txBody>
          <a:bodyPr lIns="0" tIns="45702" rIns="0" bIns="45702"/>
          <a:lstStyle>
            <a:lvl1pPr>
              <a:defRPr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358584437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20.gi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en.m.wikipedia.org/wiki/File:Singapore_Road_Signs_-_Warning_Sign_-_Other_Dangers.sv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1.jp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6.xml"/><Relationship Id="rId15" Type="http://schemas.openxmlformats.org/officeDocument/2006/relationships/image" Target="../media/image22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jpg"/><Relationship Id="rId5" Type="http://schemas.openxmlformats.org/officeDocument/2006/relationships/tags" Target="../tags/tag2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9.xml"/><Relationship Id="rId11" Type="http://schemas.openxmlformats.org/officeDocument/2006/relationships/hyperlink" Target="http://www.insuranceagentcolorado.com/denver-employee-fraud-quiz/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jpg"/><Relationship Id="rId4" Type="http://schemas.openxmlformats.org/officeDocument/2006/relationships/tags" Target="../tags/tag27.xml"/><Relationship Id="rId9" Type="http://schemas.openxmlformats.org/officeDocument/2006/relationships/hyperlink" Target="http://www.fresnolawmen.com/reckless-driving-charges-convictions-california-state-la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64A-A037-4316-B42E-943D1C06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B74A-E99B-46CA-A974-2B64B30E1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B6ABA-C235-4683-9D3A-BDCC2D4FB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4874" r="20894" b="2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8D3BC-A8A2-4123-AC25-99CDFD8367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3000"/>
            </a:srgbClr>
          </a:solidFill>
          <a:effectLst/>
        </p:spPr>
        <p:txBody>
          <a:bodyPr wrap="square" lIns="45720" tIns="34290" rIns="34290" bIns="34290" rtlCol="0" anchor="ctr">
            <a:noAutofit/>
          </a:bodyPr>
          <a:lstStyle/>
          <a:p>
            <a:pPr algn="ctr" defTabSz="22860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2945D-B3A6-4152-B996-5615DD0B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" y="4976798"/>
            <a:ext cx="5130753" cy="138586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C86695C3-43B8-40F1-ACA9-8B27F33222B6}"/>
              </a:ext>
            </a:extLst>
          </p:cNvPr>
          <p:cNvSpPr txBox="1">
            <a:spLocks/>
          </p:cNvSpPr>
          <p:nvPr/>
        </p:nvSpPr>
        <p:spPr>
          <a:xfrm>
            <a:off x="1017664" y="1485166"/>
            <a:ext cx="8738895" cy="21106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CRIME &amp; FRAUD:</a:t>
            </a:r>
          </a:p>
          <a:p>
            <a:pPr algn="l"/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Insurance Sector &amp; Beyond –</a:t>
            </a: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The Threat Within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2A903AEF-961E-44DF-B330-2406506769C5}"/>
              </a:ext>
            </a:extLst>
          </p:cNvPr>
          <p:cNvSpPr txBox="1">
            <a:spLocks/>
          </p:cNvSpPr>
          <p:nvPr/>
        </p:nvSpPr>
        <p:spPr>
          <a:xfrm>
            <a:off x="2955609" y="4706905"/>
            <a:ext cx="8579166" cy="166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Whittingham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&amp; Founder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edward@thebfpp.org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1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4" cstate="email">
            <a:alphaModFix amt="3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0" y="0"/>
            <a:ext cx="12214673" cy="687377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796346" y="543325"/>
            <a:ext cx="10607040" cy="701731"/>
          </a:xfrm>
        </p:spPr>
        <p:txBody>
          <a:bodyPr/>
          <a:lstStyle/>
          <a:p>
            <a:pPr algn="ctr"/>
            <a:r>
              <a:rPr lang="en-US" b="1" dirty="0"/>
              <a:t>HOW TO LIMIT EMPLOYEE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68A3D-9822-4C66-B8D5-5E761EB17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4" y="1849309"/>
            <a:ext cx="3125168" cy="2083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258522D-66FC-4674-91A0-3DF129CDF5C3}"/>
              </a:ext>
            </a:extLst>
          </p:cNvPr>
          <p:cNvSpPr txBox="1"/>
          <p:nvPr/>
        </p:nvSpPr>
        <p:spPr>
          <a:xfrm>
            <a:off x="4553539" y="4502171"/>
            <a:ext cx="3422085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SIMULATED PHISHING EMAILS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E05640-2AFB-4915-AE50-1692D7124DF6}"/>
              </a:ext>
            </a:extLst>
          </p:cNvPr>
          <p:cNvSpPr txBox="1"/>
          <p:nvPr/>
        </p:nvSpPr>
        <p:spPr>
          <a:xfrm>
            <a:off x="645020" y="4502171"/>
            <a:ext cx="350295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SECURITY AWARENESS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7E717-8990-4A94-8A5E-E3678C609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4" y="2191657"/>
            <a:ext cx="2649261" cy="186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391EC9-79A6-4BF1-9D8A-DD463C754B57}"/>
              </a:ext>
            </a:extLst>
          </p:cNvPr>
          <p:cNvSpPr txBox="1"/>
          <p:nvPr/>
        </p:nvSpPr>
        <p:spPr>
          <a:xfrm>
            <a:off x="8203223" y="4502171"/>
            <a:ext cx="358588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BEST</a:t>
            </a:r>
          </a:p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PRACTICE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198A3-150A-493C-9933-EE2B8AC0F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4" y="1800799"/>
            <a:ext cx="3356538" cy="2574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074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4" cstate="email">
            <a:alphaModFix amt="3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0" y="0"/>
            <a:ext cx="12214673" cy="687377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796346" y="543325"/>
            <a:ext cx="10607040" cy="798680"/>
          </a:xfrm>
        </p:spPr>
        <p:txBody>
          <a:bodyPr/>
          <a:lstStyle/>
          <a:p>
            <a:pPr algn="ctr"/>
            <a:r>
              <a:rPr lang="en-US" b="1" dirty="0"/>
              <a:t>OPPORTUNITY?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58522D-66FC-4674-91A0-3DF129CDF5C3}"/>
              </a:ext>
            </a:extLst>
          </p:cNvPr>
          <p:cNvSpPr txBox="1"/>
          <p:nvPr/>
        </p:nvSpPr>
        <p:spPr>
          <a:xfrm>
            <a:off x="6523512" y="1682562"/>
            <a:ext cx="3973603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TRUSTED ADVISOR RELATIONSHIPS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E05640-2AFB-4915-AE50-1692D7124DF6}"/>
              </a:ext>
            </a:extLst>
          </p:cNvPr>
          <p:cNvSpPr txBox="1"/>
          <p:nvPr/>
        </p:nvSpPr>
        <p:spPr>
          <a:xfrm>
            <a:off x="1080878" y="1682562"/>
            <a:ext cx="4354286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INTERNAL UNDERSTANDING OF RISKS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391EC9-79A6-4BF1-9D8A-DD463C754B57}"/>
              </a:ext>
            </a:extLst>
          </p:cNvPr>
          <p:cNvSpPr txBox="1"/>
          <p:nvPr/>
        </p:nvSpPr>
        <p:spPr>
          <a:xfrm>
            <a:off x="1298158" y="4168342"/>
            <a:ext cx="391972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DEVELOPING MARKETPLACE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43AC1-69AD-436A-91E3-3A6A48B32674}"/>
              </a:ext>
            </a:extLst>
          </p:cNvPr>
          <p:cNvSpPr txBox="1"/>
          <p:nvPr/>
        </p:nvSpPr>
        <p:spPr>
          <a:xfrm>
            <a:off x="6550449" y="4168342"/>
            <a:ext cx="391972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MAKE YOUR LIFE EASIER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835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4" cstate="email">
            <a:alphaModFix amt="3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0" y="0"/>
            <a:ext cx="12214673" cy="687377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796346" y="572353"/>
            <a:ext cx="10607040" cy="798680"/>
          </a:xfrm>
        </p:spPr>
        <p:txBody>
          <a:bodyPr/>
          <a:lstStyle/>
          <a:p>
            <a:pPr algn="ctr"/>
            <a:r>
              <a:rPr lang="en-US" b="1" dirty="0"/>
              <a:t>UNDERSTAND, ENGAGE.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391EC9-79A6-4BF1-9D8A-DD463C754B57}"/>
              </a:ext>
            </a:extLst>
          </p:cNvPr>
          <p:cNvSpPr txBox="1"/>
          <p:nvPr/>
        </p:nvSpPr>
        <p:spPr>
          <a:xfrm>
            <a:off x="5856515" y="2542743"/>
            <a:ext cx="6335485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EDUCATING STAFF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SIMULATED PHISHING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POLICY MANAGEMENT</a:t>
            </a:r>
          </a:p>
          <a:p>
            <a:pPr>
              <a:buClr>
                <a:schemeClr val="bg1"/>
              </a:buClr>
            </a:pPr>
            <a:endParaRPr lang="en-US" sz="3600" b="1" dirty="0">
              <a:ln w="25400">
                <a:noFill/>
              </a:ln>
              <a:solidFill>
                <a:srgbClr val="00B0F0"/>
              </a:solidFill>
              <a:latin typeface="Arial" panose="020B0604020202020204" pitchFamily="34" charset="0"/>
              <a:ea typeface="Dell Replica Light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tanmore - the insurance people">
            <a:extLst>
              <a:ext uri="{FF2B5EF4-FFF2-40B4-BE49-F238E27FC236}">
                <a16:creationId xmlns:a16="http://schemas.microsoft.com/office/drawing/2014/main" id="{AC45C7B3-E0F5-4217-8055-0618627E1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6"/>
          <a:stretch/>
        </p:blipFill>
        <p:spPr bwMode="auto">
          <a:xfrm>
            <a:off x="603411" y="1512348"/>
            <a:ext cx="3435805" cy="15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0C680B-5447-4322-AC6B-64D7CD7AD648}"/>
              </a:ext>
            </a:extLst>
          </p:cNvPr>
          <p:cNvSpPr txBox="1"/>
          <p:nvPr/>
        </p:nvSpPr>
        <p:spPr>
          <a:xfrm>
            <a:off x="353660" y="4851067"/>
            <a:ext cx="12106854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VALUE ADD RELATIONSHIP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INCREASED CLIENT UNDERSTANDING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BETTER ENGAGEMENT WITH CYBER PRODUCTS</a:t>
            </a:r>
          </a:p>
          <a:p>
            <a:pPr>
              <a:buClr>
                <a:schemeClr val="bg1"/>
              </a:buClr>
            </a:pPr>
            <a:endParaRPr lang="en-US" sz="3600" b="1" dirty="0">
              <a:ln w="25400">
                <a:noFill/>
              </a:ln>
              <a:solidFill>
                <a:srgbClr val="00B0F0"/>
              </a:solidFill>
              <a:latin typeface="Arial" panose="020B0604020202020204" pitchFamily="34" charset="0"/>
              <a:ea typeface="Dell Replica Light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FA011F1-3D15-4169-9418-9C8247145B1F}"/>
              </a:ext>
            </a:extLst>
          </p:cNvPr>
          <p:cNvSpPr/>
          <p:nvPr/>
        </p:nvSpPr>
        <p:spPr>
          <a:xfrm rot="1207814">
            <a:off x="4239668" y="2513148"/>
            <a:ext cx="1146628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0F2CBA-C7A4-4E51-AB67-4269E1C8DC03}"/>
              </a:ext>
            </a:extLst>
          </p:cNvPr>
          <p:cNvSpPr/>
          <p:nvPr/>
        </p:nvSpPr>
        <p:spPr>
          <a:xfrm rot="5400000">
            <a:off x="1747998" y="3350784"/>
            <a:ext cx="1146628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76ACF-95F6-4E2D-9D7A-14B8F9B66C94}"/>
              </a:ext>
            </a:extLst>
          </p:cNvPr>
          <p:cNvSpPr txBox="1"/>
          <p:nvPr/>
        </p:nvSpPr>
        <p:spPr>
          <a:xfrm>
            <a:off x="1844490" y="4231055"/>
            <a:ext cx="39197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u="sng" dirty="0">
                <a:ln w="2540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EXTERNAL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B8988-AEFD-4F31-A6B0-82DDFA707F25}"/>
              </a:ext>
            </a:extLst>
          </p:cNvPr>
          <p:cNvSpPr txBox="1"/>
          <p:nvPr/>
        </p:nvSpPr>
        <p:spPr>
          <a:xfrm>
            <a:off x="6724740" y="1909572"/>
            <a:ext cx="39197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u="sng" dirty="0">
                <a:ln w="2540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INTERNAL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165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2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64A-A037-4316-B42E-943D1C06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B74A-E99B-46CA-A974-2B64B30E1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B6ABA-C235-4683-9D3A-BDCC2D4FB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4874" r="20894" b="2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8D3BC-A8A2-4123-AC25-99CDFD8367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3000"/>
            </a:srgbClr>
          </a:solidFill>
          <a:effectLst/>
        </p:spPr>
        <p:txBody>
          <a:bodyPr wrap="square" lIns="45720" tIns="34290" rIns="34290" bIns="34290" rtlCol="0" anchor="ctr">
            <a:noAutofit/>
          </a:bodyPr>
          <a:lstStyle/>
          <a:p>
            <a:pPr algn="ctr" defTabSz="22860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2945D-B3A6-4152-B996-5615DD0B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" y="4976798"/>
            <a:ext cx="5130753" cy="138586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C86695C3-43B8-40F1-ACA9-8B27F33222B6}"/>
              </a:ext>
            </a:extLst>
          </p:cNvPr>
          <p:cNvSpPr txBox="1">
            <a:spLocks/>
          </p:cNvSpPr>
          <p:nvPr/>
        </p:nvSpPr>
        <p:spPr>
          <a:xfrm>
            <a:off x="2043123" y="-1229441"/>
            <a:ext cx="8389216" cy="2837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WINNER IS….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2A903AEF-961E-44DF-B330-2406506769C5}"/>
              </a:ext>
            </a:extLst>
          </p:cNvPr>
          <p:cNvSpPr txBox="1">
            <a:spLocks/>
          </p:cNvSpPr>
          <p:nvPr/>
        </p:nvSpPr>
        <p:spPr>
          <a:xfrm>
            <a:off x="2955609" y="4706905"/>
            <a:ext cx="8579166" cy="166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Whittingham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&amp; Founder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edward@thebfpp.org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54C3E-EE28-4556-BCD1-DFA38C656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77063" y="1882813"/>
            <a:ext cx="3521336" cy="309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8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09040" cy="686758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BD67A-D575-4CF0-BB63-317A59DF9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444444">
                  <a:alpha val="0"/>
                </a:srgbClr>
              </a:gs>
              <a:gs pos="83000">
                <a:srgbClr val="000000">
                  <a:alpha val="89000"/>
                </a:srgbClr>
              </a:gs>
            </a:gsLst>
            <a:lin ang="5400000" scaled="1"/>
            <a:tileRect/>
          </a:gradFill>
          <a:effectLst/>
        </p:spPr>
        <p:txBody>
          <a:bodyPr wrap="square" lIns="182564" tIns="136923" rIns="136923" bIns="136923" rtlCol="0" anchor="ctr">
            <a:noAutofit/>
          </a:bodyPr>
          <a:lstStyle/>
          <a:p>
            <a:pPr algn="ctr" defTabSz="912823">
              <a:lnSpc>
                <a:spcPct val="90000"/>
              </a:lnSpc>
              <a:spcBef>
                <a:spcPts val="600"/>
              </a:spcBef>
              <a:defRPr/>
            </a:pP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itle 4">
            <a:extLst>
              <a:ext uri="{FF2B5EF4-FFF2-40B4-BE49-F238E27FC236}">
                <a16:creationId xmlns:a16="http://schemas.microsoft.com/office/drawing/2014/main" id="{D86B3390-FB72-4855-9EC5-01B50F66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16" y="577720"/>
            <a:ext cx="10607040" cy="7571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  <a:t>DEVELOP A POSITIVE </a:t>
            </a:r>
            <a:b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</a:br>
            <a: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  <a:t>SECURITY CULTURE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532C945-8F19-4334-A9F7-781709FAD7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65" name="Title 9">
            <a:extLst>
              <a:ext uri="{FF2B5EF4-FFF2-40B4-BE49-F238E27FC236}">
                <a16:creationId xmlns:a16="http://schemas.microsoft.com/office/drawing/2014/main" id="{FAEB5700-EC3A-44F6-A3E4-8FB027B02D31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sp>
        <p:nvSpPr>
          <p:cNvPr id="108" name="TextBox 119">
            <a:extLst>
              <a:ext uri="{FF2B5EF4-FFF2-40B4-BE49-F238E27FC236}">
                <a16:creationId xmlns:a16="http://schemas.microsoft.com/office/drawing/2014/main" id="{03CC1516-F5F1-4929-AA2C-AC2A3CD50A6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7816" y="191256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Over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9" name="TextBox 119">
            <a:extLst>
              <a:ext uri="{FF2B5EF4-FFF2-40B4-BE49-F238E27FC236}">
                <a16:creationId xmlns:a16="http://schemas.microsoft.com/office/drawing/2014/main" id="{57CA3E20-F826-4C37-99B1-4FFF80B136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0691" y="3420663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incidents involve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0" name="TextBox 119">
            <a:extLst>
              <a:ext uri="{FF2B5EF4-FFF2-40B4-BE49-F238E27FC236}">
                <a16:creationId xmlns:a16="http://schemas.microsoft.com/office/drawing/2014/main" id="{48F02D7E-3D7B-4F3D-80FA-F80F7CD59B0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0691" y="482569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behaviour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1" name="TextBox 119">
            <a:extLst>
              <a:ext uri="{FF2B5EF4-FFF2-40B4-BE49-F238E27FC236}">
                <a16:creationId xmlns:a16="http://schemas.microsoft.com/office/drawing/2014/main" id="{6C2BB835-8C43-4C4E-AAFB-7D562AE157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0691" y="267015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8000" b="1" kern="0" dirty="0">
                <a:solidFill>
                  <a:srgbClr val="FFFFFF"/>
                </a:solidFill>
                <a:latin typeface="Arial" panose="020B0604020202020204"/>
              </a:rPr>
              <a:t>90%</a:t>
            </a:r>
            <a:endParaRPr lang="en-US" sz="80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2" name="TextBox 119">
            <a:extLst>
              <a:ext uri="{FF2B5EF4-FFF2-40B4-BE49-F238E27FC236}">
                <a16:creationId xmlns:a16="http://schemas.microsoft.com/office/drawing/2014/main" id="{4AFD80EC-AA9F-4747-B1A0-58C1C635B8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1591" y="4041126"/>
            <a:ext cx="441322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6600" b="1" kern="0" dirty="0">
                <a:solidFill>
                  <a:srgbClr val="FFFFFF"/>
                </a:solidFill>
                <a:latin typeface="Arial" panose="020B0604020202020204"/>
              </a:rPr>
              <a:t>employee</a:t>
            </a:r>
            <a:endParaRPr lang="en-US" sz="66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8000C5-6171-48CD-B879-1BAD43BBA2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2" y="2972829"/>
            <a:ext cx="1401003" cy="1447088"/>
          </a:xfrm>
          <a:prstGeom prst="rect">
            <a:avLst/>
          </a:prstGeom>
        </p:spPr>
      </p:pic>
      <p:sp>
        <p:nvSpPr>
          <p:cNvPr id="24" name="TextBox 119">
            <a:extLst>
              <a:ext uri="{FF2B5EF4-FFF2-40B4-BE49-F238E27FC236}">
                <a16:creationId xmlns:a16="http://schemas.microsoft.com/office/drawing/2014/main" id="{86A353A3-5F39-4789-927C-FF08FD3B1CD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779813" y="2115124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Security</a:t>
            </a:r>
          </a:p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Training</a:t>
            </a:r>
            <a:endParaRPr lang="en-US" sz="2800" b="1" kern="0" dirty="0">
              <a:solidFill>
                <a:srgbClr val="00B0F0"/>
              </a:solidFill>
              <a:latin typeface="Arial" panose="020B0604020202020204"/>
            </a:endParaRPr>
          </a:p>
        </p:txBody>
      </p:sp>
      <p:sp>
        <p:nvSpPr>
          <p:cNvPr id="25" name="TextBox 119">
            <a:extLst>
              <a:ext uri="{FF2B5EF4-FFF2-40B4-BE49-F238E27FC236}">
                <a16:creationId xmlns:a16="http://schemas.microsoft.com/office/drawing/2014/main" id="{125A2458-4E94-49C7-8484-75618B0AC86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79813" y="4802971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Best Practice</a:t>
            </a:r>
          </a:p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Policies</a:t>
            </a:r>
            <a:endParaRPr lang="en-US" sz="2800" b="1" kern="0" dirty="0">
              <a:solidFill>
                <a:srgbClr val="00B0F0"/>
              </a:solidFill>
              <a:latin typeface="Arial" panose="020B0604020202020204"/>
            </a:endParaRPr>
          </a:p>
        </p:txBody>
      </p:sp>
      <p:sp>
        <p:nvSpPr>
          <p:cNvPr id="26" name="TextBox 119">
            <a:extLst>
              <a:ext uri="{FF2B5EF4-FFF2-40B4-BE49-F238E27FC236}">
                <a16:creationId xmlns:a16="http://schemas.microsoft.com/office/drawing/2014/main" id="{989DFB43-8308-4A43-91A1-058AF19922D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706691" y="3401586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Regular</a:t>
            </a:r>
          </a:p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Testing</a:t>
            </a:r>
            <a:endParaRPr lang="en-US" sz="2800" b="1" kern="0" dirty="0">
              <a:solidFill>
                <a:srgbClr val="00B0F0"/>
              </a:solidFill>
              <a:latin typeface="Arial" panose="020B0604020202020204"/>
            </a:endParaRPr>
          </a:p>
        </p:txBody>
      </p:sp>
      <p:sp>
        <p:nvSpPr>
          <p:cNvPr id="27" name="TextBox 119">
            <a:extLst>
              <a:ext uri="{FF2B5EF4-FFF2-40B4-BE49-F238E27FC236}">
                <a16:creationId xmlns:a16="http://schemas.microsoft.com/office/drawing/2014/main" id="{16DFCEB5-D0EC-470A-BC75-80CE5093C0C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739086" y="3401586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Positive</a:t>
            </a:r>
          </a:p>
          <a:p>
            <a:pPr marL="124881" indent="-124881" algn="ctr" defTabSz="239178"/>
            <a:r>
              <a:rPr lang="en-GB" sz="2800" b="1" kern="0" dirty="0">
                <a:solidFill>
                  <a:srgbClr val="00B0F0"/>
                </a:solidFill>
                <a:latin typeface="Arial" panose="020B0604020202020204"/>
              </a:rPr>
              <a:t>change</a:t>
            </a:r>
            <a:endParaRPr lang="en-US" sz="2800" b="1" kern="0" dirty="0">
              <a:solidFill>
                <a:srgbClr val="00B0F0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347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64A-A037-4316-B42E-943D1C06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B74A-E99B-46CA-A974-2B64B30E1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B6ABA-C235-4683-9D3A-BDCC2D4FB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4874" r="20894" b="2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8D3BC-A8A2-4123-AC25-99CDFD8367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3000"/>
            </a:srgbClr>
          </a:solidFill>
          <a:effectLst/>
        </p:spPr>
        <p:txBody>
          <a:bodyPr wrap="square" lIns="45720" tIns="34290" rIns="34290" bIns="34290" rtlCol="0" anchor="ctr">
            <a:noAutofit/>
          </a:bodyPr>
          <a:lstStyle/>
          <a:p>
            <a:pPr algn="ctr" defTabSz="22860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2945D-B3A6-4152-B996-5615DD0B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" y="4976798"/>
            <a:ext cx="5130753" cy="138586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C86695C3-43B8-40F1-ACA9-8B27F33222B6}"/>
              </a:ext>
            </a:extLst>
          </p:cNvPr>
          <p:cNvSpPr txBox="1">
            <a:spLocks/>
          </p:cNvSpPr>
          <p:nvPr/>
        </p:nvSpPr>
        <p:spPr>
          <a:xfrm>
            <a:off x="2647194" y="-1533517"/>
            <a:ext cx="6897611" cy="295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2A903AEF-961E-44DF-B330-2406506769C5}"/>
              </a:ext>
            </a:extLst>
          </p:cNvPr>
          <p:cNvSpPr txBox="1">
            <a:spLocks/>
          </p:cNvSpPr>
          <p:nvPr/>
        </p:nvSpPr>
        <p:spPr>
          <a:xfrm>
            <a:off x="2955609" y="4706905"/>
            <a:ext cx="8579166" cy="166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Whittingham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&amp; Founder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edward@thebfpp.org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A2CD1-B470-484B-B6FE-8651F28EB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974427"/>
            <a:ext cx="3824311" cy="2549859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A0F3C934-D8B5-450D-8B15-9B9DF44F70C7}"/>
              </a:ext>
            </a:extLst>
          </p:cNvPr>
          <p:cNvSpPr txBox="1">
            <a:spLocks/>
          </p:cNvSpPr>
          <p:nvPr/>
        </p:nvSpPr>
        <p:spPr>
          <a:xfrm>
            <a:off x="657225" y="2040647"/>
            <a:ext cx="6648450" cy="25498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we can help you: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value to your client relationship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me an email – edward@thebfpp.org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3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64A-A037-4316-B42E-943D1C06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B74A-E99B-46CA-A974-2B64B30E1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B6ABA-C235-4683-9D3A-BDCC2D4FB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4874" r="20894" b="2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8D3BC-A8A2-4123-AC25-99CDFD8367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3000"/>
            </a:srgbClr>
          </a:solidFill>
          <a:effectLst/>
        </p:spPr>
        <p:txBody>
          <a:bodyPr wrap="square" lIns="45720" tIns="34290" rIns="34290" bIns="34290" rtlCol="0" anchor="ctr">
            <a:noAutofit/>
          </a:bodyPr>
          <a:lstStyle/>
          <a:p>
            <a:pPr algn="ctr" defTabSz="22860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86695C3-43B8-40F1-ACA9-8B27F33222B6}"/>
              </a:ext>
            </a:extLst>
          </p:cNvPr>
          <p:cNvSpPr txBox="1">
            <a:spLocks/>
          </p:cNvSpPr>
          <p:nvPr/>
        </p:nvSpPr>
        <p:spPr>
          <a:xfrm>
            <a:off x="1017664" y="1485166"/>
            <a:ext cx="9773707" cy="3246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OF MONTH OR THE REAL DEAL?</a:t>
            </a:r>
          </a:p>
          <a:p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“Cyber-crime, cyber-security, data breaches, GDPR, information security…”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31D8E-38C6-4F96-828C-922B6308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85BD4A-2D3F-4C82-9BE0-214EC66930BE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85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64A-A037-4316-B42E-943D1C069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B74A-E99B-46CA-A974-2B64B30E1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B6ABA-C235-4683-9D3A-BDCC2D4FB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3" t="24874" r="20894" b="22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D8D3BC-A8A2-4123-AC25-99CDFD8367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3000"/>
            </a:srgbClr>
          </a:solidFill>
          <a:effectLst/>
        </p:spPr>
        <p:txBody>
          <a:bodyPr wrap="square" lIns="45720" tIns="34290" rIns="34290" bIns="34290" rtlCol="0" anchor="ctr">
            <a:noAutofit/>
          </a:bodyPr>
          <a:lstStyle/>
          <a:p>
            <a:pPr algn="ctr" defTabSz="228600" fontAlgn="auto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86695C3-43B8-40F1-ACA9-8B27F33222B6}"/>
              </a:ext>
            </a:extLst>
          </p:cNvPr>
          <p:cNvSpPr txBox="1">
            <a:spLocks/>
          </p:cNvSpPr>
          <p:nvPr/>
        </p:nvSpPr>
        <p:spPr>
          <a:xfrm>
            <a:off x="1209146" y="612568"/>
            <a:ext cx="9773707" cy="3246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APPROACH: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31D8E-38C6-4F96-828C-922B6308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85BD4A-2D3F-4C82-9BE0-214EC66930BE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B90EB702-19FC-4855-AD0D-1BFCD9AA58DB}"/>
              </a:ext>
            </a:extLst>
          </p:cNvPr>
          <p:cNvSpPr txBox="1">
            <a:spLocks/>
          </p:cNvSpPr>
          <p:nvPr/>
        </p:nvSpPr>
        <p:spPr>
          <a:xfrm>
            <a:off x="1523017" y="2002211"/>
            <a:ext cx="4494968" cy="3246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internal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profile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78F1B7C1-666C-4E40-A39B-51F63FDF3E9E}"/>
              </a:ext>
            </a:extLst>
          </p:cNvPr>
          <p:cNvSpPr txBox="1">
            <a:spLocks/>
          </p:cNvSpPr>
          <p:nvPr/>
        </p:nvSpPr>
        <p:spPr>
          <a:xfrm>
            <a:off x="6331856" y="2002211"/>
            <a:ext cx="4494968" cy="3246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8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444444">
                  <a:alpha val="0"/>
                </a:srgbClr>
              </a:gs>
              <a:gs pos="83000">
                <a:srgbClr val="000000">
                  <a:alpha val="89000"/>
                </a:srgbClr>
              </a:gs>
            </a:gsLst>
            <a:lin ang="5400000" scaled="1"/>
            <a:tileRect/>
          </a:gradFill>
          <a:effectLst/>
        </p:spPr>
        <p:txBody>
          <a:bodyPr wrap="square" lIns="182564" tIns="136923" rIns="136923" bIns="136923" rtlCol="0" anchor="ctr">
            <a:noAutofit/>
          </a:bodyPr>
          <a:lstStyle/>
          <a:p>
            <a:pPr algn="ctr" defTabSz="912823">
              <a:lnSpc>
                <a:spcPct val="90000"/>
              </a:lnSpc>
              <a:spcBef>
                <a:spcPts val="600"/>
              </a:spcBef>
              <a:defRPr/>
            </a:pP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7815" y="359100"/>
            <a:ext cx="10607040" cy="1421928"/>
          </a:xfrm>
        </p:spPr>
        <p:txBody>
          <a:bodyPr/>
          <a:lstStyle/>
          <a:p>
            <a:pPr algn="ctr"/>
            <a: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  <a:t>WHY TARGET BROKERS, UNDERWRITERS, ETC?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632538" y="2036035"/>
            <a:ext cx="4559462" cy="3424336"/>
            <a:chOff x="5732384" y="1507731"/>
            <a:chExt cx="3419596" cy="2568252"/>
          </a:xfrm>
        </p:grpSpPr>
        <p:grpSp>
          <p:nvGrpSpPr>
            <p:cNvPr id="21" name="Group 20"/>
            <p:cNvGrpSpPr/>
            <p:nvPr/>
          </p:nvGrpSpPr>
          <p:grpSpPr>
            <a:xfrm>
              <a:off x="5931726" y="1507731"/>
              <a:ext cx="3210126" cy="468810"/>
              <a:chOff x="4778769" y="3917787"/>
              <a:chExt cx="4441438" cy="717967"/>
            </a:xfrm>
          </p:grpSpPr>
          <p:sp>
            <p:nvSpPr>
              <p:cNvPr id="22" name="Right Arrow 5"/>
              <p:cNvSpPr/>
              <p:nvPr/>
            </p:nvSpPr>
            <p:spPr>
              <a:xfrm rot="16200000">
                <a:off x="6640504" y="2056052"/>
                <a:ext cx="717967" cy="444143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800"/>
                  </a:spcBef>
                </a:pPr>
                <a:endParaRPr lang="en-US" sz="2133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621095" y="4016309"/>
                <a:ext cx="3425511" cy="53026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PASSWORDS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32384" y="2207549"/>
              <a:ext cx="3409464" cy="468807"/>
              <a:chOff x="4502967" y="3917791"/>
              <a:chExt cx="4717237" cy="717962"/>
            </a:xfrm>
          </p:grpSpPr>
          <p:sp>
            <p:nvSpPr>
              <p:cNvPr id="25" name="Right Arrow 5"/>
              <p:cNvSpPr/>
              <p:nvPr/>
            </p:nvSpPr>
            <p:spPr>
              <a:xfrm rot="16200000">
                <a:off x="6640507" y="2056055"/>
                <a:ext cx="717962" cy="44414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800"/>
                  </a:spcBef>
                </a:pPr>
                <a:endParaRPr lang="en-US" sz="2133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502967" y="3991455"/>
                <a:ext cx="4543642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ACCOUNT DETAILS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931727" y="2907366"/>
              <a:ext cx="3202141" cy="421293"/>
              <a:chOff x="4789814" y="3917790"/>
              <a:chExt cx="4430390" cy="645195"/>
            </a:xfrm>
          </p:grpSpPr>
          <p:sp>
            <p:nvSpPr>
              <p:cNvPr id="28" name="Right Arrow 5"/>
              <p:cNvSpPr/>
              <p:nvPr/>
            </p:nvSpPr>
            <p:spPr>
              <a:xfrm rot="16200000">
                <a:off x="6682411" y="2025193"/>
                <a:ext cx="645195" cy="44303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800"/>
                  </a:spcBef>
                </a:pPr>
                <a:endParaRPr lang="en-US" sz="2133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49823" y="3997368"/>
                <a:ext cx="4096783" cy="53026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TARGETTED ATTACKS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880820" y="3607176"/>
              <a:ext cx="3271160" cy="468807"/>
              <a:chOff x="4694321" y="3917789"/>
              <a:chExt cx="4525884" cy="717962"/>
            </a:xfrm>
          </p:grpSpPr>
          <p:sp>
            <p:nvSpPr>
              <p:cNvPr id="49" name="Right Arrow 5"/>
              <p:cNvSpPr/>
              <p:nvPr/>
            </p:nvSpPr>
            <p:spPr>
              <a:xfrm rot="16200000">
                <a:off x="6633497" y="2049043"/>
                <a:ext cx="717962" cy="44554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800"/>
                  </a:spcBef>
                </a:pPr>
                <a:endParaRPr lang="en-US" sz="2133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94321" y="3953605"/>
                <a:ext cx="4352286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r"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DISRUPTION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-21287" y="2031194"/>
            <a:ext cx="4980397" cy="3429179"/>
            <a:chOff x="-7983" y="1585988"/>
            <a:chExt cx="3735298" cy="2571884"/>
          </a:xfrm>
        </p:grpSpPr>
        <p:grpSp>
          <p:nvGrpSpPr>
            <p:cNvPr id="33" name="Group 32"/>
            <p:cNvGrpSpPr/>
            <p:nvPr/>
          </p:nvGrpSpPr>
          <p:grpSpPr>
            <a:xfrm>
              <a:off x="-1" y="1585988"/>
              <a:ext cx="2980705" cy="472443"/>
              <a:chOff x="3242505" y="3561764"/>
              <a:chExt cx="4124018" cy="723530"/>
            </a:xfrm>
          </p:grpSpPr>
          <p:sp>
            <p:nvSpPr>
              <p:cNvPr id="34" name="Right Arrow 5"/>
              <p:cNvSpPr/>
              <p:nvPr/>
            </p:nvSpPr>
            <p:spPr>
              <a:xfrm rot="5400000" flipH="1">
                <a:off x="4942749" y="1861520"/>
                <a:ext cx="723530" cy="41240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47964" y="3607624"/>
                <a:ext cx="3814357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CLIENT DETAILS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981" y="2290887"/>
              <a:ext cx="3375913" cy="468807"/>
              <a:chOff x="3242506" y="3561764"/>
              <a:chExt cx="4670816" cy="717962"/>
            </a:xfrm>
          </p:grpSpPr>
          <p:sp>
            <p:nvSpPr>
              <p:cNvPr id="38" name="Right Arrow 5"/>
              <p:cNvSpPr/>
              <p:nvPr/>
            </p:nvSpPr>
            <p:spPr>
              <a:xfrm rot="5400000" flipH="1">
                <a:off x="4940012" y="1864258"/>
                <a:ext cx="717962" cy="41129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18039" y="3607623"/>
                <a:ext cx="4595283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PAYMENT INFO</a:t>
                </a:r>
                <a:endParaRPr lang="en-US" sz="2400" b="1" cap="all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-7983" y="2995790"/>
              <a:ext cx="3732982" cy="414755"/>
              <a:chOff x="3242506" y="3561765"/>
              <a:chExt cx="5164846" cy="635183"/>
            </a:xfrm>
          </p:grpSpPr>
          <p:sp>
            <p:nvSpPr>
              <p:cNvPr id="41" name="Right Arrow 5"/>
              <p:cNvSpPr/>
              <p:nvPr/>
            </p:nvSpPr>
            <p:spPr>
              <a:xfrm rot="5400000" flipH="1">
                <a:off x="4992446" y="1811825"/>
                <a:ext cx="635183" cy="413506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355805" y="3607623"/>
                <a:ext cx="5051547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EMAIL ADDRESSES</a:t>
                </a:r>
                <a:endParaRPr lang="en-US" sz="2400" b="1" cap="all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981" y="3689065"/>
              <a:ext cx="3719334" cy="468807"/>
              <a:chOff x="3242506" y="3543960"/>
              <a:chExt cx="5145963" cy="717962"/>
            </a:xfrm>
          </p:grpSpPr>
          <p:sp>
            <p:nvSpPr>
              <p:cNvPr id="44" name="Right Arrow 5"/>
              <p:cNvSpPr/>
              <p:nvPr/>
            </p:nvSpPr>
            <p:spPr>
              <a:xfrm rot="5400000" flipH="1">
                <a:off x="4940013" y="1846453"/>
                <a:ext cx="717962" cy="411297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5000"/>
                </a:srgbClr>
              </a:solidFill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36922" y="3607623"/>
                <a:ext cx="5051547" cy="530268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2400" b="1" cap="all" dirty="0">
                    <a:solidFill>
                      <a:schemeClr val="bg1"/>
                    </a:solidFill>
                  </a:rPr>
                  <a:t>SUPPLIER DETAILS</a:t>
                </a:r>
                <a:endParaRPr lang="en-US" sz="2400" b="1" cap="all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F629A51-0182-40B6-82ED-D25D21FFB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51" name="Title 9">
            <a:extLst>
              <a:ext uri="{FF2B5EF4-FFF2-40B4-BE49-F238E27FC236}">
                <a16:creationId xmlns:a16="http://schemas.microsoft.com/office/drawing/2014/main" id="{4A505AF5-2E68-4013-944D-0AE4874934F7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pic>
        <p:nvPicPr>
          <p:cNvPr id="1026" name="Picture 2" descr="https://www.postonline.co.uk/sites/postonline/files/styles/medium/public/2017-08/CII%202017%20logo%20in%20association.jpg?itok=M0grsVWa&amp;h=8adf9024">
            <a:extLst>
              <a:ext uri="{FF2B5EF4-FFF2-40B4-BE49-F238E27FC236}">
                <a16:creationId xmlns:a16="http://schemas.microsoft.com/office/drawing/2014/main" id="{96D430D9-D72F-4C4D-8AE7-3EFE9C8B1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4" b="8961"/>
          <a:stretch/>
        </p:blipFill>
        <p:spPr bwMode="auto">
          <a:xfrm>
            <a:off x="4402419" y="2944612"/>
            <a:ext cx="3260739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807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091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04" y="406823"/>
            <a:ext cx="11197239" cy="1466156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BUT... IS THE INSURANCE SECTOR BEING TARGETED?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11704" y="1901212"/>
            <a:ext cx="10212141" cy="882899"/>
            <a:chOff x="405246" y="1249681"/>
            <a:chExt cx="5343302" cy="565614"/>
          </a:xfrm>
        </p:grpSpPr>
        <p:sp>
          <p:nvSpPr>
            <p:cNvPr id="66" name="Rectangle 65"/>
            <p:cNvSpPr/>
            <p:nvPr/>
          </p:nvSpPr>
          <p:spPr>
            <a:xfrm>
              <a:off x="405246" y="1249681"/>
              <a:ext cx="5335156" cy="565614"/>
            </a:xfrm>
            <a:prstGeom prst="rect">
              <a:avLst/>
            </a:prstGeom>
            <a:solidFill>
              <a:schemeClr val="bg2">
                <a:alpha val="63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chemeClr val="tx2"/>
                </a:solidFill>
              </a:endParaRPr>
            </a:p>
          </p:txBody>
        </p:sp>
        <p:sp>
          <p:nvSpPr>
            <p:cNvPr id="81" name="TextBox 119"/>
            <p:cNvSpPr txBox="1"/>
            <p:nvPr>
              <p:custDataLst>
                <p:tags r:id="rId8"/>
              </p:custDataLst>
            </p:nvPr>
          </p:nvSpPr>
          <p:spPr>
            <a:xfrm>
              <a:off x="462305" y="1361254"/>
              <a:ext cx="5286243" cy="353291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  <p:txBody>
            <a:bodyPr vert="horz" wrap="square" lIns="34176" tIns="34176" rIns="34176" bIns="34176" rtlCol="0" anchor="ctr">
              <a:noAutofit/>
            </a:bodyPr>
            <a:lstStyle/>
            <a:p>
              <a:pPr marL="124881" indent="-124881" defTabSz="239178"/>
              <a:r>
                <a:rPr lang="en-US" sz="2800" b="1" kern="0" dirty="0">
                  <a:solidFill>
                    <a:srgbClr val="FFFFFF"/>
                  </a:solidFill>
                  <a:latin typeface="Arial" panose="020B0604020202020204"/>
                </a:rPr>
                <a:t>“</a:t>
              </a:r>
              <a:r>
                <a:rPr lang="en-GB" sz="2800" b="1" kern="0" dirty="0">
                  <a:solidFill>
                    <a:srgbClr val="FFFFFF"/>
                  </a:solidFill>
                  <a:latin typeface="Arial" panose="020B0604020202020204"/>
                </a:rPr>
                <a:t>113 targeted cyber attacks are directed at the average insurer ever year (over 2 a day!)</a:t>
              </a:r>
              <a:r>
                <a:rPr lang="en-US" sz="2800" b="1" kern="0" dirty="0">
                  <a:solidFill>
                    <a:srgbClr val="FFFFFF"/>
                  </a:solidFill>
                  <a:latin typeface="Arial" panose="020B0604020202020204"/>
                </a:rPr>
                <a:t>.”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44270" y="2888814"/>
            <a:ext cx="9644928" cy="1336902"/>
            <a:chOff x="708512" y="1065432"/>
            <a:chExt cx="5378267" cy="594669"/>
          </a:xfrm>
        </p:grpSpPr>
        <p:sp>
          <p:nvSpPr>
            <p:cNvPr id="90" name="Rectangle 89"/>
            <p:cNvSpPr/>
            <p:nvPr/>
          </p:nvSpPr>
          <p:spPr>
            <a:xfrm>
              <a:off x="708512" y="1065432"/>
              <a:ext cx="5378267" cy="594669"/>
            </a:xfrm>
            <a:prstGeom prst="rect">
              <a:avLst/>
            </a:prstGeom>
            <a:solidFill>
              <a:schemeClr val="bg2">
                <a:alpha val="63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chemeClr val="tx2"/>
                </a:solidFill>
              </a:endParaRPr>
            </a:p>
          </p:txBody>
        </p:sp>
        <p:sp>
          <p:nvSpPr>
            <p:cNvPr id="91" name="TextBox 119"/>
            <p:cNvSpPr txBox="1"/>
            <p:nvPr>
              <p:custDataLst>
                <p:tags r:id="rId7"/>
              </p:custDataLst>
            </p:nvPr>
          </p:nvSpPr>
          <p:spPr>
            <a:xfrm>
              <a:off x="743733" y="1117423"/>
              <a:ext cx="5307824" cy="353291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  <p:txBody>
            <a:bodyPr vert="horz" wrap="square" lIns="34176" tIns="34176" rIns="34176" bIns="34176" rtlCol="0" anchor="ctr">
              <a:noAutofit/>
            </a:bodyPr>
            <a:lstStyle/>
            <a:p>
              <a:pPr defTabSz="239178"/>
              <a:r>
                <a:rPr lang="en-GB" sz="2800" b="1" kern="0" dirty="0">
                  <a:solidFill>
                    <a:srgbClr val="FFFFFF"/>
                  </a:solidFill>
                  <a:latin typeface="Arial" panose="020B0604020202020204"/>
                </a:rPr>
                <a:t>London insurance broker held for a ransom of £20,000.. unable to access their systems… for a week!</a:t>
              </a:r>
              <a:endParaRPr lang="en-US" sz="28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112157" y="5270695"/>
            <a:ext cx="7696786" cy="899469"/>
            <a:chOff x="2321108" y="4003644"/>
            <a:chExt cx="5517438" cy="674602"/>
          </a:xfrm>
        </p:grpSpPr>
        <p:sp>
          <p:nvSpPr>
            <p:cNvPr id="95" name="Rectangle 94"/>
            <p:cNvSpPr/>
            <p:nvPr/>
          </p:nvSpPr>
          <p:spPr>
            <a:xfrm>
              <a:off x="2321108" y="4003644"/>
              <a:ext cx="5458003" cy="674602"/>
            </a:xfrm>
            <a:prstGeom prst="rect">
              <a:avLst/>
            </a:prstGeom>
            <a:solidFill>
              <a:schemeClr val="bg2">
                <a:alpha val="63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chemeClr val="tx2"/>
                </a:solidFill>
              </a:endParaRPr>
            </a:p>
          </p:txBody>
        </p:sp>
        <p:sp>
          <p:nvSpPr>
            <p:cNvPr id="96" name="TextBox 119"/>
            <p:cNvSpPr txBox="1"/>
            <p:nvPr>
              <p:custDataLst>
                <p:tags r:id="rId6"/>
              </p:custDataLst>
            </p:nvPr>
          </p:nvSpPr>
          <p:spPr>
            <a:xfrm>
              <a:off x="2430582" y="4215744"/>
              <a:ext cx="5407964" cy="249521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  <p:txBody>
            <a:bodyPr vert="horz" wrap="square" lIns="34176" tIns="34176" rIns="34176" bIns="34176" rtlCol="0" anchor="ctr">
              <a:noAutofit/>
            </a:bodyPr>
            <a:lstStyle/>
            <a:p>
              <a:pPr marL="124881" indent="-124881" defTabSz="239178"/>
              <a:r>
                <a:rPr lang="en-GB" sz="2800" b="1" kern="0" dirty="0">
                  <a:solidFill>
                    <a:srgbClr val="FFFFFF"/>
                  </a:solidFill>
                  <a:latin typeface="Arial" panose="020B0604020202020204"/>
                </a:rPr>
                <a:t>Carefirst Blue Cross Breach Hits 1.1M in 2015</a:t>
              </a:r>
              <a:endParaRPr lang="en-US" sz="28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33" name="TextBox 119">
            <a:extLst>
              <a:ext uri="{FF2B5EF4-FFF2-40B4-BE49-F238E27FC236}">
                <a16:creationId xmlns:a16="http://schemas.microsoft.com/office/drawing/2014/main" id="{B7DD7706-338A-416F-A19F-F4A2D75405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03441" y="2322787"/>
            <a:ext cx="7723929" cy="461324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r" defTabSz="239178"/>
            <a:r>
              <a:rPr lang="en-GB" sz="1400" kern="0" dirty="0">
                <a:solidFill>
                  <a:srgbClr val="FFFFFF"/>
                </a:solidFill>
                <a:latin typeface="Arial" panose="020B0604020202020204"/>
              </a:rPr>
              <a:t>Insuring Your Future, 2016</a:t>
            </a:r>
            <a:endParaRPr lang="en-US" sz="1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TextBox 119">
            <a:extLst>
              <a:ext uri="{FF2B5EF4-FFF2-40B4-BE49-F238E27FC236}">
                <a16:creationId xmlns:a16="http://schemas.microsoft.com/office/drawing/2014/main" id="{C39085A0-9864-4BDA-A293-07DB5C3890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42774" y="3746615"/>
            <a:ext cx="7723929" cy="461324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r" defTabSz="239178"/>
            <a:r>
              <a:rPr lang="en-GB" sz="1400" kern="0" dirty="0">
                <a:solidFill>
                  <a:srgbClr val="FFFFFF"/>
                </a:solidFill>
                <a:latin typeface="Arial" panose="020B0604020202020204"/>
              </a:rPr>
              <a:t>Undisclosed, 2017</a:t>
            </a:r>
            <a:endParaRPr lang="en-US" sz="1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71EBAE-CB44-47C8-9ADE-148EDA59DF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38" name="Title 9">
            <a:extLst>
              <a:ext uri="{FF2B5EF4-FFF2-40B4-BE49-F238E27FC236}">
                <a16:creationId xmlns:a16="http://schemas.microsoft.com/office/drawing/2014/main" id="{46137B70-5982-49D3-836F-3500E2CE10D1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25629D-1A91-4D34-870D-8F3EFDC18FB9}"/>
              </a:ext>
            </a:extLst>
          </p:cNvPr>
          <p:cNvGrpSpPr/>
          <p:nvPr/>
        </p:nvGrpSpPr>
        <p:grpSpPr>
          <a:xfrm>
            <a:off x="533977" y="4356723"/>
            <a:ext cx="8951929" cy="868986"/>
            <a:chOff x="656325" y="1172229"/>
            <a:chExt cx="5423097" cy="5946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4FBE0F-17EC-4C12-95D0-C37035078D1D}"/>
                </a:ext>
              </a:extLst>
            </p:cNvPr>
            <p:cNvSpPr/>
            <p:nvPr/>
          </p:nvSpPr>
          <p:spPr>
            <a:xfrm>
              <a:off x="656325" y="1172229"/>
              <a:ext cx="5378267" cy="594669"/>
            </a:xfrm>
            <a:prstGeom prst="rect">
              <a:avLst/>
            </a:prstGeom>
            <a:solidFill>
              <a:schemeClr val="bg2">
                <a:alpha val="63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19">
              <a:extLst>
                <a:ext uri="{FF2B5EF4-FFF2-40B4-BE49-F238E27FC236}">
                  <a16:creationId xmlns:a16="http://schemas.microsoft.com/office/drawing/2014/main" id="{8815E756-8368-4FE7-87A1-38E152E782A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91546" y="1445845"/>
              <a:ext cx="5387876" cy="4055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  <p:txBody>
            <a:bodyPr vert="horz" wrap="square" lIns="34176" tIns="34176" rIns="34176" bIns="34176" rtlCol="0" anchor="ctr">
              <a:noAutofit/>
            </a:bodyPr>
            <a:lstStyle/>
            <a:p>
              <a:pPr defTabSz="239178"/>
              <a:r>
                <a:rPr lang="en-GB" sz="2800" b="1" kern="0" dirty="0">
                  <a:solidFill>
                    <a:srgbClr val="FFFFFF"/>
                  </a:solidFill>
                  <a:latin typeface="Arial" panose="020B0604020202020204"/>
                </a:rPr>
                <a:t>48% of insurers say the greatest security impact comes from malicious insiders…</a:t>
              </a:r>
              <a:endParaRPr lang="en-US" sz="28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0" name="TextBox 119">
            <a:extLst>
              <a:ext uri="{FF2B5EF4-FFF2-40B4-BE49-F238E27FC236}">
                <a16:creationId xmlns:a16="http://schemas.microsoft.com/office/drawing/2014/main" id="{8B65CBA5-FA3B-43E0-8B1D-CCAE87CC24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11963" y="4790562"/>
            <a:ext cx="7723929" cy="461324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r" defTabSz="239178"/>
            <a:r>
              <a:rPr lang="en-GB" sz="1400" kern="0" dirty="0">
                <a:solidFill>
                  <a:srgbClr val="FFFFFF"/>
                </a:solidFill>
                <a:latin typeface="Arial" panose="020B0604020202020204"/>
              </a:rPr>
              <a:t>Accenture, 2017</a:t>
            </a:r>
            <a:endParaRPr lang="en-US" sz="1400" kern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51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9"/>
            </p:par>
          </p:childTnLst>
        </p:cTn>
      </p:par>
    </p:tnLst>
    <p:bldLst>
      <p:bldP spid="33" grpId="0" animBg="1"/>
      <p:bldP spid="3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4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0" y="0"/>
            <a:ext cx="12214673" cy="687377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41957" y="382039"/>
            <a:ext cx="11392574" cy="701731"/>
          </a:xfrm>
        </p:spPr>
        <p:txBody>
          <a:bodyPr/>
          <a:lstStyle/>
          <a:p>
            <a:r>
              <a:rPr lang="en-US" b="1" dirty="0"/>
              <a:t>WHAT ARE THE BIGGEST RISKS?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05200" y="1368539"/>
            <a:ext cx="8679333" cy="1030686"/>
            <a:chOff x="4250840" y="1158607"/>
            <a:chExt cx="8784902" cy="1054969"/>
          </a:xfrm>
          <a:solidFill>
            <a:srgbClr val="0070C0"/>
          </a:solidFill>
        </p:grpSpPr>
        <p:grpSp>
          <p:nvGrpSpPr>
            <p:cNvPr id="34" name="Group 33"/>
            <p:cNvGrpSpPr/>
            <p:nvPr/>
          </p:nvGrpSpPr>
          <p:grpSpPr>
            <a:xfrm>
              <a:off x="4250840" y="1158607"/>
              <a:ext cx="8784902" cy="1054969"/>
              <a:chOff x="4250840" y="1158607"/>
              <a:chExt cx="8784902" cy="1054969"/>
            </a:xfrm>
            <a:grpFill/>
          </p:grpSpPr>
          <p:sp>
            <p:nvSpPr>
              <p:cNvPr id="37" name="Right Arrow 5"/>
              <p:cNvSpPr/>
              <p:nvPr/>
            </p:nvSpPr>
            <p:spPr>
              <a:xfrm rot="16200000">
                <a:off x="8115806" y="-2706359"/>
                <a:ext cx="1054969" cy="878490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323512" y="1368442"/>
                <a:ext cx="7712227" cy="598552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DB8"/>
                  </a:buClr>
                </a:pPr>
                <a:r>
                  <a:rPr lang="en-US" sz="3200" b="1" cap="all" dirty="0">
                    <a:solidFill>
                      <a:srgbClr val="FFFFFF"/>
                    </a:solidFill>
                  </a:rPr>
                  <a:t>PHISHING EMAILS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377266" y="1284005"/>
              <a:ext cx="735933" cy="804173"/>
            </a:xfrm>
            <a:prstGeom prst="ellipse">
              <a:avLst/>
            </a:prstGeom>
            <a:grpFill/>
            <a:ln w="57150" cmpd="sng">
              <a:solidFill>
                <a:schemeClr val="bg1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05200" y="2605168"/>
            <a:ext cx="8679333" cy="1030685"/>
            <a:chOff x="2158222" y="1944043"/>
            <a:chExt cx="6985780" cy="773014"/>
          </a:xfrm>
          <a:solidFill>
            <a:srgbClr val="0070C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2158222" y="1944043"/>
              <a:ext cx="6985780" cy="773014"/>
              <a:chOff x="4250840" y="1158607"/>
              <a:chExt cx="8784902" cy="1054969"/>
            </a:xfrm>
            <a:grpFill/>
          </p:grpSpPr>
          <p:sp>
            <p:nvSpPr>
              <p:cNvPr id="43" name="Right Arrow 5"/>
              <p:cNvSpPr/>
              <p:nvPr/>
            </p:nvSpPr>
            <p:spPr>
              <a:xfrm rot="16200000">
                <a:off x="8115806" y="-2706359"/>
                <a:ext cx="1054969" cy="878490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323511" y="1368442"/>
                <a:ext cx="7712231" cy="598553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DB8"/>
                  </a:buClr>
                </a:pPr>
                <a:r>
                  <a:rPr lang="en-US" sz="3200" b="1" cap="all" dirty="0">
                    <a:solidFill>
                      <a:srgbClr val="FFFFFF"/>
                    </a:solidFill>
                  </a:rPr>
                  <a:t>RANSOMWARE</a:t>
                </a: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2258756" y="2038163"/>
              <a:ext cx="585216" cy="589247"/>
            </a:xfrm>
            <a:prstGeom prst="ellipse">
              <a:avLst/>
            </a:prstGeom>
            <a:grpFill/>
            <a:ln w="57150" cmpd="sng">
              <a:solidFill>
                <a:schemeClr val="bg1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27870" y="3841797"/>
            <a:ext cx="8989170" cy="1030685"/>
            <a:chOff x="2158222" y="2871515"/>
            <a:chExt cx="7235160" cy="773014"/>
          </a:xfrm>
          <a:solidFill>
            <a:srgbClr val="0070C0"/>
          </a:solidFill>
        </p:grpSpPr>
        <p:grpSp>
          <p:nvGrpSpPr>
            <p:cNvPr id="46" name="Group 45"/>
            <p:cNvGrpSpPr/>
            <p:nvPr/>
          </p:nvGrpSpPr>
          <p:grpSpPr>
            <a:xfrm>
              <a:off x="2158222" y="2871515"/>
              <a:ext cx="7235160" cy="773014"/>
              <a:chOff x="4250840" y="1158607"/>
              <a:chExt cx="9098507" cy="1054969"/>
            </a:xfrm>
            <a:grpFill/>
          </p:grpSpPr>
          <p:sp>
            <p:nvSpPr>
              <p:cNvPr id="49" name="Right Arrow 5"/>
              <p:cNvSpPr/>
              <p:nvPr/>
            </p:nvSpPr>
            <p:spPr>
              <a:xfrm rot="16200000">
                <a:off x="8115806" y="-2706359"/>
                <a:ext cx="1054969" cy="878490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323512" y="1368442"/>
                <a:ext cx="8025835" cy="598553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DB8"/>
                  </a:buClr>
                </a:pPr>
                <a:r>
                  <a:rPr lang="en-US" sz="3200" b="1" cap="all" dirty="0">
                    <a:solidFill>
                      <a:srgbClr val="FFFFFF"/>
                    </a:solidFill>
                  </a:rPr>
                  <a:t>BOGUS BOSS / SUPPLER FRAUD </a:t>
                </a: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2258756" y="2961163"/>
              <a:ext cx="585216" cy="589247"/>
            </a:xfrm>
            <a:prstGeom prst="ellipse">
              <a:avLst/>
            </a:prstGeom>
            <a:grpFill/>
            <a:ln w="57150" cmpd="sng">
              <a:solidFill>
                <a:schemeClr val="bg1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8" name="Title 9">
            <a:extLst>
              <a:ext uri="{FF2B5EF4-FFF2-40B4-BE49-F238E27FC236}">
                <a16:creationId xmlns:a16="http://schemas.microsoft.com/office/drawing/2014/main" id="{ECC4AD6E-F577-4170-86FA-22021E56874A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pic>
        <p:nvPicPr>
          <p:cNvPr id="59" name="Picture 4" descr="http://now.symassets.com/now/en/GB_SITE/pu/images/Non-Product/Misc/img_what_is_phishing_258x150.png">
            <a:extLst>
              <a:ext uri="{FF2B5EF4-FFF2-40B4-BE49-F238E27FC236}">
                <a16:creationId xmlns:a16="http://schemas.microsoft.com/office/drawing/2014/main" id="{95A3CD76-413F-4A69-ABAD-E46B1FAC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" y="1311500"/>
            <a:ext cx="3176907" cy="18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c.s-microsoft.com/en-us/CMSImages/crilock.png?version=df727b67-4c23-84a3-60a9-85ec588cf92a">
            <a:extLst>
              <a:ext uri="{FF2B5EF4-FFF2-40B4-BE49-F238E27FC236}">
                <a16:creationId xmlns:a16="http://schemas.microsoft.com/office/drawing/2014/main" id="{93D8CBB4-B517-47C1-8776-7F1CF947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2430369"/>
            <a:ext cx="1992065" cy="14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blog.cloudmark.com/wp-content/uploads/2016/04/Picture1.png">
            <a:extLst>
              <a:ext uri="{FF2B5EF4-FFF2-40B4-BE49-F238E27FC236}">
                <a16:creationId xmlns:a16="http://schemas.microsoft.com/office/drawing/2014/main" id="{AE1631E9-A3CB-4E49-8226-C314787A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" y="3511765"/>
            <a:ext cx="2276361" cy="15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hedgeconnection.com/blog/wp-content/uploads/2015/10/ThinkstockPhotos-469790945.jpg">
            <a:extLst>
              <a:ext uri="{FF2B5EF4-FFF2-40B4-BE49-F238E27FC236}">
                <a16:creationId xmlns:a16="http://schemas.microsoft.com/office/drawing/2014/main" id="{317B6DC6-0D08-4C1D-8A41-B28021D09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1290"/>
          <a:stretch/>
        </p:blipFill>
        <p:spPr bwMode="auto">
          <a:xfrm>
            <a:off x="1407974" y="4796283"/>
            <a:ext cx="1872132" cy="1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0268805-C5A2-4E01-A841-4403EACB0926}"/>
              </a:ext>
            </a:extLst>
          </p:cNvPr>
          <p:cNvGrpSpPr/>
          <p:nvPr/>
        </p:nvGrpSpPr>
        <p:grpSpPr>
          <a:xfrm>
            <a:off x="3505199" y="5075550"/>
            <a:ext cx="8989170" cy="1030684"/>
            <a:chOff x="2158222" y="2871516"/>
            <a:chExt cx="7235160" cy="773014"/>
          </a:xfrm>
          <a:solidFill>
            <a:srgbClr val="0070C0"/>
          </a:solidFill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B2BAAF5-4820-4A84-862D-D2112F8F5BE8}"/>
                </a:ext>
              </a:extLst>
            </p:cNvPr>
            <p:cNvGrpSpPr/>
            <p:nvPr/>
          </p:nvGrpSpPr>
          <p:grpSpPr>
            <a:xfrm>
              <a:off x="2158222" y="2871516"/>
              <a:ext cx="7235160" cy="773014"/>
              <a:chOff x="4250840" y="1158608"/>
              <a:chExt cx="9098507" cy="1054969"/>
            </a:xfrm>
            <a:grpFill/>
          </p:grpSpPr>
          <p:sp>
            <p:nvSpPr>
              <p:cNvPr id="66" name="Right Arrow 5">
                <a:extLst>
                  <a:ext uri="{FF2B5EF4-FFF2-40B4-BE49-F238E27FC236}">
                    <a16:creationId xmlns:a16="http://schemas.microsoft.com/office/drawing/2014/main" id="{EA9DBFD4-C41A-4E4F-9885-53143E511DF5}"/>
                  </a:ext>
                </a:extLst>
              </p:cNvPr>
              <p:cNvSpPr/>
              <p:nvPr/>
            </p:nvSpPr>
            <p:spPr>
              <a:xfrm rot="16200000">
                <a:off x="8115806" y="-2706358"/>
                <a:ext cx="1054969" cy="878490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9050" cap="sq" cmpd="sng">
                <a:noFill/>
                <a:miter lim="800000"/>
              </a:ln>
              <a:effectLst/>
            </p:spPr>
            <p:txBody>
  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667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8005432-3F3D-40DA-96C4-804DE01AD939}"/>
                  </a:ext>
                </a:extLst>
              </p:cNvPr>
              <p:cNvSpPr/>
              <p:nvPr/>
            </p:nvSpPr>
            <p:spPr>
              <a:xfrm>
                <a:off x="5323512" y="1368442"/>
                <a:ext cx="8025835" cy="598553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DB8"/>
                  </a:buClr>
                </a:pPr>
                <a:r>
                  <a:rPr lang="en-US" sz="3200" b="1" cap="all" dirty="0">
                    <a:solidFill>
                      <a:srgbClr val="FFFFFF"/>
                    </a:solidFill>
                  </a:rPr>
                  <a:t>SOCIAL ENGINEERING</a:t>
                </a:r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09C556-9B24-4386-A181-A6B89904911C}"/>
                </a:ext>
              </a:extLst>
            </p:cNvPr>
            <p:cNvSpPr/>
            <p:nvPr/>
          </p:nvSpPr>
          <p:spPr>
            <a:xfrm>
              <a:off x="2258756" y="2961163"/>
              <a:ext cx="585216" cy="589247"/>
            </a:xfrm>
            <a:prstGeom prst="ellipse">
              <a:avLst/>
            </a:prstGeom>
            <a:grpFill/>
            <a:ln w="57150" cmpd="sng">
              <a:solidFill>
                <a:schemeClr val="bg1"/>
              </a:solidFill>
            </a:ln>
            <a:effectLst/>
          </p:spPr>
          <p:txBody>
            <a:bodyPr wrap="square" lIns="243840" tIns="182880" rIns="182880" bIns="18288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  <a:defRPr/>
              </a:pPr>
              <a:endParaRPr lang="en-US" sz="2667" kern="0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1759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GettyImages-108221431.jpg"/>
          <p:cNvPicPr>
            <a:picLocks noChangeAspect="1"/>
          </p:cNvPicPr>
          <p:nvPr/>
        </p:nvPicPr>
        <p:blipFill rotWithShape="1">
          <a:blip r:embed="rId4" cstate="email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0" y="0"/>
            <a:ext cx="12214673" cy="687377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41957" y="382039"/>
            <a:ext cx="11392574" cy="798680"/>
          </a:xfrm>
        </p:spPr>
        <p:txBody>
          <a:bodyPr/>
          <a:lstStyle/>
          <a:p>
            <a:r>
              <a:rPr lang="en-US" b="1" dirty="0"/>
              <a:t>FCA OPINION: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16000" y="1368540"/>
            <a:ext cx="11168533" cy="3493746"/>
            <a:chOff x="4250840" y="1158607"/>
            <a:chExt cx="8784902" cy="1054969"/>
          </a:xfrm>
          <a:solidFill>
            <a:srgbClr val="0070C0"/>
          </a:solidFill>
        </p:grpSpPr>
        <p:sp>
          <p:nvSpPr>
            <p:cNvPr id="37" name="Right Arrow 5"/>
            <p:cNvSpPr/>
            <p:nvPr/>
          </p:nvSpPr>
          <p:spPr>
            <a:xfrm rot="16200000">
              <a:off x="8115806" y="-2706359"/>
              <a:ext cx="1054969" cy="878490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9050" cap="sq" cmpd="sng">
              <a:noFill/>
              <a:miter lim="800000"/>
            </a:ln>
            <a:effectLst/>
          </p:spPr>
          <p:txBody>
  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2667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35139" y="1295267"/>
              <a:ext cx="7712227" cy="575366"/>
            </a:xfrm>
            <a:prstGeom prst="rect">
              <a:avLst/>
            </a:prstGeom>
            <a:grpFill/>
            <a:effectLst/>
          </p:spPr>
          <p:txBody>
            <a:bodyPr wrap="square">
              <a:spAutoFit/>
            </a:bodyPr>
            <a:lstStyle/>
            <a:p>
              <a:pPr>
                <a:buClr>
                  <a:srgbClr val="007DB8"/>
                </a:buClr>
              </a:pPr>
              <a:r>
                <a:rPr lang="en-US" sz="3200" b="1" i="1" cap="all" dirty="0">
                  <a:solidFill>
                    <a:srgbClr val="FFFFFF"/>
                  </a:solidFill>
                </a:rPr>
                <a:t>“</a:t>
              </a:r>
              <a:r>
                <a:rPr lang="en-GB" sz="3200" b="1" i="1" cap="all" dirty="0">
                  <a:solidFill>
                    <a:srgbClr val="FFFFFF"/>
                  </a:solidFill>
                </a:rPr>
                <a:t>We need to empower staff to make secure decisions themselves…. Examples include: </a:t>
              </a:r>
            </a:p>
            <a:p>
              <a:pPr>
                <a:buClr>
                  <a:srgbClr val="007DB8"/>
                </a:buClr>
              </a:pPr>
              <a:endParaRPr lang="en-GB" sz="3200" b="1" i="1" cap="all" dirty="0">
                <a:solidFill>
                  <a:srgbClr val="FFFFFF"/>
                </a:solidFill>
              </a:endParaRPr>
            </a:p>
            <a:p>
              <a:pPr marL="457200" indent="-457200">
                <a:buClr>
                  <a:schemeClr val="bg1"/>
                </a:buClr>
                <a:buFont typeface="Wingdings" panose="05000000000000000000" pitchFamily="2" charset="2"/>
                <a:buChar char="q"/>
              </a:pPr>
              <a:r>
                <a:rPr lang="en-GB" sz="3200" b="1" i="1" cap="all" dirty="0">
                  <a:solidFill>
                    <a:srgbClr val="FFFFFF"/>
                  </a:solidFill>
                </a:rPr>
                <a:t>EDUCATE STAFF</a:t>
              </a:r>
            </a:p>
            <a:p>
              <a:pPr marL="457200" indent="-457200">
                <a:buClr>
                  <a:schemeClr val="bg1"/>
                </a:buClr>
                <a:buFont typeface="Wingdings" panose="05000000000000000000" pitchFamily="2" charset="2"/>
                <a:buChar char="q"/>
              </a:pPr>
              <a:r>
                <a:rPr lang="en-GB" sz="3200" b="1" i="1" cap="all" dirty="0">
                  <a:solidFill>
                    <a:srgbClr val="FFFFFF"/>
                  </a:solidFill>
                </a:rPr>
                <a:t>introducing fake phishing scams”</a:t>
              </a:r>
            </a:p>
          </p:txBody>
        </p:sp>
      </p:grpSp>
      <p:sp>
        <p:nvSpPr>
          <p:cNvPr id="58" name="Title 9">
            <a:extLst>
              <a:ext uri="{FF2B5EF4-FFF2-40B4-BE49-F238E27FC236}">
                <a16:creationId xmlns:a16="http://schemas.microsoft.com/office/drawing/2014/main" id="{ECC4AD6E-F577-4170-86FA-22021E56874A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2EC3D-FBF8-45DD-B0DB-C161B31961C5}"/>
              </a:ext>
            </a:extLst>
          </p:cNvPr>
          <p:cNvSpPr/>
          <p:nvPr/>
        </p:nvSpPr>
        <p:spPr>
          <a:xfrm>
            <a:off x="1015999" y="5314865"/>
            <a:ext cx="1004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DB8"/>
              </a:buClr>
            </a:pPr>
            <a:r>
              <a:rPr lang="en-GB" sz="4000" b="1" cap="all" dirty="0">
                <a:solidFill>
                  <a:srgbClr val="FFFFFF"/>
                </a:solidFill>
              </a:rPr>
              <a:t>WHAT ARE YOU DOING INTERNALLY?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54540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09040" cy="686758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BD67A-D575-4CF0-BB63-317A59DF9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3000">
                <a:srgbClr val="444444">
                  <a:alpha val="0"/>
                </a:srgbClr>
              </a:gs>
              <a:gs pos="83000">
                <a:srgbClr val="000000">
                  <a:alpha val="89000"/>
                </a:srgbClr>
              </a:gs>
            </a:gsLst>
            <a:lin ang="5400000" scaled="1"/>
            <a:tileRect/>
          </a:gradFill>
          <a:effectLst/>
        </p:spPr>
        <p:txBody>
          <a:bodyPr wrap="square" lIns="182564" tIns="136923" rIns="136923" bIns="136923" rtlCol="0" anchor="ctr">
            <a:noAutofit/>
          </a:bodyPr>
          <a:lstStyle/>
          <a:p>
            <a:pPr algn="ctr" defTabSz="912823">
              <a:lnSpc>
                <a:spcPct val="90000"/>
              </a:lnSpc>
              <a:spcBef>
                <a:spcPts val="600"/>
              </a:spcBef>
              <a:defRPr/>
            </a:pP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itle 4">
            <a:extLst>
              <a:ext uri="{FF2B5EF4-FFF2-40B4-BE49-F238E27FC236}">
                <a16:creationId xmlns:a16="http://schemas.microsoft.com/office/drawing/2014/main" id="{D86B3390-FB72-4855-9EC5-01B50F66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16" y="577720"/>
            <a:ext cx="10607040" cy="7571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  <a:t>REDUCING YOUR INTERNAL RISK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532C945-8F19-4334-A9F7-781709FAD7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440" y="5819172"/>
            <a:ext cx="3080485" cy="832070"/>
          </a:xfrm>
          <a:prstGeom prst="rect">
            <a:avLst/>
          </a:prstGeom>
        </p:spPr>
      </p:pic>
      <p:sp>
        <p:nvSpPr>
          <p:cNvPr id="65" name="Title 9">
            <a:extLst>
              <a:ext uri="{FF2B5EF4-FFF2-40B4-BE49-F238E27FC236}">
                <a16:creationId xmlns:a16="http://schemas.microsoft.com/office/drawing/2014/main" id="{FAEB5700-EC3A-44F6-A3E4-8FB027B02D31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2440606-EF39-4B7E-9005-C5702873ABD7}"/>
              </a:ext>
            </a:extLst>
          </p:cNvPr>
          <p:cNvGrpSpPr/>
          <p:nvPr/>
        </p:nvGrpSpPr>
        <p:grpSpPr>
          <a:xfrm>
            <a:off x="820002" y="2017292"/>
            <a:ext cx="1230680" cy="1230680"/>
            <a:chOff x="2303463" y="3892551"/>
            <a:chExt cx="490537" cy="490537"/>
          </a:xfrm>
        </p:grpSpPr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C08C2477-FA55-4C63-B647-797BF3DA7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4060826"/>
              <a:ext cx="490537" cy="169863"/>
            </a:xfrm>
            <a:custGeom>
              <a:avLst/>
              <a:gdLst>
                <a:gd name="T0" fmla="*/ 309 w 309"/>
                <a:gd name="T1" fmla="*/ 70 h 107"/>
                <a:gd name="T2" fmla="*/ 275 w 309"/>
                <a:gd name="T3" fmla="*/ 0 h 107"/>
                <a:gd name="T4" fmla="*/ 152 w 309"/>
                <a:gd name="T5" fmla="*/ 37 h 107"/>
                <a:gd name="T6" fmla="*/ 31 w 309"/>
                <a:gd name="T7" fmla="*/ 0 h 107"/>
                <a:gd name="T8" fmla="*/ 0 w 309"/>
                <a:gd name="T9" fmla="*/ 70 h 107"/>
                <a:gd name="T10" fmla="*/ 123 w 309"/>
                <a:gd name="T11" fmla="*/ 107 h 107"/>
                <a:gd name="T12" fmla="*/ 152 w 309"/>
                <a:gd name="T13" fmla="*/ 49 h 107"/>
                <a:gd name="T14" fmla="*/ 186 w 309"/>
                <a:gd name="T15" fmla="*/ 107 h 107"/>
                <a:gd name="T16" fmla="*/ 309 w 309"/>
                <a:gd name="T17" fmla="*/ 7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107">
                  <a:moveTo>
                    <a:pt x="309" y="70"/>
                  </a:moveTo>
                  <a:lnTo>
                    <a:pt x="275" y="0"/>
                  </a:lnTo>
                  <a:lnTo>
                    <a:pt x="152" y="37"/>
                  </a:lnTo>
                  <a:lnTo>
                    <a:pt x="31" y="0"/>
                  </a:lnTo>
                  <a:lnTo>
                    <a:pt x="0" y="70"/>
                  </a:lnTo>
                  <a:lnTo>
                    <a:pt x="123" y="107"/>
                  </a:lnTo>
                  <a:lnTo>
                    <a:pt x="152" y="49"/>
                  </a:lnTo>
                  <a:lnTo>
                    <a:pt x="186" y="107"/>
                  </a:lnTo>
                  <a:lnTo>
                    <a:pt x="309" y="7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444444"/>
                </a:solidFill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7488C2C-B8C5-42F1-8E14-895B9A5F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3892551"/>
              <a:ext cx="490537" cy="165100"/>
            </a:xfrm>
            <a:custGeom>
              <a:avLst/>
              <a:gdLst>
                <a:gd name="T0" fmla="*/ 309 w 309"/>
                <a:gd name="T1" fmla="*/ 37 h 104"/>
                <a:gd name="T2" fmla="*/ 275 w 309"/>
                <a:gd name="T3" fmla="*/ 104 h 104"/>
                <a:gd name="T4" fmla="*/ 152 w 309"/>
                <a:gd name="T5" fmla="*/ 68 h 104"/>
                <a:gd name="T6" fmla="*/ 31 w 309"/>
                <a:gd name="T7" fmla="*/ 104 h 104"/>
                <a:gd name="T8" fmla="*/ 0 w 309"/>
                <a:gd name="T9" fmla="*/ 37 h 104"/>
                <a:gd name="T10" fmla="*/ 123 w 309"/>
                <a:gd name="T11" fmla="*/ 0 h 104"/>
                <a:gd name="T12" fmla="*/ 152 w 309"/>
                <a:gd name="T13" fmla="*/ 58 h 104"/>
                <a:gd name="T14" fmla="*/ 186 w 309"/>
                <a:gd name="T15" fmla="*/ 0 h 104"/>
                <a:gd name="T16" fmla="*/ 309 w 309"/>
                <a:gd name="T17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104">
                  <a:moveTo>
                    <a:pt x="309" y="37"/>
                  </a:moveTo>
                  <a:lnTo>
                    <a:pt x="275" y="104"/>
                  </a:lnTo>
                  <a:lnTo>
                    <a:pt x="152" y="68"/>
                  </a:lnTo>
                  <a:lnTo>
                    <a:pt x="31" y="104"/>
                  </a:lnTo>
                  <a:lnTo>
                    <a:pt x="0" y="37"/>
                  </a:lnTo>
                  <a:lnTo>
                    <a:pt x="123" y="0"/>
                  </a:lnTo>
                  <a:lnTo>
                    <a:pt x="152" y="58"/>
                  </a:lnTo>
                  <a:lnTo>
                    <a:pt x="186" y="0"/>
                  </a:lnTo>
                  <a:lnTo>
                    <a:pt x="309" y="37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444444"/>
                </a:solidFill>
              </a:endParaRPr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1316A14A-562C-4A76-B9B8-C7C44542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4230688"/>
              <a:ext cx="371475" cy="152400"/>
            </a:xfrm>
            <a:custGeom>
              <a:avLst/>
              <a:gdLst>
                <a:gd name="T0" fmla="*/ 234 w 234"/>
                <a:gd name="T1" fmla="*/ 7 h 96"/>
                <a:gd name="T2" fmla="*/ 135 w 234"/>
                <a:gd name="T3" fmla="*/ 31 h 96"/>
                <a:gd name="T4" fmla="*/ 118 w 234"/>
                <a:gd name="T5" fmla="*/ 0 h 96"/>
                <a:gd name="T6" fmla="*/ 118 w 234"/>
                <a:gd name="T7" fmla="*/ 0 h 96"/>
                <a:gd name="T8" fmla="*/ 118 w 234"/>
                <a:gd name="T9" fmla="*/ 0 h 96"/>
                <a:gd name="T10" fmla="*/ 118 w 234"/>
                <a:gd name="T11" fmla="*/ 0 h 96"/>
                <a:gd name="T12" fmla="*/ 118 w 234"/>
                <a:gd name="T13" fmla="*/ 0 h 96"/>
                <a:gd name="T14" fmla="*/ 118 w 234"/>
                <a:gd name="T15" fmla="*/ 0 h 96"/>
                <a:gd name="T16" fmla="*/ 118 w 234"/>
                <a:gd name="T17" fmla="*/ 0 h 96"/>
                <a:gd name="T18" fmla="*/ 99 w 234"/>
                <a:gd name="T19" fmla="*/ 31 h 96"/>
                <a:gd name="T20" fmla="*/ 0 w 234"/>
                <a:gd name="T21" fmla="*/ 7 h 96"/>
                <a:gd name="T22" fmla="*/ 3 w 234"/>
                <a:gd name="T23" fmla="*/ 65 h 96"/>
                <a:gd name="T24" fmla="*/ 118 w 234"/>
                <a:gd name="T25" fmla="*/ 96 h 96"/>
                <a:gd name="T26" fmla="*/ 118 w 234"/>
                <a:gd name="T27" fmla="*/ 96 h 96"/>
                <a:gd name="T28" fmla="*/ 118 w 234"/>
                <a:gd name="T29" fmla="*/ 96 h 96"/>
                <a:gd name="T30" fmla="*/ 118 w 234"/>
                <a:gd name="T31" fmla="*/ 96 h 96"/>
                <a:gd name="T32" fmla="*/ 118 w 234"/>
                <a:gd name="T33" fmla="*/ 96 h 96"/>
                <a:gd name="T34" fmla="*/ 232 w 234"/>
                <a:gd name="T35" fmla="*/ 65 h 96"/>
                <a:gd name="T36" fmla="*/ 234 w 234"/>
                <a:gd name="T37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96">
                  <a:moveTo>
                    <a:pt x="234" y="7"/>
                  </a:moveTo>
                  <a:lnTo>
                    <a:pt x="135" y="31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99" y="31"/>
                  </a:lnTo>
                  <a:lnTo>
                    <a:pt x="0" y="7"/>
                  </a:lnTo>
                  <a:lnTo>
                    <a:pt x="3" y="65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232" y="65"/>
                  </a:lnTo>
                  <a:lnTo>
                    <a:pt x="234" y="7"/>
                  </a:lnTo>
                  <a:close/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444444"/>
                </a:solidFill>
              </a:endParaRPr>
            </a:p>
          </p:txBody>
        </p:sp>
      </p:grpSp>
      <p:sp>
        <p:nvSpPr>
          <p:cNvPr id="101" name="Right Arrow 5">
            <a:extLst>
              <a:ext uri="{FF2B5EF4-FFF2-40B4-BE49-F238E27FC236}">
                <a16:creationId xmlns:a16="http://schemas.microsoft.com/office/drawing/2014/main" id="{2DFC32EA-E0F2-4AF7-8355-17E0880BF09F}"/>
              </a:ext>
            </a:extLst>
          </p:cNvPr>
          <p:cNvSpPr/>
          <p:nvPr/>
        </p:nvSpPr>
        <p:spPr>
          <a:xfrm rot="5400000" flipH="1">
            <a:off x="3659863" y="487376"/>
            <a:ext cx="1794769" cy="439327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>
              <a:alpha val="75000"/>
            </a:srgbClr>
          </a:solidFill>
          <a:ln w="19050" cap="sq" cmpd="sng">
            <a:noFill/>
            <a:miter lim="800000"/>
          </a:ln>
          <a:effectLst/>
        </p:spPr>
        <p:txBody>
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D0E685B-2FC8-4E64-9BFA-EA08666860F0}"/>
              </a:ext>
            </a:extLst>
          </p:cNvPr>
          <p:cNvSpPr/>
          <p:nvPr/>
        </p:nvSpPr>
        <p:spPr>
          <a:xfrm>
            <a:off x="2477294" y="1912569"/>
            <a:ext cx="367585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cap="all" dirty="0">
                <a:solidFill>
                  <a:schemeClr val="bg1"/>
                </a:solidFill>
              </a:rPr>
              <a:t>IT SOFTWARE / MEASURES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AA8651E-13DF-406F-864E-1FEB0335D6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1" y="3863312"/>
            <a:ext cx="1369823" cy="1573514"/>
          </a:xfrm>
          <a:prstGeom prst="rect">
            <a:avLst/>
          </a:prstGeom>
        </p:spPr>
      </p:pic>
      <p:sp>
        <p:nvSpPr>
          <p:cNvPr id="113" name="Right Arrow 5">
            <a:extLst>
              <a:ext uri="{FF2B5EF4-FFF2-40B4-BE49-F238E27FC236}">
                <a16:creationId xmlns:a16="http://schemas.microsoft.com/office/drawing/2014/main" id="{40ED80FF-13D6-4D20-B6AF-D17E53AB922A}"/>
              </a:ext>
            </a:extLst>
          </p:cNvPr>
          <p:cNvSpPr/>
          <p:nvPr/>
        </p:nvSpPr>
        <p:spPr>
          <a:xfrm rot="5400000" flipH="1">
            <a:off x="3641720" y="2470466"/>
            <a:ext cx="1829089" cy="439327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>
              <a:alpha val="75000"/>
            </a:srgbClr>
          </a:solidFill>
          <a:ln w="19050" cap="sq" cmpd="sng">
            <a:noFill/>
            <a:miter lim="800000"/>
          </a:ln>
          <a:effectLst/>
        </p:spPr>
        <p:txBody>
          <a:bodyPr rot="0" spcFirstLastPara="0" vertOverflow="overflow" horzOverflow="overflow" vert="horz" wrap="square" lIns="24384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C4E62-33E1-4D39-8144-4D2E38883A4D}"/>
              </a:ext>
            </a:extLst>
          </p:cNvPr>
          <p:cNvSpPr/>
          <p:nvPr/>
        </p:nvSpPr>
        <p:spPr>
          <a:xfrm>
            <a:off x="2476289" y="3864998"/>
            <a:ext cx="367585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b="1" cap="all" dirty="0">
                <a:solidFill>
                  <a:schemeClr val="bg1"/>
                </a:solidFill>
              </a:rPr>
              <a:t>EMPLOYEE FOCUS</a:t>
            </a:r>
          </a:p>
        </p:txBody>
      </p:sp>
      <p:sp>
        <p:nvSpPr>
          <p:cNvPr id="108" name="TextBox 119">
            <a:extLst>
              <a:ext uri="{FF2B5EF4-FFF2-40B4-BE49-F238E27FC236}">
                <a16:creationId xmlns:a16="http://schemas.microsoft.com/office/drawing/2014/main" id="{03CC1516-F5F1-4929-AA2C-AC2A3CD50A6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69180" y="184393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Over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9" name="TextBox 119">
            <a:extLst>
              <a:ext uri="{FF2B5EF4-FFF2-40B4-BE49-F238E27FC236}">
                <a16:creationId xmlns:a16="http://schemas.microsoft.com/office/drawing/2014/main" id="{57CA3E20-F826-4C37-99B1-4FFF80B136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12055" y="3352033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incidents involve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0" name="TextBox 119">
            <a:extLst>
              <a:ext uri="{FF2B5EF4-FFF2-40B4-BE49-F238E27FC236}">
                <a16:creationId xmlns:a16="http://schemas.microsoft.com/office/drawing/2014/main" id="{48F02D7E-3D7B-4F3D-80FA-F80F7CD59B0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12055" y="475706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2800" b="1" kern="0" dirty="0">
                <a:solidFill>
                  <a:srgbClr val="FFFFFF"/>
                </a:solidFill>
                <a:latin typeface="Arial" panose="020B0604020202020204"/>
              </a:rPr>
              <a:t>behaviour</a:t>
            </a:r>
            <a:endParaRPr lang="en-US" sz="28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1" name="TextBox 119">
            <a:extLst>
              <a:ext uri="{FF2B5EF4-FFF2-40B4-BE49-F238E27FC236}">
                <a16:creationId xmlns:a16="http://schemas.microsoft.com/office/drawing/2014/main" id="{6C2BB835-8C43-4C4E-AAFB-7D562AE157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12055" y="2601529"/>
            <a:ext cx="386077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8000" b="1" kern="0" dirty="0">
                <a:solidFill>
                  <a:srgbClr val="FFFFFF"/>
                </a:solidFill>
                <a:latin typeface="Arial" panose="020B0604020202020204"/>
              </a:rPr>
              <a:t>90%</a:t>
            </a:r>
            <a:endParaRPr lang="en-US" sz="80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2" name="TextBox 119">
            <a:extLst>
              <a:ext uri="{FF2B5EF4-FFF2-40B4-BE49-F238E27FC236}">
                <a16:creationId xmlns:a16="http://schemas.microsoft.com/office/drawing/2014/main" id="{4AFD80EC-AA9F-4747-B1A0-58C1C635B8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92955" y="3972496"/>
            <a:ext cx="4413220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algn="ctr" defTabSz="239178"/>
            <a:r>
              <a:rPr lang="en-GB" sz="6600" b="1" kern="0" dirty="0">
                <a:solidFill>
                  <a:srgbClr val="FFFFFF"/>
                </a:solidFill>
                <a:latin typeface="Arial" panose="020B0604020202020204"/>
              </a:rPr>
              <a:t>employee</a:t>
            </a:r>
            <a:endParaRPr lang="en-US" sz="660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5" name="TextBox 119">
            <a:extLst>
              <a:ext uri="{FF2B5EF4-FFF2-40B4-BE49-F238E27FC236}">
                <a16:creationId xmlns:a16="http://schemas.microsoft.com/office/drawing/2014/main" id="{7D00FC0B-F398-4E81-9CE2-266C28106C1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603108" y="2842761"/>
            <a:ext cx="4022605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defTabSz="239178"/>
            <a:r>
              <a:rPr lang="en-GB" kern="0" dirty="0">
                <a:solidFill>
                  <a:srgbClr val="FFFFFF"/>
                </a:solidFill>
                <a:latin typeface="Arial" panose="020B0604020202020204"/>
              </a:rPr>
              <a:t>Firewalls, anti-virus, anti-malware, regular updates and patching, back up data, encryption</a:t>
            </a:r>
            <a:endParaRPr lang="en-US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6" name="TextBox 119">
            <a:extLst>
              <a:ext uri="{FF2B5EF4-FFF2-40B4-BE49-F238E27FC236}">
                <a16:creationId xmlns:a16="http://schemas.microsoft.com/office/drawing/2014/main" id="{62FEB088-D0F4-42FB-8A17-8F5747273BF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44961" y="4604288"/>
            <a:ext cx="4022605" cy="55147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124881" indent="-124881" defTabSz="239178"/>
            <a:r>
              <a:rPr lang="en-GB" sz="2000" kern="0" dirty="0">
                <a:solidFill>
                  <a:srgbClr val="FFFFFF"/>
                </a:solidFill>
                <a:latin typeface="Arial" panose="020B0604020202020204"/>
              </a:rPr>
              <a:t>Develop positive security culture with cyber training, simulated phishing and best practice</a:t>
            </a: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7846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13" grpId="0" animBg="1"/>
      <p:bldP spid="106" grpId="0"/>
      <p:bldP spid="108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5797973"/>
            <a:ext cx="12192000" cy="1060027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" y="0"/>
            <a:ext cx="12192000" cy="68580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rot="10800000">
            <a:off x="0" y="-1"/>
            <a:ext cx="12192000" cy="6858001"/>
          </a:xfrm>
          <a:prstGeom prst="rect">
            <a:avLst/>
          </a:prstGeom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E5E52-55BD-47EE-900A-09CD8E1A03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191" r="16936"/>
          <a:stretch/>
        </p:blipFill>
        <p:spPr>
          <a:xfrm>
            <a:off x="3709923" y="-7725"/>
            <a:ext cx="5399211" cy="5787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4616" r="23340"/>
          <a:stretch/>
        </p:blipFill>
        <p:spPr>
          <a:xfrm>
            <a:off x="22955" y="22989"/>
            <a:ext cx="3686967" cy="58334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5797973"/>
            <a:ext cx="12192000" cy="106002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mpd="sng">
            <a:noFill/>
          </a:ln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42" name="Picture 6" descr="Image result">
            <a:extLst>
              <a:ext uri="{FF2B5EF4-FFF2-40B4-BE49-F238E27FC236}">
                <a16:creationId xmlns:a16="http://schemas.microsoft.com/office/drawing/2014/main" id="{7877F58C-D53D-4A3E-B382-574FB9479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r="50047" b="1870"/>
          <a:stretch/>
        </p:blipFill>
        <p:spPr bwMode="auto">
          <a:xfrm>
            <a:off x="8376407" y="1688"/>
            <a:ext cx="3824020" cy="57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78153" y="-7725"/>
            <a:ext cx="12348306" cy="726317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00"/>
              </a:gs>
              <a:gs pos="21000">
                <a:srgbClr val="2D2D2D"/>
              </a:gs>
              <a:gs pos="71000">
                <a:srgbClr val="404040">
                  <a:alpha val="65000"/>
                </a:srgbClr>
              </a:gs>
            </a:gsLst>
            <a:lin ang="16200000" scaled="1"/>
            <a:tileRect/>
          </a:gradFill>
          <a:ln w="12700" cmpd="sng">
            <a:noFill/>
          </a:ln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667" dirty="0">
              <a:solidFill>
                <a:schemeClr val="tx2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17655" y="3659220"/>
            <a:ext cx="3570445" cy="2870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67" dirty="0">
              <a:solidFill>
                <a:srgbClr val="FFFFFF"/>
              </a:solidFill>
              <a:latin typeface="Verdana"/>
              <a:sym typeface="Calibri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363173" y="3659220"/>
            <a:ext cx="3465655" cy="2870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355" indent="-213355"/>
            <a:endParaRPr lang="en-US" sz="1467" dirty="0">
              <a:solidFill>
                <a:srgbClr val="FFFFFF"/>
              </a:solidFill>
              <a:latin typeface="Verdana"/>
              <a:sym typeface="Calibri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8203899" y="3659220"/>
            <a:ext cx="3811639" cy="2870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355" indent="-213355"/>
            <a:endParaRPr lang="en-US" sz="1467" dirty="0">
              <a:solidFill>
                <a:srgbClr val="FFFFFF"/>
              </a:solidFill>
              <a:latin typeface="Verdana"/>
              <a:sym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584" y="4640456"/>
            <a:ext cx="342208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INTENTIONAL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07297" y="4640456"/>
            <a:ext cx="28143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RECKLESS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145293" y="4640456"/>
            <a:ext cx="404670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3600" b="1" dirty="0">
                <a:ln w="25400">
                  <a:noFill/>
                </a:ln>
                <a:solidFill>
                  <a:srgbClr val="00B0F0"/>
                </a:solidFill>
                <a:latin typeface="Arial" panose="020B0604020202020204" pitchFamily="34" charset="0"/>
                <a:ea typeface="Dell Replica Light" charset="0"/>
                <a:cs typeface="Arial" panose="020B0604020202020204" pitchFamily="34" charset="0"/>
              </a:rPr>
              <a:t>NEGLIGENT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80037E52-82BD-412A-BFDF-5CD0ADE5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16" y="577720"/>
            <a:ext cx="10607040" cy="7571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9525">
                  <a:gradFill>
                    <a:gsLst>
                      <a:gs pos="0">
                        <a:srgbClr val="007DB8">
                          <a:lumMod val="5000"/>
                          <a:lumOff val="95000"/>
                        </a:srgbClr>
                      </a:gs>
                      <a:gs pos="46000">
                        <a:srgbClr val="FFFFFF">
                          <a:lumMod val="95000"/>
                        </a:srgbClr>
                      </a:gs>
                      <a:gs pos="14000">
                        <a:srgbClr val="FFFFFF">
                          <a:lumMod val="85000"/>
                        </a:srgbClr>
                      </a:gs>
                      <a:gs pos="92000">
                        <a:srgbClr val="FFFFFF">
                          <a:lumMod val="75000"/>
                        </a:srgb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a typeface="Dell Replica Light" charset="0"/>
              </a:rPr>
              <a:t>EMPLOYEE FOCUS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18E0B8B-D32C-475A-8D0C-C84E84610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338" y="5911951"/>
            <a:ext cx="3080485" cy="832070"/>
          </a:xfrm>
          <a:prstGeom prst="rect">
            <a:avLst/>
          </a:prstGeom>
        </p:spPr>
      </p:pic>
      <p:sp>
        <p:nvSpPr>
          <p:cNvPr id="35" name="Title 9">
            <a:extLst>
              <a:ext uri="{FF2B5EF4-FFF2-40B4-BE49-F238E27FC236}">
                <a16:creationId xmlns:a16="http://schemas.microsoft.com/office/drawing/2014/main" id="{EB641019-291D-4414-82F7-6CA75C956DF8}"/>
              </a:ext>
            </a:extLst>
          </p:cNvPr>
          <p:cNvSpPr txBox="1">
            <a:spLocks/>
          </p:cNvSpPr>
          <p:nvPr/>
        </p:nvSpPr>
        <p:spPr>
          <a:xfrm>
            <a:off x="4444889" y="5411600"/>
            <a:ext cx="7389642" cy="123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www.thebfpp.org</a:t>
            </a:r>
          </a:p>
        </p:txBody>
      </p:sp>
      <p:sp>
        <p:nvSpPr>
          <p:cNvPr id="43" name="TextBox 119">
            <a:extLst>
              <a:ext uri="{FF2B5EF4-FFF2-40B4-BE49-F238E27FC236}">
                <a16:creationId xmlns:a16="http://schemas.microsoft.com/office/drawing/2014/main" id="{3411A32D-16A4-43AD-A65B-15011F5AA0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7715" y="1863858"/>
            <a:ext cx="3177446" cy="215168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Disgruntled employee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Axe to grind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Bit of a rogue</a:t>
            </a:r>
            <a:endParaRPr lang="en-US" sz="28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4" name="TextBox 119">
            <a:extLst>
              <a:ext uri="{FF2B5EF4-FFF2-40B4-BE49-F238E27FC236}">
                <a16:creationId xmlns:a16="http://schemas.microsoft.com/office/drawing/2014/main" id="{04E517C0-46DC-4971-86AA-321E6757741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54442" y="1990039"/>
            <a:ext cx="3177446" cy="215168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Not malicious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Lacking guidance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Lacking training</a:t>
            </a:r>
            <a:endParaRPr lang="en-US" sz="28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5" name="TextBox 119">
            <a:extLst>
              <a:ext uri="{FF2B5EF4-FFF2-40B4-BE49-F238E27FC236}">
                <a16:creationId xmlns:a16="http://schemas.microsoft.com/office/drawing/2014/main" id="{48D6F560-D9F2-4CC8-B0AD-22DBAB7238A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66683" y="1857638"/>
            <a:ext cx="3177446" cy="215168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wrap="square" lIns="34176" tIns="34176" rIns="34176" bIns="34176" rtlCol="0" anchor="ctr">
            <a:noAutofit/>
          </a:bodyPr>
          <a:lstStyle/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Ignore guidance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Ignore training</a:t>
            </a: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457200" indent="-457200" defTabSz="239178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FFFFFF"/>
                </a:solidFill>
                <a:latin typeface="Arial" panose="020B0604020202020204"/>
              </a:rPr>
              <a:t>Nightmare demographic</a:t>
            </a:r>
            <a:endParaRPr lang="en-US" sz="2800" kern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5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2" grpId="0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151</TotalTime>
  <Words>1362</Words>
  <Application>Microsoft Office PowerPoint</Application>
  <PresentationFormat>Widescreen</PresentationFormat>
  <Paragraphs>286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Dell Replica Light</vt:lpstr>
      <vt:lpstr>Gill Sans MT</vt:lpstr>
      <vt:lpstr>Impact</vt:lpstr>
      <vt:lpstr>Verdana</vt:lpstr>
      <vt:lpstr>Wingdings</vt:lpstr>
      <vt:lpstr>Badge</vt:lpstr>
      <vt:lpstr>PowerPoint Presentation</vt:lpstr>
      <vt:lpstr>PowerPoint Presentation</vt:lpstr>
      <vt:lpstr>PowerPoint Presentation</vt:lpstr>
      <vt:lpstr>WHY TARGET BROKERS, UNDERWRITERS, ETC?</vt:lpstr>
      <vt:lpstr>BUT... IS THE INSURANCE SECTOR BEING TARGETED?</vt:lpstr>
      <vt:lpstr>WHAT ARE THE BIGGEST RISKS?</vt:lpstr>
      <vt:lpstr>FCA OPINION:</vt:lpstr>
      <vt:lpstr>REDUCING YOUR INTERNAL RISK</vt:lpstr>
      <vt:lpstr>EMPLOYEE FOCUS</vt:lpstr>
      <vt:lpstr>HOW TO LIMIT EMPLOYEE RISK</vt:lpstr>
      <vt:lpstr>OPPORTUNITY?</vt:lpstr>
      <vt:lpstr>UNDERSTAND, ENGAGE.</vt:lpstr>
      <vt:lpstr>PowerPoint Presentation</vt:lpstr>
      <vt:lpstr>DEVELOP A POSITIVE  SECURITY 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 A FREE WEEKEND AT BARTON GRANGE HOTEL</dc:title>
  <dc:creator>Edward Whittingham</dc:creator>
  <cp:lastModifiedBy>Edward Whittingham</cp:lastModifiedBy>
  <cp:revision>16</cp:revision>
  <dcterms:created xsi:type="dcterms:W3CDTF">2017-09-21T07:19:58Z</dcterms:created>
  <dcterms:modified xsi:type="dcterms:W3CDTF">2017-09-21T09:58:05Z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7BBFE4D7-E419-4CA4-82EC-B8FAE9010EE0</vt:lpwstr>
  </property>
  <property fmtid="{D5CDD505-2E9C-101B-9397-08002B2CF9AE}" pid="3" name="ArticulatePath">
    <vt:lpwstr>Competition Slide</vt:lpwstr>
  </property>
</Properties>
</file>