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60" r:id="rId3"/>
    <p:sldId id="273" r:id="rId4"/>
    <p:sldId id="314" r:id="rId5"/>
    <p:sldId id="261" r:id="rId6"/>
    <p:sldId id="265" r:id="rId7"/>
    <p:sldId id="315" r:id="rId8"/>
    <p:sldId id="307" r:id="rId9"/>
    <p:sldId id="308" r:id="rId10"/>
    <p:sldId id="270" r:id="rId11"/>
    <p:sldId id="321" r:id="rId12"/>
    <p:sldId id="322" r:id="rId13"/>
    <p:sldId id="271" r:id="rId14"/>
    <p:sldId id="272" r:id="rId15"/>
    <p:sldId id="280" r:id="rId16"/>
    <p:sldId id="269" r:id="rId17"/>
    <p:sldId id="319" r:id="rId18"/>
    <p:sldId id="264" r:id="rId19"/>
    <p:sldId id="305" r:id="rId20"/>
    <p:sldId id="299" r:id="rId21"/>
    <p:sldId id="323" r:id="rId22"/>
    <p:sldId id="324" r:id="rId23"/>
    <p:sldId id="313" r:id="rId24"/>
    <p:sldId id="325" r:id="rId25"/>
    <p:sldId id="263" r:id="rId26"/>
  </p:sldIdLst>
  <p:sldSz cx="9144000" cy="5143500" type="screen16x9"/>
  <p:notesSz cx="6858000" cy="9144000"/>
  <p:defaultTextStyle>
    <a:defPPr>
      <a:defRPr lang="en-US"/>
    </a:defPPr>
    <a:lvl1pPr marL="0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389626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23557553-3A22-FE4C-95F3-726DC4DACD5D}">
          <p14:sldIdLst>
            <p14:sldId id="256"/>
            <p14:sldId id="260"/>
            <p14:sldId id="273"/>
            <p14:sldId id="314"/>
            <p14:sldId id="261"/>
            <p14:sldId id="265"/>
            <p14:sldId id="315"/>
            <p14:sldId id="307"/>
            <p14:sldId id="308"/>
            <p14:sldId id="270"/>
            <p14:sldId id="321"/>
            <p14:sldId id="322"/>
            <p14:sldId id="271"/>
            <p14:sldId id="272"/>
            <p14:sldId id="280"/>
            <p14:sldId id="269"/>
            <p14:sldId id="319"/>
            <p14:sldId id="264"/>
            <p14:sldId id="305"/>
            <p14:sldId id="299"/>
            <p14:sldId id="323"/>
            <p14:sldId id="324"/>
            <p14:sldId id="313"/>
            <p14:sldId id="325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44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7C29CB-D944-457B-A222-3B91C7FA5CD5}" v="488" dt="2018-10-15T15:13:30.2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665" autoAdjust="0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ry Percival" userId="3c9bf7ba77ba8f74" providerId="LiveId" clId="{DEEDF979-CF2E-4914-84CA-C5EA67A805A8}"/>
    <pc:docChg chg="undo custSel addSld delSld modSld modSection">
      <pc:chgData name="Rory Percival" userId="3c9bf7ba77ba8f74" providerId="LiveId" clId="{DEEDF979-CF2E-4914-84CA-C5EA67A805A8}" dt="2018-10-04T14:20:32.858" v="314" actId="14100"/>
      <pc:docMkLst>
        <pc:docMk/>
      </pc:docMkLst>
      <pc:sldChg chg="modSp">
        <pc:chgData name="Rory Percival" userId="3c9bf7ba77ba8f74" providerId="LiveId" clId="{DEEDF979-CF2E-4914-84CA-C5EA67A805A8}" dt="2018-10-04T14:03:45.498" v="58" actId="20577"/>
        <pc:sldMkLst>
          <pc:docMk/>
          <pc:sldMk cId="1045922288" sldId="260"/>
        </pc:sldMkLst>
        <pc:spChg chg="mod">
          <ac:chgData name="Rory Percival" userId="3c9bf7ba77ba8f74" providerId="LiveId" clId="{DEEDF979-CF2E-4914-84CA-C5EA67A805A8}" dt="2018-10-04T14:03:45.498" v="58" actId="20577"/>
          <ac:spMkLst>
            <pc:docMk/>
            <pc:sldMk cId="1045922288" sldId="260"/>
            <ac:spMk id="5" creationId="{00000000-0000-0000-0000-000000000000}"/>
          </ac:spMkLst>
        </pc:spChg>
      </pc:sldChg>
      <pc:sldChg chg="addSp modSp">
        <pc:chgData name="Rory Percival" userId="3c9bf7ba77ba8f74" providerId="LiveId" clId="{DEEDF979-CF2E-4914-84CA-C5EA67A805A8}" dt="2018-10-04T14:11:53.527" v="236" actId="1076"/>
        <pc:sldMkLst>
          <pc:docMk/>
          <pc:sldMk cId="3536292300" sldId="261"/>
        </pc:sldMkLst>
        <pc:spChg chg="add mod">
          <ac:chgData name="Rory Percival" userId="3c9bf7ba77ba8f74" providerId="LiveId" clId="{DEEDF979-CF2E-4914-84CA-C5EA67A805A8}" dt="2018-10-04T14:11:53.527" v="236" actId="1076"/>
          <ac:spMkLst>
            <pc:docMk/>
            <pc:sldMk cId="3536292300" sldId="261"/>
            <ac:spMk id="2" creationId="{2C49BED8-CB96-4277-9136-89E70EBB5A28}"/>
          </ac:spMkLst>
        </pc:spChg>
        <pc:spChg chg="add mod">
          <ac:chgData name="Rory Percival" userId="3c9bf7ba77ba8f74" providerId="LiveId" clId="{DEEDF979-CF2E-4914-84CA-C5EA67A805A8}" dt="2018-10-04T14:10:41.583" v="210" actId="14100"/>
          <ac:spMkLst>
            <pc:docMk/>
            <pc:sldMk cId="3536292300" sldId="261"/>
            <ac:spMk id="6" creationId="{E200FE37-E4BD-4DAF-9101-06E38AECF13F}"/>
          </ac:spMkLst>
        </pc:spChg>
        <pc:spChg chg="mod">
          <ac:chgData name="Rory Percival" userId="3c9bf7ba77ba8f74" providerId="LiveId" clId="{DEEDF979-CF2E-4914-84CA-C5EA67A805A8}" dt="2018-10-04T14:11:19.696" v="227" actId="20577"/>
          <ac:spMkLst>
            <pc:docMk/>
            <pc:sldMk cId="3536292300" sldId="261"/>
            <ac:spMk id="8" creationId="{00000000-0000-0000-0000-000000000000}"/>
          </ac:spMkLst>
        </pc:spChg>
        <pc:spChg chg="mod">
          <ac:chgData name="Rory Percival" userId="3c9bf7ba77ba8f74" providerId="LiveId" clId="{DEEDF979-CF2E-4914-84CA-C5EA67A805A8}" dt="2018-10-04T14:10:05.978" v="201" actId="20577"/>
          <ac:spMkLst>
            <pc:docMk/>
            <pc:sldMk cId="3536292300" sldId="261"/>
            <ac:spMk id="9" creationId="{00000000-0000-0000-0000-000000000000}"/>
          </ac:spMkLst>
        </pc:spChg>
        <pc:spChg chg="add mod">
          <ac:chgData name="Rory Percival" userId="3c9bf7ba77ba8f74" providerId="LiveId" clId="{DEEDF979-CF2E-4914-84CA-C5EA67A805A8}" dt="2018-10-04T14:11:35.324" v="231" actId="14100"/>
          <ac:spMkLst>
            <pc:docMk/>
            <pc:sldMk cId="3536292300" sldId="261"/>
            <ac:spMk id="10" creationId="{445932E3-3792-40D1-B2B8-26A75448C0F1}"/>
          </ac:spMkLst>
        </pc:spChg>
        <pc:picChg chg="add mod">
          <ac:chgData name="Rory Percival" userId="3c9bf7ba77ba8f74" providerId="LiveId" clId="{DEEDF979-CF2E-4914-84CA-C5EA67A805A8}" dt="2018-10-04T14:11:45.016" v="235" actId="1076"/>
          <ac:picMkLst>
            <pc:docMk/>
            <pc:sldMk cId="3536292300" sldId="261"/>
            <ac:picMk id="3" creationId="{E2018458-D8AB-4F48-98FA-04DC193AFC47}"/>
          </ac:picMkLst>
        </pc:picChg>
      </pc:sldChg>
      <pc:sldChg chg="modSp">
        <pc:chgData name="Rory Percival" userId="3c9bf7ba77ba8f74" providerId="LiveId" clId="{DEEDF979-CF2E-4914-84CA-C5EA67A805A8}" dt="2018-10-04T14:11:09.708" v="216" actId="20577"/>
        <pc:sldMkLst>
          <pc:docMk/>
          <pc:sldMk cId="1744936811" sldId="265"/>
        </pc:sldMkLst>
        <pc:spChg chg="mod">
          <ac:chgData name="Rory Percival" userId="3c9bf7ba77ba8f74" providerId="LiveId" clId="{DEEDF979-CF2E-4914-84CA-C5EA67A805A8}" dt="2018-10-04T14:11:09.708" v="216" actId="20577"/>
          <ac:spMkLst>
            <pc:docMk/>
            <pc:sldMk cId="1744936811" sldId="265"/>
            <ac:spMk id="3" creationId="{E8AAB4D7-A9D8-43FA-840C-82AAC6945CB8}"/>
          </ac:spMkLst>
        </pc:spChg>
      </pc:sldChg>
      <pc:sldChg chg="addSp modSp">
        <pc:chgData name="Rory Percival" userId="3c9bf7ba77ba8f74" providerId="LiveId" clId="{DEEDF979-CF2E-4914-84CA-C5EA67A805A8}" dt="2018-10-04T14:14:01.612" v="278" actId="20577"/>
        <pc:sldMkLst>
          <pc:docMk/>
          <pc:sldMk cId="4171303527" sldId="270"/>
        </pc:sldMkLst>
        <pc:spChg chg="mod">
          <ac:chgData name="Rory Percival" userId="3c9bf7ba77ba8f74" providerId="LiveId" clId="{DEEDF979-CF2E-4914-84CA-C5EA67A805A8}" dt="2018-10-04T14:13:37.798" v="271" actId="1076"/>
          <ac:spMkLst>
            <pc:docMk/>
            <pc:sldMk cId="4171303527" sldId="270"/>
            <ac:spMk id="2" creationId="{00000000-0000-0000-0000-000000000000}"/>
          </ac:spMkLst>
        </pc:spChg>
        <pc:spChg chg="add mod">
          <ac:chgData name="Rory Percival" userId="3c9bf7ba77ba8f74" providerId="LiveId" clId="{DEEDF979-CF2E-4914-84CA-C5EA67A805A8}" dt="2018-10-04T14:14:01.612" v="278" actId="20577"/>
          <ac:spMkLst>
            <pc:docMk/>
            <pc:sldMk cId="4171303527" sldId="270"/>
            <ac:spMk id="17" creationId="{F575969A-ED97-4591-9E23-AB0129B170B4}"/>
          </ac:spMkLst>
        </pc:spChg>
      </pc:sldChg>
      <pc:sldChg chg="modSp">
        <pc:chgData name="Rory Percival" userId="3c9bf7ba77ba8f74" providerId="LiveId" clId="{DEEDF979-CF2E-4914-84CA-C5EA67A805A8}" dt="2018-10-04T14:04:37.799" v="136" actId="15"/>
        <pc:sldMkLst>
          <pc:docMk/>
          <pc:sldMk cId="186242476" sldId="273"/>
        </pc:sldMkLst>
        <pc:spChg chg="mod">
          <ac:chgData name="Rory Percival" userId="3c9bf7ba77ba8f74" providerId="LiveId" clId="{DEEDF979-CF2E-4914-84CA-C5EA67A805A8}" dt="2018-10-04T14:04:37.799" v="136" actId="15"/>
          <ac:spMkLst>
            <pc:docMk/>
            <pc:sldMk cId="186242476" sldId="273"/>
            <ac:spMk id="3" creationId="{DADC6EE6-570C-4700-A900-6091D50EF223}"/>
          </ac:spMkLst>
        </pc:spChg>
      </pc:sldChg>
      <pc:sldChg chg="modSp add">
        <pc:chgData name="Rory Percival" userId="3c9bf7ba77ba8f74" providerId="LiveId" clId="{DEEDF979-CF2E-4914-84CA-C5EA67A805A8}" dt="2018-10-04T14:15:55.541" v="301"/>
        <pc:sldMkLst>
          <pc:docMk/>
          <pc:sldMk cId="3496242861" sldId="321"/>
        </pc:sldMkLst>
        <pc:spChg chg="mod">
          <ac:chgData name="Rory Percival" userId="3c9bf7ba77ba8f74" providerId="LiveId" clId="{DEEDF979-CF2E-4914-84CA-C5EA67A805A8}" dt="2018-10-04T14:14:50.053" v="299" actId="20577"/>
          <ac:spMkLst>
            <pc:docMk/>
            <pc:sldMk cId="3496242861" sldId="321"/>
            <ac:spMk id="2" creationId="{2D44ABB0-EB7E-4811-9879-B9EFDC3803B0}"/>
          </ac:spMkLst>
        </pc:spChg>
        <pc:spChg chg="mod">
          <ac:chgData name="Rory Percival" userId="3c9bf7ba77ba8f74" providerId="LiveId" clId="{DEEDF979-CF2E-4914-84CA-C5EA67A805A8}" dt="2018-10-04T14:15:55.541" v="301"/>
          <ac:spMkLst>
            <pc:docMk/>
            <pc:sldMk cId="3496242861" sldId="321"/>
            <ac:spMk id="3" creationId="{8ED7F306-5DF6-456D-BC95-36485A17FB0C}"/>
          </ac:spMkLst>
        </pc:spChg>
      </pc:sldChg>
      <pc:sldChg chg="addSp delSp modSp add">
        <pc:chgData name="Rory Percival" userId="3c9bf7ba77ba8f74" providerId="LiveId" clId="{DEEDF979-CF2E-4914-84CA-C5EA67A805A8}" dt="2018-10-04T14:17:46.686" v="304" actId="14100"/>
        <pc:sldMkLst>
          <pc:docMk/>
          <pc:sldMk cId="2861637720" sldId="322"/>
        </pc:sldMkLst>
        <pc:spChg chg="del">
          <ac:chgData name="Rory Percival" userId="3c9bf7ba77ba8f74" providerId="LiveId" clId="{DEEDF979-CF2E-4914-84CA-C5EA67A805A8}" dt="2018-10-04T14:17:37.233" v="302"/>
          <ac:spMkLst>
            <pc:docMk/>
            <pc:sldMk cId="2861637720" sldId="322"/>
            <ac:spMk id="3" creationId="{F991D0D2-760A-4BE9-9EB0-28F356B596DC}"/>
          </ac:spMkLst>
        </pc:spChg>
        <pc:picChg chg="add mod">
          <ac:chgData name="Rory Percival" userId="3c9bf7ba77ba8f74" providerId="LiveId" clId="{DEEDF979-CF2E-4914-84CA-C5EA67A805A8}" dt="2018-10-04T14:17:46.686" v="304" actId="14100"/>
          <ac:picMkLst>
            <pc:docMk/>
            <pc:sldMk cId="2861637720" sldId="322"/>
            <ac:picMk id="4" creationId="{76932297-EDE0-49BC-8BCF-786E80968F09}"/>
          </ac:picMkLst>
        </pc:picChg>
      </pc:sldChg>
      <pc:sldChg chg="addSp modSp add">
        <pc:chgData name="Rory Percival" userId="3c9bf7ba77ba8f74" providerId="LiveId" clId="{DEEDF979-CF2E-4914-84CA-C5EA67A805A8}" dt="2018-10-04T14:19:18.337" v="310" actId="14100"/>
        <pc:sldMkLst>
          <pc:docMk/>
          <pc:sldMk cId="443833236" sldId="323"/>
        </pc:sldMkLst>
        <pc:picChg chg="add mod">
          <ac:chgData name="Rory Percival" userId="3c9bf7ba77ba8f74" providerId="LiveId" clId="{DEEDF979-CF2E-4914-84CA-C5EA67A805A8}" dt="2018-10-04T14:19:18.337" v="310" actId="14100"/>
          <ac:picMkLst>
            <pc:docMk/>
            <pc:sldMk cId="443833236" sldId="323"/>
            <ac:picMk id="4" creationId="{9A075AA0-2BDA-4F8C-8B76-27527D20DC3B}"/>
          </ac:picMkLst>
        </pc:picChg>
      </pc:sldChg>
      <pc:sldChg chg="addSp delSp modSp add">
        <pc:chgData name="Rory Percival" userId="3c9bf7ba77ba8f74" providerId="LiveId" clId="{DEEDF979-CF2E-4914-84CA-C5EA67A805A8}" dt="2018-10-04T14:20:32.858" v="314" actId="14100"/>
        <pc:sldMkLst>
          <pc:docMk/>
          <pc:sldMk cId="840006928" sldId="324"/>
        </pc:sldMkLst>
        <pc:spChg chg="del">
          <ac:chgData name="Rory Percival" userId="3c9bf7ba77ba8f74" providerId="LiveId" clId="{DEEDF979-CF2E-4914-84CA-C5EA67A805A8}" dt="2018-10-04T14:20:23.701" v="312"/>
          <ac:spMkLst>
            <pc:docMk/>
            <pc:sldMk cId="840006928" sldId="324"/>
            <ac:spMk id="3" creationId="{09AD4A67-8C8D-48F0-83CC-CF26F10841A4}"/>
          </ac:spMkLst>
        </pc:spChg>
        <pc:picChg chg="add mod">
          <ac:chgData name="Rory Percival" userId="3c9bf7ba77ba8f74" providerId="LiveId" clId="{DEEDF979-CF2E-4914-84CA-C5EA67A805A8}" dt="2018-10-04T14:20:32.858" v="314" actId="14100"/>
          <ac:picMkLst>
            <pc:docMk/>
            <pc:sldMk cId="840006928" sldId="324"/>
            <ac:picMk id="4" creationId="{674FA314-0ED1-4CDF-A056-BF15EC30E67F}"/>
          </ac:picMkLst>
        </pc:picChg>
      </pc:sldChg>
    </pc:docChg>
  </pc:docChgLst>
  <pc:docChgLst>
    <pc:chgData name="Rory Percival" userId="3c9bf7ba77ba8f74" providerId="LiveId" clId="{397C29CB-D944-457B-A222-3B91C7FA5CD5}"/>
    <pc:docChg chg="custSel delSld modSld modSection">
      <pc:chgData name="Rory Percival" userId="3c9bf7ba77ba8f74" providerId="LiveId" clId="{397C29CB-D944-457B-A222-3B91C7FA5CD5}" dt="2018-10-15T15:13:30.227" v="167" actId="20577"/>
      <pc:docMkLst>
        <pc:docMk/>
      </pc:docMkLst>
      <pc:sldChg chg="modSp">
        <pc:chgData name="Rory Percival" userId="3c9bf7ba77ba8f74" providerId="LiveId" clId="{397C29CB-D944-457B-A222-3B91C7FA5CD5}" dt="2018-10-15T15:13:30.227" v="167" actId="20577"/>
        <pc:sldMkLst>
          <pc:docMk/>
          <pc:sldMk cId="3536292300" sldId="261"/>
        </pc:sldMkLst>
        <pc:spChg chg="mod">
          <ac:chgData name="Rory Percival" userId="3c9bf7ba77ba8f74" providerId="LiveId" clId="{397C29CB-D944-457B-A222-3B91C7FA5CD5}" dt="2018-10-15T15:13:30.227" v="167" actId="20577"/>
          <ac:spMkLst>
            <pc:docMk/>
            <pc:sldMk cId="3536292300" sldId="261"/>
            <ac:spMk id="6" creationId="{E200FE37-E4BD-4DAF-9101-06E38AECF13F}"/>
          </ac:spMkLst>
        </pc:spChg>
      </pc:sldChg>
      <pc:sldChg chg="modSp">
        <pc:chgData name="Rory Percival" userId="3c9bf7ba77ba8f74" providerId="LiveId" clId="{397C29CB-D944-457B-A222-3B91C7FA5CD5}" dt="2018-10-04T14:23:46.240" v="138" actId="6549"/>
        <pc:sldMkLst>
          <pc:docMk/>
          <pc:sldMk cId="186242476" sldId="273"/>
        </pc:sldMkLst>
        <pc:spChg chg="mod">
          <ac:chgData name="Rory Percival" userId="3c9bf7ba77ba8f74" providerId="LiveId" clId="{397C29CB-D944-457B-A222-3B91C7FA5CD5}" dt="2018-10-04T14:23:46.240" v="138" actId="6549"/>
          <ac:spMkLst>
            <pc:docMk/>
            <pc:sldMk cId="186242476" sldId="273"/>
            <ac:spMk id="3" creationId="{DADC6EE6-570C-4700-A900-6091D50EF22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sz="1600" dirty="0">
                <a:solidFill>
                  <a:schemeClr val="tx1"/>
                </a:solidFill>
              </a:rPr>
              <a:t>The transfer value offered instead of your pension income</a:t>
            </a:r>
            <a:r>
              <a:rPr lang="en-GB" sz="1600" baseline="0" dirty="0">
                <a:solidFill>
                  <a:schemeClr val="tx1"/>
                </a:solidFill>
              </a:rPr>
              <a:t> is: £120,000 </a:t>
            </a:r>
          </a:p>
          <a:p>
            <a:pPr algn="l">
              <a:defRPr>
                <a:solidFill>
                  <a:schemeClr val="tx1"/>
                </a:solidFill>
              </a:defRPr>
            </a:pPr>
            <a:r>
              <a:rPr lang="en-GB" sz="1600" dirty="0">
                <a:solidFill>
                  <a:schemeClr val="tx1"/>
                </a:solidFill>
              </a:rPr>
              <a:t>How does this compare with the amount</a:t>
            </a:r>
            <a:r>
              <a:rPr lang="en-GB" sz="1600" baseline="0" dirty="0">
                <a:solidFill>
                  <a:schemeClr val="tx1"/>
                </a:solidFill>
              </a:rPr>
              <a:t> you need to buy the same income on the open market?</a:t>
            </a:r>
            <a:endParaRPr lang="en-GB" sz="16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6.982113346942683E-4"/>
          <c:y val="1.12254443405051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Sheet1!$A$2:$A$5</c:f>
              <c:strCache>
                <c:ptCount val="2"/>
                <c:pt idx="0">
                  <c:v>Transfer value offered</c:v>
                </c:pt>
                <c:pt idx="1">
                  <c:v>Estimated current replacement of your pension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120000</c:v>
                </c:pt>
                <c:pt idx="1">
                  <c:v>140000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81-442A-89C6-380AE6665C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Sheet1!$A$2:$A$5</c:f>
              <c:strCache>
                <c:ptCount val="2"/>
                <c:pt idx="0">
                  <c:v>Transfer value offered</c:v>
                </c:pt>
                <c:pt idx="1">
                  <c:v>Estimated current replacement of your pension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0081-442A-89C6-380AE6665C6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Sheet1!$A$2:$A$5</c:f>
              <c:strCache>
                <c:ptCount val="2"/>
                <c:pt idx="0">
                  <c:v>Transfer value offered</c:v>
                </c:pt>
                <c:pt idx="1">
                  <c:v>Estimated current replacement of your pension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0081-442A-89C6-380AE6665C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75605216"/>
        <c:axId val="375603576"/>
      </c:barChart>
      <c:catAx>
        <c:axId val="375605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5603576"/>
        <c:crosses val="autoZero"/>
        <c:auto val="1"/>
        <c:lblAlgn val="ctr"/>
        <c:lblOffset val="100"/>
        <c:noMultiLvlLbl val="0"/>
      </c:catAx>
      <c:valAx>
        <c:axId val="375603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5605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947DD-753E-446F-9A60-969091D0FA8A}" type="datetimeFigureOut">
              <a:rPr lang="en-GB" smtClean="0"/>
              <a:t>15/10/2018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ED608-55F5-4352-9F2D-63E6A16C90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502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ED608-55F5-4352-9F2D-63E6A16C90E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923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8485E-5933-4102-8E1F-CAE86895D3F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598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Forward-looking</a:t>
            </a:r>
          </a:p>
          <a:p>
            <a:endParaRPr lang="en-GB" dirty="0"/>
          </a:p>
          <a:p>
            <a:r>
              <a:rPr lang="en-GB" dirty="0"/>
              <a:t>Big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ED608-55F5-4352-9F2D-63E6A16C90E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005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Forward-looking</a:t>
            </a:r>
          </a:p>
          <a:p>
            <a:endParaRPr lang="en-GB" dirty="0"/>
          </a:p>
          <a:p>
            <a:r>
              <a:rPr lang="en-GB" dirty="0"/>
              <a:t>Big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ED608-55F5-4352-9F2D-63E6A16C90E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13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Interim report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ED608-55F5-4352-9F2D-63E6A16C90E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93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ED608-55F5-4352-9F2D-63E6A16C90E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670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ED608-55F5-4352-9F2D-63E6A16C90E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949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ED608-55F5-4352-9F2D-63E6A16C90E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163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ED608-55F5-4352-9F2D-63E6A16C90E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628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ED608-55F5-4352-9F2D-63E6A16C90E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438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B8485E-5933-4102-8E1F-CAE86895D3F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183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77925" tIns="38963" rIns="77925" bIns="38963"/>
          <a:lstStyle>
            <a:lvl1pPr marL="0" indent="0" algn="ctr">
              <a:buNone/>
              <a:defRPr>
                <a:solidFill>
                  <a:srgbClr val="354422"/>
                </a:solidFill>
              </a:defRPr>
            </a:lvl1pPr>
            <a:lvl2pPr marL="389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8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77925" tIns="38963" rIns="77925" bIns="38963"/>
          <a:lstStyle/>
          <a:p>
            <a:fld id="{0A1A62A2-839E-F749-B5EF-1002DA01245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77925" tIns="38963" rIns="77925" bIns="3896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77925" tIns="38963" rIns="77925" bIns="38963"/>
          <a:lstStyle/>
          <a:p>
            <a:fld id="{0BA5B73C-E8B1-4546-A2F4-A7F394183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12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eaVert" lIns="77925" tIns="38963" rIns="77925" bIns="38963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77925" tIns="38963" rIns="77925" bIns="38963"/>
          <a:lstStyle/>
          <a:p>
            <a:fld id="{0A1A62A2-839E-F749-B5EF-1002DA01245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77925" tIns="38963" rIns="77925" bIns="3896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77925" tIns="38963" rIns="77925" bIns="38963"/>
          <a:lstStyle/>
          <a:p>
            <a:fld id="{0BA5B73C-E8B1-4546-A2F4-A7F394183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7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31523" cy="4388644"/>
          </a:xfrm>
          <a:prstGeom prst="rect">
            <a:avLst/>
          </a:prstGeom>
        </p:spPr>
        <p:txBody>
          <a:bodyPr vert="eaVert" lIns="77925" tIns="38963" rIns="77925" bIns="38963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77925" tIns="38963" rIns="77925" bIns="38963"/>
          <a:lstStyle/>
          <a:p>
            <a:fld id="{0A1A62A2-839E-F749-B5EF-1002DA01245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77925" tIns="38963" rIns="77925" bIns="3896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77925" tIns="38963" rIns="77925" bIns="38963"/>
          <a:lstStyle/>
          <a:p>
            <a:fld id="{0BA5B73C-E8B1-4546-A2F4-A7F394183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56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>
                <a:solidFill>
                  <a:srgbClr val="354422"/>
                </a:solidFill>
              </a:defRPr>
            </a:lvl1pPr>
            <a:lvl2pPr>
              <a:defRPr>
                <a:solidFill>
                  <a:srgbClr val="354422"/>
                </a:solidFill>
              </a:defRPr>
            </a:lvl2pPr>
            <a:lvl3pPr>
              <a:defRPr>
                <a:solidFill>
                  <a:srgbClr val="354422"/>
                </a:solidFill>
              </a:defRPr>
            </a:lvl3pPr>
            <a:lvl4pPr>
              <a:defRPr>
                <a:solidFill>
                  <a:srgbClr val="354422"/>
                </a:solidFill>
              </a:defRPr>
            </a:lvl4pPr>
            <a:lvl5pPr>
              <a:defRPr>
                <a:solidFill>
                  <a:srgbClr val="35442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>
                <a:solidFill>
                  <a:srgbClr val="354422"/>
                </a:solidFill>
              </a:defRPr>
            </a:lvl1pPr>
          </a:lstStyle>
          <a:p>
            <a:fld id="{0A1A62A2-839E-F749-B5EF-1002DA012453}" type="datetimeFigureOut">
              <a:rPr lang="en-US" smtClean="0"/>
              <a:pPr/>
              <a:t>10/15/2018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>
                <a:solidFill>
                  <a:srgbClr val="35442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>
                <a:solidFill>
                  <a:srgbClr val="354422"/>
                </a:solidFill>
              </a:defRPr>
            </a:lvl1pPr>
          </a:lstStyle>
          <a:p>
            <a:fld id="{0BA5B73C-E8B1-4546-A2F4-A7F3941836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577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3305177"/>
            <a:ext cx="7772400" cy="1021556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180035"/>
            <a:ext cx="7772400" cy="1125140"/>
          </a:xfrm>
          <a:prstGeom prst="rect">
            <a:avLst/>
          </a:prstGeom>
        </p:spPr>
        <p:txBody>
          <a:bodyPr lIns="77925" tIns="38963" rIns="77925" bIns="38963" anchor="b"/>
          <a:lstStyle>
            <a:lvl1pPr marL="0" indent="0">
              <a:buNone/>
              <a:defRPr sz="1700">
                <a:solidFill>
                  <a:srgbClr val="354422"/>
                </a:solidFill>
              </a:defRPr>
            </a:lvl1pPr>
            <a:lvl2pPr marL="3896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79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688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58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481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3377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7273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1170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77925" tIns="38963" rIns="77925" bIns="38963"/>
          <a:lstStyle/>
          <a:p>
            <a:fld id="{0A1A62A2-839E-F749-B5EF-1002DA012453}" type="datetimeFigureOut">
              <a:rPr lang="en-US" smtClean="0"/>
              <a:t>10/15/2018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77925" tIns="38963" rIns="77925" bIns="3896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77925" tIns="38963" rIns="77925" bIns="38963"/>
          <a:lstStyle/>
          <a:p>
            <a:fld id="{0BA5B73C-E8B1-4546-A2F4-A7F394183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7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756142"/>
            <a:ext cx="4044462" cy="2838481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sz="2400">
                <a:solidFill>
                  <a:srgbClr val="354422"/>
                </a:solidFill>
              </a:defRPr>
            </a:lvl1pPr>
            <a:lvl2pPr>
              <a:defRPr sz="2000">
                <a:solidFill>
                  <a:srgbClr val="354422"/>
                </a:solidFill>
              </a:defRPr>
            </a:lvl2pPr>
            <a:lvl3pPr>
              <a:defRPr sz="1700">
                <a:solidFill>
                  <a:srgbClr val="354422"/>
                </a:solidFill>
              </a:defRPr>
            </a:lvl3pPr>
            <a:lvl4pPr>
              <a:defRPr sz="1500">
                <a:solidFill>
                  <a:srgbClr val="354422"/>
                </a:solidFill>
              </a:defRPr>
            </a:lvl4pPr>
            <a:lvl5pPr>
              <a:defRPr sz="1500">
                <a:solidFill>
                  <a:srgbClr val="354422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756142"/>
            <a:ext cx="4044462" cy="2838481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sz="2400">
                <a:solidFill>
                  <a:srgbClr val="354422"/>
                </a:solidFill>
              </a:defRPr>
            </a:lvl1pPr>
            <a:lvl2pPr>
              <a:defRPr sz="2000">
                <a:solidFill>
                  <a:srgbClr val="354422"/>
                </a:solidFill>
              </a:defRPr>
            </a:lvl2pPr>
            <a:lvl3pPr>
              <a:defRPr sz="1700">
                <a:solidFill>
                  <a:srgbClr val="354422"/>
                </a:solidFill>
              </a:defRPr>
            </a:lvl3pPr>
            <a:lvl4pPr>
              <a:defRPr sz="1500">
                <a:solidFill>
                  <a:srgbClr val="354422"/>
                </a:solidFill>
              </a:defRPr>
            </a:lvl4pPr>
            <a:lvl5pPr>
              <a:defRPr sz="1500">
                <a:solidFill>
                  <a:srgbClr val="354422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>
                <a:solidFill>
                  <a:srgbClr val="354422"/>
                </a:solidFill>
              </a:defRPr>
            </a:lvl1pPr>
          </a:lstStyle>
          <a:p>
            <a:fld id="{0A1A62A2-839E-F749-B5EF-1002DA012453}" type="datetimeFigureOut">
              <a:rPr lang="en-US" smtClean="0"/>
              <a:pPr/>
              <a:t>10/15/2018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77925" tIns="38963" rIns="77925" bIns="38963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>
                <a:solidFill>
                  <a:srgbClr val="354422"/>
                </a:solidFill>
              </a:defRPr>
            </a:lvl1pPr>
          </a:lstStyle>
          <a:p>
            <a:fld id="{0BA5B73C-E8B1-4546-A2F4-A7F3941836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17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4428"/>
            <a:ext cx="4040066" cy="2770194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sz="2000">
                <a:solidFill>
                  <a:srgbClr val="354422"/>
                </a:solidFill>
              </a:defRPr>
            </a:lvl1pPr>
            <a:lvl2pPr>
              <a:defRPr sz="1700">
                <a:solidFill>
                  <a:srgbClr val="354422"/>
                </a:solidFill>
              </a:defRPr>
            </a:lvl2pPr>
            <a:lvl3pPr>
              <a:defRPr sz="1500">
                <a:solidFill>
                  <a:srgbClr val="354422"/>
                </a:solidFill>
              </a:defRPr>
            </a:lvl3pPr>
            <a:lvl4pPr>
              <a:defRPr sz="1400">
                <a:solidFill>
                  <a:srgbClr val="354422"/>
                </a:solidFill>
              </a:defRPr>
            </a:lvl4pPr>
            <a:lvl5pPr>
              <a:defRPr sz="1400">
                <a:solidFill>
                  <a:srgbClr val="354422"/>
                </a:solidFill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1" y="1824428"/>
            <a:ext cx="4041531" cy="2770194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sz="2000">
                <a:solidFill>
                  <a:srgbClr val="354422"/>
                </a:solidFill>
              </a:defRPr>
            </a:lvl1pPr>
            <a:lvl2pPr>
              <a:defRPr sz="1700">
                <a:solidFill>
                  <a:srgbClr val="354422"/>
                </a:solidFill>
              </a:defRPr>
            </a:lvl2pPr>
            <a:lvl3pPr>
              <a:defRPr sz="1500">
                <a:solidFill>
                  <a:srgbClr val="354422"/>
                </a:solidFill>
              </a:defRPr>
            </a:lvl3pPr>
            <a:lvl4pPr>
              <a:defRPr sz="1400">
                <a:solidFill>
                  <a:srgbClr val="354422"/>
                </a:solidFill>
              </a:defRPr>
            </a:lvl4pPr>
            <a:lvl5pPr>
              <a:defRPr sz="1400">
                <a:solidFill>
                  <a:srgbClr val="354422"/>
                </a:solidFill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77925" tIns="38963" rIns="77925" bIns="38963"/>
          <a:lstStyle/>
          <a:p>
            <a:fld id="{0A1A62A2-839E-F749-B5EF-1002DA012453}" type="datetimeFigureOut">
              <a:rPr lang="en-US" smtClean="0"/>
              <a:t>10/15/2018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77925" tIns="38963" rIns="77925" bIns="38963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>
                <a:solidFill>
                  <a:srgbClr val="354422"/>
                </a:solidFill>
              </a:defRPr>
            </a:lvl1pPr>
          </a:lstStyle>
          <a:p>
            <a:fld id="{0BA5B73C-E8B1-4546-A2F4-A7F3941836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866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>
                <a:solidFill>
                  <a:srgbClr val="354422"/>
                </a:solidFill>
              </a:defRPr>
            </a:lvl1pPr>
          </a:lstStyle>
          <a:p>
            <a:fld id="{0A1A62A2-839E-F749-B5EF-1002DA012453}" type="datetimeFigureOut">
              <a:rPr lang="en-US" smtClean="0"/>
              <a:pPr/>
              <a:t>10/15/2018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>
                <a:solidFill>
                  <a:srgbClr val="35442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>
                <a:solidFill>
                  <a:srgbClr val="354422"/>
                </a:solidFill>
              </a:defRPr>
            </a:lvl1pPr>
          </a:lstStyle>
          <a:p>
            <a:fld id="{0BA5B73C-E8B1-4546-A2F4-A7F3941836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764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>
                <a:solidFill>
                  <a:srgbClr val="354422"/>
                </a:solidFill>
              </a:defRPr>
            </a:lvl1pPr>
          </a:lstStyle>
          <a:p>
            <a:fld id="{0A1A62A2-839E-F749-B5EF-1002DA012453}" type="datetimeFigureOut">
              <a:rPr lang="en-US" smtClean="0"/>
              <a:pPr/>
              <a:t>10/15/2018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77925" tIns="38963" rIns="77925" bIns="38963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>
                <a:solidFill>
                  <a:srgbClr val="354422"/>
                </a:solidFill>
              </a:defRPr>
            </a:lvl1pPr>
          </a:lstStyle>
          <a:p>
            <a:fld id="{0BA5B73C-E8B1-4546-A2F4-A7F3941836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971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435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04789"/>
            <a:ext cx="5111262" cy="4389835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sz="2700">
                <a:solidFill>
                  <a:srgbClr val="354422"/>
                </a:solidFill>
              </a:defRPr>
            </a:lvl1pPr>
            <a:lvl2pPr>
              <a:defRPr sz="2400">
                <a:solidFill>
                  <a:srgbClr val="354422"/>
                </a:solidFill>
              </a:defRPr>
            </a:lvl2pPr>
            <a:lvl3pPr>
              <a:defRPr sz="2000">
                <a:solidFill>
                  <a:srgbClr val="354422"/>
                </a:solidFill>
              </a:defRPr>
            </a:lvl3pPr>
            <a:lvl4pPr>
              <a:defRPr sz="1700">
                <a:solidFill>
                  <a:srgbClr val="354422"/>
                </a:solidFill>
              </a:defRPr>
            </a:lvl4pPr>
            <a:lvl5pPr>
              <a:defRPr sz="1700">
                <a:solidFill>
                  <a:srgbClr val="354422"/>
                </a:solidFill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7"/>
            <a:ext cx="3008435" cy="3518297"/>
          </a:xfrm>
          <a:prstGeom prst="rect">
            <a:avLst/>
          </a:prstGeom>
        </p:spPr>
        <p:txBody>
          <a:bodyPr lIns="77925" tIns="38963" rIns="77925" bIns="38963"/>
          <a:lstStyle>
            <a:lvl1pPr marL="0" indent="0">
              <a:buNone/>
              <a:defRPr sz="1200">
                <a:solidFill>
                  <a:srgbClr val="354422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>
                <a:solidFill>
                  <a:srgbClr val="354422"/>
                </a:solidFill>
              </a:defRPr>
            </a:lvl1pPr>
          </a:lstStyle>
          <a:p>
            <a:fld id="{0A1A62A2-839E-F749-B5EF-1002DA012453}" type="datetimeFigureOut">
              <a:rPr lang="en-US" smtClean="0"/>
              <a:pPr/>
              <a:t>10/15/2018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77925" tIns="38963" rIns="77925" bIns="38963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>
                <a:solidFill>
                  <a:srgbClr val="354422"/>
                </a:solidFill>
              </a:defRPr>
            </a:lvl1pPr>
          </a:lstStyle>
          <a:p>
            <a:fld id="{0BA5B73C-E8B1-4546-A2F4-A7F3941836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083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3600450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459581"/>
            <a:ext cx="5486400" cy="3086100"/>
          </a:xfrm>
          <a:prstGeom prst="rect">
            <a:avLst/>
          </a:prstGeom>
        </p:spPr>
        <p:txBody>
          <a:bodyPr lIns="77925" tIns="38963" rIns="77925" bIns="38963"/>
          <a:lstStyle>
            <a:lvl1pPr marL="0" indent="0">
              <a:buNone/>
              <a:defRPr sz="2700"/>
            </a:lvl1pPr>
            <a:lvl2pPr marL="389626" indent="0">
              <a:buNone/>
              <a:defRPr sz="2400"/>
            </a:lvl2pPr>
            <a:lvl3pPr marL="779252" indent="0">
              <a:buNone/>
              <a:defRPr sz="2000"/>
            </a:lvl3pPr>
            <a:lvl4pPr marL="1168878" indent="0">
              <a:buNone/>
              <a:defRPr sz="1700"/>
            </a:lvl4pPr>
            <a:lvl5pPr marL="1558503" indent="0">
              <a:buNone/>
              <a:defRPr sz="1700"/>
            </a:lvl5pPr>
            <a:lvl6pPr marL="1948129" indent="0">
              <a:buNone/>
              <a:defRPr sz="1700"/>
            </a:lvl6pPr>
            <a:lvl7pPr marL="2337755" indent="0">
              <a:buNone/>
              <a:defRPr sz="1700"/>
            </a:lvl7pPr>
            <a:lvl8pPr marL="2727381" indent="0">
              <a:buNone/>
              <a:defRPr sz="1700"/>
            </a:lvl8pPr>
            <a:lvl9pPr marL="3117007" indent="0">
              <a:buNone/>
              <a:defRPr sz="1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4025503"/>
            <a:ext cx="5486400" cy="603647"/>
          </a:xfrm>
          <a:prstGeom prst="rect">
            <a:avLst/>
          </a:prstGeom>
        </p:spPr>
        <p:txBody>
          <a:bodyPr lIns="77925" tIns="38963" rIns="77925" bIns="38963"/>
          <a:lstStyle>
            <a:lvl1pPr marL="0" indent="0">
              <a:buNone/>
              <a:defRPr sz="1200">
                <a:solidFill>
                  <a:srgbClr val="354422"/>
                </a:solidFill>
              </a:defRPr>
            </a:lvl1pPr>
            <a:lvl2pPr marL="389626" indent="0">
              <a:buNone/>
              <a:defRPr sz="1000"/>
            </a:lvl2pPr>
            <a:lvl3pPr marL="779252" indent="0">
              <a:buNone/>
              <a:defRPr sz="900"/>
            </a:lvl3pPr>
            <a:lvl4pPr marL="1168878" indent="0">
              <a:buNone/>
              <a:defRPr sz="800"/>
            </a:lvl4pPr>
            <a:lvl5pPr marL="1558503" indent="0">
              <a:buNone/>
              <a:defRPr sz="800"/>
            </a:lvl5pPr>
            <a:lvl6pPr marL="1948129" indent="0">
              <a:buNone/>
              <a:defRPr sz="800"/>
            </a:lvl6pPr>
            <a:lvl7pPr marL="2337755" indent="0">
              <a:buNone/>
              <a:defRPr sz="800"/>
            </a:lvl7pPr>
            <a:lvl8pPr marL="2727381" indent="0">
              <a:buNone/>
              <a:defRPr sz="800"/>
            </a:lvl8pPr>
            <a:lvl9pPr marL="3117007" indent="0">
              <a:buNone/>
              <a:defRPr sz="8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>
                <a:solidFill>
                  <a:srgbClr val="354422"/>
                </a:solidFill>
              </a:defRPr>
            </a:lvl1pPr>
          </a:lstStyle>
          <a:p>
            <a:fld id="{0A1A62A2-839E-F749-B5EF-1002DA012453}" type="datetimeFigureOut">
              <a:rPr lang="en-US" smtClean="0"/>
              <a:pPr/>
              <a:t>10/15/2018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77925" tIns="38963" rIns="77925" bIns="38963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>
                <a:solidFill>
                  <a:srgbClr val="354422"/>
                </a:solidFill>
              </a:defRPr>
            </a:lvl1pPr>
          </a:lstStyle>
          <a:p>
            <a:fld id="{0BA5B73C-E8B1-4546-A2F4-A7F3941836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566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41173"/>
            <a:ext cx="8229600" cy="857250"/>
          </a:xfrm>
          <a:prstGeom prst="rect">
            <a:avLst/>
          </a:prstGeom>
        </p:spPr>
        <p:txBody>
          <a:bodyPr vert="horz" lIns="77925" tIns="38963" rIns="77925" bIns="38963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6" name="Picture 5" descr="rory white 4-32crop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812" y="3845344"/>
            <a:ext cx="1741188" cy="129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389626" rtl="0" eaLnBrk="1" latinLnBrk="0" hangingPunct="1">
        <a:spcBef>
          <a:spcPct val="0"/>
        </a:spcBef>
        <a:buNone/>
        <a:defRPr sz="3700" kern="1200">
          <a:solidFill>
            <a:srgbClr val="354422"/>
          </a:solidFill>
          <a:latin typeface="+mj-lt"/>
          <a:ea typeface="+mj-ea"/>
          <a:cs typeface="+mj-cs"/>
        </a:defRPr>
      </a:lvl1pPr>
    </p:titleStyle>
    <p:bodyStyle>
      <a:lvl1pPr marL="292219" indent="-292219" algn="l" defTabSz="389626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3142" indent="-243516" algn="l" defTabSz="389626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4065" indent="-194813" algn="l" defTabSz="38962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90" indent="-194813" algn="l" defTabSz="389626" rtl="0" eaLnBrk="1" latinLnBrk="0" hangingPunct="1">
        <a:spcBef>
          <a:spcPct val="20000"/>
        </a:spcBef>
        <a:buFont typeface="Arial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3316" indent="-194813" algn="l" defTabSz="389626" rtl="0" eaLnBrk="1" latinLnBrk="0" hangingPunct="1">
        <a:spcBef>
          <a:spcPct val="20000"/>
        </a:spcBef>
        <a:buFont typeface="Arial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38962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38962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0973"/>
            <a:ext cx="7772400" cy="1102519"/>
          </a:xfrm>
        </p:spPr>
        <p:txBody>
          <a:bodyPr>
            <a:normAutofit fontScale="90000"/>
          </a:bodyPr>
          <a:lstStyle/>
          <a:p>
            <a:br>
              <a:rPr lang="en-US" sz="6000" dirty="0">
                <a:solidFill>
                  <a:srgbClr val="354422"/>
                </a:solidFill>
              </a:rPr>
            </a:br>
            <a:r>
              <a:rPr lang="en-US" sz="6000" dirty="0">
                <a:solidFill>
                  <a:srgbClr val="354422"/>
                </a:solidFill>
              </a:rPr>
              <a:t>Regulatory Hot Topics</a:t>
            </a:r>
          </a:p>
        </p:txBody>
      </p:sp>
      <p:pic>
        <p:nvPicPr>
          <p:cNvPr id="5" name="Picture 4" descr="slide 1 w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3346"/>
            <a:ext cx="9144000" cy="235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39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893"/>
            <a:ext cx="8229600" cy="857250"/>
          </a:xfrm>
        </p:spPr>
        <p:txBody>
          <a:bodyPr/>
          <a:lstStyle/>
          <a:p>
            <a:pPr algn="l"/>
            <a:r>
              <a:rPr lang="en-GB" dirty="0"/>
              <a:t>MiFID II update</a:t>
            </a:r>
          </a:p>
        </p:txBody>
      </p:sp>
      <p:sp>
        <p:nvSpPr>
          <p:cNvPr id="4" name="Oval 3"/>
          <p:cNvSpPr/>
          <p:nvPr/>
        </p:nvSpPr>
        <p:spPr>
          <a:xfrm>
            <a:off x="1355835" y="934464"/>
            <a:ext cx="1761798" cy="673976"/>
          </a:xfrm>
          <a:prstGeom prst="ellipse">
            <a:avLst/>
          </a:prstGeom>
          <a:gradFill>
            <a:gsLst>
              <a:gs pos="0">
                <a:srgbClr val="92D050"/>
              </a:gs>
              <a:gs pos="0">
                <a:srgbClr val="92D05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Inducements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1691090" y="4278065"/>
            <a:ext cx="6172200" cy="254585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6" name="Oval 15"/>
          <p:cNvSpPr/>
          <p:nvPr/>
        </p:nvSpPr>
        <p:spPr>
          <a:xfrm>
            <a:off x="3841133" y="861150"/>
            <a:ext cx="1473957" cy="685800"/>
          </a:xfrm>
          <a:prstGeom prst="ellipse">
            <a:avLst/>
          </a:prstGeom>
          <a:gradFill>
            <a:gsLst>
              <a:gs pos="0">
                <a:srgbClr val="92D050"/>
              </a:gs>
              <a:gs pos="0">
                <a:srgbClr val="92D05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Suitability</a:t>
            </a:r>
          </a:p>
        </p:txBody>
      </p:sp>
      <p:sp>
        <p:nvSpPr>
          <p:cNvPr id="19" name="Oval 18"/>
          <p:cNvSpPr/>
          <p:nvPr/>
        </p:nvSpPr>
        <p:spPr>
          <a:xfrm>
            <a:off x="1643572" y="1850670"/>
            <a:ext cx="1409863" cy="685800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0">
                <a:srgbClr val="92D05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Disclosure</a:t>
            </a:r>
          </a:p>
        </p:txBody>
      </p:sp>
      <p:sp>
        <p:nvSpPr>
          <p:cNvPr id="20" name="Oval 19"/>
          <p:cNvSpPr/>
          <p:nvPr/>
        </p:nvSpPr>
        <p:spPr>
          <a:xfrm>
            <a:off x="3758365" y="1871326"/>
            <a:ext cx="2055519" cy="553353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0">
                <a:srgbClr val="92D05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Knowledge and competence</a:t>
            </a:r>
          </a:p>
        </p:txBody>
      </p:sp>
      <p:sp>
        <p:nvSpPr>
          <p:cNvPr id="22" name="Oval 21"/>
          <p:cNvSpPr/>
          <p:nvPr/>
        </p:nvSpPr>
        <p:spPr>
          <a:xfrm>
            <a:off x="4404022" y="2773745"/>
            <a:ext cx="1409863" cy="685800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0">
                <a:srgbClr val="92D05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Best execution</a:t>
            </a:r>
          </a:p>
        </p:txBody>
      </p:sp>
      <p:sp>
        <p:nvSpPr>
          <p:cNvPr id="23" name="Oval 22"/>
          <p:cNvSpPr/>
          <p:nvPr/>
        </p:nvSpPr>
        <p:spPr>
          <a:xfrm>
            <a:off x="5912281" y="2347111"/>
            <a:ext cx="1951010" cy="685800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0">
                <a:srgbClr val="92D05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Independence</a:t>
            </a:r>
          </a:p>
        </p:txBody>
      </p:sp>
      <p:sp>
        <p:nvSpPr>
          <p:cNvPr id="24" name="Oval 23"/>
          <p:cNvSpPr/>
          <p:nvPr/>
        </p:nvSpPr>
        <p:spPr>
          <a:xfrm>
            <a:off x="5033143" y="3519760"/>
            <a:ext cx="1832741" cy="685800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0">
                <a:srgbClr val="92D05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Client categorisation</a:t>
            </a:r>
          </a:p>
        </p:txBody>
      </p:sp>
      <p:sp>
        <p:nvSpPr>
          <p:cNvPr id="25" name="Oval 24"/>
          <p:cNvSpPr/>
          <p:nvPr/>
        </p:nvSpPr>
        <p:spPr>
          <a:xfrm>
            <a:off x="2618751" y="3648066"/>
            <a:ext cx="2069223" cy="685800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0">
                <a:srgbClr val="92D05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Appropriateness</a:t>
            </a:r>
          </a:p>
        </p:txBody>
      </p:sp>
      <p:sp>
        <p:nvSpPr>
          <p:cNvPr id="26" name="Oval 25"/>
          <p:cNvSpPr/>
          <p:nvPr/>
        </p:nvSpPr>
        <p:spPr>
          <a:xfrm>
            <a:off x="1355834" y="3032911"/>
            <a:ext cx="1697600" cy="685800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0">
                <a:srgbClr val="92D05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Product governance</a:t>
            </a:r>
          </a:p>
        </p:txBody>
      </p:sp>
      <p:sp>
        <p:nvSpPr>
          <p:cNvPr id="27" name="Oval 26"/>
          <p:cNvSpPr/>
          <p:nvPr/>
        </p:nvSpPr>
        <p:spPr>
          <a:xfrm>
            <a:off x="6137838" y="1204050"/>
            <a:ext cx="1409863" cy="685800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0">
                <a:srgbClr val="92D05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Recording</a:t>
            </a:r>
          </a:p>
        </p:txBody>
      </p:sp>
      <p:sp>
        <p:nvSpPr>
          <p:cNvPr id="28" name="Oval 27"/>
          <p:cNvSpPr/>
          <p:nvPr/>
        </p:nvSpPr>
        <p:spPr>
          <a:xfrm>
            <a:off x="2664447" y="2411761"/>
            <a:ext cx="1539929" cy="760687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0">
                <a:srgbClr val="92D05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Adviser charging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575969A-ED97-4591-9E23-AB0129B170B4}"/>
              </a:ext>
            </a:extLst>
          </p:cNvPr>
          <p:cNvSpPr/>
          <p:nvPr/>
        </p:nvSpPr>
        <p:spPr>
          <a:xfrm>
            <a:off x="57743" y="2386646"/>
            <a:ext cx="1761797" cy="685800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0">
                <a:srgbClr val="92D05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PROD</a:t>
            </a:r>
          </a:p>
        </p:txBody>
      </p:sp>
    </p:spTree>
    <p:extLst>
      <p:ext uri="{BB962C8B-B14F-4D97-AF65-F5344CB8AC3E}">
        <p14:creationId xmlns:p14="http://schemas.microsoft.com/office/powerpoint/2010/main" val="4171303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4ABB0-EB7E-4811-9879-B9EFDC380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Cash-flow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7F306-5DF6-456D-BC95-36485A17F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US" sz="2800" dirty="0"/>
              <a:t>Why?</a:t>
            </a:r>
          </a:p>
          <a:p>
            <a:r>
              <a:rPr lang="en-US" sz="2800" dirty="0"/>
              <a:t>Who?</a:t>
            </a:r>
          </a:p>
          <a:p>
            <a:r>
              <a:rPr lang="en-US" sz="2800" dirty="0"/>
              <a:t>Which?</a:t>
            </a:r>
          </a:p>
          <a:p>
            <a:r>
              <a:rPr lang="en-US" sz="2800" dirty="0"/>
              <a:t>How?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6242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2DA04-8B97-42EC-A8FF-D162DEDDF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6932297-EDE0-49BC-8BCF-786E80968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9427" y="90605"/>
            <a:ext cx="3493827" cy="492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37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FD51C-ADA8-4CD2-B00D-6005EDDC9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3944D0-02BB-4B5C-821C-A252A716D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36825"/>
            <a:ext cx="3700463" cy="25742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6C1E43-70C1-4A35-BE81-C24BBD170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009" y="1857820"/>
            <a:ext cx="3835022" cy="28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81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A8050-F9FB-4D5A-A889-95A8021E0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PS 18/6: New Rules and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1E0A3-B5C2-44B8-8ACB-379093102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No change to default position</a:t>
            </a:r>
          </a:p>
          <a:p>
            <a:r>
              <a:rPr lang="en-GB" dirty="0"/>
              <a:t>Guidance on assessing suitability:</a:t>
            </a:r>
          </a:p>
          <a:p>
            <a:pPr lvl="2"/>
            <a:r>
              <a:rPr lang="en-GB" sz="1200" dirty="0"/>
              <a:t>Role of DB benefits play in providing retirement income</a:t>
            </a:r>
          </a:p>
          <a:p>
            <a:pPr lvl="2"/>
            <a:r>
              <a:rPr lang="en-GB" sz="1200" dirty="0"/>
              <a:t>The relevant wider circumstances of the individual </a:t>
            </a:r>
          </a:p>
          <a:p>
            <a:pPr lvl="2"/>
            <a:r>
              <a:rPr lang="en-GB" sz="1200" dirty="0"/>
              <a:t>The way funds will be accessed</a:t>
            </a:r>
          </a:p>
          <a:p>
            <a:pPr lvl="2"/>
            <a:r>
              <a:rPr lang="en-GB" sz="1200" dirty="0"/>
              <a:t>Receiving scheme investments </a:t>
            </a:r>
          </a:p>
          <a:p>
            <a:pPr lvl="2"/>
            <a:r>
              <a:rPr lang="en-GB" sz="1200" dirty="0"/>
              <a:t>Alternative ways of achieving the client’s objectives</a:t>
            </a:r>
          </a:p>
          <a:p>
            <a:r>
              <a:rPr lang="en-GB" dirty="0"/>
              <a:t>Appropriate pension transfer analysis (APTA)</a:t>
            </a:r>
          </a:p>
          <a:p>
            <a:pPr lvl="2"/>
            <a:r>
              <a:rPr lang="en-GB" sz="1200" dirty="0"/>
              <a:t>Cash-flow planning</a:t>
            </a:r>
          </a:p>
          <a:p>
            <a:pPr lvl="2"/>
            <a:r>
              <a:rPr lang="en-GB" sz="1200" dirty="0"/>
              <a:t>Transfer value comparator (TVC)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2533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EE6A9-C70C-44AC-BB70-F813E24AC3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2651E8-5144-4A95-A53F-ADBBF49F54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F9A7F189-BD80-4FC4-8938-E48C2A7290A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7200" y="434975"/>
          <a:ext cx="8229600" cy="3394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B51930EA-8E0E-4C1B-8F31-F161429100A5}"/>
              </a:ext>
            </a:extLst>
          </p:cNvPr>
          <p:cNvSpPr txBox="1">
            <a:spLocks/>
          </p:cNvSpPr>
          <p:nvPr/>
        </p:nvSpPr>
        <p:spPr>
          <a:xfrm>
            <a:off x="457200" y="3984460"/>
            <a:ext cx="7543800" cy="857250"/>
          </a:xfrm>
          <a:prstGeom prst="rect">
            <a:avLst/>
          </a:prstGeom>
        </p:spPr>
        <p:txBody>
          <a:bodyPr vert="horz" lIns="77925" tIns="38963" rIns="77925" bIns="38963" rtlCol="0" anchor="ctr">
            <a:normAutofit fontScale="90000"/>
          </a:bodyPr>
          <a:lstStyle>
            <a:lvl1pPr algn="ctr" defTabSz="389626" rtl="0" eaLnBrk="1" latinLnBrk="0" hangingPunct="1">
              <a:spcBef>
                <a:spcPct val="0"/>
              </a:spcBef>
              <a:buNone/>
              <a:defRPr sz="3700" kern="1200">
                <a:solidFill>
                  <a:srgbClr val="35442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896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54422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It could cost you £140,000 to obtain a comparable level of guaranteed income on the open market.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54422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54422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This means the same retirement income could cost you £20,000 more by transferring. </a:t>
            </a:r>
          </a:p>
        </p:txBody>
      </p:sp>
    </p:spTree>
    <p:extLst>
      <p:ext uri="{BB962C8B-B14F-4D97-AF65-F5344CB8AC3E}">
        <p14:creationId xmlns:p14="http://schemas.microsoft.com/office/powerpoint/2010/main" val="2730706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5C012-AB39-4B46-BA4F-0E999D297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/>
              <a:t>PS18/20: Further New Rules and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F0354-EC3A-412B-9DA5-E7949EEFD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PTS to have investment advice qualification</a:t>
            </a:r>
          </a:p>
          <a:p>
            <a:r>
              <a:rPr lang="en-GB" sz="2000" dirty="0"/>
              <a:t>Destination of funds (including self-investors)</a:t>
            </a:r>
          </a:p>
          <a:p>
            <a:r>
              <a:rPr lang="en-GB" sz="2000" dirty="0"/>
              <a:t>Two advisers working together</a:t>
            </a:r>
          </a:p>
          <a:p>
            <a:r>
              <a:rPr lang="en-GB" sz="2000" dirty="0"/>
              <a:t>Triage</a:t>
            </a:r>
          </a:p>
          <a:p>
            <a:r>
              <a:rPr lang="en-GB" sz="2000" dirty="0"/>
              <a:t>Attitude to transfer risk</a:t>
            </a:r>
          </a:p>
          <a:p>
            <a:r>
              <a:rPr lang="en-GB" sz="2000" dirty="0"/>
              <a:t>Suitability Reports for stay recommendations</a:t>
            </a:r>
          </a:p>
          <a:p>
            <a:r>
              <a:rPr lang="en-GB" sz="2000" dirty="0"/>
              <a:t>Possible contingent charging ban: considering further (no proposals)</a:t>
            </a:r>
          </a:p>
          <a:p>
            <a:r>
              <a:rPr lang="en-GB" sz="2000" dirty="0"/>
              <a:t>Tweaks:</a:t>
            </a:r>
          </a:p>
          <a:p>
            <a:pPr lvl="2"/>
            <a:r>
              <a:rPr lang="en-GB" sz="1600" dirty="0"/>
              <a:t>Update to PTS qualification standard</a:t>
            </a:r>
          </a:p>
          <a:p>
            <a:pPr lvl="2"/>
            <a:r>
              <a:rPr lang="en-GB" sz="1600" dirty="0"/>
              <a:t>Re-defining what constitutes a DB transfer</a:t>
            </a:r>
          </a:p>
          <a:p>
            <a:pPr lvl="2"/>
            <a:r>
              <a:rPr lang="en-GB" sz="1600" dirty="0"/>
              <a:t>Changes to pension increase assumptions</a:t>
            </a:r>
          </a:p>
        </p:txBody>
      </p:sp>
    </p:spTree>
    <p:extLst>
      <p:ext uri="{BB962C8B-B14F-4D97-AF65-F5344CB8AC3E}">
        <p14:creationId xmlns:p14="http://schemas.microsoft.com/office/powerpoint/2010/main" val="1995010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45BB0-D071-48FE-B6A3-CE3635E48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Triage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0AA7F-288B-4DC6-A40C-F67DD5DF3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400" dirty="0"/>
          </a:p>
          <a:p>
            <a:r>
              <a:rPr lang="en-GB" sz="2400" dirty="0"/>
              <a:t>Generic information only</a:t>
            </a:r>
          </a:p>
          <a:p>
            <a:r>
              <a:rPr lang="en-GB" sz="2400" dirty="0"/>
              <a:t>Explanations ‘that make them more or less suitable for general groups of people’</a:t>
            </a:r>
          </a:p>
          <a:p>
            <a:r>
              <a:rPr lang="en-GB" sz="2400" dirty="0"/>
              <a:t>Can decide not to deal with some clients</a:t>
            </a:r>
          </a:p>
          <a:p>
            <a:r>
              <a:rPr lang="en-GB" sz="2400" dirty="0"/>
              <a:t>Suggest at-a-distance approach (guide/videos)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319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50BBB-2DD0-449E-A70B-408945F7B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9725"/>
            <a:ext cx="8229600" cy="857250"/>
          </a:xfrm>
        </p:spPr>
        <p:txBody>
          <a:bodyPr/>
          <a:lstStyle/>
          <a:p>
            <a:pPr algn="l"/>
            <a:r>
              <a:rPr lang="en-GB" dirty="0"/>
              <a:t>Attitude to transfer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C8167-2351-4A84-822C-39D6B3641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Client’s view/attitude on: </a:t>
            </a:r>
          </a:p>
          <a:p>
            <a:r>
              <a:rPr lang="en-GB" sz="2000" dirty="0"/>
              <a:t>Risks and benefits of staying in the DB scheme</a:t>
            </a:r>
          </a:p>
          <a:p>
            <a:r>
              <a:rPr lang="en-GB" sz="2000" dirty="0"/>
              <a:t>Risks and benefits of transferring to a flexible benefits scheme</a:t>
            </a:r>
          </a:p>
          <a:p>
            <a:r>
              <a:rPr lang="en-GB" sz="2000" dirty="0"/>
              <a:t>Certainty of income in retirement</a:t>
            </a:r>
          </a:p>
          <a:p>
            <a:r>
              <a:rPr lang="en-GB" sz="2000" dirty="0"/>
              <a:t>Likelihood of accessing funds in flexible benefits in an unplanned way (and the impact of this on )</a:t>
            </a:r>
          </a:p>
          <a:p>
            <a:r>
              <a:rPr lang="en-GB" sz="2000" dirty="0"/>
              <a:t>Restrictions on their ability to access funds in a DB scheme</a:t>
            </a:r>
          </a:p>
          <a:p>
            <a:r>
              <a:rPr lang="en-GB" sz="2000" dirty="0"/>
              <a:t>(and experience of) managing investments themselves or paying for them to be managed in a flexible benefit scheme</a:t>
            </a:r>
          </a:p>
        </p:txBody>
      </p:sp>
    </p:spTree>
    <p:extLst>
      <p:ext uri="{BB962C8B-B14F-4D97-AF65-F5344CB8AC3E}">
        <p14:creationId xmlns:p14="http://schemas.microsoft.com/office/powerpoint/2010/main" val="2515586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C8990-E990-4EE9-8F5F-551FAC1F8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Also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CF2DE-6392-4E21-B4D5-8949D8901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Younger clients</a:t>
            </a:r>
          </a:p>
          <a:p>
            <a:r>
              <a:rPr lang="en-GB" dirty="0"/>
              <a:t>Schemes in trouble</a:t>
            </a:r>
          </a:p>
          <a:p>
            <a:r>
              <a:rPr lang="en-GB" dirty="0"/>
              <a:t>High transfer values</a:t>
            </a:r>
          </a:p>
        </p:txBody>
      </p:sp>
    </p:spTree>
    <p:extLst>
      <p:ext uri="{BB962C8B-B14F-4D97-AF65-F5344CB8AC3E}">
        <p14:creationId xmlns:p14="http://schemas.microsoft.com/office/powerpoint/2010/main" val="749153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Agenda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Platforms Market Study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MiFID II catch up (discussion)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Cash-flow planning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Defined benefit (DB) transfers</a:t>
            </a:r>
          </a:p>
        </p:txBody>
      </p:sp>
    </p:spTree>
    <p:extLst>
      <p:ext uri="{BB962C8B-B14F-4D97-AF65-F5344CB8AC3E}">
        <p14:creationId xmlns:p14="http://schemas.microsoft.com/office/powerpoint/2010/main" val="1045922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ADEDA-2ABD-4EB0-8769-D53E2C11B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DB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8DC69-7B5C-4CFB-B66C-88F4DB22F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Ensure FCA guidance is explicitly built into the advice process</a:t>
            </a:r>
          </a:p>
          <a:p>
            <a:r>
              <a:rPr lang="en-GB" dirty="0"/>
              <a:t>Have a formal written firm view on client scenarios (younger clients, ill-health, death benefits, flexibility etc)</a:t>
            </a:r>
          </a:p>
          <a:p>
            <a:r>
              <a:rPr lang="en-GB" dirty="0"/>
              <a:t>Systems and controls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0068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075AA0-2BDA-4F8C-8B76-27527D20D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451" y="204716"/>
            <a:ext cx="3467633" cy="4776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4C3E36-5527-461A-AABE-D7B151387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9C2C0-8FF5-441E-A9BF-16BFDBCD5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833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BA89E-17E6-4D66-B813-45D058D40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4FA314-0ED1-4CDF-A056-BF15EC30E6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2257" y="99364"/>
            <a:ext cx="3299094" cy="493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06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83D3E-1C5B-4391-8E64-7C3F5ED63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DEE4B-9B36-4499-95F5-3812772C3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pPr marL="0" indent="0" algn="ctr">
              <a:buNone/>
            </a:pPr>
            <a:r>
              <a:rPr lang="en-GB" sz="60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488932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D443F-031C-48A4-89FC-ACEF75B0F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C6EE6-570C-4700-A900-6091D50EF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By the end of the session, you should be able to </a:t>
            </a:r>
          </a:p>
          <a:p>
            <a:pPr lvl="0"/>
            <a:r>
              <a:rPr lang="en-GB" sz="2400" dirty="0"/>
              <a:t>Understand the FCA’s platform study findings and implications for the advice sector</a:t>
            </a:r>
          </a:p>
          <a:p>
            <a:r>
              <a:rPr lang="en-GB" sz="2400" dirty="0"/>
              <a:t>Confirm understanding of MiFID II requirements</a:t>
            </a:r>
          </a:p>
          <a:p>
            <a:r>
              <a:rPr lang="en-GB" sz="2400" dirty="0"/>
              <a:t>Consider some key aspects of cash-flow planning</a:t>
            </a:r>
          </a:p>
          <a:p>
            <a:pPr lvl="0"/>
            <a:r>
              <a:rPr lang="en-GB" sz="2400" dirty="0"/>
              <a:t>Understand the FCA’s policy development on DB transfers</a:t>
            </a:r>
          </a:p>
          <a:p>
            <a:pPr lvl="0"/>
            <a:r>
              <a:rPr lang="en-GB" sz="2400" dirty="0"/>
              <a:t>Understand FCA expectations for advice on DB transfers</a:t>
            </a:r>
          </a:p>
          <a:p>
            <a:pPr lvl="0"/>
            <a:r>
              <a:rPr lang="en-GB" sz="2400" dirty="0"/>
              <a:t>Review your firm’s approach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1897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solidFill>
                <a:srgbClr val="35442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rory white 4-34w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8239"/>
            <a:ext cx="8928992" cy="501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61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D443F-031C-48A4-89FC-ACEF75B0F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C6EE6-570C-4700-A900-6091D50EF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By the end of the session, you should be able to </a:t>
            </a:r>
          </a:p>
          <a:p>
            <a:pPr lvl="0"/>
            <a:r>
              <a:rPr lang="en-GB" sz="2400" dirty="0"/>
              <a:t>Understand the FCA’s platform study findings and implications for the advice sector</a:t>
            </a:r>
          </a:p>
          <a:p>
            <a:r>
              <a:rPr lang="en-GB" sz="2400" dirty="0"/>
              <a:t>Confirm understanding of MiFID II requirements</a:t>
            </a:r>
          </a:p>
          <a:p>
            <a:r>
              <a:rPr lang="en-GB" sz="2400" dirty="0"/>
              <a:t>Consider some key aspects of cash-flow planning</a:t>
            </a:r>
          </a:p>
          <a:p>
            <a:pPr lvl="0"/>
            <a:r>
              <a:rPr lang="en-GB" sz="2400" dirty="0"/>
              <a:t>Understand the FCA’s policy development on DB transfers</a:t>
            </a:r>
          </a:p>
          <a:p>
            <a:pPr lvl="0"/>
            <a:r>
              <a:rPr lang="en-GB" sz="2400" dirty="0"/>
              <a:t>Understand FCA expectations for advice on DB transfers</a:t>
            </a:r>
          </a:p>
          <a:p>
            <a:pPr lvl="0"/>
            <a:r>
              <a:rPr lang="en-GB" sz="2400" dirty="0"/>
              <a:t>Review your firm’s approach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242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C2033-C21F-4197-B0D7-0F91ADC1B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2DB65E-3796-4E4B-9239-BA608CD55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0778" y="541173"/>
            <a:ext cx="6234546" cy="418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03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ory wide slides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7429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Platforms Market Study: Positives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endParaRPr lang="en-US" dirty="0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2C49BED8-CB96-4277-9136-89E70EBB5A28}"/>
              </a:ext>
            </a:extLst>
          </p:cNvPr>
          <p:cNvSpPr/>
          <p:nvPr/>
        </p:nvSpPr>
        <p:spPr>
          <a:xfrm>
            <a:off x="457200" y="1452582"/>
            <a:ext cx="2497540" cy="1173327"/>
          </a:xfrm>
          <a:prstGeom prst="wedgeRoundRectCallout">
            <a:avLst>
              <a:gd name="adj1" fmla="val 68784"/>
              <a:gd name="adj2" fmla="val 40400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b="1" dirty="0">
                <a:ln/>
                <a:solidFill>
                  <a:schemeClr val="accent3"/>
                </a:solidFill>
              </a:rPr>
              <a:t>Market appears to be working well in many respects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200FE37-E4BD-4DAF-9101-06E38AECF13F}"/>
              </a:ext>
            </a:extLst>
          </p:cNvPr>
          <p:cNvSpPr/>
          <p:nvPr/>
        </p:nvSpPr>
        <p:spPr>
          <a:xfrm>
            <a:off x="1759423" y="3575021"/>
            <a:ext cx="3795215" cy="1168178"/>
          </a:xfrm>
          <a:prstGeom prst="wedgeRoundRectCallout">
            <a:avLst>
              <a:gd name="adj1" fmla="val 23039"/>
              <a:gd name="adj2" fmla="val -82369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b="1" dirty="0">
                <a:ln/>
                <a:solidFill>
                  <a:schemeClr val="accent3"/>
                </a:solidFill>
              </a:rPr>
              <a:t>Consumers who pay more for their platform tend to get greater functionality on average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45932E3-3792-40D1-B2B8-26A75448C0F1}"/>
              </a:ext>
            </a:extLst>
          </p:cNvPr>
          <p:cNvSpPr/>
          <p:nvPr/>
        </p:nvSpPr>
        <p:spPr>
          <a:xfrm>
            <a:off x="6441743" y="1352932"/>
            <a:ext cx="2497540" cy="1173327"/>
          </a:xfrm>
          <a:prstGeom prst="wedgeRoundRectCallout">
            <a:avLst>
              <a:gd name="adj1" fmla="val -59631"/>
              <a:gd name="adj2" fmla="val 45053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b="1" dirty="0">
                <a:ln/>
                <a:solidFill>
                  <a:schemeClr val="accent3"/>
                </a:solidFill>
              </a:rPr>
              <a:t>Customer satisfaction is currently high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018458-D8AB-4F48-98FA-04DC193AF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730" y="2287633"/>
            <a:ext cx="255270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92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28F6C-17EE-4712-BA71-F52DD0742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Platforms Market Study: Concerns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AB4D7-A9D8-43FA-840C-82AAC6945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GB" sz="2400" dirty="0"/>
          </a:p>
          <a:p>
            <a:pPr lvl="2"/>
            <a:r>
              <a:rPr lang="en-GB" sz="2400" dirty="0"/>
              <a:t>Competition not working well for certain consumer groups</a:t>
            </a:r>
          </a:p>
          <a:p>
            <a:pPr lvl="2"/>
            <a:r>
              <a:rPr lang="en-GB" sz="2400" dirty="0"/>
              <a:t>Switching between platforms can be difficult</a:t>
            </a:r>
          </a:p>
          <a:p>
            <a:pPr lvl="2"/>
            <a:r>
              <a:rPr lang="en-GB" sz="2400" dirty="0"/>
              <a:t>Orphan clients face higher charges and lower service</a:t>
            </a:r>
          </a:p>
          <a:p>
            <a:pPr lvl="2"/>
            <a:r>
              <a:rPr lang="en-US" sz="2400" dirty="0"/>
              <a:t>Possible inducements: t</a:t>
            </a:r>
            <a:r>
              <a:rPr lang="en-GB" sz="2400" dirty="0"/>
              <a:t>raining courses, white labelling, bulk rebalancing, model portfolio management tools</a:t>
            </a:r>
          </a:p>
          <a:p>
            <a:pPr lvl="2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4936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228D4-247E-48C7-8B4B-D20643B25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Proposed remedies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AB18A-AE7A-4BFA-A63F-468A11552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Easier switching: market solution (Transfers and Re-registration Industry Group)</a:t>
            </a:r>
          </a:p>
          <a:p>
            <a:r>
              <a:rPr lang="en-GB" sz="2400" dirty="0"/>
              <a:t>Considering adviser charging guidance on switching</a:t>
            </a:r>
          </a:p>
          <a:p>
            <a:r>
              <a:rPr lang="en-GB" sz="2400" dirty="0"/>
              <a:t>Help for orphan clients – considering platforms to:</a:t>
            </a:r>
          </a:p>
          <a:p>
            <a:pPr lvl="2"/>
            <a:r>
              <a:rPr lang="en-GB" dirty="0"/>
              <a:t>Have process to encourage client to switch</a:t>
            </a:r>
          </a:p>
          <a:p>
            <a:pPr lvl="2"/>
            <a:r>
              <a:rPr lang="en-GB" dirty="0"/>
              <a:t>Sneak on adviser receiving adviser charge if no activity for 1 year</a:t>
            </a:r>
          </a:p>
          <a:p>
            <a:pPr marL="0" indent="0">
              <a:buNone/>
            </a:pPr>
            <a:r>
              <a:rPr lang="en-GB" dirty="0"/>
              <a:t>D2C: </a:t>
            </a:r>
          </a:p>
          <a:p>
            <a:r>
              <a:rPr lang="en-GB" sz="2400" dirty="0"/>
              <a:t>Easier to shop around: MiFID II + market innovation</a:t>
            </a:r>
          </a:p>
          <a:p>
            <a:r>
              <a:rPr lang="en-GB" sz="2400" dirty="0"/>
              <a:t>Improve fund competition: market innovation</a:t>
            </a:r>
          </a:p>
        </p:txBody>
      </p:sp>
    </p:spTree>
    <p:extLst>
      <p:ext uri="{BB962C8B-B14F-4D97-AF65-F5344CB8AC3E}">
        <p14:creationId xmlns:p14="http://schemas.microsoft.com/office/powerpoint/2010/main" val="1872365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ABC54-10CB-480F-B8A1-C8DDC3F1F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Advice Market Study (2019?)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0E4FD-77A7-4DED-BD2A-B76644A4E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Possible findings</a:t>
            </a:r>
          </a:p>
          <a:p>
            <a:pPr lvl="2"/>
            <a:r>
              <a:rPr lang="en-GB" sz="2400" dirty="0"/>
              <a:t>Weak price competition</a:t>
            </a:r>
          </a:p>
          <a:p>
            <a:pPr lvl="2"/>
            <a:r>
              <a:rPr lang="en-GB" sz="2400" dirty="0"/>
              <a:t>Little correlation between price and quality</a:t>
            </a:r>
          </a:p>
          <a:p>
            <a:pPr lvl="2"/>
            <a:r>
              <a:rPr lang="en-GB" sz="2400" dirty="0"/>
              <a:t>Little correlation between price and demand</a:t>
            </a:r>
          </a:p>
          <a:p>
            <a:pPr lvl="2"/>
            <a:r>
              <a:rPr lang="en-GB" sz="2400" dirty="0"/>
              <a:t>Price clustering</a:t>
            </a:r>
          </a:p>
          <a:p>
            <a:pPr lvl="2"/>
            <a:r>
              <a:rPr lang="en-GB" sz="2400" dirty="0"/>
              <a:t>High consumer satisfaction</a:t>
            </a:r>
          </a:p>
          <a:p>
            <a:pPr lvl="2"/>
            <a:r>
              <a:rPr lang="en-GB" sz="2400" dirty="0"/>
              <a:t>Poor perception of fees by consumers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7143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C9862-914D-4644-AC84-525A6F783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Advice Market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3AA04-8809-4606-AC26-6F8417E8E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Possible remedies</a:t>
            </a:r>
          </a:p>
          <a:p>
            <a:pPr lvl="2"/>
            <a:r>
              <a:rPr lang="en-GB" sz="2400" dirty="0"/>
              <a:t>Improved price comparison?</a:t>
            </a:r>
          </a:p>
          <a:p>
            <a:pPr lvl="3"/>
            <a:r>
              <a:rPr lang="en-GB" sz="2100" dirty="0"/>
              <a:t>Websites?</a:t>
            </a:r>
          </a:p>
          <a:p>
            <a:pPr lvl="3"/>
            <a:r>
              <a:rPr lang="en-GB" sz="2100" dirty="0"/>
              <a:t>Comparison tool?</a:t>
            </a:r>
          </a:p>
          <a:p>
            <a:pPr lvl="3"/>
            <a:r>
              <a:rPr lang="en-GB" sz="2100" dirty="0"/>
              <a:t>Prescribed examples?</a:t>
            </a:r>
          </a:p>
          <a:p>
            <a:pPr lvl="2"/>
            <a:r>
              <a:rPr lang="en-GB" sz="2400" dirty="0"/>
              <a:t>Clarify expectations on value for money – PROD</a:t>
            </a:r>
          </a:p>
          <a:p>
            <a:pPr lvl="2"/>
            <a:r>
              <a:rPr lang="en-GB" sz="2400" dirty="0"/>
              <a:t>Repeat charges disclosures – in place (MiFID II)</a:t>
            </a:r>
          </a:p>
          <a:p>
            <a:pPr lvl="2"/>
            <a:r>
              <a:rPr lang="en-GB" sz="2400" dirty="0"/>
              <a:t>Market innovations/solutions</a:t>
            </a:r>
          </a:p>
        </p:txBody>
      </p:sp>
    </p:spTree>
    <p:extLst>
      <p:ext uri="{BB962C8B-B14F-4D97-AF65-F5344CB8AC3E}">
        <p14:creationId xmlns:p14="http://schemas.microsoft.com/office/powerpoint/2010/main" val="311072135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7">
      <a:dk1>
        <a:srgbClr val="334121"/>
      </a:dk1>
      <a:lt1>
        <a:sysClr val="window" lastClr="FFFFFF"/>
      </a:lt1>
      <a:dk2>
        <a:srgbClr val="F36F32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7">
    <a:dk1>
      <a:srgbClr val="334121"/>
    </a:dk1>
    <a:lt1>
      <a:sysClr val="window" lastClr="FFFFFF"/>
    </a:lt1>
    <a:dk2>
      <a:srgbClr val="F36F32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</TotalTime>
  <Words>747</Words>
  <Application>Microsoft Office PowerPoint</Application>
  <PresentationFormat>On-screen Show (16:9)</PresentationFormat>
  <Paragraphs>149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Custom Design</vt:lpstr>
      <vt:lpstr> Regulatory Hot Topics</vt:lpstr>
      <vt:lpstr>Agenda</vt:lpstr>
      <vt:lpstr>Learning objectives</vt:lpstr>
      <vt:lpstr>PowerPoint Presentation</vt:lpstr>
      <vt:lpstr>Platforms Market Study: Positives</vt:lpstr>
      <vt:lpstr>Platforms Market Study: Concerns</vt:lpstr>
      <vt:lpstr>Proposed remedies</vt:lpstr>
      <vt:lpstr>Advice Market Study (2019?)</vt:lpstr>
      <vt:lpstr>Advice Market Study</vt:lpstr>
      <vt:lpstr>MiFID II update</vt:lpstr>
      <vt:lpstr>Cash-flow planning</vt:lpstr>
      <vt:lpstr>PowerPoint Presentation</vt:lpstr>
      <vt:lpstr>PowerPoint Presentation</vt:lpstr>
      <vt:lpstr>PS 18/6: New Rules and Guidance</vt:lpstr>
      <vt:lpstr>PowerPoint Presentation</vt:lpstr>
      <vt:lpstr>PS18/20: Further New Rules and Guidance</vt:lpstr>
      <vt:lpstr>Triage</vt:lpstr>
      <vt:lpstr>Attitude to transfer risk</vt:lpstr>
      <vt:lpstr>Also …</vt:lpstr>
      <vt:lpstr>DB Recommendations</vt:lpstr>
      <vt:lpstr>PowerPoint Presentation</vt:lpstr>
      <vt:lpstr>PowerPoint Presentation</vt:lpstr>
      <vt:lpstr>PowerPoint Presentation</vt:lpstr>
      <vt:lpstr>Learning objectives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Name</dc:title>
  <dc:creator>moira</dc:creator>
  <cp:lastModifiedBy>Rory Percival</cp:lastModifiedBy>
  <cp:revision>10</cp:revision>
  <dcterms:created xsi:type="dcterms:W3CDTF">2016-11-05T12:45:43Z</dcterms:created>
  <dcterms:modified xsi:type="dcterms:W3CDTF">2018-10-15T15:13:41Z</dcterms:modified>
</cp:coreProperties>
</file>