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60" r:id="rId2"/>
    <p:sldId id="257" r:id="rId3"/>
    <p:sldId id="266" r:id="rId4"/>
    <p:sldId id="267" r:id="rId5"/>
    <p:sldId id="261" r:id="rId6"/>
    <p:sldId id="273" r:id="rId7"/>
    <p:sldId id="262" r:id="rId8"/>
    <p:sldId id="270" r:id="rId9"/>
    <p:sldId id="276" r:id="rId10"/>
    <p:sldId id="277" r:id="rId11"/>
    <p:sldId id="283" r:id="rId12"/>
    <p:sldId id="284" r:id="rId13"/>
    <p:sldId id="274" r:id="rId14"/>
    <p:sldId id="264" r:id="rId15"/>
    <p:sldId id="271" r:id="rId16"/>
    <p:sldId id="272" r:id="rId17"/>
    <p:sldId id="278" r:id="rId18"/>
    <p:sldId id="280" r:id="rId19"/>
    <p:sldId id="268" r:id="rId20"/>
    <p:sldId id="281" r:id="rId21"/>
    <p:sldId id="282" r:id="rId22"/>
    <p:sldId id="279" r:id="rId23"/>
    <p:sldId id="269"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868"/>
    <a:srgbClr val="A4015E"/>
    <a:srgbClr val="A80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6" autoAdjust="0"/>
    <p:restoredTop sz="94690" autoAdjust="0"/>
  </p:normalViewPr>
  <p:slideViewPr>
    <p:cSldViewPr>
      <p:cViewPr>
        <p:scale>
          <a:sx n="81" d="100"/>
          <a:sy n="81" d="100"/>
        </p:scale>
        <p:origin x="1026" y="-108"/>
      </p:cViewPr>
      <p:guideLst>
        <p:guide orient="horz" pos="2160"/>
        <p:guide pos="2880"/>
      </p:guideLst>
    </p:cSldViewPr>
  </p:slideViewPr>
  <p:outlineViewPr>
    <p:cViewPr>
      <p:scale>
        <a:sx n="33" d="100"/>
        <a:sy n="33" d="100"/>
      </p:scale>
      <p:origin x="0" y="16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2" y="0"/>
            <a:ext cx="294614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3667" name="Rectangle 3"/>
          <p:cNvSpPr>
            <a:spLocks noGrp="1" noChangeArrowheads="1"/>
          </p:cNvSpPr>
          <p:nvPr>
            <p:ph type="dt" idx="1"/>
          </p:nvPr>
        </p:nvSpPr>
        <p:spPr bwMode="auto">
          <a:xfrm>
            <a:off x="3849911" y="0"/>
            <a:ext cx="2946144"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36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3669" name="Rectangle 5"/>
          <p:cNvSpPr>
            <a:spLocks noGrp="1" noChangeArrowheads="1"/>
          </p:cNvSpPr>
          <p:nvPr>
            <p:ph type="body" sz="quarter" idx="3"/>
          </p:nvPr>
        </p:nvSpPr>
        <p:spPr bwMode="auto">
          <a:xfrm>
            <a:off x="680254" y="4714878"/>
            <a:ext cx="543716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670" name="Rectangle 6"/>
          <p:cNvSpPr>
            <a:spLocks noGrp="1" noChangeArrowheads="1"/>
          </p:cNvSpPr>
          <p:nvPr>
            <p:ph type="ftr" sz="quarter" idx="4"/>
          </p:nvPr>
        </p:nvSpPr>
        <p:spPr bwMode="auto">
          <a:xfrm>
            <a:off x="2" y="9428166"/>
            <a:ext cx="294614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3671" name="Rectangle 7"/>
          <p:cNvSpPr>
            <a:spLocks noGrp="1" noChangeArrowheads="1"/>
          </p:cNvSpPr>
          <p:nvPr>
            <p:ph type="sldNum" sz="quarter" idx="5"/>
          </p:nvPr>
        </p:nvSpPr>
        <p:spPr bwMode="auto">
          <a:xfrm>
            <a:off x="3849911" y="9428166"/>
            <a:ext cx="2946144"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C41DC51-6443-4738-9BAC-52F7F6691414}" type="slidenum">
              <a:rPr lang="en-US"/>
              <a:pPr/>
              <a:t>‹#›</a:t>
            </a:fld>
            <a:endParaRPr lang="en-US"/>
          </a:p>
        </p:txBody>
      </p:sp>
    </p:spTree>
    <p:extLst>
      <p:ext uri="{BB962C8B-B14F-4D97-AF65-F5344CB8AC3E}">
        <p14:creationId xmlns:p14="http://schemas.microsoft.com/office/powerpoint/2010/main" val="42023927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3F723-46DB-4164-8F97-CC71CE8303F8}" type="slidenum">
              <a:rPr lang="en-US"/>
              <a:pPr/>
              <a:t>1</a:t>
            </a:fld>
            <a:endParaRPr lang="en-US"/>
          </a:p>
        </p:txBody>
      </p:sp>
      <p:sp>
        <p:nvSpPr>
          <p:cNvPr id="114690" name="Rectangle 2"/>
          <p:cNvSpPr>
            <a:spLocks noGrp="1" noRot="1" noChangeAspect="1" noChangeArrowheads="1" noTextEdit="1"/>
          </p:cNvSpPr>
          <p:nvPr>
            <p:ph type="sldImg"/>
          </p:nvPr>
        </p:nvSpPr>
        <p:spPr>
          <a:xfrm>
            <a:off x="917575" y="744538"/>
            <a:ext cx="4964113" cy="3722687"/>
          </a:xfrm>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B6B62-9D2A-442F-9F3B-086A22756839}" type="slidenum">
              <a:rPr lang="en-US"/>
              <a:pPr/>
              <a:t>2</a:t>
            </a:fld>
            <a:endParaRPr lang="en-US"/>
          </a:p>
        </p:txBody>
      </p:sp>
      <p:sp>
        <p:nvSpPr>
          <p:cNvPr id="115714" name="Rectangle 2"/>
          <p:cNvSpPr>
            <a:spLocks noGrp="1" noRot="1" noChangeAspect="1" noChangeArrowheads="1" noTextEdit="1"/>
          </p:cNvSpPr>
          <p:nvPr>
            <p:ph type="sldImg"/>
          </p:nvPr>
        </p:nvSpPr>
        <p:spPr>
          <a:xfrm>
            <a:off x="917575" y="744538"/>
            <a:ext cx="4964113" cy="3722687"/>
          </a:xfrm>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41DC51-6443-4738-9BAC-52F7F6691414}" type="slidenum">
              <a:rPr lang="en-US" smtClean="0"/>
              <a:pPr/>
              <a:t>13</a:t>
            </a:fld>
            <a:endParaRPr lang="en-US"/>
          </a:p>
        </p:txBody>
      </p:sp>
    </p:spTree>
    <p:extLst>
      <p:ext uri="{BB962C8B-B14F-4D97-AF65-F5344CB8AC3E}">
        <p14:creationId xmlns:p14="http://schemas.microsoft.com/office/powerpoint/2010/main" val="739219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228600" y="1219200"/>
            <a:ext cx="5181600" cy="519113"/>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a:lvl1pPr>
          </a:lstStyle>
          <a:p>
            <a:pPr lvl="0"/>
            <a:r>
              <a:rPr lang="en-US" noProof="0"/>
              <a:t>Click to edit Master title style</a:t>
            </a:r>
            <a:endParaRPr lang="en-US" noProof="0" dirty="0"/>
          </a:p>
        </p:txBody>
      </p:sp>
      <p:sp>
        <p:nvSpPr>
          <p:cNvPr id="5123" name="Rectangle 1027"/>
          <p:cNvSpPr>
            <a:spLocks noGrp="1" noChangeArrowheads="1"/>
          </p:cNvSpPr>
          <p:nvPr>
            <p:ph type="subTitle" idx="1"/>
          </p:nvPr>
        </p:nvSpPr>
        <p:spPr>
          <a:xfrm>
            <a:off x="228600" y="1905000"/>
            <a:ext cx="4600575" cy="396875"/>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buFontTx/>
              <a:buNone/>
              <a:defRPr sz="2000"/>
            </a:lvl1pPr>
          </a:lstStyle>
          <a:p>
            <a:pPr lvl="0"/>
            <a:r>
              <a:rPr lang="en-US" noProof="0"/>
              <a:t>Click to edit Master subtitle style</a:t>
            </a:r>
            <a:endParaRPr lang="en-US"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0273" y="260648"/>
            <a:ext cx="1351791" cy="694362"/>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15501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28600"/>
            <a:ext cx="18669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5425" y="228600"/>
            <a:ext cx="545147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673393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5425" y="1066800"/>
            <a:ext cx="7470775" cy="5098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0273" y="260648"/>
            <a:ext cx="1351791" cy="694362"/>
          </a:xfrm>
          <a:prstGeom prst="rect">
            <a:avLst/>
          </a:prstGeom>
        </p:spPr>
      </p:pic>
    </p:spTree>
    <p:extLst>
      <p:ext uri="{BB962C8B-B14F-4D97-AF65-F5344CB8AC3E}">
        <p14:creationId xmlns:p14="http://schemas.microsoft.com/office/powerpoint/2010/main" val="24499018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0169728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5425" y="1066800"/>
            <a:ext cx="3659188" cy="5098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7013" y="1066800"/>
            <a:ext cx="3659187" cy="5098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211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76365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455223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1135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108420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05630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auto">
          <a:xfrm>
            <a:off x="0" y="0"/>
            <a:ext cx="7848600" cy="6165304"/>
          </a:xfrm>
          <a:prstGeom prst="rect">
            <a:avLst/>
          </a:prstGeom>
          <a:noFill/>
          <a:ln>
            <a:noFill/>
          </a:ln>
          <a:effectLst/>
          <a:extLst/>
        </p:spPr>
        <p:txBody>
          <a:bodyPr wrap="none" anchor="ctr"/>
          <a:lstStyle/>
          <a:p>
            <a:endParaRPr lang="en-US"/>
          </a:p>
        </p:txBody>
      </p:sp>
      <p:sp>
        <p:nvSpPr>
          <p:cNvPr id="1035" name="Rectangle 11"/>
          <p:cNvSpPr>
            <a:spLocks noGrp="1" noChangeAspect="1" noChangeArrowheads="1"/>
          </p:cNvSpPr>
          <p:nvPr>
            <p:ph type="title"/>
          </p:nvPr>
        </p:nvSpPr>
        <p:spPr bwMode="auto">
          <a:xfrm>
            <a:off x="228600" y="228600"/>
            <a:ext cx="69850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Slide name here in this style</a:t>
            </a:r>
          </a:p>
        </p:txBody>
      </p:sp>
      <p:sp>
        <p:nvSpPr>
          <p:cNvPr id="1036" name="Rectangle 12"/>
          <p:cNvSpPr>
            <a:spLocks noGrp="1" noChangeArrowheads="1"/>
          </p:cNvSpPr>
          <p:nvPr>
            <p:ph type="body" idx="1"/>
          </p:nvPr>
        </p:nvSpPr>
        <p:spPr bwMode="auto">
          <a:xfrm>
            <a:off x="225425" y="1066800"/>
            <a:ext cx="7470775" cy="509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Bullet style to look like this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41"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4800" y="228600"/>
            <a:ext cx="1143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35268" y="6165304"/>
            <a:ext cx="8673464" cy="467992"/>
          </a:xfrm>
          <a:prstGeom prst="rect">
            <a:avLst/>
          </a:prstGeom>
          <a:solidFill>
            <a:srgbClr val="A4015E"/>
          </a:solidFill>
        </p:spPr>
        <p:txBody>
          <a:bodyPr wrap="square" rtlCol="0">
            <a:spAutoFit/>
          </a:bodyPr>
          <a:lstStyle/>
          <a:p>
            <a:endParaRPr lang="en-GB" dirty="0"/>
          </a:p>
        </p:txBody>
      </p:sp>
      <p:pic>
        <p:nvPicPr>
          <p:cNvPr id="10" name="Picture 1049" descr="screen-sa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60232" y="6309320"/>
            <a:ext cx="2088232" cy="2136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50273" y="260648"/>
            <a:ext cx="1351791" cy="694362"/>
          </a:xfrm>
          <a:prstGeom prst="rect">
            <a:avLst/>
          </a:prstGeom>
        </p:spPr>
      </p:pic>
      <p:sp>
        <p:nvSpPr>
          <p:cNvPr id="4" name="TextBox 3"/>
          <p:cNvSpPr txBox="1"/>
          <p:nvPr/>
        </p:nvSpPr>
        <p:spPr>
          <a:xfrm>
            <a:off x="295063" y="6288112"/>
            <a:ext cx="1368152" cy="246221"/>
          </a:xfrm>
          <a:prstGeom prst="rect">
            <a:avLst/>
          </a:prstGeom>
          <a:noFill/>
        </p:spPr>
        <p:txBody>
          <a:bodyPr wrap="square" rtlCol="0">
            <a:spAutoFit/>
          </a:bodyPr>
          <a:lstStyle/>
          <a:p>
            <a:r>
              <a:rPr lang="en-GB" sz="1000" b="1" dirty="0">
                <a:solidFill>
                  <a:schemeClr val="bg1"/>
                </a:solidFill>
              </a:rPr>
              <a:t>clarkewillmott.com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0"/>
        </a:spcBef>
        <a:spcAft>
          <a:spcPct val="0"/>
        </a:spcAft>
        <a:buBlip>
          <a:blip r:embed="rId16"/>
        </a:buBlip>
        <a:defRPr sz="2600">
          <a:solidFill>
            <a:srgbClr val="656868"/>
          </a:solidFill>
          <a:latin typeface="+mn-lt"/>
          <a:ea typeface="+mn-ea"/>
          <a:cs typeface="+mn-cs"/>
        </a:defRPr>
      </a:lvl1pPr>
      <a:lvl2pPr marL="742950" indent="-285750" algn="l" rtl="0" eaLnBrk="1" fontAlgn="base" hangingPunct="1">
        <a:spcBef>
          <a:spcPct val="20000"/>
        </a:spcBef>
        <a:spcAft>
          <a:spcPct val="0"/>
        </a:spcAft>
        <a:buChar char="–"/>
        <a:defRPr sz="2400">
          <a:solidFill>
            <a:srgbClr val="656868"/>
          </a:solidFill>
          <a:latin typeface="+mn-lt"/>
        </a:defRPr>
      </a:lvl2pPr>
      <a:lvl3pPr marL="1143000" indent="-228600" algn="l" rtl="0" eaLnBrk="1" fontAlgn="base" hangingPunct="1">
        <a:spcBef>
          <a:spcPct val="20000"/>
        </a:spcBef>
        <a:spcAft>
          <a:spcPct val="0"/>
        </a:spcAft>
        <a:buSzPct val="70000"/>
        <a:buBlip>
          <a:blip r:embed="rId16"/>
        </a:buBlip>
        <a:defRPr sz="2000">
          <a:solidFill>
            <a:srgbClr val="656868"/>
          </a:solidFill>
          <a:latin typeface="+mn-lt"/>
        </a:defRPr>
      </a:lvl3pPr>
      <a:lvl4pPr marL="1600200" indent="-228600" algn="l" rtl="0" eaLnBrk="1" fontAlgn="base" hangingPunct="1">
        <a:spcBef>
          <a:spcPct val="20000"/>
        </a:spcBef>
        <a:spcAft>
          <a:spcPct val="0"/>
        </a:spcAft>
        <a:buChar char="–"/>
        <a:defRPr>
          <a:solidFill>
            <a:srgbClr val="656868"/>
          </a:solidFill>
          <a:latin typeface="+mn-lt"/>
        </a:defRPr>
      </a:lvl4pPr>
      <a:lvl5pPr marL="2057400" indent="-228600" algn="l" rtl="0" eaLnBrk="1" fontAlgn="base" hangingPunct="1">
        <a:spcBef>
          <a:spcPct val="20000"/>
        </a:spcBef>
        <a:spcAft>
          <a:spcPct val="0"/>
        </a:spcAft>
        <a:buSzPct val="70000"/>
        <a:buBlip>
          <a:blip r:embed="rId16"/>
        </a:buBlip>
        <a:defRPr>
          <a:solidFill>
            <a:srgbClr val="656868"/>
          </a:solidFill>
          <a:latin typeface="+mn-lt"/>
        </a:defRPr>
      </a:lvl5pPr>
      <a:lvl6pPr marL="2514600" indent="-228600" algn="l" rtl="0" eaLnBrk="1" fontAlgn="base" hangingPunct="1">
        <a:spcBef>
          <a:spcPct val="20000"/>
        </a:spcBef>
        <a:spcAft>
          <a:spcPct val="0"/>
        </a:spcAft>
        <a:buSzPct val="70000"/>
        <a:buBlip>
          <a:blip r:embed="rId16"/>
        </a:buBlip>
        <a:defRPr>
          <a:solidFill>
            <a:srgbClr val="656868"/>
          </a:solidFill>
          <a:latin typeface="+mn-lt"/>
        </a:defRPr>
      </a:lvl6pPr>
      <a:lvl7pPr marL="2971800" indent="-228600" algn="l" rtl="0" eaLnBrk="1" fontAlgn="base" hangingPunct="1">
        <a:spcBef>
          <a:spcPct val="20000"/>
        </a:spcBef>
        <a:spcAft>
          <a:spcPct val="0"/>
        </a:spcAft>
        <a:buSzPct val="70000"/>
        <a:buBlip>
          <a:blip r:embed="rId16"/>
        </a:buBlip>
        <a:defRPr>
          <a:solidFill>
            <a:srgbClr val="656868"/>
          </a:solidFill>
          <a:latin typeface="+mn-lt"/>
        </a:defRPr>
      </a:lvl7pPr>
      <a:lvl8pPr marL="3429000" indent="-228600" algn="l" rtl="0" eaLnBrk="1" fontAlgn="base" hangingPunct="1">
        <a:spcBef>
          <a:spcPct val="20000"/>
        </a:spcBef>
        <a:spcAft>
          <a:spcPct val="0"/>
        </a:spcAft>
        <a:buSzPct val="70000"/>
        <a:buBlip>
          <a:blip r:embed="rId16"/>
        </a:buBlip>
        <a:defRPr>
          <a:solidFill>
            <a:srgbClr val="656868"/>
          </a:solidFill>
          <a:latin typeface="+mn-lt"/>
        </a:defRPr>
      </a:lvl8pPr>
      <a:lvl9pPr marL="3886200" indent="-228600" algn="l" rtl="0" eaLnBrk="1" fontAlgn="base" hangingPunct="1">
        <a:spcBef>
          <a:spcPct val="20000"/>
        </a:spcBef>
        <a:spcAft>
          <a:spcPct val="0"/>
        </a:spcAft>
        <a:buSzPct val="70000"/>
        <a:buBlip>
          <a:blip r:embed="rId16"/>
        </a:buBlip>
        <a:defRPr>
          <a:solidFill>
            <a:srgbClr val="65686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2" name="Group 34"/>
          <p:cNvGrpSpPr>
            <a:grpSpLocks/>
          </p:cNvGrpSpPr>
          <p:nvPr/>
        </p:nvGrpSpPr>
        <p:grpSpPr bwMode="auto">
          <a:xfrm>
            <a:off x="0" y="0"/>
            <a:ext cx="9144000" cy="6858000"/>
            <a:chOff x="0" y="0"/>
            <a:chExt cx="5760" cy="4320"/>
          </a:xfrm>
        </p:grpSpPr>
        <p:sp>
          <p:nvSpPr>
            <p:cNvPr id="7" name="Rectangle 6"/>
            <p:cNvSpPr>
              <a:spLocks noChangeAspect="1" noChangeArrowheads="1"/>
            </p:cNvSpPr>
            <p:nvPr/>
          </p:nvSpPr>
          <p:spPr bwMode="auto">
            <a:xfrm>
              <a:off x="0" y="0"/>
              <a:ext cx="5760" cy="4320"/>
            </a:xfrm>
            <a:prstGeom prst="rect">
              <a:avLst/>
            </a:prstGeom>
            <a:solidFill>
              <a:srgbClr val="A8015E"/>
            </a:solidFill>
            <a:ln w="9525" algn="ctr">
              <a:solidFill>
                <a:srgbClr val="4A7EBB"/>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pic>
          <p:nvPicPr>
            <p:cNvPr id="8" name="Picture 7" descr="CW Logo CMYK master.bmp"/>
            <p:cNvPicPr>
              <a:picLocks noChangeAspect="1"/>
            </p:cNvPicPr>
            <p:nvPr/>
          </p:nvPicPr>
          <p:blipFill>
            <a:blip r:embed="rId3" cstate="print">
              <a:clrChange>
                <a:clrFrom>
                  <a:srgbClr val="000000"/>
                </a:clrFrom>
                <a:clrTo>
                  <a:srgbClr val="000000">
                    <a:alpha val="0"/>
                  </a:srgbClr>
                </a:clrTo>
              </a:clrChange>
            </a:blip>
            <a:stretch>
              <a:fillRect/>
            </a:stretch>
          </p:blipFill>
          <p:spPr>
            <a:xfrm>
              <a:off x="1658" y="1257"/>
              <a:ext cx="2205" cy="1133"/>
            </a:xfrm>
            <a:prstGeom prst="rect">
              <a:avLst/>
            </a:prstGeom>
            <a:effectLst>
              <a:reflection blurRad="6350" stA="52000" endA="300" endPos="35000" dir="5400000" sy="-100000" algn="bl" rotWithShape="0"/>
            </a:effectLst>
          </p:spPr>
        </p:pic>
        <p:pic>
          <p:nvPicPr>
            <p:cNvPr id="2080" name="Picture 32" descr="screen-sa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3264"/>
              <a:ext cx="2688" cy="3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161715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pPr marL="0" indent="0">
              <a:buNone/>
            </a:pPr>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The FCA has said it will review the case for a long stop in 2019 as part of its wider review of how the Financial Advice Market Review has panned out.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754" y="1340768"/>
            <a:ext cx="381000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5354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FOS – 2017/2018</a:t>
            </a:r>
            <a:endParaRPr lang="en-GB"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066800"/>
            <a:ext cx="7992887" cy="5099050"/>
          </a:xfrm>
          <a:prstGeom prst="rect">
            <a:avLst/>
          </a:prstGeom>
          <a:noFill/>
          <a:ln>
            <a:noFill/>
          </a:ln>
        </p:spPr>
      </p:pic>
    </p:spTree>
    <p:extLst>
      <p:ext uri="{BB962C8B-B14F-4D97-AF65-F5344CB8AC3E}">
        <p14:creationId xmlns:p14="http://schemas.microsoft.com/office/powerpoint/2010/main" val="358659559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 2015/2016</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1288" y="1124744"/>
            <a:ext cx="788115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8827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 – 2017/2018</a:t>
            </a:r>
            <a:endParaRPr lang="en-GB" dirty="0"/>
          </a:p>
        </p:txBody>
      </p:sp>
      <p:sp>
        <p:nvSpPr>
          <p:cNvPr id="3" name="Content Placeholder 2"/>
          <p:cNvSpPr>
            <a:spLocks noGrp="1"/>
          </p:cNvSpPr>
          <p:nvPr>
            <p:ph idx="1"/>
          </p:nvPr>
        </p:nvSpPr>
        <p:spPr/>
        <p:txBody>
          <a:bodyPr/>
          <a:lstStyle/>
          <a:p>
            <a:r>
              <a:rPr lang="en-US" sz="3600" dirty="0"/>
              <a:t>1.4 million new enquires.</a:t>
            </a:r>
          </a:p>
          <a:p>
            <a:pPr marL="0" indent="0">
              <a:buNone/>
            </a:pPr>
            <a:endParaRPr lang="en-US" sz="3600" dirty="0"/>
          </a:p>
          <a:p>
            <a:r>
              <a:rPr lang="en-US" sz="3600" dirty="0"/>
              <a:t>339,967 new complaints. </a:t>
            </a:r>
          </a:p>
          <a:p>
            <a:pPr marL="0" indent="0">
              <a:buNone/>
            </a:pPr>
            <a:endParaRPr lang="en-US" sz="3600" dirty="0"/>
          </a:p>
          <a:p>
            <a:r>
              <a:rPr lang="en-US" sz="3600" dirty="0"/>
              <a:t>400,658 complaints resolved. </a:t>
            </a:r>
          </a:p>
          <a:p>
            <a:pPr marL="0" indent="0">
              <a:buNone/>
            </a:pPr>
            <a:endParaRPr lang="en-US" sz="3600" dirty="0"/>
          </a:p>
          <a:p>
            <a:r>
              <a:rPr lang="en-US" sz="3600" dirty="0"/>
              <a:t>51% complaints upheld. </a:t>
            </a:r>
          </a:p>
          <a:p>
            <a:pPr marL="0" indent="0">
              <a:buNone/>
            </a:pPr>
            <a:endParaRPr lang="en-US" dirty="0"/>
          </a:p>
          <a:p>
            <a:pPr marL="0" indent="0">
              <a:buNone/>
            </a:pPr>
            <a:endParaRPr lang="en-US" dirty="0"/>
          </a:p>
          <a:p>
            <a:endParaRPr lang="en-US" dirty="0"/>
          </a:p>
          <a:p>
            <a:endParaRPr lang="en-GB" dirty="0"/>
          </a:p>
        </p:txBody>
      </p:sp>
    </p:spTree>
    <p:extLst>
      <p:ext uri="{BB962C8B-B14F-4D97-AF65-F5344CB8AC3E}">
        <p14:creationId xmlns:p14="http://schemas.microsoft.com/office/powerpoint/2010/main" val="1785770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41682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7972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Courts </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9833" y="1066800"/>
            <a:ext cx="5681959"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03651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Action </a:t>
            </a:r>
            <a:endParaRPr lang="en-GB" dirty="0"/>
          </a:p>
        </p:txBody>
      </p:sp>
      <p:sp>
        <p:nvSpPr>
          <p:cNvPr id="3" name="Content Placeholder 2"/>
          <p:cNvSpPr>
            <a:spLocks noGrp="1"/>
          </p:cNvSpPr>
          <p:nvPr>
            <p:ph idx="1"/>
          </p:nvPr>
        </p:nvSpPr>
        <p:spPr/>
        <p:txBody>
          <a:bodyPr/>
          <a:lstStyle/>
          <a:p>
            <a:r>
              <a:rPr lang="en-GB" sz="3200" dirty="0"/>
              <a:t>Breach of statutory duty </a:t>
            </a:r>
          </a:p>
          <a:p>
            <a:endParaRPr lang="en-GB" sz="3200" dirty="0"/>
          </a:p>
          <a:p>
            <a:r>
              <a:rPr lang="en-GB" sz="3200" dirty="0"/>
              <a:t>Negligence.</a:t>
            </a:r>
          </a:p>
          <a:p>
            <a:endParaRPr lang="en-GB" sz="3200" dirty="0"/>
          </a:p>
          <a:p>
            <a:r>
              <a:rPr lang="en-GB" sz="3200" dirty="0"/>
              <a:t>Breach of contract. </a:t>
            </a:r>
          </a:p>
          <a:p>
            <a:pPr marL="0" indent="0">
              <a:buNone/>
            </a:pPr>
            <a:endParaRPr lang="en-US" sz="3200" dirty="0"/>
          </a:p>
          <a:p>
            <a:r>
              <a:rPr lang="en-US" sz="3200" dirty="0"/>
              <a:t>Breach of fiduciary duty.</a:t>
            </a:r>
            <a:endParaRPr lang="en-GB" sz="3200" dirty="0"/>
          </a:p>
        </p:txBody>
      </p:sp>
    </p:spTree>
    <p:extLst>
      <p:ext uri="{BB962C8B-B14F-4D97-AF65-F5344CB8AC3E}">
        <p14:creationId xmlns:p14="http://schemas.microsoft.com/office/powerpoint/2010/main" val="67185430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Limits </a:t>
            </a:r>
            <a:endParaRPr lang="en-GB" dirty="0"/>
          </a:p>
        </p:txBody>
      </p:sp>
      <p:pic>
        <p:nvPicPr>
          <p:cNvPr id="4102"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9483" y="1467298"/>
            <a:ext cx="4462659" cy="429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14517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Limits </a:t>
            </a:r>
            <a:endParaRPr lang="en-GB" dirty="0"/>
          </a:p>
        </p:txBody>
      </p:sp>
      <p:sp>
        <p:nvSpPr>
          <p:cNvPr id="3" name="Content Placeholder 2"/>
          <p:cNvSpPr>
            <a:spLocks noGrp="1"/>
          </p:cNvSpPr>
          <p:nvPr>
            <p:ph idx="1"/>
          </p:nvPr>
        </p:nvSpPr>
        <p:spPr/>
        <p:txBody>
          <a:bodyPr/>
          <a:lstStyle/>
          <a:p>
            <a:r>
              <a:rPr lang="en-US" sz="3400" u="sng" dirty="0"/>
              <a:t>Limitation Act 1980</a:t>
            </a:r>
          </a:p>
          <a:p>
            <a:pPr marL="0" indent="0">
              <a:buNone/>
            </a:pPr>
            <a:endParaRPr lang="en-US" sz="3400" dirty="0"/>
          </a:p>
          <a:p>
            <a:r>
              <a:rPr lang="en-US" sz="3400" dirty="0"/>
              <a:t>6 years from the date of the advice. </a:t>
            </a:r>
          </a:p>
          <a:p>
            <a:pPr marL="0" indent="0">
              <a:buNone/>
            </a:pPr>
            <a:endParaRPr lang="en-US" sz="3400" dirty="0"/>
          </a:p>
          <a:p>
            <a:r>
              <a:rPr lang="en-US" sz="3400" dirty="0"/>
              <a:t>3 years from the date of knowledge.</a:t>
            </a:r>
          </a:p>
          <a:p>
            <a:pPr marL="0" indent="0">
              <a:buNone/>
            </a:pPr>
            <a:endParaRPr lang="en-US" sz="3400" dirty="0"/>
          </a:p>
          <a:p>
            <a:r>
              <a:rPr lang="en-US" sz="3400" dirty="0"/>
              <a:t>15 year long stop. </a:t>
            </a:r>
            <a:endParaRPr lang="en-GB" sz="3400" dirty="0"/>
          </a:p>
        </p:txBody>
      </p:sp>
    </p:spTree>
    <p:extLst>
      <p:ext uri="{BB962C8B-B14F-4D97-AF65-F5344CB8AC3E}">
        <p14:creationId xmlns:p14="http://schemas.microsoft.com/office/powerpoint/2010/main" val="298585105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887" y="2473325"/>
            <a:ext cx="64198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3210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2" name="Rectangle 60"/>
          <p:cNvSpPr>
            <a:spLocks noChangeArrowheads="1"/>
          </p:cNvSpPr>
          <p:nvPr/>
        </p:nvSpPr>
        <p:spPr bwMode="auto">
          <a:xfrm>
            <a:off x="251520" y="2276872"/>
            <a:ext cx="7344816" cy="3384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err="1"/>
              <a:t>sert</a:t>
            </a:r>
            <a:r>
              <a:rPr lang="en-US" dirty="0"/>
              <a:t> image here</a:t>
            </a:r>
          </a:p>
        </p:txBody>
      </p:sp>
      <p:sp>
        <p:nvSpPr>
          <p:cNvPr id="3139" name="Rectangle 67"/>
          <p:cNvSpPr>
            <a:spLocks noGrp="1" noChangeArrowheads="1"/>
          </p:cNvSpPr>
          <p:nvPr>
            <p:ph type="ctrTitle"/>
          </p:nvPr>
        </p:nvSpPr>
        <p:spPr/>
        <p:txBody>
          <a:bodyPr/>
          <a:lstStyle/>
          <a:p>
            <a:endParaRPr lang="en-US" dirty="0"/>
          </a:p>
        </p:txBody>
      </p:sp>
      <p:sp>
        <p:nvSpPr>
          <p:cNvPr id="3140" name="Rectangle 68"/>
          <p:cNvSpPr>
            <a:spLocks noGrp="1" noChangeArrowheads="1"/>
          </p:cNvSpPr>
          <p:nvPr>
            <p:ph type="subTitle" idx="1"/>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826205"/>
            <a:ext cx="5544616" cy="298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endParaRPr lang="en-GB" dirty="0"/>
          </a:p>
        </p:txBody>
      </p:sp>
      <p:sp>
        <p:nvSpPr>
          <p:cNvPr id="3" name="Content Placeholder 2"/>
          <p:cNvSpPr>
            <a:spLocks noGrp="1"/>
          </p:cNvSpPr>
          <p:nvPr>
            <p:ph idx="1"/>
          </p:nvPr>
        </p:nvSpPr>
        <p:spPr/>
        <p:txBody>
          <a:bodyPr/>
          <a:lstStyle/>
          <a:p>
            <a:pPr marL="0" indent="0">
              <a:buNone/>
            </a:pPr>
            <a:r>
              <a:rPr lang="en-GB" u="sng" dirty="0" err="1"/>
              <a:t>Crestsign</a:t>
            </a:r>
            <a:r>
              <a:rPr lang="en-GB" u="sng" dirty="0"/>
              <a:t> v National Westminster Bank plc and Royal Bank of Scotland plc [2014] EWHC 3043</a:t>
            </a:r>
          </a:p>
          <a:p>
            <a:pPr marL="0" indent="0">
              <a:buNone/>
            </a:pPr>
            <a:endParaRPr lang="en-US" dirty="0"/>
          </a:p>
          <a:p>
            <a:pPr marL="0" indent="0">
              <a:buNone/>
            </a:pPr>
            <a:r>
              <a:rPr lang="en-US" dirty="0"/>
              <a:t> </a:t>
            </a:r>
            <a:r>
              <a:rPr lang="en-US" i="1" dirty="0"/>
              <a:t>“[</a:t>
            </a:r>
            <a:r>
              <a:rPr lang="en-GB" i="1" dirty="0"/>
              <a:t>The bank] did provide negligent advice but they successfully excluded any duty not to do so. They did not show themselves worthy of the trust Mr Parker placed in them, but unfortunately for </a:t>
            </a:r>
            <a:r>
              <a:rPr lang="en-GB" i="1" dirty="0" err="1"/>
              <a:t>Crestsign</a:t>
            </a:r>
            <a:r>
              <a:rPr lang="en-GB" i="1" dirty="0"/>
              <a:t>, the common law provides it with no remedy because the banks successfully disclaimed responsibility for the advice they gave on the suitability of the swap, which was negligent but not actionable”)</a:t>
            </a:r>
          </a:p>
        </p:txBody>
      </p:sp>
    </p:spTree>
    <p:extLst>
      <p:ext uri="{BB962C8B-B14F-4D97-AF65-F5344CB8AC3E}">
        <p14:creationId xmlns:p14="http://schemas.microsoft.com/office/powerpoint/2010/main" val="1008894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887" y="2473325"/>
            <a:ext cx="64198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89124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endParaRPr lang="en-GB" dirty="0"/>
          </a:p>
        </p:txBody>
      </p:sp>
      <p:sp>
        <p:nvSpPr>
          <p:cNvPr id="3" name="Content Placeholder 2"/>
          <p:cNvSpPr>
            <a:spLocks noGrp="1"/>
          </p:cNvSpPr>
          <p:nvPr>
            <p:ph idx="1"/>
          </p:nvPr>
        </p:nvSpPr>
        <p:spPr/>
        <p:txBody>
          <a:bodyPr/>
          <a:lstStyle/>
          <a:p>
            <a:r>
              <a:rPr lang="en-US" sz="3600" dirty="0"/>
              <a:t>Always refer a complaint to your insurer. </a:t>
            </a:r>
          </a:p>
          <a:p>
            <a:pPr marL="0" indent="0">
              <a:buNone/>
            </a:pPr>
            <a:endParaRPr lang="en-US" sz="3600" dirty="0"/>
          </a:p>
          <a:p>
            <a:r>
              <a:rPr lang="en-US" sz="3600" dirty="0"/>
              <a:t>Know your time limits. </a:t>
            </a:r>
          </a:p>
          <a:p>
            <a:pPr marL="0" indent="0">
              <a:buNone/>
            </a:pPr>
            <a:endParaRPr lang="en-US" sz="3600" dirty="0"/>
          </a:p>
          <a:p>
            <a:r>
              <a:rPr lang="en-US" sz="3600" dirty="0"/>
              <a:t>Contract is King! Have it check by a solicitor/lawyer. </a:t>
            </a:r>
            <a:endParaRPr lang="en-GB" sz="3600" dirty="0"/>
          </a:p>
        </p:txBody>
      </p:sp>
    </p:spTree>
    <p:extLst>
      <p:ext uri="{BB962C8B-B14F-4D97-AF65-F5344CB8AC3E}">
        <p14:creationId xmlns:p14="http://schemas.microsoft.com/office/powerpoint/2010/main" val="40300181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US" dirty="0"/>
          </a:p>
          <a:p>
            <a:pPr>
              <a:buNone/>
            </a:pPr>
            <a:endParaRPr lang="en-GB" altLang="en-US" sz="3200" b="1" dirty="0">
              <a:solidFill>
                <a:srgbClr val="A8015E"/>
              </a:solidFill>
            </a:endParaRPr>
          </a:p>
          <a:p>
            <a:pPr>
              <a:buNone/>
            </a:pPr>
            <a:r>
              <a:rPr lang="en-GB" altLang="en-US" sz="3200" b="1" dirty="0">
                <a:solidFill>
                  <a:srgbClr val="A8015E"/>
                </a:solidFill>
              </a:rPr>
              <a:t>Clare O’Sullivan</a:t>
            </a:r>
          </a:p>
          <a:p>
            <a:pPr>
              <a:buNone/>
            </a:pPr>
            <a:r>
              <a:rPr lang="en-US" altLang="en-US" sz="3200" dirty="0"/>
              <a:t>Associate </a:t>
            </a:r>
            <a:endParaRPr lang="en-GB" altLang="en-US" sz="3200" dirty="0"/>
          </a:p>
          <a:p>
            <a:pPr>
              <a:buNone/>
            </a:pPr>
            <a:r>
              <a:rPr lang="en-GB" altLang="en-US" sz="3200" dirty="0"/>
              <a:t>T: 0845 209 1346</a:t>
            </a:r>
          </a:p>
          <a:p>
            <a:pPr>
              <a:buNone/>
            </a:pPr>
            <a:r>
              <a:rPr lang="en-GB" altLang="en-US" sz="3200" dirty="0">
                <a:solidFill>
                  <a:srgbClr val="A8015E"/>
                </a:solidFill>
              </a:rPr>
              <a:t>E: clare.osullivan@clarkewillmott.com</a:t>
            </a:r>
          </a:p>
          <a:p>
            <a:pPr marL="0" indent="0">
              <a:buNone/>
            </a:pPr>
            <a:endParaRPr lang="en-US" dirty="0"/>
          </a:p>
          <a:p>
            <a:pPr marL="0" indent="0">
              <a:buNone/>
            </a:pPr>
            <a:endParaRPr lang="en-US" dirty="0"/>
          </a:p>
        </p:txBody>
      </p:sp>
      <p:pic>
        <p:nvPicPr>
          <p:cNvPr id="1026" name="Picture 2" descr="C:\Users\ch007\AppData\Local\Microsoft\Windows\Temporary Internet Files\Content.Outlook\MHISPVNB\CM_JC_1909_1458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484784"/>
            <a:ext cx="3024336" cy="18002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97746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Complaints </a:t>
            </a:r>
            <a:endParaRPr lang="en-GB" dirty="0"/>
          </a:p>
        </p:txBody>
      </p:sp>
      <p:sp>
        <p:nvSpPr>
          <p:cNvPr id="3" name="Content Placeholder 2"/>
          <p:cNvSpPr>
            <a:spLocks noGrp="1"/>
          </p:cNvSpPr>
          <p:nvPr>
            <p:ph idx="1"/>
          </p:nvPr>
        </p:nvSpPr>
        <p:spPr/>
        <p:txBody>
          <a:bodyPr/>
          <a:lstStyle/>
          <a:p>
            <a:endParaRPr lang="en-GB" i="1" dirty="0"/>
          </a:p>
          <a:p>
            <a:r>
              <a:rPr lang="en-GB" sz="3600" i="1" dirty="0"/>
              <a:t>'Any expression of dissatisfaction, whether oral or written, and whether justified or not, from or on behalf of an eligible complainant about the firm's provision of, or failure to provide, a financial service</a:t>
            </a:r>
            <a:r>
              <a:rPr lang="en-GB" sz="3600" dirty="0"/>
              <a:t>'. </a:t>
            </a:r>
          </a:p>
        </p:txBody>
      </p:sp>
    </p:spTree>
    <p:extLst>
      <p:ext uri="{BB962C8B-B14F-4D97-AF65-F5344CB8AC3E}">
        <p14:creationId xmlns:p14="http://schemas.microsoft.com/office/powerpoint/2010/main" val="4086833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1896" y="1340768"/>
            <a:ext cx="584046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74517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713" y="1556793"/>
            <a:ext cx="5907463"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29000"/>
            <a:ext cx="6264696" cy="226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73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13" y="1556792"/>
            <a:ext cx="7059591"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1320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Limits </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9" y="1340768"/>
            <a:ext cx="597666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09205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Limits </a:t>
            </a:r>
            <a:endParaRPr lang="en-GB" dirty="0"/>
          </a:p>
        </p:txBody>
      </p:sp>
      <p:sp>
        <p:nvSpPr>
          <p:cNvPr id="3" name="Content Placeholder 2"/>
          <p:cNvSpPr>
            <a:spLocks noGrp="1"/>
          </p:cNvSpPr>
          <p:nvPr>
            <p:ph idx="1"/>
          </p:nvPr>
        </p:nvSpPr>
        <p:spPr/>
        <p:txBody>
          <a:bodyPr/>
          <a:lstStyle/>
          <a:p>
            <a:r>
              <a:rPr lang="en-US" sz="3200" dirty="0"/>
              <a:t>6 months from receiving a firm's final response. </a:t>
            </a:r>
          </a:p>
          <a:p>
            <a:pPr marL="0" indent="0">
              <a:buNone/>
            </a:pPr>
            <a:endParaRPr lang="en-US" sz="3200" dirty="0"/>
          </a:p>
          <a:p>
            <a:r>
              <a:rPr lang="en-US" sz="3200" dirty="0"/>
              <a:t>6 years from the date of the advice. </a:t>
            </a:r>
          </a:p>
          <a:p>
            <a:pPr marL="0" indent="0">
              <a:buNone/>
            </a:pPr>
            <a:endParaRPr lang="en-US" sz="3200" dirty="0"/>
          </a:p>
          <a:p>
            <a:r>
              <a:rPr lang="en-US" sz="3200" dirty="0"/>
              <a:t>3 years from the date of knowledge. </a:t>
            </a:r>
          </a:p>
          <a:p>
            <a:pPr marL="0" indent="0">
              <a:buNone/>
            </a:pPr>
            <a:endParaRPr lang="en-US" sz="3200" dirty="0"/>
          </a:p>
          <a:p>
            <a:r>
              <a:rPr lang="en-US" sz="3200" dirty="0"/>
              <a:t>15 year long stop does not apply.</a:t>
            </a:r>
          </a:p>
          <a:p>
            <a:pPr marL="0" indent="0">
              <a:buNone/>
            </a:pPr>
            <a:endParaRPr lang="en-US" dirty="0"/>
          </a:p>
          <a:p>
            <a:endParaRPr lang="en-US" dirty="0"/>
          </a:p>
          <a:p>
            <a:endParaRPr lang="en-US" dirty="0"/>
          </a:p>
          <a:p>
            <a:endParaRPr lang="en-GB" dirty="0"/>
          </a:p>
        </p:txBody>
      </p:sp>
    </p:spTree>
    <p:extLst>
      <p:ext uri="{BB962C8B-B14F-4D97-AF65-F5344CB8AC3E}">
        <p14:creationId xmlns:p14="http://schemas.microsoft.com/office/powerpoint/2010/main" val="168546435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Year Long Stop </a:t>
            </a:r>
            <a:endParaRPr lang="en-GB" dirty="0"/>
          </a:p>
        </p:txBody>
      </p:sp>
      <p:sp>
        <p:nvSpPr>
          <p:cNvPr id="3" name="Content Placeholder 2"/>
          <p:cNvSpPr>
            <a:spLocks noGrp="1"/>
          </p:cNvSpPr>
          <p:nvPr>
            <p:ph idx="1"/>
          </p:nvPr>
        </p:nvSpPr>
        <p:spPr/>
        <p:txBody>
          <a:bodyPr/>
          <a:lstStyle/>
          <a:p>
            <a:r>
              <a:rPr lang="en-GB" sz="2400" dirty="0"/>
              <a:t>“</a:t>
            </a:r>
            <a:r>
              <a:rPr lang="en-GB" i="1" dirty="0"/>
              <a:t>We</a:t>
            </a:r>
            <a:r>
              <a:rPr lang="en-GB" dirty="0"/>
              <a:t> [ the FCA] </a:t>
            </a:r>
            <a:r>
              <a:rPr lang="en-GB" i="1" dirty="0"/>
              <a:t>do not consider it is in the interests of consumers to rule out the possibility of complaints being dealt with outside the 15-year period that would apply to court cases</a:t>
            </a:r>
            <a:r>
              <a:rPr lang="en-GB" dirty="0"/>
              <a:t>”.</a:t>
            </a:r>
          </a:p>
          <a:p>
            <a:pPr marL="0" indent="0">
              <a:buNone/>
            </a:pPr>
            <a:endParaRPr lang="en-US" dirty="0"/>
          </a:p>
          <a:p>
            <a:r>
              <a:rPr lang="en-GB" dirty="0"/>
              <a:t>In 2014/15 there were 489 such complaints which exceeded the 15 year long stop, of which 35% were upheld.</a:t>
            </a:r>
          </a:p>
          <a:p>
            <a:pPr marL="0" indent="0">
              <a:buNone/>
            </a:pPr>
            <a:endParaRPr lang="en-GB" dirty="0"/>
          </a:p>
          <a:p>
            <a:r>
              <a:rPr lang="en-GB" dirty="0"/>
              <a:t>In 2017/18 there have been only 235, of which 29% were upheld - only 68 complaints.</a:t>
            </a:r>
          </a:p>
        </p:txBody>
      </p:sp>
    </p:spTree>
    <p:extLst>
      <p:ext uri="{BB962C8B-B14F-4D97-AF65-F5344CB8AC3E}">
        <p14:creationId xmlns:p14="http://schemas.microsoft.com/office/powerpoint/2010/main" val="1013324856"/>
      </p:ext>
    </p:extLst>
  </p:cSld>
  <p:clrMapOvr>
    <a:masterClrMapping/>
  </p:clrMapOvr>
  <p:transition spd="med">
    <p:fade/>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410</Words>
  <Application>Microsoft Office PowerPoint</Application>
  <PresentationFormat>On-screen Show (4:3)</PresentationFormat>
  <Paragraphs>81</Paragraphs>
  <Slides>23</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blank</vt:lpstr>
      <vt:lpstr>PowerPoint Presentation</vt:lpstr>
      <vt:lpstr>PowerPoint Presentation</vt:lpstr>
      <vt:lpstr>Complaints </vt:lpstr>
      <vt:lpstr>PowerPoint Presentation</vt:lpstr>
      <vt:lpstr>PowerPoint Presentation</vt:lpstr>
      <vt:lpstr>PowerPoint Presentation</vt:lpstr>
      <vt:lpstr>Time Limits </vt:lpstr>
      <vt:lpstr>Time Limits </vt:lpstr>
      <vt:lpstr>15 Year Long Stop </vt:lpstr>
      <vt:lpstr>PowerPoint Presentation</vt:lpstr>
      <vt:lpstr>FOS – 2017/2018</vt:lpstr>
      <vt:lpstr>FOS 2015/2016</vt:lpstr>
      <vt:lpstr>FOS – 2017/2018</vt:lpstr>
      <vt:lpstr>PowerPoint Presentation</vt:lpstr>
      <vt:lpstr>The Courts </vt:lpstr>
      <vt:lpstr>Causes of Action </vt:lpstr>
      <vt:lpstr>Time Limits </vt:lpstr>
      <vt:lpstr>Time Limits </vt:lpstr>
      <vt:lpstr>Contract </vt:lpstr>
      <vt:lpstr>Contract </vt:lpstr>
      <vt:lpstr>Contract </vt:lpstr>
      <vt:lpstr>Summary </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2017-05-15T09:29:15Z</dcterms:created>
  <dcterms:modified xsi:type="dcterms:W3CDTF">2019-01-16T09:02:09Z</dcterms:modified>
</cp:coreProperties>
</file>