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93" r:id="rId6"/>
    <p:sldId id="267" r:id="rId7"/>
    <p:sldId id="362" r:id="rId8"/>
    <p:sldId id="325" r:id="rId9"/>
    <p:sldId id="304" r:id="rId10"/>
    <p:sldId id="324" r:id="rId11"/>
    <p:sldId id="291" r:id="rId12"/>
    <p:sldId id="315" r:id="rId13"/>
    <p:sldId id="322" r:id="rId14"/>
    <p:sldId id="359" r:id="rId15"/>
    <p:sldId id="321" r:id="rId16"/>
    <p:sldId id="360" r:id="rId17"/>
    <p:sldId id="317" r:id="rId18"/>
    <p:sldId id="318" r:id="rId19"/>
    <p:sldId id="319" r:id="rId20"/>
    <p:sldId id="320" r:id="rId21"/>
    <p:sldId id="353" r:id="rId22"/>
    <p:sldId id="358" r:id="rId23"/>
    <p:sldId id="323" r:id="rId24"/>
    <p:sldId id="361" r:id="rId25"/>
    <p:sldId id="346" r:id="rId26"/>
    <p:sldId id="355" r:id="rId27"/>
    <p:sldId id="363" r:id="rId28"/>
    <p:sldId id="354" r:id="rId29"/>
    <p:sldId id="26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4AB537-C956-4950-BF6A-445D03B02BB6}">
          <p14:sldIdLst>
            <p14:sldId id="266"/>
            <p14:sldId id="293"/>
            <p14:sldId id="267"/>
            <p14:sldId id="362"/>
            <p14:sldId id="325"/>
            <p14:sldId id="304"/>
            <p14:sldId id="324"/>
            <p14:sldId id="291"/>
            <p14:sldId id="315"/>
            <p14:sldId id="322"/>
            <p14:sldId id="359"/>
            <p14:sldId id="321"/>
            <p14:sldId id="360"/>
            <p14:sldId id="317"/>
            <p14:sldId id="318"/>
            <p14:sldId id="319"/>
            <p14:sldId id="320"/>
            <p14:sldId id="353"/>
            <p14:sldId id="358"/>
            <p14:sldId id="323"/>
            <p14:sldId id="361"/>
            <p14:sldId id="346"/>
            <p14:sldId id="355"/>
            <p14:sldId id="363"/>
            <p14:sldId id="354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EF396B-A415-405C-8703-7149206B45DD}" v="779" dt="2022-03-03T07:38:26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0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FCBD6A-92BF-4C72-A717-756166D7C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6A032D-7987-4115-B510-03C917086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91508F-7027-4398-B286-64FE45CF6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51A73D-A893-4159-9986-D8221F283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A60E33-8358-4881-8A8C-14B6AA54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49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26EA7-272F-4CB2-8568-C15C89BB2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A3559BC-7CAB-4F40-B260-A0EF63076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7AA998-A650-4DE5-9F63-A964E0470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33C4AA-70A8-4C84-96A7-9F37177E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012D90-16F6-47F9-BD52-605F4848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90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A9B7E48-4331-43D0-9732-B6BCCA36EC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81929B-8892-4233-9CE3-57AFFBA91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11E6F6-8381-44BB-A95C-D1EF0366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E30210-4EDD-448D-AE03-1EE99918E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441FE2-599F-4E3D-B118-00411C42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22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3D0601-4E1D-4955-9E9D-33D19C41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E19DCA-615C-4A90-B181-3ADB0C20F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CF43A1-778A-4D46-9C99-A6A6E150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8EAA54-8ED0-4C68-8945-FB9637C89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270C32-ACDE-44CC-A845-803B90F5D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86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2955AD-1998-4DEF-8306-0D6659D2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90C767-EBA0-4B6A-B01A-4674EAF94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7CE4EA-8C46-44D1-9F8C-3E01E4C5A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32A552-D76F-44BC-90EB-6DCE6492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993281-8776-4B70-9765-64B7B9D3E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2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2CE3DF-962D-4530-8113-9AF7C4BE9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16E002-DDE3-4339-8B4C-CC3514A72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6B33E7-F3C0-484B-88B6-CC19425BD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9B8E84-2472-42AF-BF50-466A8751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FC2E4D-EA0B-4725-BB6F-2AB9B2ACD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3659A3-4094-414A-9B0A-980B5960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19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93E447-7FAC-4B52-9A09-BB98DBA1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34C0F2-B085-49B9-8ABC-1F93944B4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17F30BF-0B26-4028-9F1B-75275D778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84D3E46-CDA5-4CA7-92B6-A58C18348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5C9EEE0-A637-4AD4-B7FA-22C076395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61EC2E3-C014-4160-80A4-45855D3D4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FDBD678-6513-454A-BE4E-FBB3D099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96B0259-7661-4549-9E97-D114E8286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69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337D19-0D61-4E7A-803C-5288BF9C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964742F-33FC-4320-8415-AB5D3ED9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A9AD8D-6FF5-4E01-ABD5-DE59A998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6C83DA6-71C3-47A6-BE5C-3FEF08A76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39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6604234-B339-4F55-A5C1-F0C87A54C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7B04F39-1472-4709-8102-CF265229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C16CED1-134F-44AB-9B91-4D4DE0DE3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3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1ADF75-66B7-4E43-A403-15FE688D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AE290C-C009-4BB2-9921-0FBB5F3E2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802861-AD56-4F87-A324-371B6ED7A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EA8EC8-457E-4A5E-B53B-4C2E98BFE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B26D23-0C10-4A2C-B751-F69CF7D85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7D1E3F-9434-43E2-9462-DE75354D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0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2D9715-D2F9-4E1D-A791-BD61FEA7B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1768613-C1AE-4753-BCCE-D936A569C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6ACBFD4-F850-4F11-BD77-99BF73237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5DBD93-C5D8-4AE5-A1B4-75787591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BC8FCA-1088-4AAA-A047-547D05E1C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E35D79-DFFC-4038-B655-C5772D19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7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32760C8-353B-4B6B-ABF7-39857643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9A43FA-909D-40CE-A5DD-8AF09308F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A14DB7-2552-40AB-BC4A-E30BB10039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740F1-9A4B-41A4-AF9F-3057603B6562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B625A0-9A98-4D96-8C6A-027711C91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2D0B53-2DF6-43DF-8933-6ACFC1022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42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ghwaycodeuk.co.u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arkers.co.uk/car-news/2022/highway-code-2022-update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nkedin.com/in/bernardthornton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7FD9FA66-176E-448E-B19E-916D276092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0079" y="2053641"/>
            <a:ext cx="4382495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en-US" altLang="en-US" sz="5400" dirty="0">
                <a:solidFill>
                  <a:srgbClr val="FFFFFF"/>
                </a:solidFill>
              </a:rPr>
              <a:t>The Insurance Institute of Bristol</a:t>
            </a:r>
            <a:endParaRPr lang="en-US" alt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C02A2498-6F36-4F91-8C97-F36C93302CA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022575" y="437322"/>
            <a:ext cx="6529346" cy="56069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altLang="en-US" sz="3200" b="1" dirty="0">
                <a:solidFill>
                  <a:srgbClr val="002060"/>
                </a:solidFill>
              </a:rPr>
              <a:t>The Highway Code </a:t>
            </a:r>
            <a:r>
              <a:rPr lang="en-GB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Changes 2022 and the Implications for Motor Insurance</a:t>
            </a:r>
            <a:endParaRPr lang="en-US" altLang="en-US" sz="3200" b="1" dirty="0">
              <a:solidFill>
                <a:srgbClr val="002060"/>
              </a:solidFill>
            </a:endParaRPr>
          </a:p>
          <a:p>
            <a:pPr>
              <a:defRPr/>
            </a:pPr>
            <a:endParaRPr lang="en-US" alt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3 March 2022</a:t>
            </a:r>
            <a:endParaRPr lang="en-US" altLang="en-US" dirty="0">
              <a:solidFill>
                <a:srgbClr val="000000"/>
              </a:solidFill>
            </a:endParaRP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en-US" sz="3200" dirty="0">
                <a:solidFill>
                  <a:srgbClr val="002060"/>
                </a:solidFill>
              </a:rPr>
              <a:t>Please wait for the session to commence at 10.00 </a:t>
            </a: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algn="r">
              <a:defRPr/>
            </a:pPr>
            <a:endParaRPr lang="en-US" altLang="en-US" b="1" dirty="0">
              <a:solidFill>
                <a:srgbClr val="000000"/>
              </a:solidFill>
            </a:endParaRPr>
          </a:p>
          <a:p>
            <a:pPr algn="r"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Bernard Thornton FCII</a:t>
            </a:r>
          </a:p>
          <a:p>
            <a:pPr algn="r"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Chartered Insurance Practitioner</a:t>
            </a:r>
          </a:p>
          <a:p>
            <a:pPr indent="-228600" algn="l"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ut motorists are being accused of failing to understand the new rules">
            <a:extLst>
              <a:ext uri="{FF2B5EF4-FFF2-40B4-BE49-F238E27FC236}">
                <a16:creationId xmlns:a16="http://schemas.microsoft.com/office/drawing/2014/main" xmlns="" id="{A2A7E472-E6BA-4E27-9436-080C466F17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6" b="389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AC43E-9BD4-462A-8BED-3D245CCEC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Positioning of Cyclists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23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3EC371-76FB-4754-85DD-E1C5A259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 dirty="0">
                <a:solidFill>
                  <a:srgbClr val="FFFFFF"/>
                </a:solidFill>
              </a:rPr>
              <a:t>Positioning of Cyclists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24FDA8-F063-4818-980B-F0297D4BD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464904"/>
            <a:ext cx="9833548" cy="4200939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altLang="en-US" dirty="0">
                <a:solidFill>
                  <a:srgbClr val="000000"/>
                </a:solidFill>
              </a:rPr>
              <a:t>Cyclists can ride in the </a:t>
            </a:r>
            <a:r>
              <a:rPr lang="en-GB" altLang="en-US" b="1" dirty="0">
                <a:solidFill>
                  <a:srgbClr val="000000"/>
                </a:solidFill>
              </a:rPr>
              <a:t>centre</a:t>
            </a:r>
            <a:r>
              <a:rPr lang="en-GB" altLang="en-US" dirty="0">
                <a:solidFill>
                  <a:srgbClr val="000000"/>
                </a:solidFill>
              </a:rPr>
              <a:t> of a lane in some circumstances</a:t>
            </a:r>
          </a:p>
          <a:p>
            <a:pPr>
              <a:defRPr/>
            </a:pPr>
            <a:r>
              <a:rPr lang="en-GB" altLang="en-US" dirty="0">
                <a:solidFill>
                  <a:srgbClr val="000000"/>
                </a:solidFill>
              </a:rPr>
              <a:t>Cyclists should keep 0.5m from the kerb</a:t>
            </a:r>
          </a:p>
          <a:p>
            <a:pPr>
              <a:defRPr/>
            </a:pPr>
            <a:r>
              <a:rPr lang="en-GB" altLang="en-US" dirty="0">
                <a:solidFill>
                  <a:srgbClr val="000000"/>
                </a:solidFill>
              </a:rPr>
              <a:t>Cyclists can ride 2 abreast</a:t>
            </a:r>
          </a:p>
          <a:p>
            <a:pPr>
              <a:defRPr/>
            </a:pPr>
            <a:r>
              <a:rPr lang="en-GB" altLang="en-US" dirty="0">
                <a:solidFill>
                  <a:srgbClr val="000000"/>
                </a:solidFill>
              </a:rPr>
              <a:t>Cyclists should be aware of vehicles behind and allow to pass</a:t>
            </a:r>
          </a:p>
          <a:p>
            <a:pPr>
              <a:defRPr/>
            </a:pPr>
            <a:r>
              <a:rPr lang="en-GB" altLang="en-US" dirty="0">
                <a:solidFill>
                  <a:srgbClr val="000000"/>
                </a:solidFill>
              </a:rPr>
              <a:t>Cyclists should leave at least 1m when overtaking a vehicle</a:t>
            </a:r>
          </a:p>
          <a:p>
            <a:pPr>
              <a:defRPr/>
            </a:pPr>
            <a:r>
              <a:rPr lang="en-GB" altLang="en-US" dirty="0">
                <a:solidFill>
                  <a:srgbClr val="000000"/>
                </a:solidFill>
              </a:rPr>
              <a:t>Motorists should leave at least 1.5m when overtaking cyclists</a:t>
            </a:r>
          </a:p>
          <a:p>
            <a:pPr>
              <a:defRPr/>
            </a:pPr>
            <a:r>
              <a:rPr lang="en-GB" altLang="en-US" dirty="0">
                <a:solidFill>
                  <a:srgbClr val="000000"/>
                </a:solidFill>
              </a:rPr>
              <a:t>Motorists may cross a double white line to overtake a cycle or horse travelling at &lt;10mph</a:t>
            </a:r>
          </a:p>
          <a:p>
            <a:pPr>
              <a:defRPr/>
            </a:pPr>
            <a:r>
              <a:rPr lang="en-GB" altLang="en-US" dirty="0">
                <a:solidFill>
                  <a:srgbClr val="000000"/>
                </a:solidFill>
              </a:rPr>
              <a:t>Within reason cyclists can position themselves where they are most visible and feel safest</a:t>
            </a:r>
          </a:p>
          <a:p>
            <a:pPr>
              <a:defRPr/>
            </a:pPr>
            <a:r>
              <a:rPr lang="en-GB" altLang="en-US" dirty="0">
                <a:solidFill>
                  <a:srgbClr val="000000"/>
                </a:solidFill>
              </a:rPr>
              <a:t>Except on the pavement!</a:t>
            </a:r>
          </a:p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GB" altLang="en-US" sz="4000" dirty="0">
              <a:solidFill>
                <a:srgbClr val="000000"/>
              </a:solidFill>
            </a:endParaRPr>
          </a:p>
          <a:p>
            <a:pPr>
              <a:defRPr/>
            </a:pPr>
            <a:endParaRPr lang="en-GB" altLang="en-US" sz="4000" dirty="0">
              <a:solidFill>
                <a:srgbClr val="000000"/>
              </a:solidFill>
            </a:endParaRPr>
          </a:p>
          <a:p>
            <a:pPr>
              <a:defRPr/>
            </a:pPr>
            <a:endParaRPr lang="en-GB" altLang="en-US" sz="4000" dirty="0">
              <a:solidFill>
                <a:srgbClr val="000000"/>
              </a:solidFill>
            </a:endParaRPr>
          </a:p>
          <a:p>
            <a:pPr>
              <a:defRPr/>
            </a:pPr>
            <a:endParaRPr lang="en-GB" altLang="en-US" sz="4000" dirty="0">
              <a:solidFill>
                <a:srgbClr val="000000"/>
              </a:solidFill>
            </a:endParaRPr>
          </a:p>
          <a:p>
            <a:pPr>
              <a:defRPr/>
            </a:pPr>
            <a:endParaRPr lang="en-GB" altLang="en-US" sz="4000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en-GB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5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xmlns="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F12496-DC8C-4D13-AB35-584FC2EF6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Awareness of Cyclists</a:t>
            </a:r>
          </a:p>
        </p:txBody>
      </p:sp>
      <p:pic>
        <p:nvPicPr>
          <p:cNvPr id="2050" name="Picture 2" descr="Rule H3: Wait for the cyclist to pass the junction before turning. This also applies if there is a cycle lane or cycle track and if you are turning right or left into the junction.">
            <a:extLst>
              <a:ext uri="{FF2B5EF4-FFF2-40B4-BE49-F238E27FC236}">
                <a16:creationId xmlns:a16="http://schemas.microsoft.com/office/drawing/2014/main" xmlns="" id="{F903BB1F-CE6A-4B17-BC48-9C58A1B1C1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046115"/>
            <a:ext cx="6780700" cy="476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450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3EC371-76FB-4754-85DD-E1C5A259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 dirty="0">
                <a:solidFill>
                  <a:srgbClr val="FFFFFF"/>
                </a:solidFill>
              </a:rPr>
              <a:t>Awareness of Cyclists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24FDA8-F063-4818-980B-F0297D4BD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464904"/>
            <a:ext cx="9833548" cy="420093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3200" dirty="0">
                <a:solidFill>
                  <a:srgbClr val="000000"/>
                </a:solidFill>
              </a:rPr>
              <a:t>Cyclists have priority when passing a vehicle turning left 	or right, </a:t>
            </a:r>
            <a:r>
              <a:rPr lang="en-GB" altLang="en-US" sz="3200" u="sng" dirty="0">
                <a:solidFill>
                  <a:srgbClr val="000000"/>
                </a:solidFill>
              </a:rPr>
              <a:t>whether on the inside or outside</a:t>
            </a:r>
          </a:p>
          <a:p>
            <a:pPr>
              <a:defRPr/>
            </a:pPr>
            <a:r>
              <a:rPr lang="en-GB" altLang="en-US" sz="3200" dirty="0">
                <a:solidFill>
                  <a:srgbClr val="000000"/>
                </a:solidFill>
              </a:rPr>
              <a:t>Cyclists can overtake on the inside</a:t>
            </a:r>
          </a:p>
          <a:p>
            <a:pPr>
              <a:defRPr/>
            </a:pPr>
            <a:r>
              <a:rPr lang="en-GB" altLang="en-US" sz="3200" dirty="0">
                <a:solidFill>
                  <a:srgbClr val="000000"/>
                </a:solidFill>
              </a:rPr>
              <a:t>On a roundabout, do not overtake a cyclist in the same 	lane</a:t>
            </a:r>
          </a:p>
          <a:p>
            <a:pPr>
              <a:defRPr/>
            </a:pPr>
            <a:r>
              <a:rPr lang="en-GB" altLang="en-US" sz="3200" dirty="0">
                <a:solidFill>
                  <a:srgbClr val="000000"/>
                </a:solidFill>
              </a:rPr>
              <a:t>Allow cyclists to change course on a roundabout</a:t>
            </a:r>
          </a:p>
          <a:p>
            <a:pPr>
              <a:defRPr/>
            </a:pPr>
            <a:r>
              <a:rPr lang="en-GB" altLang="en-US" sz="3200" dirty="0">
                <a:solidFill>
                  <a:srgbClr val="000000"/>
                </a:solidFill>
              </a:rPr>
              <a:t>When joining a roundabout, all users must give way to 	traffic already established</a:t>
            </a:r>
          </a:p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GB" altLang="en-US" sz="4000" dirty="0">
              <a:solidFill>
                <a:srgbClr val="000000"/>
              </a:solidFill>
            </a:endParaRPr>
          </a:p>
          <a:p>
            <a:pPr>
              <a:defRPr/>
            </a:pPr>
            <a:endParaRPr lang="en-GB" altLang="en-US" sz="4000" dirty="0">
              <a:solidFill>
                <a:srgbClr val="000000"/>
              </a:solidFill>
            </a:endParaRPr>
          </a:p>
          <a:p>
            <a:pPr>
              <a:defRPr/>
            </a:pPr>
            <a:endParaRPr lang="en-GB" altLang="en-US" sz="4000" dirty="0">
              <a:solidFill>
                <a:srgbClr val="000000"/>
              </a:solidFill>
            </a:endParaRPr>
          </a:p>
          <a:p>
            <a:pPr>
              <a:defRPr/>
            </a:pPr>
            <a:endParaRPr lang="en-GB" altLang="en-US" sz="4000" dirty="0">
              <a:solidFill>
                <a:srgbClr val="000000"/>
              </a:solidFill>
            </a:endParaRPr>
          </a:p>
          <a:p>
            <a:pPr>
              <a:defRPr/>
            </a:pPr>
            <a:endParaRPr lang="en-GB" altLang="en-US" sz="4000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en-GB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9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lowchart: Document 140">
            <a:extLst>
              <a:ext uri="{FF2B5EF4-FFF2-40B4-BE49-F238E27FC236}">
                <a16:creationId xmlns:a16="http://schemas.microsoft.com/office/drawing/2014/main" xmlns="" id="{D12DDE76-C203-4047-9998-63900085B5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4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2DAEF4-507C-4976-9FCF-FC5A2C9F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Pedestrian Crossings</a:t>
            </a:r>
          </a:p>
        </p:txBody>
      </p:sp>
      <p:pic>
        <p:nvPicPr>
          <p:cNvPr id="4100" name="Picture 4" descr="Road users alerted to Highway Code changes - Shropshire Council Newsroom">
            <a:extLst>
              <a:ext uri="{FF2B5EF4-FFF2-40B4-BE49-F238E27FC236}">
                <a16:creationId xmlns:a16="http://schemas.microsoft.com/office/drawing/2014/main" xmlns="" id="{CEB25F00-F8E7-45B6-B505-64CDD1B38B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7933" y="1436469"/>
            <a:ext cx="7347537" cy="39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063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75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331934-BB2A-4F26-9FB5-1EC7FF7F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Ban on ANY use of mobile phones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7,444 Cell Phone Ban Stock Photos, Pictures &amp; Royalty-Free Images - iStock">
            <a:extLst>
              <a:ext uri="{FF2B5EF4-FFF2-40B4-BE49-F238E27FC236}">
                <a16:creationId xmlns:a16="http://schemas.microsoft.com/office/drawing/2014/main" xmlns="" id="{935CB159-5A22-49C7-B3F7-6A22A2CD1F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1139" y="961812"/>
            <a:ext cx="6583121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490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xmlns="" id="{5AA03EDC-7067-4DFF-B672-541D016AA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0EBF3E39-B0BE-496A-8604-9007470FFA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6" name="Content Placeholder 6155">
            <a:extLst>
              <a:ext uri="{FF2B5EF4-FFF2-40B4-BE49-F238E27FC236}">
                <a16:creationId xmlns:a16="http://schemas.microsoft.com/office/drawing/2014/main" xmlns="" id="{A5B2B903-9110-4829-8E68-A52D08546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42" y="2447337"/>
            <a:ext cx="4353116" cy="377043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595959"/>
                </a:solidFill>
              </a:rPr>
              <a:t>Penalty fines for minor offences</a:t>
            </a:r>
          </a:p>
        </p:txBody>
      </p:sp>
      <p:pic>
        <p:nvPicPr>
          <p:cNvPr id="6146" name="Picture 2" descr="Judge Stock Illustrations – 69,572 Judge Stock Illustrations, Vectors &amp;  Clipart - Dreamstime">
            <a:extLst>
              <a:ext uri="{FF2B5EF4-FFF2-40B4-BE49-F238E27FC236}">
                <a16:creationId xmlns:a16="http://schemas.microsoft.com/office/drawing/2014/main" xmlns="" id="{B848F3E6-8C52-414A-B487-5B14E07C5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" r="9987" b="1"/>
          <a:stretch/>
        </p:blipFill>
        <p:spPr bwMode="auto">
          <a:xfrm>
            <a:off x="6781801" y="711575"/>
            <a:ext cx="4797056" cy="54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663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02" name="Rectangle 100">
            <a:extLst>
              <a:ext uri="{FF2B5EF4-FFF2-40B4-BE49-F238E27FC236}">
                <a16:creationId xmlns:a16="http://schemas.microsoft.com/office/drawing/2014/main" xmlns="" id="{4D2B9ADA-8519-4525-AF7F-1C919F3CF5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6642A7-CFFE-4118-AAEE-13CCBFDB5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9" y="375636"/>
            <a:ext cx="3649703" cy="17145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/>
              <a:t>The ‘Dutch Reach’</a:t>
            </a:r>
          </a:p>
        </p:txBody>
      </p:sp>
      <p:cxnSp>
        <p:nvCxnSpPr>
          <p:cNvPr id="7203" name="Straight Connector 102">
            <a:extLst>
              <a:ext uri="{FF2B5EF4-FFF2-40B4-BE49-F238E27FC236}">
                <a16:creationId xmlns:a16="http://schemas.microsoft.com/office/drawing/2014/main" xmlns="" id="{AF5191F1-A1C8-4AEE-8007-DF304E42B1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47363" y="516155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9" name="Content Placeholder 7198">
            <a:extLst>
              <a:ext uri="{FF2B5EF4-FFF2-40B4-BE49-F238E27FC236}">
                <a16:creationId xmlns:a16="http://schemas.microsoft.com/office/drawing/2014/main" xmlns="" id="{7BA572FD-76A7-44EF-9D31-A0D066B56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019" y="374904"/>
            <a:ext cx="6725232" cy="1714500"/>
          </a:xfrm>
        </p:spPr>
        <p:txBody>
          <a:bodyPr anchor="ctr">
            <a:normAutofit/>
          </a:bodyPr>
          <a:lstStyle/>
          <a:p>
            <a:endParaRPr lang="en-US" sz="1700"/>
          </a:p>
        </p:txBody>
      </p:sp>
      <p:pic>
        <p:nvPicPr>
          <p:cNvPr id="7172" name="Picture 4" descr="Michelin - Ever heard of the Dutch Reach? No, it&amp;#39;s not reaching out for  your Dutch friend. 😆 It&amp;#39;s actually a method of opening your car door using  the hand furthest from">
            <a:extLst>
              <a:ext uri="{FF2B5EF4-FFF2-40B4-BE49-F238E27FC236}">
                <a16:creationId xmlns:a16="http://schemas.microsoft.com/office/drawing/2014/main" xmlns="" id="{7AD98E59-E75E-426C-88DB-27E50BD49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r="5830" b="-3"/>
          <a:stretch/>
        </p:blipFill>
        <p:spPr bwMode="auto">
          <a:xfrm>
            <a:off x="673749" y="2273733"/>
            <a:ext cx="3716238" cy="405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riding a bicycle next to a person on a bike&#10;&#10;Description automatically generated with low confidence">
            <a:extLst>
              <a:ext uri="{FF2B5EF4-FFF2-40B4-BE49-F238E27FC236}">
                <a16:creationId xmlns:a16="http://schemas.microsoft.com/office/drawing/2014/main" xmlns="" id="{71CCF29B-27FD-4A89-AEBD-4B8ADC248B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" r="-1" b="9055"/>
          <a:stretch/>
        </p:blipFill>
        <p:spPr bwMode="auto">
          <a:xfrm>
            <a:off x="4719344" y="2276856"/>
            <a:ext cx="6798905" cy="40510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3711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sual woman raising a fist">
            <a:extLst>
              <a:ext uri="{FF2B5EF4-FFF2-40B4-BE49-F238E27FC236}">
                <a16:creationId xmlns:a16="http://schemas.microsoft.com/office/drawing/2014/main" xmlns="" id="{FF29CDAB-BCED-42B8-962E-D41745A62D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35" y="307731"/>
            <a:ext cx="1319219" cy="3997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27E6D1-4BFB-4FDC-A58B-7625AF546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/>
              <a:t>IT’S POLL TIME!</a:t>
            </a:r>
          </a:p>
        </p:txBody>
      </p:sp>
      <p:pic>
        <p:nvPicPr>
          <p:cNvPr id="11" name="Picture 10" descr="Woman thumbs down">
            <a:extLst>
              <a:ext uri="{FF2B5EF4-FFF2-40B4-BE49-F238E27FC236}">
                <a16:creationId xmlns:a16="http://schemas.microsoft.com/office/drawing/2014/main" xmlns="" id="{0E000816-5037-4C03-9A6A-062D4002C6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05" y="307731"/>
            <a:ext cx="1449144" cy="3997637"/>
          </a:xfrm>
          <a:prstGeom prst="rect">
            <a:avLst/>
          </a:prstGeom>
        </p:spPr>
      </p:pic>
      <p:pic>
        <p:nvPicPr>
          <p:cNvPr id="9" name="Picture 8" descr="Businessman thumbs up">
            <a:extLst>
              <a:ext uri="{FF2B5EF4-FFF2-40B4-BE49-F238E27FC236}">
                <a16:creationId xmlns:a16="http://schemas.microsoft.com/office/drawing/2014/main" xmlns="" id="{0B7BDE87-C4E9-4973-BD9E-620EA62ADD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868" y="307731"/>
            <a:ext cx="1309227" cy="3997637"/>
          </a:xfrm>
          <a:prstGeom prst="rect">
            <a:avLst/>
          </a:prstGeom>
        </p:spPr>
      </p:pic>
      <p:pic>
        <p:nvPicPr>
          <p:cNvPr id="5" name="Content Placeholder 4" descr="Businessman counting three">
            <a:extLst>
              <a:ext uri="{FF2B5EF4-FFF2-40B4-BE49-F238E27FC236}">
                <a16:creationId xmlns:a16="http://schemas.microsoft.com/office/drawing/2014/main" xmlns="" id="{6B67BB07-CD7D-4162-B0AC-BB11E4D3A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877" y="330045"/>
            <a:ext cx="1429156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07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14C02558-95B3-4F40-8DFD-830D1B179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120" y="818291"/>
            <a:ext cx="8307812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000" dirty="0">
                <a:solidFill>
                  <a:srgbClr val="FFFFFF"/>
                </a:solidFill>
              </a:rPr>
              <a:t>The Consequences for Motor Insurance 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3EF9B7F5-3954-46B8-9437-B1BD54847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9226" y="2478156"/>
            <a:ext cx="9833548" cy="421806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3600" dirty="0">
                <a:solidFill>
                  <a:srgbClr val="000000"/>
                </a:solidFill>
              </a:rPr>
              <a:t>More responsibility = more claims?</a:t>
            </a:r>
          </a:p>
          <a:p>
            <a:pPr>
              <a:defRPr/>
            </a:pPr>
            <a:r>
              <a:rPr lang="en-US" altLang="en-US" sz="3600" dirty="0">
                <a:solidFill>
                  <a:srgbClr val="000000"/>
                </a:solidFill>
              </a:rPr>
              <a:t>Offset by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Lower speeds?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Fewer collisions as awareness increases?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Less severe injuries? </a:t>
            </a:r>
          </a:p>
          <a:p>
            <a:pPr>
              <a:defRPr/>
            </a:pPr>
            <a:r>
              <a:rPr lang="en-US" altLang="en-US" sz="3600" dirty="0">
                <a:solidFill>
                  <a:srgbClr val="000000"/>
                </a:solidFill>
              </a:rPr>
              <a:t>Lack of Awareness</a:t>
            </a:r>
          </a:p>
          <a:p>
            <a:pPr>
              <a:defRPr/>
            </a:pPr>
            <a:r>
              <a:rPr lang="en-US" altLang="en-US" sz="3600" dirty="0">
                <a:solidFill>
                  <a:srgbClr val="000000"/>
                </a:solidFill>
              </a:rPr>
              <a:t>Resistance</a:t>
            </a:r>
          </a:p>
        </p:txBody>
      </p:sp>
    </p:spTree>
    <p:extLst>
      <p:ext uri="{BB962C8B-B14F-4D97-AF65-F5344CB8AC3E}">
        <p14:creationId xmlns:p14="http://schemas.microsoft.com/office/powerpoint/2010/main" val="57724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7FD9FA66-176E-448E-B19E-916D276092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0079" y="2053641"/>
            <a:ext cx="4780060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 Insurance Institute of Bristol</a:t>
            </a:r>
            <a:endParaRPr lang="en-US" alt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C02A2498-6F36-4F91-8C97-F36C93302CA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420139" y="813683"/>
            <a:ext cx="6131781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Highway Code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Changes 2022 and the Implications for Motor Insurance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March 2022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Bernard Thornton FCII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Chartered Insurance Practitioner</a:t>
            </a:r>
          </a:p>
          <a:p>
            <a:pPr indent="-228600" algn="l"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9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14C02558-95B3-4F40-8DFD-830D1B179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121" y="818291"/>
            <a:ext cx="6239438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000">
                <a:solidFill>
                  <a:srgbClr val="FFFFFF"/>
                </a:solidFill>
              </a:rPr>
              <a:t>Communication </a:t>
            </a:r>
            <a:endParaRPr lang="en-US" altLang="en-US" sz="4000" dirty="0">
              <a:solidFill>
                <a:srgbClr val="FFFFFF"/>
              </a:solidFill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3EF9B7F5-3954-46B8-9437-B1BD54847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9226" y="2478156"/>
            <a:ext cx="9833548" cy="421806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Public awareness. &lt;33% are oblivious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Many more have minimal knowledge</a:t>
            </a:r>
          </a:p>
          <a:p>
            <a:pPr>
              <a:defRPr/>
            </a:pPr>
            <a:r>
              <a:rPr lang="en-GB" sz="2400" dirty="0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“T</a:t>
            </a: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he Government …… have been far too silent in promoting (the changes)” – The AA</a:t>
            </a:r>
          </a:p>
          <a:p>
            <a:pPr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“The changes will improve safety for cyclists, pedestrians and horse riders, and were announced to the national press.” - DfT</a:t>
            </a:r>
          </a:p>
          <a:p>
            <a:pPr>
              <a:defRPr/>
            </a:pPr>
            <a:r>
              <a:rPr lang="en-GB" sz="2400" dirty="0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</a:rPr>
              <a:t>Role of Insurers?</a:t>
            </a:r>
          </a:p>
          <a:p>
            <a:pPr>
              <a:defRPr/>
            </a:pPr>
            <a:r>
              <a:rPr lang="en-GB" sz="24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Responsibility of employers?</a:t>
            </a:r>
          </a:p>
          <a:p>
            <a:pPr>
              <a:defRPr/>
            </a:pPr>
            <a:r>
              <a:rPr lang="en-GB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https://www.highwaycodeuk.co.uk/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https://www.parkers.co.uk/car-news/2022/highway-code-2022-updates/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9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sual woman raising a fist">
            <a:extLst>
              <a:ext uri="{FF2B5EF4-FFF2-40B4-BE49-F238E27FC236}">
                <a16:creationId xmlns:a16="http://schemas.microsoft.com/office/drawing/2014/main" xmlns="" id="{FF29CDAB-BCED-42B8-962E-D41745A62D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35" y="307731"/>
            <a:ext cx="1319219" cy="3997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27E6D1-4BFB-4FDC-A58B-7625AF546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/>
              <a:t>IT’S QUIZ TIME!</a:t>
            </a:r>
          </a:p>
        </p:txBody>
      </p:sp>
      <p:pic>
        <p:nvPicPr>
          <p:cNvPr id="11" name="Picture 10" descr="Woman thumbs down">
            <a:extLst>
              <a:ext uri="{FF2B5EF4-FFF2-40B4-BE49-F238E27FC236}">
                <a16:creationId xmlns:a16="http://schemas.microsoft.com/office/drawing/2014/main" xmlns="" id="{0E000816-5037-4C03-9A6A-062D4002C6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05" y="307731"/>
            <a:ext cx="1449144" cy="3997637"/>
          </a:xfrm>
          <a:prstGeom prst="rect">
            <a:avLst/>
          </a:prstGeom>
        </p:spPr>
      </p:pic>
      <p:pic>
        <p:nvPicPr>
          <p:cNvPr id="9" name="Picture 8" descr="Businessman thumbs up">
            <a:extLst>
              <a:ext uri="{FF2B5EF4-FFF2-40B4-BE49-F238E27FC236}">
                <a16:creationId xmlns:a16="http://schemas.microsoft.com/office/drawing/2014/main" xmlns="" id="{0B7BDE87-C4E9-4973-BD9E-620EA62ADD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868" y="307731"/>
            <a:ext cx="1309227" cy="3997637"/>
          </a:xfrm>
          <a:prstGeom prst="rect">
            <a:avLst/>
          </a:prstGeom>
        </p:spPr>
      </p:pic>
      <p:pic>
        <p:nvPicPr>
          <p:cNvPr id="5" name="Content Placeholder 4" descr="Businessman counting three">
            <a:extLst>
              <a:ext uri="{FF2B5EF4-FFF2-40B4-BE49-F238E27FC236}">
                <a16:creationId xmlns:a16="http://schemas.microsoft.com/office/drawing/2014/main" xmlns="" id="{6B67BB07-CD7D-4162-B0AC-BB11E4D3A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877" y="330045"/>
            <a:ext cx="1429156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09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7FB5DAE5-8974-493A-907C-232E46547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2453" y="583097"/>
            <a:ext cx="9700590" cy="10999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en-GB" altLang="en-US" sz="4000" dirty="0">
                <a:solidFill>
                  <a:srgbClr val="002060"/>
                </a:solidFill>
                <a:effectLst/>
              </a:rPr>
              <a:t>HIGHWAY CODE QUIZ</a:t>
            </a:r>
            <a:endParaRPr lang="en-US" altLang="en-US" sz="4000" dirty="0">
              <a:solidFill>
                <a:srgbClr val="FFFFFF"/>
              </a:soli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3A87B69-028D-4FB0-B45E-BD843B405F1D}"/>
              </a:ext>
            </a:extLst>
          </p:cNvPr>
          <p:cNvSpPr/>
          <p:nvPr/>
        </p:nvSpPr>
        <p:spPr>
          <a:xfrm>
            <a:off x="1023068" y="1484243"/>
            <a:ext cx="10119360" cy="504907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</a:rPr>
              <a:t>1. </a:t>
            </a:r>
            <a:r>
              <a:rPr lang="en-GB" sz="1800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any interaction between road users, which group has the greatest responsibility to reduce the danger or threat they pose to others?</a:t>
            </a:r>
          </a:p>
          <a:p>
            <a:pPr>
              <a:defRPr/>
            </a:pPr>
            <a:r>
              <a:rPr lang="en-GB" kern="1800" dirty="0">
                <a:latin typeface="Arial" panose="020B0604020202020204" pitchFamily="34" charset="0"/>
              </a:rPr>
              <a:t>	</a:t>
            </a:r>
            <a:r>
              <a:rPr lang="en-GB" kern="1800" dirty="0">
                <a:solidFill>
                  <a:srgbClr val="0070C0"/>
                </a:solidFill>
                <a:latin typeface="Arial" panose="020B0604020202020204" pitchFamily="34" charset="0"/>
              </a:rPr>
              <a:t>a) </a:t>
            </a:r>
            <a:r>
              <a:rPr lang="en-GB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Motorists </a:t>
            </a:r>
          </a:p>
          <a:p>
            <a:pPr>
              <a:defRPr/>
            </a:pP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Those who can cause the greatest harm 	</a:t>
            </a:r>
          </a:p>
          <a:p>
            <a:pPr>
              <a:defRPr/>
            </a:pP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Those without right of way </a:t>
            </a:r>
          </a:p>
          <a:p>
            <a:pPr>
              <a:defRPr/>
            </a:pP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Those with right of way.</a:t>
            </a:r>
          </a:p>
          <a:p>
            <a:pPr>
              <a:defRPr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kern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800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obility scooters are allowed on the pavement. </a:t>
            </a:r>
            <a:r>
              <a:rPr lang="en-GB" sz="1800" kern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True or false?</a:t>
            </a:r>
          </a:p>
          <a:p>
            <a:pPr>
              <a:defRPr/>
            </a:pPr>
            <a:endParaRPr lang="en-GB" kern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sz="1800" kern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1800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which of these situations do cyclists have priority?</a:t>
            </a:r>
          </a:p>
          <a:p>
            <a:pPr>
              <a:defRPr/>
            </a:pPr>
            <a:r>
              <a:rPr lang="en-GB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kern="1800" dirty="0">
                <a:solidFill>
                  <a:srgbClr val="0070C0"/>
                </a:solidFill>
                <a:latin typeface="Arial" panose="020B0604020202020204" pitchFamily="34" charset="0"/>
              </a:rPr>
              <a:t>a) </a:t>
            </a:r>
            <a:r>
              <a:rPr lang="en-GB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 roundabout </a:t>
            </a:r>
          </a:p>
          <a:p>
            <a:pPr>
              <a:defRPr/>
            </a:pP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When using a cycle lane that goes across a junction	</a:t>
            </a:r>
          </a:p>
          <a:p>
            <a:pPr>
              <a:defRPr/>
            </a:pP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When going straight ahead at a junction</a:t>
            </a:r>
          </a:p>
          <a:p>
            <a:pPr>
              <a:defRPr/>
            </a:pP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All the above.</a:t>
            </a:r>
          </a:p>
          <a:p>
            <a:pPr>
              <a:defRPr/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1800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a junction, a car on the main road is indicating to turn onto a side road. On the side road, a pedestrian is waiting to cross the road. </a:t>
            </a:r>
            <a:r>
              <a:rPr lang="en-GB" sz="1800" kern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 should go first?</a:t>
            </a:r>
            <a:endParaRPr lang="en-GB" sz="18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56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7FB5DAE5-8974-493A-907C-232E46547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5461" y="583097"/>
            <a:ext cx="9090991" cy="75537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en-GB" altLang="en-US" sz="4000" dirty="0">
                <a:solidFill>
                  <a:srgbClr val="002060"/>
                </a:solidFill>
                <a:effectLst/>
              </a:rPr>
              <a:t>HIGHWAY CODE QUIZ</a:t>
            </a:r>
            <a:endParaRPr lang="en-US" altLang="en-US" sz="4000" dirty="0">
              <a:solidFill>
                <a:srgbClr val="FFFFFF"/>
              </a:soli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3A87B69-028D-4FB0-B45E-BD843B405F1D}"/>
              </a:ext>
            </a:extLst>
          </p:cNvPr>
          <p:cNvSpPr/>
          <p:nvPr/>
        </p:nvSpPr>
        <p:spPr>
          <a:xfrm>
            <a:off x="1036320" y="1484243"/>
            <a:ext cx="10119360" cy="5049079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07000"/>
              </a:lnSpc>
              <a:spcAft>
                <a:spcPts val="750"/>
              </a:spcAft>
            </a:pPr>
            <a:r>
              <a:rPr lang="en-GB" sz="1800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GB" sz="2000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hierarchy of Road Users, which of these has greater priority (or the lesser 	responsibility) 	– a </a:t>
            </a:r>
            <a:r>
              <a:rPr lang="en-GB" sz="2000" kern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van</a:t>
            </a:r>
            <a:r>
              <a:rPr lang="en-GB" sz="2000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 a </a:t>
            </a:r>
            <a:r>
              <a:rPr lang="en-GB" sz="2000" kern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taxi</a:t>
            </a:r>
            <a:r>
              <a:rPr lang="en-GB" sz="20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 do they have </a:t>
            </a:r>
            <a:r>
              <a:rPr lang="en-GB" sz="2000" kern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equal priority</a:t>
            </a:r>
            <a:r>
              <a:rPr lang="en-GB" sz="2000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GB" sz="2000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hierarchy of Road Users, which of these has greater priority (or the lesser 	responsibility) 	– a </a:t>
            </a:r>
            <a:r>
              <a:rPr lang="en-GB" sz="2000" kern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horse rider </a:t>
            </a:r>
            <a:r>
              <a:rPr lang="en-GB" sz="2000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 </a:t>
            </a:r>
            <a:r>
              <a:rPr lang="en-GB" sz="2000" kern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cyclist</a:t>
            </a:r>
            <a:r>
              <a:rPr lang="en-GB" sz="2000" b="1" kern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 do they have </a:t>
            </a:r>
            <a:r>
              <a:rPr lang="en-GB" sz="2000" kern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equal priority</a:t>
            </a:r>
            <a:r>
              <a:rPr lang="en-GB" sz="2000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2000" kern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GB" sz="2000" dirty="0">
                <a:solidFill>
                  <a:srgbClr val="212529"/>
                </a:solidFill>
                <a:effectLst/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Driving at a speed of up to 30mph how much space should a motorist leave 	when overtaking a cyclist? </a:t>
            </a:r>
            <a:endParaRPr lang="en-GB" sz="2000" kern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2000" kern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sz="2000" kern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GB" sz="2000" kern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Whilst driving, is it permissible to use a hand held mobile phone to make an emergency call? </a:t>
            </a:r>
            <a:r>
              <a:rPr lang="en-GB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Yes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en-GB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GB" sz="2000" kern="1800" dirty="0">
                <a:solidFill>
                  <a:srgbClr val="3C3C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9. </a:t>
            </a:r>
            <a:r>
              <a:rPr lang="en-GB" sz="2000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What is the name of the </a:t>
            </a:r>
            <a:r>
              <a:rPr lang="en-GB" sz="2000" kern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technique</a:t>
            </a:r>
            <a:r>
              <a:rPr lang="en-GB" sz="2000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now recommended to open a car door in order to 	protect 	cyclists? </a:t>
            </a:r>
          </a:p>
          <a:p>
            <a:pPr>
              <a:defRPr/>
            </a:pPr>
            <a:endParaRPr lang="en-GB" sz="2000" kern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GB" sz="2000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10. On what </a:t>
            </a:r>
            <a:r>
              <a:rPr lang="en-GB" sz="2000" kern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date</a:t>
            </a:r>
            <a:r>
              <a:rPr lang="en-GB" sz="2000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did the latest version of the Highway Code come into effect?</a:t>
            </a:r>
            <a:r>
              <a:rPr lang="en-GB" sz="20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GB" sz="2000" kern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en-GB" kern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51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3EC371-76FB-4754-85DD-E1C5A259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 dirty="0">
                <a:solidFill>
                  <a:srgbClr val="FFFFFF"/>
                </a:solidFill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24FDA8-F063-4818-980B-F0297D4BD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53937"/>
            <a:ext cx="9833548" cy="36733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GB" altLang="en-US" sz="4000" dirty="0">
                <a:solidFill>
                  <a:srgbClr val="000000"/>
                </a:solidFill>
              </a:rPr>
              <a:t>•Have a comprehensive knowledge of the 2022 	Highway Code.</a:t>
            </a:r>
          </a:p>
          <a:p>
            <a:pPr marL="0" indent="0">
              <a:buNone/>
              <a:defRPr/>
            </a:pPr>
            <a:r>
              <a:rPr lang="en-GB" altLang="en-US" sz="4000" dirty="0">
                <a:solidFill>
                  <a:srgbClr val="000000"/>
                </a:solidFill>
              </a:rPr>
              <a:t>•Understand how the changes might affect Motor 	liability decisions.</a:t>
            </a:r>
          </a:p>
          <a:p>
            <a:pPr marL="0" indent="0">
              <a:buNone/>
              <a:defRPr/>
            </a:pPr>
            <a:r>
              <a:rPr lang="en-GB" altLang="en-US" sz="4000" dirty="0">
                <a:solidFill>
                  <a:srgbClr val="000000"/>
                </a:solidFill>
              </a:rPr>
              <a:t>•Further appreciate the longer term effects on 	motor claims experience and underwriting 	implications.</a:t>
            </a:r>
          </a:p>
          <a:p>
            <a:pPr marL="0" indent="0">
              <a:buNone/>
              <a:defRPr/>
            </a:pPr>
            <a:r>
              <a:rPr lang="en-GB" altLang="en-US" sz="4000" dirty="0">
                <a:solidFill>
                  <a:srgbClr val="000000"/>
                </a:solidFill>
              </a:rPr>
              <a:t>•Develop ideas on communication to clients.</a:t>
            </a:r>
          </a:p>
          <a:p>
            <a:pPr marL="0" indent="0">
              <a:buNone/>
              <a:defRPr/>
            </a:pPr>
            <a:endParaRPr lang="en-GB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24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7FB5DAE5-8974-493A-907C-232E46547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51582" y="1285461"/>
            <a:ext cx="5460941" cy="136497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en-GB" altLang="en-US" sz="5400" b="1" dirty="0">
                <a:effectLst/>
              </a:rPr>
              <a:t>Contact Details </a:t>
            </a:r>
            <a:r>
              <a:rPr lang="en-GB" altLang="en-US" sz="4000" dirty="0">
                <a:solidFill>
                  <a:srgbClr val="FFFFFF"/>
                </a:solidFill>
                <a:effectLst/>
              </a:rPr>
              <a:t>me</a:t>
            </a:r>
            <a:endParaRPr lang="en-US" altLang="en-US" sz="4000" dirty="0">
              <a:solidFill>
                <a:srgbClr val="FFFFFF"/>
              </a:soli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3A87B69-028D-4FB0-B45E-BD843B405F1D}"/>
              </a:ext>
            </a:extLst>
          </p:cNvPr>
          <p:cNvSpPr/>
          <p:nvPr/>
        </p:nvSpPr>
        <p:spPr>
          <a:xfrm>
            <a:off x="1036320" y="2753936"/>
            <a:ext cx="10119360" cy="37793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</a:rPr>
              <a:t>		</a:t>
            </a:r>
          </a:p>
          <a:p>
            <a:pPr>
              <a:defRPr/>
            </a:pPr>
            <a:r>
              <a:rPr lang="en-GB" sz="2800" dirty="0">
                <a:solidFill>
                  <a:prstClr val="black"/>
                </a:solidFill>
              </a:rPr>
              <a:t>											</a:t>
            </a:r>
            <a:r>
              <a:rPr lang="en-GB" sz="4000" b="0" i="0" dirty="0">
                <a:effectLst/>
                <a:latin typeface="-apple-system"/>
                <a:hlinkClick r:id="rId2"/>
              </a:rPr>
              <a:t>www.linkedin.com/in/bernardthornton</a:t>
            </a:r>
            <a:endParaRPr lang="en-GB" sz="4000" b="0" i="0" dirty="0">
              <a:effectLst/>
              <a:latin typeface="-apple-syste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</a:rPr>
              <a:t>						</a:t>
            </a:r>
            <a:endParaRPr kumimoji="0" lang="en-GB" sz="4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-apple-syste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</a:rPr>
              <a:t>	email: bernie.thornton@outlook.com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702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B05E4F47-B148-49E0-B472-BBF1493155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7A2CE8EB-F719-4F84-9E91-F538438CAC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1" name="Freeform 50">
            <a:extLst>
              <a:ext uri="{FF2B5EF4-FFF2-40B4-BE49-F238E27FC236}">
                <a16:creationId xmlns:a16="http://schemas.microsoft.com/office/drawing/2014/main" xmlns="" id="{684BF3E1-C321-4F38-85CF-FEBBEEC15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Graphic 2" descr="Help">
            <a:extLst>
              <a:ext uri="{FF2B5EF4-FFF2-40B4-BE49-F238E27FC236}">
                <a16:creationId xmlns:a16="http://schemas.microsoft.com/office/drawing/2014/main" xmlns="" id="{DFCD5401-387E-4ECD-BEEC-329200B0E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8328" y="1819656"/>
            <a:ext cx="4142232" cy="4142232"/>
          </a:xfrm>
          <a:prstGeom prst="rect">
            <a:avLst/>
          </a:prstGeom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E0B22AC8-1D41-4648-BF6A-5215DEDDF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35179" y="3285749"/>
            <a:ext cx="4765949" cy="3353476"/>
          </a:xfrm>
        </p:spPr>
        <p:txBody>
          <a:bodyPr anchor="t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Comments &amp; Questions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3EC371-76FB-4754-85DD-E1C5A259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 dirty="0">
                <a:solidFill>
                  <a:srgbClr val="FFFFFF"/>
                </a:solidFill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24FDA8-F063-4818-980B-F0297D4BD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53937"/>
            <a:ext cx="9833548" cy="36733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GB" altLang="en-US" sz="4000" dirty="0">
                <a:solidFill>
                  <a:srgbClr val="000000"/>
                </a:solidFill>
              </a:rPr>
              <a:t>•Have a comprehensive knowledge of the 2022 	Highway Code.</a:t>
            </a:r>
          </a:p>
          <a:p>
            <a:pPr marL="0" indent="0">
              <a:buNone/>
              <a:defRPr/>
            </a:pPr>
            <a:r>
              <a:rPr lang="en-GB" altLang="en-US" sz="4000" dirty="0">
                <a:solidFill>
                  <a:srgbClr val="000000"/>
                </a:solidFill>
              </a:rPr>
              <a:t>•Understand how the changes might affect Motor 	liability decisions.</a:t>
            </a:r>
          </a:p>
          <a:p>
            <a:pPr marL="0" indent="0">
              <a:buNone/>
              <a:defRPr/>
            </a:pPr>
            <a:r>
              <a:rPr lang="en-GB" altLang="en-US" sz="4000" dirty="0">
                <a:solidFill>
                  <a:srgbClr val="000000"/>
                </a:solidFill>
              </a:rPr>
              <a:t>•Further appreciate the longer term effects on 	motor claims experience and underwriting 	implications.</a:t>
            </a:r>
          </a:p>
          <a:p>
            <a:pPr marL="0" indent="0">
              <a:buNone/>
              <a:defRPr/>
            </a:pPr>
            <a:r>
              <a:rPr lang="en-GB" altLang="en-US" sz="4000" dirty="0">
                <a:solidFill>
                  <a:srgbClr val="000000"/>
                </a:solidFill>
              </a:rPr>
              <a:t>•Develop ideas on communication to clients.</a:t>
            </a:r>
          </a:p>
          <a:p>
            <a:pPr marL="0" indent="0">
              <a:buNone/>
              <a:defRPr/>
            </a:pPr>
            <a:endParaRPr lang="en-GB" alt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3EC371-76FB-4754-85DD-E1C5A259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24FDA8-F063-4818-980B-F0297D4BD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978923"/>
            <a:ext cx="9833548" cy="305239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GB" altLang="en-US" sz="4000" dirty="0">
                <a:solidFill>
                  <a:srgbClr val="000000"/>
                </a:solidFill>
              </a:rPr>
              <a:t>What’s Happening?</a:t>
            </a:r>
          </a:p>
          <a:p>
            <a:pPr>
              <a:defRPr/>
            </a:pPr>
            <a:r>
              <a:rPr lang="en-GB" altLang="en-US" sz="4000" dirty="0">
                <a:solidFill>
                  <a:srgbClr val="000000"/>
                </a:solidFill>
              </a:rPr>
              <a:t>Why?</a:t>
            </a:r>
          </a:p>
          <a:p>
            <a:pPr>
              <a:defRPr/>
            </a:pPr>
            <a:r>
              <a:rPr lang="en-GB" altLang="en-US" sz="4000" dirty="0">
                <a:solidFill>
                  <a:srgbClr val="000000"/>
                </a:solidFill>
              </a:rPr>
              <a:t>The Changes in Detail</a:t>
            </a:r>
          </a:p>
          <a:p>
            <a:pPr>
              <a:defRPr/>
            </a:pPr>
            <a:r>
              <a:rPr lang="en-GB" altLang="en-US" sz="4000" dirty="0">
                <a:solidFill>
                  <a:srgbClr val="000000"/>
                </a:solidFill>
              </a:rPr>
              <a:t>What does it all mean for Insurance?</a:t>
            </a:r>
          </a:p>
          <a:p>
            <a:pPr>
              <a:defRPr/>
            </a:pPr>
            <a:r>
              <a:rPr lang="en-GB" altLang="en-US" sz="4000" dirty="0">
                <a:solidFill>
                  <a:srgbClr val="000000"/>
                </a:solidFill>
              </a:rPr>
              <a:t>Communication</a:t>
            </a:r>
          </a:p>
          <a:p>
            <a:pPr>
              <a:defRPr/>
            </a:pPr>
            <a:r>
              <a:rPr lang="en-GB" altLang="en-US" sz="4000" dirty="0">
                <a:solidFill>
                  <a:srgbClr val="000000"/>
                </a:solidFill>
              </a:rPr>
              <a:t>Quiz</a:t>
            </a:r>
          </a:p>
          <a:p>
            <a:pPr marL="0" indent="0">
              <a:buNone/>
              <a:defRPr/>
            </a:pPr>
            <a:endParaRPr lang="en-GB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32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3EC371-76FB-4754-85DD-E1C5A259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 dirty="0">
                <a:solidFill>
                  <a:srgbClr val="FFFFFF"/>
                </a:solidFill>
              </a:rPr>
              <a:t>What’s Happening?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24FDA8-F063-4818-980B-F0297D4BD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978923"/>
            <a:ext cx="9833548" cy="305239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4000" dirty="0">
                <a:solidFill>
                  <a:srgbClr val="000000"/>
                </a:solidFill>
              </a:rPr>
              <a:t>49 changes from 29 January 2022</a:t>
            </a:r>
          </a:p>
          <a:p>
            <a:pPr>
              <a:defRPr/>
            </a:pPr>
            <a:r>
              <a:rPr lang="en-GB" altLang="en-US" sz="4000" dirty="0">
                <a:solidFill>
                  <a:srgbClr val="000000"/>
                </a:solidFill>
              </a:rPr>
              <a:t>Highway Code is ADVISORY only but….</a:t>
            </a:r>
          </a:p>
          <a:p>
            <a:pPr>
              <a:defRPr/>
            </a:pPr>
            <a:r>
              <a:rPr lang="en-GB" altLang="en-US" sz="4000" dirty="0">
                <a:solidFill>
                  <a:srgbClr val="000000"/>
                </a:solidFill>
              </a:rPr>
              <a:t>Can be used as evidence in court proceedings</a:t>
            </a:r>
          </a:p>
          <a:p>
            <a:pPr>
              <a:defRPr/>
            </a:pPr>
            <a:r>
              <a:rPr lang="en-GB" altLang="en-US" sz="4000" dirty="0">
                <a:solidFill>
                  <a:srgbClr val="000000"/>
                </a:solidFill>
              </a:rPr>
              <a:t>Concerns over public awareness</a:t>
            </a:r>
          </a:p>
          <a:p>
            <a:pPr marL="0" indent="0">
              <a:buNone/>
              <a:defRPr/>
            </a:pPr>
            <a:endParaRPr lang="en-GB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7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7FB5DAE5-8974-493A-907C-232E46547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0786" y="714186"/>
            <a:ext cx="7288062" cy="1325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en-GB" altLang="en-US" sz="4000" dirty="0">
                <a:solidFill>
                  <a:srgbClr val="FFFFFF"/>
                </a:solidFill>
              </a:rPr>
              <a:t>Why?</a:t>
            </a:r>
            <a:endParaRPr lang="en-US" altLang="en-US" sz="4000" dirty="0">
              <a:solidFill>
                <a:srgbClr val="FFFFFF"/>
              </a:solidFill>
              <a:effectLst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BCE3A1B5-0F73-481F-9871-3EC92BD06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9226" y="2603500"/>
            <a:ext cx="9833548" cy="415510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r>
              <a:rPr lang="en-US" altLang="en-US" dirty="0">
                <a:solidFill>
                  <a:srgbClr val="000000"/>
                </a:solidFill>
              </a:rPr>
              <a:t>Changing times, changing expectations, changing </a:t>
            </a:r>
            <a:r>
              <a:rPr lang="en-US" altLang="en-US" dirty="0" err="1">
                <a:solidFill>
                  <a:srgbClr val="000000"/>
                </a:solidFill>
              </a:rPr>
              <a:t>behaviours</a:t>
            </a:r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  <a:effectLst/>
              </a:rPr>
              <a:t>Protection and encouragement of pedestrians and cyclists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Benefits to climate, environment, public health</a:t>
            </a:r>
          </a:p>
          <a:p>
            <a:r>
              <a:rPr lang="en-US" altLang="en-US" dirty="0">
                <a:solidFill>
                  <a:srgbClr val="000000"/>
                </a:solidFill>
                <a:effectLst/>
              </a:rPr>
              <a:t>Miles cycled in UK rose by 45% in 2020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Public consultation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0000"/>
                </a:solidFill>
                <a:effectLst/>
              </a:rPr>
              <a:t>	20,000 responses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0000"/>
                </a:solidFill>
              </a:rPr>
              <a:t>	75% from cyclists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0000"/>
                </a:solidFill>
                <a:effectLst/>
              </a:rPr>
              <a:t>	60% from motorists</a:t>
            </a:r>
          </a:p>
          <a:p>
            <a:pPr marL="457200" lvl="1" indent="0">
              <a:buNone/>
            </a:pPr>
            <a:endParaRPr lang="en-US" altLang="en-US" sz="28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242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3EC371-76FB-4754-85DD-E1C5A259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 dirty="0">
                <a:solidFill>
                  <a:srgbClr val="FFFFFF"/>
                </a:solidFill>
              </a:rPr>
              <a:t>The Changes in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24FDA8-F063-4818-980B-F0297D4BD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464904"/>
            <a:ext cx="9833548" cy="420093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dirty="0">
                <a:solidFill>
                  <a:srgbClr val="000000"/>
                </a:solidFill>
              </a:rPr>
              <a:t>A Hierarchy of Road Users</a:t>
            </a:r>
          </a:p>
          <a:p>
            <a:pPr>
              <a:defRPr/>
            </a:pPr>
            <a:r>
              <a:rPr lang="en-GB" altLang="en-US" dirty="0">
                <a:solidFill>
                  <a:srgbClr val="000000"/>
                </a:solidFill>
              </a:rPr>
              <a:t>Priority at Junctions</a:t>
            </a:r>
          </a:p>
          <a:p>
            <a:pPr>
              <a:defRPr/>
            </a:pPr>
            <a:r>
              <a:rPr lang="en-GB" altLang="en-US" dirty="0">
                <a:solidFill>
                  <a:srgbClr val="000000"/>
                </a:solidFill>
              </a:rPr>
              <a:t>Positioning of Cyclists</a:t>
            </a:r>
          </a:p>
          <a:p>
            <a:pPr>
              <a:defRPr/>
            </a:pPr>
            <a:r>
              <a:rPr lang="en-GB" altLang="en-US" dirty="0">
                <a:solidFill>
                  <a:srgbClr val="000000"/>
                </a:solidFill>
              </a:rPr>
              <a:t>Awareness of Cyclists</a:t>
            </a:r>
          </a:p>
          <a:p>
            <a:pPr>
              <a:defRPr/>
            </a:pPr>
            <a:r>
              <a:rPr lang="en-GB" altLang="en-US" dirty="0">
                <a:solidFill>
                  <a:srgbClr val="000000"/>
                </a:solidFill>
              </a:rPr>
              <a:t>Pedestrian Crossings</a:t>
            </a:r>
          </a:p>
          <a:p>
            <a:pPr>
              <a:defRPr/>
            </a:pPr>
            <a:r>
              <a:rPr lang="en-GB" altLang="en-US" dirty="0">
                <a:solidFill>
                  <a:srgbClr val="000000"/>
                </a:solidFill>
              </a:rPr>
              <a:t>Use of Mobile Phones</a:t>
            </a:r>
          </a:p>
          <a:p>
            <a:pPr>
              <a:defRPr/>
            </a:pPr>
            <a:r>
              <a:rPr lang="en-GB" altLang="en-US" dirty="0">
                <a:solidFill>
                  <a:srgbClr val="000000"/>
                </a:solidFill>
              </a:rPr>
              <a:t>Penalty Fines for Minor Offences</a:t>
            </a:r>
          </a:p>
          <a:p>
            <a:pPr>
              <a:defRPr/>
            </a:pPr>
            <a:r>
              <a:rPr lang="en-GB" altLang="en-US" dirty="0">
                <a:solidFill>
                  <a:srgbClr val="000000"/>
                </a:solidFill>
              </a:rPr>
              <a:t>The ‘Dutch Reach’</a:t>
            </a:r>
          </a:p>
          <a:p>
            <a:pPr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GB" altLang="en-US" sz="4000" dirty="0">
              <a:solidFill>
                <a:srgbClr val="000000"/>
              </a:solidFill>
            </a:endParaRPr>
          </a:p>
          <a:p>
            <a:pPr>
              <a:defRPr/>
            </a:pPr>
            <a:endParaRPr lang="en-GB" altLang="en-US" sz="4000" dirty="0">
              <a:solidFill>
                <a:srgbClr val="000000"/>
              </a:solidFill>
            </a:endParaRPr>
          </a:p>
          <a:p>
            <a:pPr>
              <a:defRPr/>
            </a:pPr>
            <a:endParaRPr lang="en-GB" altLang="en-US" sz="4000" dirty="0">
              <a:solidFill>
                <a:srgbClr val="000000"/>
              </a:solidFill>
            </a:endParaRPr>
          </a:p>
          <a:p>
            <a:pPr>
              <a:defRPr/>
            </a:pPr>
            <a:endParaRPr lang="en-GB" altLang="en-US" sz="4000" dirty="0">
              <a:solidFill>
                <a:srgbClr val="000000"/>
              </a:solidFill>
            </a:endParaRPr>
          </a:p>
          <a:p>
            <a:pPr>
              <a:defRPr/>
            </a:pPr>
            <a:endParaRPr lang="en-GB" altLang="en-US" sz="4000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en-GB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23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59D92A-01EC-4F28-8651-BAE25309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b="1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b="1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b="1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b="1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b="1">
                <a:solidFill>
                  <a:schemeClr val="accent1">
                    <a:lumMod val="50000"/>
                  </a:schemeClr>
                </a:solidFill>
              </a:rPr>
              <a:t>A Hierarchy of Road Users</a:t>
            </a: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> </a:t>
            </a:r>
            <a:endParaRPr lang="en-GB" dirty="0"/>
          </a:p>
        </p:txBody>
      </p:sp>
      <p:pic>
        <p:nvPicPr>
          <p:cNvPr id="1032" name="Picture 8" descr="Cartoon on the Hierarchy of Road Users">
            <a:extLst>
              <a:ext uri="{FF2B5EF4-FFF2-40B4-BE49-F238E27FC236}">
                <a16:creationId xmlns:a16="http://schemas.microsoft.com/office/drawing/2014/main" xmlns="" id="{68B9211C-4B37-4BAB-B230-7A610B97F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587500"/>
            <a:ext cx="4521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ierachy of Road Users">
            <a:extLst>
              <a:ext uri="{FF2B5EF4-FFF2-40B4-BE49-F238E27FC236}">
                <a16:creationId xmlns:a16="http://schemas.microsoft.com/office/drawing/2014/main" xmlns="" id="{EC13F9E5-66B9-46B2-9509-047BF54455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477" y="1587500"/>
            <a:ext cx="5539423" cy="372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ule H2: Wait for the pedestrian to cross the junction before turning. This applies if you are turning right or left into the junction.">
            <a:extLst>
              <a:ext uri="{FF2B5EF4-FFF2-40B4-BE49-F238E27FC236}">
                <a16:creationId xmlns:a16="http://schemas.microsoft.com/office/drawing/2014/main" xmlns="" id="{A1BBE1A6-E81E-4ED4-AF19-F51AB0C8D7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59D92A-01EC-4F28-8651-BAE25309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defRPr/>
            </a:pPr>
            <a:r>
              <a:rPr lang="en-US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Priority at Junctions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48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C5662B9CE3FF4F94F68F0716B3CC90" ma:contentTypeVersion="10" ma:contentTypeDescription="Create a new document." ma:contentTypeScope="" ma:versionID="2e45c7e55c29502709c7fe714aaac70d">
  <xsd:schema xmlns:xsd="http://www.w3.org/2001/XMLSchema" xmlns:xs="http://www.w3.org/2001/XMLSchema" xmlns:p="http://schemas.microsoft.com/office/2006/metadata/properties" xmlns:ns3="808d5789-8d53-433c-a129-286090fa7de7" targetNamespace="http://schemas.microsoft.com/office/2006/metadata/properties" ma:root="true" ma:fieldsID="31db6ef04ef3b74617d1ee4481810ede" ns3:_="">
    <xsd:import namespace="808d5789-8d53-433c-a129-286090fa7d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d5789-8d53-433c-a129-286090fa7d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03F0A1-6C26-4672-92C5-AD7AD38B1BEA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808d5789-8d53-433c-a129-286090fa7de7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5291A88-6FBC-4525-B3E4-38ED0C9440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114A28-75E9-4FEF-AB65-06C55D27BA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8d5789-8d53-433c-a129-286090fa7d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10187</TotalTime>
  <Words>495</Words>
  <Application>Microsoft Office PowerPoint</Application>
  <PresentationFormat>Widescreen</PresentationFormat>
  <Paragraphs>159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-apple-system</vt:lpstr>
      <vt:lpstr>Arial</vt:lpstr>
      <vt:lpstr>Calibri</vt:lpstr>
      <vt:lpstr>Calibri Light</vt:lpstr>
      <vt:lpstr>Courier New</vt:lpstr>
      <vt:lpstr>Fira Sans</vt:lpstr>
      <vt:lpstr>Source Sans Pro</vt:lpstr>
      <vt:lpstr>Tahoma</vt:lpstr>
      <vt:lpstr>Times New Roman</vt:lpstr>
      <vt:lpstr>Tw Cen MT</vt:lpstr>
      <vt:lpstr>Wingdings</vt:lpstr>
      <vt:lpstr>Office Theme</vt:lpstr>
      <vt:lpstr>The Insurance Institute of Bristol</vt:lpstr>
      <vt:lpstr>The Insurance Institute of Bristol</vt:lpstr>
      <vt:lpstr>Learning Objectives</vt:lpstr>
      <vt:lpstr>Agenda</vt:lpstr>
      <vt:lpstr>What’s Happening?</vt:lpstr>
      <vt:lpstr>Why?</vt:lpstr>
      <vt:lpstr>The Changes in Detail</vt:lpstr>
      <vt:lpstr>  A Hierarchy of Road Users   </vt:lpstr>
      <vt:lpstr>  Priority at Junctions   </vt:lpstr>
      <vt:lpstr>Positioning of Cyclists</vt:lpstr>
      <vt:lpstr>Positioning of Cyclists</vt:lpstr>
      <vt:lpstr>Awareness of Cyclists</vt:lpstr>
      <vt:lpstr>Awareness of Cyclists</vt:lpstr>
      <vt:lpstr>Pedestrian Crossings</vt:lpstr>
      <vt:lpstr>Ban on ANY use of mobile phones</vt:lpstr>
      <vt:lpstr>PowerPoint Presentation</vt:lpstr>
      <vt:lpstr>The ‘Dutch Reach’</vt:lpstr>
      <vt:lpstr>IT’S POLL TIME!</vt:lpstr>
      <vt:lpstr>The Consequences for Motor Insurance </vt:lpstr>
      <vt:lpstr>Communication </vt:lpstr>
      <vt:lpstr>IT’S QUIZ TIME!</vt:lpstr>
      <vt:lpstr>HIGHWAY CODE QUIZ</vt:lpstr>
      <vt:lpstr>HIGHWAY CODE QUIZ</vt:lpstr>
      <vt:lpstr>Learning Objectives</vt:lpstr>
      <vt:lpstr>Contact Details 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Insurance Institute of Leeds</dc:title>
  <dc:creator>Karen Fothergill</dc:creator>
  <cp:lastModifiedBy>Amy Cooke</cp:lastModifiedBy>
  <cp:revision>124</cp:revision>
  <dcterms:created xsi:type="dcterms:W3CDTF">2020-05-21T08:10:58Z</dcterms:created>
  <dcterms:modified xsi:type="dcterms:W3CDTF">2022-05-02T11:55:11Z</dcterms:modified>
</cp:coreProperties>
</file>