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3" r:id="rId3"/>
    <p:sldId id="470" r:id="rId4"/>
    <p:sldId id="473" r:id="rId5"/>
    <p:sldId id="468" r:id="rId6"/>
    <p:sldId id="475" r:id="rId7"/>
    <p:sldId id="477" r:id="rId8"/>
    <p:sldId id="482" r:id="rId9"/>
    <p:sldId id="484" r:id="rId10"/>
    <p:sldId id="472" r:id="rId11"/>
    <p:sldId id="485" r:id="rId12"/>
    <p:sldId id="471" r:id="rId13"/>
    <p:sldId id="487" r:id="rId14"/>
    <p:sldId id="483" r:id="rId15"/>
    <p:sldId id="488" r:id="rId16"/>
    <p:sldId id="476" r:id="rId17"/>
    <p:sldId id="489" r:id="rId18"/>
    <p:sldId id="491" r:id="rId19"/>
    <p:sldId id="490" r:id="rId20"/>
    <p:sldId id="443" r:id="rId21"/>
  </p:sldIdLst>
  <p:sldSz cx="9753600" cy="7315200"/>
  <p:notesSz cx="7104063" cy="10234613"/>
  <p:embeddedFontLst>
    <p:embeddedFont>
      <p:font typeface="Arimo Bold Italics" panose="020B0604020202020204" charset="0"/>
      <p:regular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92982" autoAdjust="0"/>
  </p:normalViewPr>
  <p:slideViewPr>
    <p:cSldViewPr>
      <p:cViewPr varScale="1">
        <p:scale>
          <a:sx n="59" d="100"/>
          <a:sy n="59" d="100"/>
        </p:scale>
        <p:origin x="992" y="48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8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79CB73-BBAD-4926-911E-695AED5EA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0C884-829E-487D-ACCF-C0FAC8403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FF96C-E96E-4426-B8DC-9C01E41A2B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85F76-BB96-475E-931E-332C80A41F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1BD1-2F09-4E17-81B9-8574E7A81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9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Acidic food = fruits,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62" r="156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alphaModFix amt="58000"/>
          </a:blip>
          <a:srcRect l="2172" t="5660" b="21254"/>
          <a:stretch>
            <a:fillRect/>
          </a:stretch>
        </p:blipFill>
        <p:spPr>
          <a:xfrm>
            <a:off x="0" y="833"/>
            <a:ext cx="9753602" cy="73143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67736" y="503745"/>
            <a:ext cx="3885864" cy="455549"/>
            <a:chOff x="0" y="0"/>
            <a:chExt cx="2090804" cy="245110"/>
          </a:xfrm>
        </p:grpSpPr>
        <p:sp>
          <p:nvSpPr>
            <p:cNvPr id="4" name="Freeform 4"/>
            <p:cNvSpPr/>
            <p:nvPr/>
          </p:nvSpPr>
          <p:spPr>
            <a:xfrm>
              <a:off x="0" y="16891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090805" cy="76200"/>
            </a:xfrm>
            <a:custGeom>
              <a:avLst/>
              <a:gdLst/>
              <a:ahLst/>
              <a:cxnLst/>
              <a:rect l="l" t="t" r="r" b="b"/>
              <a:pathLst>
                <a:path w="2090805" h="76200">
                  <a:moveTo>
                    <a:pt x="0" y="0"/>
                  </a:moveTo>
                  <a:lnTo>
                    <a:pt x="2090805" y="0"/>
                  </a:lnTo>
                  <a:lnTo>
                    <a:pt x="209080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7047" y="6155130"/>
            <a:ext cx="879013" cy="7749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6457" y="2013148"/>
            <a:ext cx="9340686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5"/>
              </a:lnSpc>
            </a:pPr>
            <a:r>
              <a:rPr lang="en-US" sz="2800" b="1" dirty="0">
                <a:solidFill>
                  <a:schemeClr val="bg1"/>
                </a:solidFill>
                <a:ea typeface="Arimo Bold Italics" panose="020B0704020202090204" charset="0"/>
                <a:cs typeface="+mn-lt"/>
              </a:rPr>
              <a:t>To Pair or Not to Pair: </a:t>
            </a:r>
            <a:r>
              <a:rPr lang="en-GB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wine pairings can teach us about forming high quality connections                                                                in our social and professional lives</a:t>
            </a:r>
            <a:r>
              <a:rPr lang="en-US" sz="2800" b="1" dirty="0">
                <a:solidFill>
                  <a:schemeClr val="bg1"/>
                </a:solidFill>
                <a:ea typeface="Arimo Bold Italics" panose="020B0704020202090204" charset="0"/>
                <a:cs typeface="+mn-lt"/>
              </a:rPr>
              <a:t>   </a:t>
            </a:r>
            <a:br>
              <a:rPr lang="en-GB" sz="3200" dirty="0"/>
            </a:br>
            <a:endParaRPr lang="en-US" sz="3600" spc="-61" dirty="0">
              <a:solidFill>
                <a:srgbClr val="FFFFFF"/>
              </a:solidFill>
              <a:latin typeface="Arimo Bold Italics" panose="020B070402020209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-551880" y="3191826"/>
            <a:ext cx="10857360" cy="109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2400" b="1" dirty="0">
              <a:solidFill>
                <a:srgbClr val="FFFFFF"/>
              </a:solidFill>
              <a:cs typeface="+mn-lt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cs typeface="+mn-lt"/>
              </a:rPr>
              <a:t>Jeff Heasman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4621352"/>
            <a:ext cx="8593480" cy="83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Member of the Society of Wine Educators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cs typeface="+mn-lt"/>
              </a:rPr>
              <a:t>Specialist in communication, law and psychology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2000" y="6367218"/>
            <a:ext cx="8593480" cy="40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cs typeface="+mn-lt"/>
              </a:rPr>
              <a:t>linkedin.com/in/</a:t>
            </a:r>
            <a:r>
              <a:rPr lang="en-US" sz="2400" dirty="0" err="1">
                <a:solidFill>
                  <a:srgbClr val="FFFFFF"/>
                </a:solidFill>
                <a:cs typeface="+mn-lt"/>
              </a:rPr>
              <a:t>jeffheasman</a:t>
            </a:r>
            <a:endParaRPr lang="en-US" sz="2400" dirty="0">
              <a:solidFill>
                <a:srgbClr val="FFFFFF"/>
              </a:solidFill>
              <a:cs typeface="+mn-l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5420036"/>
            <a:ext cx="3572980" cy="455549"/>
            <a:chOff x="0" y="0"/>
            <a:chExt cx="2244365" cy="245110"/>
          </a:xfrm>
        </p:grpSpPr>
        <p:sp>
          <p:nvSpPr>
            <p:cNvPr id="14" name="Freeform 14"/>
            <p:cNvSpPr/>
            <p:nvPr/>
          </p:nvSpPr>
          <p:spPr>
            <a:xfrm>
              <a:off x="0" y="16891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244365" cy="76200"/>
            </a:xfrm>
            <a:custGeom>
              <a:avLst/>
              <a:gdLst/>
              <a:ahLst/>
              <a:cxnLst/>
              <a:rect l="l" t="t" r="r" b="b"/>
              <a:pathLst>
                <a:path w="2244365" h="76200">
                  <a:moveTo>
                    <a:pt x="0" y="0"/>
                  </a:moveTo>
                  <a:lnTo>
                    <a:pt x="2244365" y="0"/>
                  </a:lnTo>
                  <a:lnTo>
                    <a:pt x="224436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7BB6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B051CB-52E1-4790-8AF8-8E92FA1F4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" y="221130"/>
            <a:ext cx="3217333" cy="895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8BC3F-D0CA-417D-B866-DACB67E61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01459"/>
            <a:ext cx="3581400" cy="13128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3050"/>
            <a:ext cx="3657600" cy="6584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QM Rose.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err="1"/>
              <a:t>Alvarinho</a:t>
            </a:r>
            <a:r>
              <a:rPr lang="en-GB" sz="2400" b="1" dirty="0"/>
              <a:t> </a:t>
            </a:r>
            <a:r>
              <a:rPr lang="en-GB" sz="2400" b="1" dirty="0" err="1"/>
              <a:t>Vinhao</a:t>
            </a:r>
            <a:r>
              <a:rPr lang="en-GB" sz="2400" b="1" dirty="0"/>
              <a:t>.  2020.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D.O. </a:t>
            </a:r>
            <a:r>
              <a:rPr lang="en-GB" sz="2400" b="1" dirty="0" err="1"/>
              <a:t>Vinho</a:t>
            </a:r>
            <a:r>
              <a:rPr lang="en-GB" sz="2400" b="1" dirty="0"/>
              <a:t> Verde.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Winner Gold Brussels World Wine Awards 2021.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Notes: red fruits, citrus peel and mint.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Food Pairing: aperitivo, fish and shellfish.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Human Pairing: uniqueness is a fine balance and is embedded over time.   </a:t>
            </a:r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C46FF72-4062-45E3-BB0B-3DEA0C2B7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09" y="888943"/>
            <a:ext cx="42654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The balance necessary in rose wine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balance between acidity and tannin and sweetness is crucial here, as is the removal of the skin.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balance is a careful calculation of time.  Too much either way in the case of QM rose and the wine can be too high in tannin or too acidic.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If we try too promote our uniqueness too early on in the process it can be seen as narcissistic.  It takes time.  Be patient and strike the right balance.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237529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3050"/>
            <a:ext cx="3657600" cy="6584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QM </a:t>
            </a:r>
            <a:r>
              <a:rPr lang="en-GB" sz="2400" b="1" dirty="0" err="1"/>
              <a:t>Alvarinho</a:t>
            </a:r>
            <a:r>
              <a:rPr lang="en-GB" sz="2400" b="1" dirty="0"/>
              <a:t>.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100% </a:t>
            </a:r>
            <a:r>
              <a:rPr lang="en-GB" sz="2400" b="1" dirty="0" err="1"/>
              <a:t>Alvarinho</a:t>
            </a:r>
            <a:r>
              <a:rPr lang="en-GB" sz="2400" b="1" dirty="0"/>
              <a:t> 2021.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D.O. Vinho Verde.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err="1"/>
              <a:t>Sakuri</a:t>
            </a:r>
            <a:r>
              <a:rPr lang="en-GB" sz="2400" b="1" dirty="0"/>
              <a:t> wine awards.  Best pairing with sushi.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Notes: citric fruits.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Food Pairing: fish, shellfish.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Human Pairing: opposites rarely attract, it is about complementing. </a:t>
            </a:r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14063E5-AEF5-1226-31D1-5115665C4D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6" y="1524000"/>
            <a:ext cx="501445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Complement not opposites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Freshness.  Wine needs the same intensity as the food.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For example, the tannins don´t go well with the oil from fish.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Sushi and this wine complement so well, through the freshness from the acidity and cleanliness of the fish.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Opposites rarely attract (R.J. Winch).    There will sometimes be relationships that simply don´t work.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If opposites do initially attract it rarely leads to a long-term relationship.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377974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3050"/>
            <a:ext cx="3657600" cy="6584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err="1"/>
              <a:t>Pazo</a:t>
            </a:r>
            <a:r>
              <a:rPr lang="en-GB" sz="2400" b="1" dirty="0"/>
              <a:t> </a:t>
            </a:r>
            <a:r>
              <a:rPr lang="en-GB" sz="2400" b="1" dirty="0" err="1"/>
              <a:t>Tizon</a:t>
            </a:r>
            <a:r>
              <a:rPr lang="en-GB" sz="2400" b="1" dirty="0"/>
              <a:t> Blanco.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err="1"/>
              <a:t>Albariño</a:t>
            </a:r>
            <a:r>
              <a:rPr lang="en-GB" sz="2400" b="1" dirty="0"/>
              <a:t>, </a:t>
            </a:r>
            <a:r>
              <a:rPr lang="en-GB" sz="2400" b="1" dirty="0" err="1"/>
              <a:t>Loureira</a:t>
            </a:r>
            <a:r>
              <a:rPr lang="en-GB" sz="2400" b="1" dirty="0"/>
              <a:t>, </a:t>
            </a:r>
            <a:r>
              <a:rPr lang="en-GB" sz="2400" b="1" dirty="0" err="1"/>
              <a:t>Treixadura</a:t>
            </a: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D.O. Ribeiro.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Gold medals at the Brussels World Wine Awards 2021. 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Notes: pears, green apples, floral and citrus. </a:t>
            </a:r>
          </a:p>
          <a:p>
            <a:pPr marL="0" indent="0">
              <a:buNone/>
            </a:pPr>
            <a:r>
              <a:rPr lang="en-GB" sz="24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Food Pairing: Fish and seafood and white meats.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Human Pairing: diversity in networks is crucial.</a:t>
            </a:r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E75F74A-104C-4C2D-5F04-F0A38AA0D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15" y="1676400"/>
            <a:ext cx="2919305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0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Diversity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Grape blends in the world of wine is akin to diversity in our human world.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Grape blends are easier to pair, generally.   They´re more open to pairings and you can diversify the food you have with it.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Diversity in networks is important to avoid echo chambers.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Convenors v brokers (Social Chemistry by Marissa King).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Creativity and innovation leads to results and people are more open-minded.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102455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3050"/>
            <a:ext cx="3657600" cy="6584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err="1"/>
              <a:t>Pazo</a:t>
            </a:r>
            <a:r>
              <a:rPr lang="en-GB" sz="2400" b="1" dirty="0"/>
              <a:t> </a:t>
            </a:r>
            <a:r>
              <a:rPr lang="en-GB" sz="2400" b="1" dirty="0" err="1"/>
              <a:t>Tizon</a:t>
            </a:r>
            <a:r>
              <a:rPr lang="en-GB" sz="2400" b="1" dirty="0"/>
              <a:t> Tinto.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err="1"/>
              <a:t>Arauxa</a:t>
            </a:r>
            <a:r>
              <a:rPr lang="en-GB" sz="2400" b="1" dirty="0"/>
              <a:t>, </a:t>
            </a:r>
            <a:r>
              <a:rPr lang="en-GB" sz="2400" b="1" dirty="0" err="1"/>
              <a:t>Mencia</a:t>
            </a:r>
            <a:r>
              <a:rPr lang="en-GB" sz="2400" b="1" dirty="0"/>
              <a:t>, Garnacha.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D.O. Ribeiro.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Notes: Blackberry, strawberry and raspberry.</a:t>
            </a:r>
          </a:p>
          <a:p>
            <a:pPr marL="0" indent="0">
              <a:buNone/>
            </a:pPr>
            <a:r>
              <a:rPr lang="en-GB" sz="24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Food Pairing: Fish, rice based dishes, red meats.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Human Pairing: not everything matures well with age.  </a:t>
            </a:r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6187633-0EBF-4FF0-82C7-4EAC79BD9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38" y="974725"/>
            <a:ext cx="383155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Red wines and networks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Do all red wines get better with age?  Do all networks get better with age?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Relationships fade.  Only 15% end because of a disagreement.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Between the age of 25 and 50, men´s networks shrink by 35%, whereas women´s by 35%.  By the age of 40, women´s networks are than men´s.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Convenors = tannin, they help the wine age better.   Convenors maintain relationships for longer but they are not diverse.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Brokers = have stronger relationships overall (easier to pair) but they don´t have the long game of convenors (tannins).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err="1"/>
              <a:t>Pazo</a:t>
            </a:r>
            <a:r>
              <a:rPr lang="en-GB" sz="2400" dirty="0"/>
              <a:t> </a:t>
            </a:r>
            <a:r>
              <a:rPr lang="en-GB" sz="2400" dirty="0" err="1"/>
              <a:t>Tizon</a:t>
            </a:r>
            <a:r>
              <a:rPr lang="en-GB" sz="2400" dirty="0"/>
              <a:t> Tinto is a broker.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240035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4AE96-37D5-448D-DFC8-B039D99B4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4267200" cy="6096000"/>
          </a:xfrm>
        </p:spPr>
      </p:pic>
    </p:spTree>
    <p:extLst>
      <p:ext uri="{BB962C8B-B14F-4D97-AF65-F5344CB8AC3E}">
        <p14:creationId xmlns:p14="http://schemas.microsoft.com/office/powerpoint/2010/main" val="285644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As a rule of thumb, wine tasting is about seeking balance and relationships that complement.  It is the same in our human relationships.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How not if.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Balance and time.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Diversity.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Not everything is better with age.  Like some relationships, good wines also fade.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Are you more like a high tannin wine (convenor) or a balanced blend (broker). 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244299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GB" b="1" dirty="0"/>
              <a:t>Learning outcomes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end of the session, participants will be able to: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key cognitive functions that lead to stronger connections.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recognise the way in which we can harness emotional and cognitive functions for stronger connections.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a strategy to form high quality connections in our personal and professional lives.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2627333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5" y="6364628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1BEE6CE-618D-41BA-A78A-91B888972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6" y="0"/>
            <a:ext cx="8558912" cy="7315199"/>
          </a:xfrm>
        </p:spPr>
      </p:pic>
    </p:spTree>
    <p:extLst>
      <p:ext uri="{BB962C8B-B14F-4D97-AF65-F5344CB8AC3E}">
        <p14:creationId xmlns:p14="http://schemas.microsoft.com/office/powerpoint/2010/main" val="140671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7BE4491-0A27-4112-A51F-0BD67BB07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32660"/>
            <a:ext cx="5268977" cy="403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693B6D-078D-4888-BE50-26066C944A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88" y="1377188"/>
            <a:ext cx="7315200" cy="45608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8840AF-81B6-460F-9F29-8A1C49F92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2" y="4005940"/>
            <a:ext cx="5268978" cy="33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20926F-D0D3-4840-97FB-9012EEBF9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-3"/>
            <a:ext cx="5531810" cy="7315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19074D-466C-43A7-84F1-A02954CAE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95" y="-6"/>
            <a:ext cx="3220305" cy="73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9" name="905FE4EE-C3AA-4812-A50E-640FF1D29118-L0-001.jpeg" descr="905FE4EE-C3AA-4812-A50E-640FF1D29118-L0-001.jpeg">
            <a:extLst>
              <a:ext uri="{FF2B5EF4-FFF2-40B4-BE49-F238E27FC236}">
                <a16:creationId xmlns:a16="http://schemas.microsoft.com/office/drawing/2014/main" id="{8D3F0DA0-BAAA-4972-99A7-725787357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46" y="-2"/>
            <a:ext cx="8519654" cy="7315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105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11" name="B4070AF4-8BF2-433D-B2F2-761791B9D1A8-L0-001.jpeg" descr="B4070AF4-8BF2-433D-B2F2-761791B9D1A8-L0-001.jpeg">
            <a:extLst>
              <a:ext uri="{FF2B5EF4-FFF2-40B4-BE49-F238E27FC236}">
                <a16:creationId xmlns:a16="http://schemas.microsoft.com/office/drawing/2014/main" id="{91B5325A-B8ED-430C-AFAA-E98B227EC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46" y="76201"/>
            <a:ext cx="8539560" cy="731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956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C84C-9D6D-6D1D-40E4-B7E6119A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CCD12-CAF1-F063-28CF-1CAC5D410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Source: Wine Folly, The Master Guide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C095F-E894-0DD4-B278-BAFF60706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533400"/>
            <a:ext cx="10668000" cy="7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8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3050"/>
            <a:ext cx="3657600" cy="6584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QM Sparkling Super </a:t>
            </a:r>
            <a:r>
              <a:rPr lang="en-GB" sz="2400" b="1" dirty="0" err="1"/>
              <a:t>Reserva</a:t>
            </a:r>
            <a:r>
              <a:rPr lang="en-GB" sz="2400" b="1" dirty="0"/>
              <a:t>.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err="1"/>
              <a:t>Alvarinho</a:t>
            </a:r>
            <a:r>
              <a:rPr lang="en-GB" sz="2400" b="1" dirty="0"/>
              <a:t> 2021.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D.O. </a:t>
            </a:r>
            <a:r>
              <a:rPr lang="en-GB" sz="2400" b="1" dirty="0" err="1"/>
              <a:t>Vinho</a:t>
            </a:r>
            <a:r>
              <a:rPr lang="en-GB" sz="2400" b="1" dirty="0"/>
              <a:t> Verde.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Top 50 sparkling wines of the world.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Notes: citrus and tropical fruits.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Food Pairing: aperitivo, fish and shellfish.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Human Pairing: think HOW, not IF you connect  (you need to be astute).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2000" b="1" dirty="0"/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4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9CC3EB-21C8-4188-8C0C-80105B2AD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38" y="762000"/>
            <a:ext cx="268677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2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8305800" cy="1143000"/>
          </a:xfrm>
        </p:spPr>
        <p:txBody>
          <a:bodyPr/>
          <a:lstStyle/>
          <a:p>
            <a:pPr algn="l"/>
            <a:r>
              <a:rPr lang="en-US" b="1" dirty="0"/>
              <a:t>The sparkling wine paradox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EDC00-1870-4841-869D-7E0A56D7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52" y="1295400"/>
            <a:ext cx="8194948" cy="5638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What do people typically see as a luxury combination?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Chocolate and sparkling wine! Fruit bowl and sparkling wine!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wine must be sweeter than the food!    The wine must be more acidic than the food!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They will pair but you need to strike the balance.  It is tricky!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Search for the How and not the IF!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-112604" y="6096000"/>
            <a:ext cx="1021736" cy="9505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798" r="88376"/>
          <a:stretch>
            <a:fillRect/>
          </a:stretch>
        </p:blipFill>
        <p:spPr>
          <a:xfrm rot="-10800000">
            <a:off x="-76200" y="-2"/>
            <a:ext cx="864122" cy="7315201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 rot="5400000">
            <a:off x="-2651429" y="3429825"/>
            <a:ext cx="7315200" cy="455549"/>
            <a:chOff x="0" y="0"/>
            <a:chExt cx="3935972" cy="245110"/>
          </a:xfrm>
        </p:grpSpPr>
        <p:sp>
          <p:nvSpPr>
            <p:cNvPr id="6" name="Freeform 4"/>
            <p:cNvSpPr/>
            <p:nvPr/>
          </p:nvSpPr>
          <p:spPr>
            <a:xfrm>
              <a:off x="0" y="16891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7E25"/>
            </a:solidFill>
          </p:spPr>
        </p:sp>
        <p:sp>
          <p:nvSpPr>
            <p:cNvPr id="7" name="Freeform 5"/>
            <p:cNvSpPr/>
            <p:nvPr/>
          </p:nvSpPr>
          <p:spPr>
            <a:xfrm>
              <a:off x="0" y="0"/>
              <a:ext cx="3935972" cy="76200"/>
            </a:xfrm>
            <a:custGeom>
              <a:avLst/>
              <a:gdLst/>
              <a:ahLst/>
              <a:cxnLst/>
              <a:rect l="l" t="t" r="r" b="b"/>
              <a:pathLst>
                <a:path w="3935972" h="76200">
                  <a:moveTo>
                    <a:pt x="0" y="0"/>
                  </a:moveTo>
                  <a:lnTo>
                    <a:pt x="3935972" y="0"/>
                  </a:lnTo>
                  <a:lnTo>
                    <a:pt x="393597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28AD18"/>
            </a:solidFill>
          </p:spPr>
        </p:sp>
      </p:grpSp>
    </p:spTree>
    <p:extLst>
      <p:ext uri="{BB962C8B-B14F-4D97-AF65-F5344CB8AC3E}">
        <p14:creationId xmlns:p14="http://schemas.microsoft.com/office/powerpoint/2010/main" val="83233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901</Words>
  <Application>Microsoft Office PowerPoint</Application>
  <PresentationFormat>Custom</PresentationFormat>
  <Paragraphs>200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Arimo Bold Italics</vt:lpstr>
      <vt:lpstr>Arial</vt:lpstr>
      <vt:lpstr>Wingdings</vt:lpstr>
      <vt:lpstr>Calibri</vt:lpstr>
      <vt:lpstr>Office Theme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sparkling wine paradox</vt:lpstr>
      <vt:lpstr>PowerPoint Presentation</vt:lpstr>
      <vt:lpstr>The balance necessary in rose wine</vt:lpstr>
      <vt:lpstr>PowerPoint Presentation</vt:lpstr>
      <vt:lpstr>Complement not opposites</vt:lpstr>
      <vt:lpstr>PowerPoint Presentation</vt:lpstr>
      <vt:lpstr>Diversity </vt:lpstr>
      <vt:lpstr>PowerPoint Presentation</vt:lpstr>
      <vt:lpstr>Red wines and networks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Upskill Presentation</dc:title>
  <dc:creator>Admin</dc:creator>
  <cp:lastModifiedBy>Jeffrey Heasman</cp:lastModifiedBy>
  <cp:revision>168</cp:revision>
  <cp:lastPrinted>2021-04-09T11:00:52Z</cp:lastPrinted>
  <dcterms:created xsi:type="dcterms:W3CDTF">2006-08-16T00:00:00Z</dcterms:created>
  <dcterms:modified xsi:type="dcterms:W3CDTF">2023-03-07T14:11:29Z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