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310" r:id="rId2"/>
    <p:sldId id="312" r:id="rId3"/>
    <p:sldId id="365" r:id="rId4"/>
    <p:sldId id="361" r:id="rId5"/>
    <p:sldId id="314" r:id="rId6"/>
    <p:sldId id="330" r:id="rId7"/>
    <p:sldId id="360" r:id="rId8"/>
    <p:sldId id="353" r:id="rId9"/>
    <p:sldId id="362" r:id="rId10"/>
    <p:sldId id="332" r:id="rId11"/>
    <p:sldId id="333" r:id="rId12"/>
    <p:sldId id="335" r:id="rId13"/>
    <p:sldId id="336" r:id="rId14"/>
    <p:sldId id="325" r:id="rId15"/>
  </p:sldIdLst>
  <p:sldSz cx="12190413" cy="68580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orient="horz" pos="1117" userDrawn="1">
          <p15:clr>
            <a:srgbClr val="A4A3A4"/>
          </p15:clr>
        </p15:guide>
        <p15:guide id="3" pos="7343">
          <p15:clr>
            <a:srgbClr val="A4A3A4"/>
          </p15:clr>
        </p15:guide>
        <p15:guide id="4" pos="34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EC008C"/>
    <a:srgbClr val="3399D8"/>
    <a:srgbClr val="00A1B1"/>
    <a:srgbClr val="2B175E"/>
    <a:srgbClr val="AC1A2F"/>
    <a:srgbClr val="FFFF9F"/>
    <a:srgbClr val="3F7897"/>
    <a:srgbClr val="5A5B5D"/>
    <a:srgbClr val="B4BC1D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2238" autoAdjust="0"/>
  </p:normalViewPr>
  <p:slideViewPr>
    <p:cSldViewPr snapToGrid="0">
      <p:cViewPr varScale="1">
        <p:scale>
          <a:sx n="150" d="100"/>
          <a:sy n="150" d="100"/>
        </p:scale>
        <p:origin x="1278" y="108"/>
      </p:cViewPr>
      <p:guideLst>
        <p:guide orient="horz" pos="3884"/>
        <p:guide orient="horz" pos="1117"/>
        <p:guide pos="7343"/>
        <p:guide pos="34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E745AB1-5504-45B0-9B39-DD8407913DFC}" type="datetime7">
              <a:rPr lang="en-US" smtClean="0"/>
              <a:t>Apr-23</a:t>
            </a:fld>
            <a:endParaRPr lang="en-GB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dirty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6837592-509D-4324-B368-AF96AB878FA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066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/>
            </a:lvl1pPr>
          </a:lstStyle>
          <a:p>
            <a:pPr>
              <a:defRPr/>
            </a:pPr>
            <a:fld id="{3E5C73C8-3C09-4232-9FE9-E7732F824636}" type="datetime7">
              <a:rPr lang="en-US" smtClean="0"/>
              <a:t>Apr-23</a:t>
            </a:fld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/>
            </a:lvl1pPr>
          </a:lstStyle>
          <a:p>
            <a:pPr>
              <a:defRPr/>
            </a:pPr>
            <a:fld id="{AF91D2A1-307B-4057-BF26-F42A66F34D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769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106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b="1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5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84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75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00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94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17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7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64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68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00" y="195897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00" y="3429000"/>
            <a:ext cx="8532813" cy="557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BA4F37-DEC3-44B1-B205-53248B50055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0942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50800" y="4297363"/>
            <a:ext cx="4668837" cy="1082675"/>
          </a:xfrm>
        </p:spPr>
        <p:txBody>
          <a:bodyPr anchor="b" anchorCtr="0"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50800" y="5584825"/>
            <a:ext cx="4668837" cy="3905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7870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1736725"/>
            <a:ext cx="5386388" cy="4389438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A73FE0-77A4-49DA-ACBE-08078A8BCC5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6232525" y="1736725"/>
            <a:ext cx="5386388" cy="4389438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026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736725"/>
            <a:ext cx="5386388" cy="3619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A73FE0-77A4-49DA-ACBE-08078A8BCC5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6232525" y="1736725"/>
            <a:ext cx="5386388" cy="3619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6232525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98598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981CF3-B149-4695-8498-A3D42FB366B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0878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42C84B-9E01-4A53-9443-7D35DBA4A59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6492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1" y="0"/>
            <a:ext cx="12190413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 descr="Logo-90m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1806575"/>
            <a:ext cx="3240087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059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981CF3-B149-4695-8498-A3D42FB366B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4243" y="1747037"/>
            <a:ext cx="840678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0590" y="1736725"/>
            <a:ext cx="11082338" cy="48269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550590" y="2317750"/>
            <a:ext cx="11064875" cy="383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5318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08A5A2-B448-4278-8466-756CD165386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42011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863" y="1736725"/>
            <a:ext cx="11088687" cy="4413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7AAAB7-C7FC-4784-9A23-7AC994749E3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52609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7775" y="469900"/>
            <a:ext cx="2771775" cy="5680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863" y="469900"/>
            <a:ext cx="8164512" cy="5680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98E642-612C-4820-9F07-E15627A11F8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296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736725"/>
            <a:ext cx="11088687" cy="44132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33C34C-0A39-42EC-B272-99AD733AE49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8297" y="6601612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712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736725"/>
            <a:ext cx="11088687" cy="441325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33C34C-0A39-42EC-B272-99AD733AE49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8297" y="6601612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8940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ld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9" y="3780000"/>
            <a:ext cx="11106213" cy="1362075"/>
          </a:xfrm>
          <a:prstGeom prst="rect">
            <a:avLst/>
          </a:prstGeom>
        </p:spPr>
        <p:txBody>
          <a:bodyPr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9" y="1972800"/>
            <a:ext cx="11106213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3381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- Aqu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9" y="2977200"/>
            <a:ext cx="11106213" cy="1362075"/>
          </a:xfrm>
          <a:prstGeom prst="rect">
            <a:avLst/>
          </a:prstGeom>
        </p:spPr>
        <p:txBody>
          <a:bodyPr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9" y="1807200"/>
            <a:ext cx="11106213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844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9" y="2977200"/>
            <a:ext cx="11106213" cy="1362075"/>
          </a:xfrm>
          <a:prstGeom prst="rect">
            <a:avLst/>
          </a:prstGeom>
        </p:spPr>
        <p:txBody>
          <a:bodyPr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9" y="1807200"/>
            <a:ext cx="11106213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8137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-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9" y="2977200"/>
            <a:ext cx="11106213" cy="1362075"/>
          </a:xfrm>
          <a:prstGeom prst="rect">
            <a:avLst/>
          </a:prstGeom>
        </p:spPr>
        <p:txBody>
          <a:bodyPr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9" y="1807200"/>
            <a:ext cx="11106213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9498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with graphic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981CF3-B149-4695-8498-A3D42FB366B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0863" y="1736725"/>
            <a:ext cx="11088687" cy="4413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660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aption/comm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5046" y="1736724"/>
            <a:ext cx="7001967" cy="43606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Image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3EDD03-5F88-4BDB-B3DE-C4972B36439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8416800" y="658800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0590" y="1736725"/>
            <a:ext cx="3373285" cy="4432054"/>
          </a:xfrm>
        </p:spPr>
        <p:txBody>
          <a:bodyPr/>
          <a:lstStyle>
            <a:lvl1pPr>
              <a:defRPr b="1"/>
            </a:lvl1pPr>
            <a:lvl2pPr>
              <a:defRPr/>
            </a:lvl2pPr>
          </a:lstStyle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0"/>
            <a:r>
              <a:rPr lang="en-US" dirty="0"/>
              <a:t>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0443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469900"/>
            <a:ext cx="110886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736725"/>
            <a:ext cx="11088687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Widescreen footers slide">
            <a:extLst>
              <a:ext uri="{FF2B5EF4-FFF2-40B4-BE49-F238E27FC236}">
                <a16:creationId xmlns:a16="http://schemas.microsoft.com/office/drawing/2014/main" id="{C8D7BD99-83B1-33B1-1F9F-9ABB4625B7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97613"/>
            <a:ext cx="12188825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fld id="{856F00D0-A7E8-41BD-AEF8-8B20640C40B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20138" y="6597650"/>
            <a:ext cx="21621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0863" y="6597650"/>
            <a:ext cx="3860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/>
              <a:t>LinkedIn training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86" r:id="rId3"/>
    <p:sldLayoutId id="2147483667" r:id="rId4"/>
    <p:sldLayoutId id="2147483683" r:id="rId5"/>
    <p:sldLayoutId id="2147483684" r:id="rId6"/>
    <p:sldLayoutId id="2147483685" r:id="rId7"/>
    <p:sldLayoutId id="2147483676" r:id="rId8"/>
    <p:sldLayoutId id="2147483668" r:id="rId9"/>
    <p:sldLayoutId id="2147483682" r:id="rId10"/>
    <p:sldLayoutId id="2147483669" r:id="rId11"/>
    <p:sldLayoutId id="2147483670" r:id="rId12"/>
    <p:sldLayoutId id="2147483671" r:id="rId13"/>
    <p:sldLayoutId id="2147483687" r:id="rId14"/>
    <p:sldLayoutId id="2147483679" r:id="rId15"/>
    <p:sldLayoutId id="2147483672" r:id="rId16"/>
    <p:sldLayoutId id="2147483674" r:id="rId17"/>
    <p:sldLayoutId id="2147483675" r:id="rId18"/>
  </p:sldLayoutIdLst>
  <p:transition>
    <p:fade/>
  </p:transition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355600" indent="-35401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tx1"/>
          </a:solidFill>
          <a:latin typeface="+mn-lt"/>
          <a:cs typeface="+mn-cs"/>
        </a:defRPr>
      </a:lvl2pPr>
      <a:lvl3pPr marL="717550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76325" indent="-357188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>
          <a:solidFill>
            <a:schemeClr val="tx1"/>
          </a:solidFill>
          <a:latin typeface="+mn-lt"/>
          <a:cs typeface="+mn-cs"/>
        </a:defRPr>
      </a:lvl4pPr>
      <a:lvl5pPr marL="14382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954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3526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8098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670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linkedin.com/sales/ss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25DA15-58E4-4DDE-95B1-CA18FD2AEF8B}"/>
              </a:ext>
            </a:extLst>
          </p:cNvPr>
          <p:cNvSpPr/>
          <p:nvPr/>
        </p:nvSpPr>
        <p:spPr bwMode="auto">
          <a:xfrm>
            <a:off x="0" y="0"/>
            <a:ext cx="6413500" cy="64904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3000">
                <a:schemeClr val="tx1">
                  <a:alpha val="60000"/>
                </a:schemeClr>
              </a:gs>
            </a:gsLst>
            <a:lin ang="108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Maya Whatton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13 April 2023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3D46A79-5940-481C-BEFB-C2B4F470CF3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25580" y="2868687"/>
            <a:ext cx="6377785" cy="1556964"/>
          </a:xfrm>
          <a:prstGeom prst="rect">
            <a:avLst/>
          </a:prstGeom>
        </p:spPr>
      </p:pic>
      <p:pic>
        <p:nvPicPr>
          <p:cNvPr id="2" name="Picture 1" descr="Widescreen footers slide">
            <a:extLst>
              <a:ext uri="{FF2B5EF4-FFF2-40B4-BE49-F238E27FC236}">
                <a16:creationId xmlns:a16="http://schemas.microsoft.com/office/drawing/2014/main" id="{D9DA6099-1A1A-7407-FBDC-A63175689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97613"/>
            <a:ext cx="12188825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6560776"/>
            <a:ext cx="3456439" cy="198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38789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C008C"/>
                </a:solidFill>
              </a:rPr>
              <a:t>Quick tips: </a:t>
            </a:r>
            <a:r>
              <a:rPr lang="en-GB" dirty="0"/>
              <a:t>Writing a great post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794188"/>
            <a:ext cx="11088687" cy="4413250"/>
          </a:xfrm>
        </p:spPr>
        <p:txBody>
          <a:bodyPr/>
          <a:lstStyle/>
          <a:p>
            <a:pPr marL="1587" lvl="1" indent="0">
              <a:buNone/>
            </a:pPr>
            <a:r>
              <a:rPr lang="en-GB" sz="2000" dirty="0"/>
              <a:t>✅ Include a </a:t>
            </a:r>
            <a:r>
              <a:rPr lang="en-GB" sz="2000" b="1" dirty="0">
                <a:solidFill>
                  <a:srgbClr val="EC008C"/>
                </a:solidFill>
              </a:rPr>
              <a:t>trigger</a:t>
            </a:r>
            <a:r>
              <a:rPr lang="en-GB" sz="2000" dirty="0"/>
              <a:t> in the first 3 lines</a:t>
            </a:r>
          </a:p>
          <a:p>
            <a:pPr marL="901700" lvl="2"/>
            <a:r>
              <a:rPr lang="en-GB" sz="1800" dirty="0"/>
              <a:t>get people to click “Read more” (</a:t>
            </a:r>
            <a:r>
              <a:rPr lang="en-GB" sz="1800" b="1" dirty="0">
                <a:solidFill>
                  <a:srgbClr val="EC008C"/>
                </a:solidFill>
              </a:rPr>
              <a:t>Algorithm</a:t>
            </a:r>
            <a:r>
              <a:rPr lang="en-GB" sz="1800" dirty="0"/>
              <a:t>)</a:t>
            </a:r>
          </a:p>
          <a:p>
            <a:pPr marL="901700" lvl="2"/>
            <a:r>
              <a:rPr lang="en-GB" sz="1800" dirty="0"/>
              <a:t>ask questions to spark curiosity </a:t>
            </a:r>
          </a:p>
          <a:p>
            <a:pPr marL="1587" lvl="1" indent="0">
              <a:buNone/>
            </a:pPr>
            <a:r>
              <a:rPr lang="en-GB" sz="2000" dirty="0"/>
              <a:t>✅ Conversational tone whilst remaining professional</a:t>
            </a:r>
          </a:p>
          <a:p>
            <a:pPr marL="1587" lvl="1" indent="0">
              <a:buNone/>
            </a:pPr>
            <a:r>
              <a:rPr lang="en-GB" sz="2000" dirty="0"/>
              <a:t>✅ Get creative with layout</a:t>
            </a:r>
          </a:p>
          <a:p>
            <a:pPr marL="1587" lvl="1" indent="0">
              <a:buNone/>
            </a:pPr>
            <a:r>
              <a:rPr lang="en-GB" sz="2000" dirty="0"/>
              <a:t>✅ Tag any contributors using </a:t>
            </a:r>
            <a:r>
              <a:rPr lang="en-GB" sz="2000" b="1" dirty="0">
                <a:solidFill>
                  <a:srgbClr val="EC008C"/>
                </a:solidFill>
              </a:rPr>
              <a:t>@</a:t>
            </a:r>
          </a:p>
          <a:p>
            <a:pPr marL="1587" lvl="1" indent="0">
              <a:buNone/>
            </a:pPr>
            <a:r>
              <a:rPr lang="en-GB" sz="2000" dirty="0"/>
              <a:t>✅ 3-5 </a:t>
            </a:r>
            <a:r>
              <a:rPr lang="en-GB" sz="2000" b="1" dirty="0">
                <a:solidFill>
                  <a:srgbClr val="EC008C"/>
                </a:solidFill>
              </a:rPr>
              <a:t>#Hashtags</a:t>
            </a:r>
          </a:p>
          <a:p>
            <a:pPr marL="1587" lvl="1" indent="0">
              <a:buNone/>
            </a:pPr>
            <a:r>
              <a:rPr lang="en-GB" sz="2000" dirty="0"/>
              <a:t>✅ Consider a call to action</a:t>
            </a:r>
          </a:p>
          <a:p>
            <a:pPr marL="901700" lvl="2"/>
            <a:r>
              <a:rPr lang="en-GB" sz="1800" dirty="0"/>
              <a:t>ask for questions, opinions, start a discussion</a:t>
            </a:r>
          </a:p>
          <a:p>
            <a:pPr marL="901700" lvl="2"/>
            <a:r>
              <a:rPr lang="en-GB" sz="1800" dirty="0"/>
              <a:t>respond to any comments within 24hrs </a:t>
            </a:r>
            <a:endParaRPr lang="en-GB" sz="2200" dirty="0"/>
          </a:p>
          <a:p>
            <a:pPr marL="0" lvl="1" indent="0">
              <a:buNone/>
            </a:pPr>
            <a:r>
              <a:rPr lang="en-GB" sz="2000" dirty="0"/>
              <a:t>✅ Post at strategic times</a:t>
            </a:r>
          </a:p>
          <a:p>
            <a:pPr lvl="2"/>
            <a:endParaRPr lang="en-GB" sz="1800" dirty="0"/>
          </a:p>
          <a:p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13 April 2023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400BD-9C0C-FAD4-6AF2-29CA794CB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97" y="549853"/>
            <a:ext cx="3489374" cy="526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215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C008C"/>
                </a:solidFill>
              </a:rPr>
              <a:t>Quick tips: </a:t>
            </a:r>
            <a:r>
              <a:rPr lang="en-GB" dirty="0"/>
              <a:t>Follow hashtags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Choose 3 topics you want to champion, i.e. </a:t>
            </a:r>
            <a:r>
              <a:rPr lang="en-GB" dirty="0">
                <a:solidFill>
                  <a:srgbClr val="EC008C"/>
                </a:solidFill>
              </a:rPr>
              <a:t>#Claims</a:t>
            </a:r>
            <a:r>
              <a:rPr lang="en-GB" dirty="0"/>
              <a:t>, </a:t>
            </a:r>
            <a:r>
              <a:rPr lang="en-GB" dirty="0">
                <a:solidFill>
                  <a:srgbClr val="EC008C"/>
                </a:solidFill>
              </a:rPr>
              <a:t>#Insurance</a:t>
            </a:r>
            <a:r>
              <a:rPr lang="en-GB" dirty="0"/>
              <a:t>, and </a:t>
            </a:r>
            <a:r>
              <a:rPr lang="en-GB" dirty="0">
                <a:solidFill>
                  <a:srgbClr val="EC008C"/>
                </a:solidFill>
              </a:rPr>
              <a:t>#ESG</a:t>
            </a:r>
            <a:r>
              <a:rPr lang="en-GB" dirty="0"/>
              <a:t>. Ideally these should match the top keywords on your profile</a:t>
            </a:r>
          </a:p>
          <a:p>
            <a:pPr marL="1587" lvl="1" indent="0">
              <a:buNone/>
            </a:pPr>
            <a:endParaRPr lang="en-GB" dirty="0"/>
          </a:p>
          <a:p>
            <a:pPr lvl="1">
              <a:spcBef>
                <a:spcPts val="2000"/>
              </a:spcBef>
            </a:pPr>
            <a:r>
              <a:rPr lang="en-GB" dirty="0"/>
              <a:t>Use the search bar to research hashtags and their follower count, click </a:t>
            </a:r>
            <a:r>
              <a:rPr lang="en-GB" b="1" dirty="0">
                <a:solidFill>
                  <a:srgbClr val="EC008C"/>
                </a:solidFill>
              </a:rPr>
              <a:t>follow</a:t>
            </a:r>
          </a:p>
          <a:p>
            <a:pPr lvl="1"/>
            <a:endParaRPr lang="en-GB" dirty="0"/>
          </a:p>
          <a:p>
            <a:pPr marL="1587" lvl="1" indent="0">
              <a:buNone/>
            </a:pPr>
            <a:endParaRPr lang="en-GB" dirty="0"/>
          </a:p>
          <a:p>
            <a:pPr lvl="1">
              <a:spcBef>
                <a:spcPts val="3600"/>
              </a:spcBef>
            </a:pPr>
            <a:r>
              <a:rPr lang="en-GB" dirty="0"/>
              <a:t>You’ll now see posts tagged with this hashtag in your news feed and a list of the hashtags you have followed on the left</a:t>
            </a:r>
          </a:p>
          <a:p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13 April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BCA5D-5D71-4581-97F3-48ECE6E02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7" y="2620738"/>
            <a:ext cx="4055464" cy="543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E590A4-6AED-058A-DAEC-4187D42CF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7" y="3693946"/>
            <a:ext cx="1964553" cy="13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920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C008C"/>
                </a:solidFill>
              </a:rPr>
              <a:t>Quick tips: </a:t>
            </a:r>
            <a:r>
              <a:rPr lang="en-GB" dirty="0"/>
              <a:t>Staying active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736725"/>
            <a:ext cx="11106150" cy="1047767"/>
          </a:xfrm>
        </p:spPr>
        <p:txBody>
          <a:bodyPr/>
          <a:lstStyle/>
          <a:p>
            <a:pPr lvl="1"/>
            <a:r>
              <a:rPr lang="en-GB" dirty="0"/>
              <a:t>It can be frustrating if you see a post and then can't find it again in your feed, build a backlog of saved items and share third party content 1-2 times a week</a:t>
            </a:r>
          </a:p>
          <a:p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13 April 2023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989637-F489-E00D-ACE6-C67B063EBC46}"/>
              </a:ext>
            </a:extLst>
          </p:cNvPr>
          <p:cNvGrpSpPr/>
          <p:nvPr/>
        </p:nvGrpSpPr>
        <p:grpSpPr>
          <a:xfrm>
            <a:off x="7556500" y="2758928"/>
            <a:ext cx="4083050" cy="1805930"/>
            <a:chOff x="8067188" y="2869863"/>
            <a:chExt cx="3127521" cy="13833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3CF2B6-22F7-4CF2-8196-777FE633A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29" t="21481" r="68229" b="51876"/>
            <a:stretch/>
          </p:blipFill>
          <p:spPr>
            <a:xfrm>
              <a:off x="8067188" y="2869863"/>
              <a:ext cx="3127521" cy="1383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AC1905-804F-4DB9-A4EF-39CA9602DD4C}"/>
                </a:ext>
              </a:extLst>
            </p:cNvPr>
            <p:cNvSpPr/>
            <p:nvPr/>
          </p:nvSpPr>
          <p:spPr>
            <a:xfrm>
              <a:off x="9100185" y="2937510"/>
              <a:ext cx="933546" cy="290677"/>
            </a:xfrm>
            <a:prstGeom prst="rect">
              <a:avLst/>
            </a:prstGeom>
            <a:noFill/>
            <a:ln w="57150">
              <a:solidFill>
                <a:srgbClr val="F035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" name="Rectangle 12">
            <a:extLst>
              <a:ext uri="{FF2B5EF4-FFF2-40B4-BE49-F238E27FC236}">
                <a16:creationId xmlns:a16="http://schemas.microsoft.com/office/drawing/2014/main" id="{E63E2C31-AE47-FAC3-DF1E-342ADCF1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6858000"/>
            <a:ext cx="11088687" cy="186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40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717550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357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endParaRPr lang="en-GB" b="0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2C575B-FD13-8FFD-BA8C-DFCD739FC1B4}"/>
              </a:ext>
            </a:extLst>
          </p:cNvPr>
          <p:cNvSpPr txBox="1">
            <a:spLocks/>
          </p:cNvSpPr>
          <p:nvPr/>
        </p:nvSpPr>
        <p:spPr bwMode="auto">
          <a:xfrm>
            <a:off x="550863" y="2855929"/>
            <a:ext cx="6838555" cy="16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40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717550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357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/>
            <a:r>
              <a:rPr lang="en-GB" b="0" kern="0" dirty="0"/>
              <a:t>Use the </a:t>
            </a:r>
            <a:r>
              <a:rPr lang="en-GB" b="1" kern="0" dirty="0">
                <a:solidFill>
                  <a:srgbClr val="EC008C"/>
                </a:solidFill>
              </a:rPr>
              <a:t>Save</a:t>
            </a:r>
            <a:r>
              <a:rPr lang="en-GB" b="0" kern="0" dirty="0"/>
              <a:t> function to bookmark posts in your news feed</a:t>
            </a:r>
          </a:p>
          <a:p>
            <a:pPr lvl="2"/>
            <a:r>
              <a:rPr lang="en-GB" b="0" kern="0" dirty="0"/>
              <a:t>Go to </a:t>
            </a:r>
            <a:r>
              <a:rPr lang="en-GB" b="1" kern="0" dirty="0">
                <a:solidFill>
                  <a:srgbClr val="EC008C"/>
                </a:solidFill>
              </a:rPr>
              <a:t>My items </a:t>
            </a:r>
            <a:r>
              <a:rPr lang="en-GB" b="0" kern="0" dirty="0"/>
              <a:t>on the left panel of your LinkedIn homepage to access saved posts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8085747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C008C"/>
                </a:solidFill>
              </a:rPr>
              <a:t>Quick tips: </a:t>
            </a:r>
            <a:r>
              <a:rPr lang="en-GB" dirty="0"/>
              <a:t>Unfollow contacts</a:t>
            </a:r>
            <a:br>
              <a:rPr lang="en-GB" dirty="0"/>
            </a:br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0863" y="1736725"/>
            <a:ext cx="10537825" cy="781050"/>
          </a:xfrm>
        </p:spPr>
        <p:txBody>
          <a:bodyPr/>
          <a:lstStyle/>
          <a:p>
            <a:pPr marL="1587" lvl="1" indent="0" algn="ctr">
              <a:buNone/>
            </a:pPr>
            <a:r>
              <a:rPr lang="en-GB" b="1" dirty="0">
                <a:solidFill>
                  <a:schemeClr val="tx2"/>
                </a:solidFill>
              </a:rPr>
              <a:t>Easily clean up your feed by unfollowing irrelevant contacts – 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they won’t know they’ve been unfollowed, and they stay as a contact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C85055-4D7E-733F-77AD-4C82D99DBE49}"/>
              </a:ext>
            </a:extLst>
          </p:cNvPr>
          <p:cNvGrpSpPr/>
          <p:nvPr/>
        </p:nvGrpSpPr>
        <p:grpSpPr>
          <a:xfrm>
            <a:off x="2785304" y="2813120"/>
            <a:ext cx="6068941" cy="3289230"/>
            <a:chOff x="550863" y="2692470"/>
            <a:chExt cx="6068941" cy="32892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A41BD0-2473-4C08-9082-A4FAFF9E5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63" y="2692470"/>
              <a:ext cx="6068941" cy="3289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464CA2-7D94-44A8-3E81-F32F7ED7D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29" t="1536" r="30549" b="-1536"/>
            <a:stretch/>
          </p:blipFill>
          <p:spPr>
            <a:xfrm>
              <a:off x="550863" y="3929700"/>
              <a:ext cx="4199910" cy="2052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455AC9E-E6B3-4A66-AC0E-C4EC77DC8D3E}"/>
                </a:ext>
              </a:extLst>
            </p:cNvPr>
            <p:cNvSpPr/>
            <p:nvPr/>
          </p:nvSpPr>
          <p:spPr bwMode="auto">
            <a:xfrm>
              <a:off x="5210175" y="4448175"/>
              <a:ext cx="1300276" cy="392159"/>
            </a:xfrm>
            <a:prstGeom prst="roundRect">
              <a:avLst/>
            </a:prstGeom>
            <a:noFill/>
            <a:ln w="57150">
              <a:solidFill>
                <a:srgbClr val="EC008C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9194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90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1806575"/>
            <a:ext cx="3240087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DAC58-EFFA-C794-BA3C-6F275E6D600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13 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6095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LinkedIn is important?</a:t>
            </a:r>
          </a:p>
        </p:txBody>
      </p:sp>
      <p:sp>
        <p:nvSpPr>
          <p:cNvPr id="5126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Over 800 Million members – LinkedIn is built for business, members are educated, affluent and influential</a:t>
            </a:r>
          </a:p>
          <a:p>
            <a:pPr lvl="1"/>
            <a:r>
              <a:rPr lang="en-GB" dirty="0"/>
              <a:t>Connections, content and finding solutions</a:t>
            </a:r>
          </a:p>
          <a:p>
            <a:pPr lvl="1"/>
            <a:r>
              <a:rPr lang="en-GB" dirty="0"/>
              <a:t>Keeps you on top of industry news, insights and clients and contact updates</a:t>
            </a:r>
          </a:p>
          <a:p>
            <a:pPr lvl="1"/>
            <a:r>
              <a:rPr lang="en-GB" dirty="0"/>
              <a:t>Allows you to position yourself as an expert by sharing valuable knowledge</a:t>
            </a:r>
          </a:p>
          <a:p>
            <a:pPr lvl="1"/>
            <a:r>
              <a:rPr lang="en-GB" dirty="0"/>
              <a:t>Easy to research companies, existing clients and potential clients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13 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AD461-325C-B73D-EEDC-25ADB1BBE7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GB" b="0" kern="0" dirty="0"/>
              <a:t>Establishing your professional brand</a:t>
            </a:r>
          </a:p>
          <a:p>
            <a:pPr lvl="1"/>
            <a:r>
              <a:rPr lang="en-GB" b="0" kern="0" dirty="0"/>
              <a:t>Finding the right people</a:t>
            </a:r>
          </a:p>
          <a:p>
            <a:pPr lvl="1"/>
            <a:r>
              <a:rPr lang="en-GB" b="0" kern="0" dirty="0"/>
              <a:t>Engaging with insights</a:t>
            </a:r>
          </a:p>
          <a:p>
            <a:pPr lvl="1"/>
            <a:r>
              <a:rPr lang="en-GB" b="0" kern="0" dirty="0"/>
              <a:t>Building relationships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8D8BD-E451-73C0-BD6C-F86E77031BB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F8FA3-04B7-527C-B59B-F820C98D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Social Selling Index: The 4 Pillars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116E44-E15E-3775-044E-3408339E7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47604" y="1774826"/>
            <a:ext cx="4305504" cy="4413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2DFD5-5FB5-D216-5CDD-F1D396EC9CAA}"/>
              </a:ext>
            </a:extLst>
          </p:cNvPr>
          <p:cNvSpPr txBox="1"/>
          <p:nvPr/>
        </p:nvSpPr>
        <p:spPr>
          <a:xfrm>
            <a:off x="550862" y="5470296"/>
            <a:ext cx="622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EC008C"/>
                </a:solidFill>
              </a:rPr>
              <a:t>👉 </a:t>
            </a:r>
            <a:r>
              <a:rPr lang="en-GB" sz="2000" u="sng" dirty="0">
                <a:solidFill>
                  <a:srgbClr val="EC008C"/>
                </a:solidFill>
                <a:hlinkClick r:id="rId4"/>
              </a:rPr>
              <a:t>www.linkedin.com/sales/ssi</a:t>
            </a:r>
            <a:r>
              <a:rPr lang="en-GB" sz="2000" dirty="0">
                <a:solidFill>
                  <a:srgbClr val="EC008C"/>
                </a:solidFill>
              </a:rPr>
              <a:t> </a:t>
            </a:r>
            <a:r>
              <a:rPr lang="en-GB" sz="2000" dirty="0"/>
              <a:t>to check yours</a:t>
            </a:r>
          </a:p>
        </p:txBody>
      </p:sp>
    </p:spTree>
    <p:extLst>
      <p:ext uri="{BB962C8B-B14F-4D97-AF65-F5344CB8AC3E}">
        <p14:creationId xmlns:p14="http://schemas.microsoft.com/office/powerpoint/2010/main" val="2582408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4814-2D8A-4BE3-8430-A0AE6C03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Becoming more visible and credible on the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EF328-2787-4EDB-A880-CF94ED578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Optimising your profile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0276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Optimising your LinkedIn profile checklist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" lvl="1" indent="0">
              <a:buNone/>
            </a:pPr>
            <a:r>
              <a:rPr lang="en-GB" dirty="0"/>
              <a:t>✅ Public URL</a:t>
            </a:r>
          </a:p>
          <a:p>
            <a:pPr marL="1587" lvl="1" indent="0">
              <a:buNone/>
            </a:pPr>
            <a:r>
              <a:rPr lang="en-GB" dirty="0"/>
              <a:t>✅ Images (Profile photo, banner image)</a:t>
            </a:r>
          </a:p>
          <a:p>
            <a:pPr marL="1587" lvl="1" indent="0">
              <a:buNone/>
            </a:pPr>
            <a:r>
              <a:rPr lang="en-GB" dirty="0"/>
              <a:t>✅ Headline</a:t>
            </a:r>
          </a:p>
          <a:p>
            <a:pPr marL="1587" lvl="1" indent="0">
              <a:buNone/>
            </a:pPr>
            <a:r>
              <a:rPr lang="en-GB" dirty="0"/>
              <a:t>✅ About</a:t>
            </a:r>
          </a:p>
          <a:p>
            <a:pPr marL="1587" lvl="1" indent="0">
              <a:buNone/>
            </a:pPr>
            <a:r>
              <a:rPr lang="en-GB" dirty="0"/>
              <a:t>✅ Employment (Experience)</a:t>
            </a:r>
          </a:p>
          <a:p>
            <a:pPr marL="1587" lvl="1" indent="0">
              <a:buNone/>
            </a:pPr>
            <a:r>
              <a:rPr lang="en-GB" dirty="0"/>
              <a:t>✅ Skills</a:t>
            </a:r>
          </a:p>
          <a:p>
            <a:pPr marL="1587" lvl="1" indent="0">
              <a:buNone/>
            </a:pPr>
            <a:r>
              <a:rPr lang="en-GB" dirty="0"/>
              <a:t>✅ Featured</a:t>
            </a:r>
          </a:p>
          <a:p>
            <a:pPr marL="1587" lvl="1" indent="0">
              <a:buNone/>
            </a:pPr>
            <a:r>
              <a:rPr lang="en-GB" dirty="0"/>
              <a:t>✅ Honours &amp; Awards (Accomplishments)</a:t>
            </a:r>
          </a:p>
          <a:p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13 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712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6718617" cy="1195388"/>
          </a:xfrm>
        </p:spPr>
        <p:txBody>
          <a:bodyPr/>
          <a:lstStyle/>
          <a:p>
            <a:r>
              <a:rPr lang="en-GB" dirty="0">
                <a:solidFill>
                  <a:srgbClr val="EC008C"/>
                </a:solidFill>
              </a:rPr>
              <a:t>Quick tips: </a:t>
            </a:r>
            <a:r>
              <a:rPr lang="en-GB" dirty="0"/>
              <a:t>populate profile with relevant keywords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418298" y="6601612"/>
            <a:ext cx="2114336" cy="141267"/>
          </a:xfrm>
        </p:spPr>
        <p:txBody>
          <a:bodyPr/>
          <a:lstStyle/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8F1D1A3-3C8F-420E-8747-28BAE2D2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787332"/>
            <a:ext cx="1735137" cy="338491"/>
          </a:xfrm>
        </p:spPr>
        <p:txBody>
          <a:bodyPr/>
          <a:lstStyle/>
          <a:p>
            <a:r>
              <a:rPr lang="en-GB" sz="1900" dirty="0"/>
              <a:t>HEADLINE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1110D99-ACF6-43A6-9D81-B64D8210C4DE}"/>
              </a:ext>
            </a:extLst>
          </p:cNvPr>
          <p:cNvSpPr txBox="1">
            <a:spLocks/>
          </p:cNvSpPr>
          <p:nvPr/>
        </p:nvSpPr>
        <p:spPr bwMode="auto">
          <a:xfrm>
            <a:off x="550863" y="2861949"/>
            <a:ext cx="1735137" cy="33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40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717550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357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1900" kern="0" dirty="0"/>
              <a:t>EXPERTISE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910C4AE5-0694-4E89-AC70-946377D7FF65}"/>
              </a:ext>
            </a:extLst>
          </p:cNvPr>
          <p:cNvSpPr txBox="1">
            <a:spLocks/>
          </p:cNvSpPr>
          <p:nvPr/>
        </p:nvSpPr>
        <p:spPr bwMode="auto">
          <a:xfrm>
            <a:off x="550863" y="3965616"/>
            <a:ext cx="5066605" cy="33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40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717550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357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1900" kern="0" dirty="0"/>
              <a:t>JOB TITLE (both current and past)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1D90834-672D-4053-BFB5-58A093376D7C}"/>
              </a:ext>
            </a:extLst>
          </p:cNvPr>
          <p:cNvSpPr txBox="1">
            <a:spLocks/>
          </p:cNvSpPr>
          <p:nvPr/>
        </p:nvSpPr>
        <p:spPr bwMode="auto">
          <a:xfrm>
            <a:off x="586866" y="5044078"/>
            <a:ext cx="5066605" cy="33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40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717550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357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1900" kern="0" dirty="0"/>
              <a:t>SKILLS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CC3989-1858-4D54-B0CF-A32DA2F79E09}"/>
              </a:ext>
            </a:extLst>
          </p:cNvPr>
          <p:cNvCxnSpPr>
            <a:cxnSpLocks/>
          </p:cNvCxnSpPr>
          <p:nvPr/>
        </p:nvCxnSpPr>
        <p:spPr bwMode="auto">
          <a:xfrm>
            <a:off x="550863" y="2095500"/>
            <a:ext cx="7319161" cy="0"/>
          </a:xfrm>
          <a:prstGeom prst="line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7E59C3F-0D94-4A7A-800B-5122FCA1C7E6}"/>
              </a:ext>
            </a:extLst>
          </p:cNvPr>
          <p:cNvCxnSpPr>
            <a:cxnSpLocks/>
          </p:cNvCxnSpPr>
          <p:nvPr/>
        </p:nvCxnSpPr>
        <p:spPr bwMode="auto">
          <a:xfrm>
            <a:off x="549275" y="3146928"/>
            <a:ext cx="7310770" cy="0"/>
          </a:xfrm>
          <a:prstGeom prst="line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DFE729-ECFF-4F87-974F-2CC067D767FC}"/>
              </a:ext>
            </a:extLst>
          </p:cNvPr>
          <p:cNvCxnSpPr>
            <a:cxnSpLocks/>
          </p:cNvCxnSpPr>
          <p:nvPr/>
        </p:nvCxnSpPr>
        <p:spPr bwMode="auto">
          <a:xfrm flipV="1">
            <a:off x="550863" y="4247592"/>
            <a:ext cx="7319161" cy="6044"/>
          </a:xfrm>
          <a:prstGeom prst="line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D4F73D4-0329-4666-B4B8-3A4B23A8FDBC}"/>
              </a:ext>
            </a:extLst>
          </p:cNvPr>
          <p:cNvCxnSpPr>
            <a:cxnSpLocks/>
          </p:cNvCxnSpPr>
          <p:nvPr/>
        </p:nvCxnSpPr>
        <p:spPr bwMode="auto">
          <a:xfrm flipV="1">
            <a:off x="551085" y="5304761"/>
            <a:ext cx="7318939" cy="19509"/>
          </a:xfrm>
          <a:prstGeom prst="line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A454C9E-25DF-470E-B94F-7D8BB0CD4272}"/>
              </a:ext>
            </a:extLst>
          </p:cNvPr>
          <p:cNvSpPr txBox="1">
            <a:spLocks/>
          </p:cNvSpPr>
          <p:nvPr/>
        </p:nvSpPr>
        <p:spPr bwMode="auto">
          <a:xfrm>
            <a:off x="549274" y="2137228"/>
            <a:ext cx="7310771" cy="55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40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717550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357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1500" b="0" kern="0" dirty="0">
                <a:solidFill>
                  <a:schemeClr val="tx1"/>
                </a:solidFill>
              </a:rPr>
              <a:t>Use short snappy titles, you can separate them with – or | Best practice example: [</a:t>
            </a:r>
            <a:r>
              <a:rPr lang="en-GB" sz="1500" b="0" i="1" kern="0" dirty="0">
                <a:solidFill>
                  <a:srgbClr val="EC008C"/>
                </a:solidFill>
              </a:rPr>
              <a:t>Expertise</a:t>
            </a:r>
            <a:r>
              <a:rPr lang="en-GB" sz="1500" b="0" kern="0" dirty="0">
                <a:solidFill>
                  <a:schemeClr val="tx1"/>
                </a:solidFill>
              </a:rPr>
              <a:t>] lawyer | [</a:t>
            </a:r>
            <a:r>
              <a:rPr lang="en-GB" sz="1500" b="0" i="1" kern="0" dirty="0">
                <a:solidFill>
                  <a:srgbClr val="EC008C"/>
                </a:solidFill>
              </a:rPr>
              <a:t>Sector</a:t>
            </a:r>
            <a:r>
              <a:rPr lang="en-GB" sz="1500" b="0" kern="0" dirty="0">
                <a:solidFill>
                  <a:schemeClr val="tx1"/>
                </a:solidFill>
              </a:rPr>
              <a:t>], [</a:t>
            </a:r>
            <a:r>
              <a:rPr lang="en-GB" sz="1500" b="0" i="1" kern="0" dirty="0">
                <a:solidFill>
                  <a:srgbClr val="EC008C"/>
                </a:solidFill>
              </a:rPr>
              <a:t>Sector</a:t>
            </a:r>
            <a:r>
              <a:rPr lang="en-GB" sz="1500" b="0" kern="0" dirty="0">
                <a:solidFill>
                  <a:schemeClr val="tx1"/>
                </a:solidFill>
              </a:rPr>
              <a:t>] | [</a:t>
            </a:r>
            <a:r>
              <a:rPr lang="en-GB" sz="1500" b="0" i="1" kern="0" dirty="0">
                <a:solidFill>
                  <a:srgbClr val="EC008C"/>
                </a:solidFill>
              </a:rPr>
              <a:t>Job</a:t>
            </a:r>
            <a:r>
              <a:rPr lang="en-GB" sz="1500" b="0" kern="0" dirty="0">
                <a:solidFill>
                  <a:srgbClr val="EC008C"/>
                </a:solidFill>
              </a:rPr>
              <a:t> </a:t>
            </a:r>
            <a:r>
              <a:rPr lang="en-GB" sz="1500" b="0" i="1" kern="0" dirty="0">
                <a:solidFill>
                  <a:srgbClr val="EC008C"/>
                </a:solidFill>
              </a:rPr>
              <a:t>title</a:t>
            </a:r>
            <a:r>
              <a:rPr lang="en-GB" sz="1500" b="0" kern="0" dirty="0">
                <a:solidFill>
                  <a:schemeClr val="tx1"/>
                </a:solidFill>
              </a:rPr>
              <a:t>] at RPC-law firm. </a:t>
            </a:r>
            <a:r>
              <a:rPr lang="en-GB" sz="1500" b="0" kern="0" dirty="0">
                <a:solidFill>
                  <a:schemeClr val="accent1"/>
                </a:solidFill>
              </a:rPr>
              <a:t>120 characters max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8F51591-5044-4582-B6D4-095CAFADE1F9}"/>
              </a:ext>
            </a:extLst>
          </p:cNvPr>
          <p:cNvSpPr txBox="1">
            <a:spLocks/>
          </p:cNvSpPr>
          <p:nvPr/>
        </p:nvSpPr>
        <p:spPr bwMode="auto">
          <a:xfrm>
            <a:off x="557213" y="3192014"/>
            <a:ext cx="6990736" cy="4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40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717550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357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1500" b="0" kern="0" dirty="0">
                <a:solidFill>
                  <a:schemeClr val="accent1"/>
                </a:solidFill>
              </a:rPr>
              <a:t>Can be skimmed in 30 seconds or less. Hone your first sentence, focusing on top </a:t>
            </a:r>
            <a:r>
              <a:rPr lang="en-GB" sz="1500" b="0" kern="0" dirty="0">
                <a:solidFill>
                  <a:srgbClr val="EC008C"/>
                </a:solidFill>
              </a:rPr>
              <a:t>keywords</a:t>
            </a:r>
            <a:endParaRPr lang="en-GB" sz="1500" b="0" kern="0" dirty="0">
              <a:solidFill>
                <a:schemeClr val="tx1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CBDF3AF9-984C-406C-8EFC-36CED414163F}"/>
              </a:ext>
            </a:extLst>
          </p:cNvPr>
          <p:cNvSpPr txBox="1">
            <a:spLocks/>
          </p:cNvSpPr>
          <p:nvPr/>
        </p:nvSpPr>
        <p:spPr bwMode="auto">
          <a:xfrm>
            <a:off x="556530" y="4304450"/>
            <a:ext cx="6990736" cy="43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40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717550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357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1500" b="0" kern="0" dirty="0">
                <a:solidFill>
                  <a:schemeClr val="tx1"/>
                </a:solidFill>
              </a:rPr>
              <a:t>Mentioning your team or practice is an opportunity to add </a:t>
            </a:r>
            <a:r>
              <a:rPr lang="en-GB" sz="1500" b="0" kern="0" dirty="0">
                <a:solidFill>
                  <a:srgbClr val="EC008C"/>
                </a:solidFill>
              </a:rPr>
              <a:t>keywords</a:t>
            </a:r>
            <a:r>
              <a:rPr lang="en-GB" sz="1500" b="0" kern="0" dirty="0">
                <a:solidFill>
                  <a:schemeClr val="tx1"/>
                </a:solidFill>
              </a:rPr>
              <a:t> </a:t>
            </a:r>
            <a:br>
              <a:rPr lang="en-GB" sz="1500" b="0" kern="0" dirty="0">
                <a:solidFill>
                  <a:schemeClr val="tx1"/>
                </a:solidFill>
              </a:rPr>
            </a:br>
            <a:r>
              <a:rPr lang="en-GB" sz="1500" b="0" kern="0" dirty="0">
                <a:solidFill>
                  <a:schemeClr val="tx1"/>
                </a:solidFill>
              </a:rPr>
              <a:t>Include RPC – law firm. </a:t>
            </a:r>
            <a:r>
              <a:rPr lang="en-GB" sz="1500" b="0" kern="0" dirty="0">
                <a:solidFill>
                  <a:schemeClr val="accent1"/>
                </a:solidFill>
              </a:rPr>
              <a:t>100 characters max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12561FE3-E34A-4ED1-9568-ECB52639387F}"/>
              </a:ext>
            </a:extLst>
          </p:cNvPr>
          <p:cNvSpPr txBox="1">
            <a:spLocks/>
          </p:cNvSpPr>
          <p:nvPr/>
        </p:nvSpPr>
        <p:spPr bwMode="auto">
          <a:xfrm>
            <a:off x="559252" y="5359569"/>
            <a:ext cx="7310772" cy="96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40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717550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357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1500" b="0" kern="0" dirty="0">
                <a:solidFill>
                  <a:schemeClr val="accent1"/>
                </a:solidFill>
              </a:rPr>
              <a:t>Add skills including your primary </a:t>
            </a:r>
            <a:r>
              <a:rPr lang="en-GB" sz="1500" b="0" kern="0" dirty="0">
                <a:solidFill>
                  <a:srgbClr val="EC008C"/>
                </a:solidFill>
              </a:rPr>
              <a:t>keywords</a:t>
            </a:r>
            <a:r>
              <a:rPr lang="en-GB" sz="1500" b="0" kern="0" dirty="0">
                <a:solidFill>
                  <a:schemeClr val="accent1"/>
                </a:solidFill>
              </a:rPr>
              <a:t> at the top of the section 80 characters max </a:t>
            </a:r>
          </a:p>
          <a:p>
            <a:r>
              <a:rPr lang="en-GB" sz="1500" b="0" kern="0" dirty="0">
                <a:solidFill>
                  <a:schemeClr val="tx1"/>
                </a:solidFill>
              </a:rPr>
              <a:t>Also add a full list of your relevant skills – your connections will then be able to endorse you for these by clicking a single button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76B701-FC41-D011-9287-1B798C7ABCCA}"/>
              </a:ext>
            </a:extLst>
          </p:cNvPr>
          <p:cNvGrpSpPr/>
          <p:nvPr/>
        </p:nvGrpSpPr>
        <p:grpSpPr>
          <a:xfrm>
            <a:off x="8019532" y="501577"/>
            <a:ext cx="4191517" cy="5381729"/>
            <a:chOff x="7625829" y="501576"/>
            <a:chExt cx="4470921" cy="57404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BF174F-4AFF-45B2-8061-0200ABB6C1DD}"/>
                </a:ext>
              </a:extLst>
            </p:cNvPr>
            <p:cNvSpPr/>
            <p:nvPr/>
          </p:nvSpPr>
          <p:spPr bwMode="auto">
            <a:xfrm>
              <a:off x="7625829" y="501576"/>
              <a:ext cx="4204221" cy="5740471"/>
            </a:xfrm>
            <a:prstGeom prst="rect">
              <a:avLst/>
            </a:prstGeom>
            <a:solidFill>
              <a:srgbClr val="F3F2EE"/>
            </a:solidFill>
            <a:ln w="12700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7884CD-748F-4FF6-99B1-03B61FA88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4"/>
            <a:stretch/>
          </p:blipFill>
          <p:spPr>
            <a:xfrm>
              <a:off x="7657599" y="531331"/>
              <a:ext cx="4154972" cy="1341242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-355600" ty="323850" sx="25000" sy="25000" flip="none" algn="ctr"/>
            </a:blipFill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F03AEA-9FDE-4804-9BC0-D5F02674AB4B}"/>
                </a:ext>
              </a:extLst>
            </p:cNvPr>
            <p:cNvSpPr/>
            <p:nvPr/>
          </p:nvSpPr>
          <p:spPr bwMode="auto">
            <a:xfrm>
              <a:off x="7683607" y="1859846"/>
              <a:ext cx="4096800" cy="6940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7F400A-D292-4E31-9399-3E6CB4A8C880}"/>
                </a:ext>
              </a:extLst>
            </p:cNvPr>
            <p:cNvSpPr txBox="1"/>
            <p:nvPr/>
          </p:nvSpPr>
          <p:spPr>
            <a:xfrm>
              <a:off x="7693133" y="2029722"/>
              <a:ext cx="3747182" cy="246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rgbClr val="EC00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Claims Examiner </a:t>
              </a:r>
              <a:r>
                <a:rPr lang="en-US" sz="9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900" b="0" dirty="0">
                  <a:solidFill>
                    <a:srgbClr val="EC00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Lawyer </a:t>
              </a:r>
              <a:r>
                <a:rPr lang="en-US" sz="900" b="0" dirty="0">
                  <a:solidFill>
                    <a:srgbClr val="4343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Example Company</a:t>
              </a:r>
              <a:endParaRPr lang="en-GB" sz="900" b="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EE2F9F-5A71-46F8-871C-1D357597E4BF}"/>
                </a:ext>
              </a:extLst>
            </p:cNvPr>
            <p:cNvSpPr txBox="1"/>
            <p:nvPr/>
          </p:nvSpPr>
          <p:spPr>
            <a:xfrm>
              <a:off x="7699482" y="1849630"/>
              <a:ext cx="1444134" cy="544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434343"/>
                  </a:solidFill>
                  <a:latin typeface="+mj-lt"/>
                  <a:ea typeface="Verdana" panose="020B0604030504040204" pitchFamily="34" charset="0"/>
                </a:rPr>
                <a:t>Example Profile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88D649-E3E8-407E-AF98-50B53B7CAC7D}"/>
                </a:ext>
              </a:extLst>
            </p:cNvPr>
            <p:cNvSpPr/>
            <p:nvPr/>
          </p:nvSpPr>
          <p:spPr bwMode="auto">
            <a:xfrm>
              <a:off x="7676530" y="2638660"/>
              <a:ext cx="4117111" cy="110722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7" name="Text Placeholder 16">
              <a:extLst>
                <a:ext uri="{FF2B5EF4-FFF2-40B4-BE49-F238E27FC236}">
                  <a16:creationId xmlns:a16="http://schemas.microsoft.com/office/drawing/2014/main" id="{C54822F1-D216-41B5-947D-7BFD71DD47F8}"/>
                </a:ext>
              </a:extLst>
            </p:cNvPr>
            <p:cNvSpPr txBox="1">
              <a:spLocks/>
            </p:cNvSpPr>
            <p:nvPr/>
          </p:nvSpPr>
          <p:spPr>
            <a:xfrm>
              <a:off x="7798364" y="2869801"/>
              <a:ext cx="4298386" cy="791271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wrap="square" lIns="0" tIns="5079" rIns="0" bIns="0" numCol="1" rtlCol="0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algn="l" rtl="0" eaLnBrk="1" fontAlgn="base" hangingPunct="1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55600" indent="-354013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717550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076325" indent="-357188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82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954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526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98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70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R="548585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0" dirty="0">
                  <a:solidFill>
                    <a:schemeClr val="bg2">
                      <a:lumMod val="50000"/>
                    </a:schemeClr>
                  </a:solidFill>
                  <a:effectLst/>
                  <a:ea typeface="DengXian" panose="02010600030101010101" pitchFamily="2" charset="-122"/>
                </a:rPr>
                <a:t>Since qualifying as a </a:t>
              </a:r>
              <a:r>
                <a:rPr lang="en-GB" sz="900" b="0" dirty="0">
                  <a:solidFill>
                    <a:srgbClr val="EC008C"/>
                  </a:solidFill>
                  <a:effectLst/>
                  <a:ea typeface="DengXian" panose="02010600030101010101" pitchFamily="2" charset="-122"/>
                </a:rPr>
                <a:t>solicitor</a:t>
              </a:r>
              <a:r>
                <a:rPr lang="en-GB" sz="900" b="0" dirty="0">
                  <a:solidFill>
                    <a:schemeClr val="bg2">
                      <a:lumMod val="50000"/>
                    </a:schemeClr>
                  </a:solidFill>
                  <a:effectLst/>
                  <a:ea typeface="DengXian" panose="02010600030101010101" pitchFamily="2" charset="-122"/>
                </a:rPr>
                <a:t> in 2016 I have accumulated a range of experience across the </a:t>
              </a:r>
              <a:r>
                <a:rPr lang="en-GB" sz="900" b="0" dirty="0">
                  <a:solidFill>
                    <a:srgbClr val="EC008C"/>
                  </a:solidFill>
                  <a:effectLst/>
                  <a:ea typeface="DengXian" panose="02010600030101010101" pitchFamily="2" charset="-122"/>
                </a:rPr>
                <a:t>insurance</a:t>
              </a:r>
              <a:r>
                <a:rPr lang="en-GB" sz="900" b="0" dirty="0">
                  <a:solidFill>
                    <a:schemeClr val="bg2">
                      <a:lumMod val="50000"/>
                    </a:schemeClr>
                  </a:solidFill>
                  <a:effectLst/>
                  <a:ea typeface="DengXian" panose="02010600030101010101" pitchFamily="2" charset="-122"/>
                </a:rPr>
                <a:t> sector, specialising in </a:t>
              </a:r>
              <a:r>
                <a:rPr lang="en-GB" sz="900" b="0" dirty="0">
                  <a:solidFill>
                    <a:srgbClr val="EC008C"/>
                  </a:solidFill>
                  <a:effectLst/>
                  <a:ea typeface="DengXian" panose="02010600030101010101" pitchFamily="2" charset="-122"/>
                </a:rPr>
                <a:t>high value financial lines claims</a:t>
              </a:r>
              <a:r>
                <a:rPr lang="en-GB" sz="900" b="0" dirty="0">
                  <a:solidFill>
                    <a:schemeClr val="bg2">
                      <a:lumMod val="50000"/>
                    </a:schemeClr>
                  </a:solidFill>
                  <a:effectLst/>
                  <a:ea typeface="DengXian" panose="02010600030101010101" pitchFamily="2" charset="-122"/>
                </a:rPr>
                <a:t>, predominately focusing on handling </a:t>
              </a:r>
              <a:r>
                <a:rPr lang="en-GB" sz="900" b="0" dirty="0">
                  <a:solidFill>
                    <a:srgbClr val="EC008C"/>
                  </a:solidFill>
                  <a:effectLst/>
                  <a:ea typeface="DengXian" panose="02010600030101010101" pitchFamily="2" charset="-122"/>
                </a:rPr>
                <a:t>complex FI/D&amp;O </a:t>
              </a:r>
              <a:r>
                <a:rPr lang="en-GB" sz="900" b="0" dirty="0">
                  <a:solidFill>
                    <a:schemeClr val="bg2">
                      <a:lumMod val="50000"/>
                    </a:schemeClr>
                  </a:solidFill>
                  <a:effectLst/>
                  <a:ea typeface="DengXian" panose="02010600030101010101" pitchFamily="2" charset="-122"/>
                </a:rPr>
                <a:t>and </a:t>
              </a:r>
              <a:r>
                <a:rPr lang="en-GB" sz="900" b="0" dirty="0">
                  <a:solidFill>
                    <a:srgbClr val="EC008C"/>
                  </a:solidFill>
                  <a:ea typeface="DengXian" panose="02010600030101010101" pitchFamily="2" charset="-122"/>
                </a:rPr>
                <a:t>p</a:t>
              </a:r>
              <a:r>
                <a:rPr lang="en-GB" sz="900" b="0" dirty="0">
                  <a:solidFill>
                    <a:srgbClr val="EC008C"/>
                  </a:solidFill>
                  <a:effectLst/>
                  <a:ea typeface="DengXian" panose="02010600030101010101" pitchFamily="2" charset="-122"/>
                </a:rPr>
                <a:t>rofessional </a:t>
              </a:r>
              <a:r>
                <a:rPr lang="en-GB" sz="900" b="0" dirty="0">
                  <a:solidFill>
                    <a:srgbClr val="EC008C"/>
                  </a:solidFill>
                  <a:ea typeface="DengXian" panose="02010600030101010101" pitchFamily="2" charset="-122"/>
                </a:rPr>
                <a:t>i</a:t>
              </a:r>
              <a:r>
                <a:rPr lang="en-GB" sz="900" b="0" dirty="0">
                  <a:solidFill>
                    <a:srgbClr val="EC008C"/>
                  </a:solidFill>
                  <a:effectLst/>
                  <a:ea typeface="DengXian" panose="02010600030101010101" pitchFamily="2" charset="-122"/>
                </a:rPr>
                <a:t>ndemnity (PI) </a:t>
              </a:r>
              <a:r>
                <a:rPr lang="en-GB" sz="900" b="0" dirty="0">
                  <a:solidFill>
                    <a:schemeClr val="bg2">
                      <a:lumMod val="50000"/>
                    </a:schemeClr>
                  </a:solidFill>
                  <a:effectLst/>
                  <a:ea typeface="DengXian" panose="02010600030101010101" pitchFamily="2" charset="-122"/>
                </a:rPr>
                <a:t>claims. </a:t>
              </a:r>
              <a:r>
                <a:rPr lang="en-US" sz="900" b="0" kern="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[…]</a:t>
              </a:r>
            </a:p>
            <a:p>
              <a:pPr marR="548585">
                <a:spcBef>
                  <a:spcPts val="0"/>
                </a:spcBef>
                <a:spcAft>
                  <a:spcPts val="0"/>
                </a:spcAft>
              </a:pPr>
              <a:endParaRPr lang="en-US" sz="900" b="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endParaRPr>
            </a:p>
            <a:p>
              <a:pPr marR="548585">
                <a:spcBef>
                  <a:spcPts val="0"/>
                </a:spcBef>
                <a:spcAft>
                  <a:spcPts val="0"/>
                </a:spcAft>
              </a:pP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[…] </a:t>
              </a:r>
              <a:r>
                <a:rPr lang="en-GB" sz="900" b="0" dirty="0">
                  <a:solidFill>
                    <a:schemeClr val="bg2">
                      <a:lumMod val="50000"/>
                    </a:schemeClr>
                  </a:solidFill>
                  <a:effectLst/>
                  <a:ea typeface="DengXian" panose="02010600030101010101" pitchFamily="2" charset="-122"/>
                </a:rPr>
                <a:t>My experience also covers </a:t>
              </a:r>
              <a:r>
                <a:rPr lang="en-GB" sz="900" b="0" dirty="0">
                  <a:solidFill>
                    <a:srgbClr val="EC008C"/>
                  </a:solidFill>
                  <a:effectLst/>
                  <a:ea typeface="DengXian" panose="02010600030101010101" pitchFamily="2" charset="-122"/>
                </a:rPr>
                <a:t>Warranty &amp; Indemnity</a:t>
              </a:r>
              <a:r>
                <a:rPr lang="en-GB" sz="900" b="0" dirty="0">
                  <a:solidFill>
                    <a:schemeClr val="bg2">
                      <a:lumMod val="50000"/>
                    </a:schemeClr>
                  </a:solidFill>
                  <a:effectLst/>
                  <a:ea typeface="DengXian" panose="02010600030101010101" pitchFamily="2" charset="-122"/>
                </a:rPr>
                <a:t>, </a:t>
              </a:r>
              <a:r>
                <a:rPr lang="en-GB" sz="900" b="0" dirty="0">
                  <a:solidFill>
                    <a:srgbClr val="EC008C"/>
                  </a:solidFill>
                  <a:effectLst/>
                  <a:ea typeface="DengXian" panose="02010600030101010101" pitchFamily="2" charset="-122"/>
                </a:rPr>
                <a:t>Investment Management </a:t>
              </a:r>
              <a:r>
                <a:rPr lang="en-GB" sz="900" b="0" dirty="0">
                  <a:solidFill>
                    <a:schemeClr val="bg2">
                      <a:lumMod val="50000"/>
                    </a:schemeClr>
                  </a:solidFill>
                  <a:effectLst/>
                  <a:ea typeface="DengXian" panose="02010600030101010101" pitchFamily="2" charset="-122"/>
                </a:rPr>
                <a:t>and </a:t>
              </a:r>
              <a:r>
                <a:rPr lang="en-GB" sz="900" b="0" dirty="0">
                  <a:solidFill>
                    <a:srgbClr val="EC008C"/>
                  </a:solidFill>
                  <a:effectLst/>
                  <a:ea typeface="DengXian" panose="02010600030101010101" pitchFamily="2" charset="-122"/>
                </a:rPr>
                <a:t>Commercial Crime </a:t>
              </a:r>
              <a:r>
                <a:rPr lang="en-GB" sz="900" b="0" dirty="0">
                  <a:solidFill>
                    <a:schemeClr val="bg2">
                      <a:lumMod val="50000"/>
                    </a:schemeClr>
                  </a:solidFill>
                  <a:effectLst/>
                  <a:ea typeface="DengXian" panose="02010600030101010101" pitchFamily="2" charset="-122"/>
                </a:rPr>
                <a:t>within the </a:t>
              </a:r>
              <a:r>
                <a:rPr lang="en-GB" sz="900" b="0" dirty="0">
                  <a:solidFill>
                    <a:srgbClr val="EC008C"/>
                  </a:solidFill>
                  <a:effectLst/>
                  <a:ea typeface="DengXian" panose="02010600030101010101" pitchFamily="2" charset="-122"/>
                </a:rPr>
                <a:t>London Insurance Market</a:t>
              </a:r>
              <a:r>
                <a:rPr lang="en-GB" sz="900" b="0" dirty="0">
                  <a:solidFill>
                    <a:schemeClr val="bg2">
                      <a:lumMod val="50000"/>
                    </a:schemeClr>
                  </a:solidFill>
                  <a:effectLst/>
                  <a:ea typeface="DengXian" panose="02010600030101010101" pitchFamily="2" charset="-122"/>
                </a:rPr>
                <a:t>.</a:t>
              </a:r>
            </a:p>
            <a:p>
              <a:pPr marR="548585">
                <a:spcBef>
                  <a:spcPts val="0"/>
                </a:spcBef>
                <a:spcAft>
                  <a:spcPts val="0"/>
                </a:spcAft>
              </a:pPr>
              <a:endParaRPr lang="en-GB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2BDAE42-C6A4-4A3F-A657-D17B4A40ECAE}"/>
                </a:ext>
              </a:extLst>
            </p:cNvPr>
            <p:cNvSpPr txBox="1"/>
            <p:nvPr/>
          </p:nvSpPr>
          <p:spPr>
            <a:xfrm>
              <a:off x="7699482" y="2645530"/>
              <a:ext cx="1444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>
                  <a:solidFill>
                    <a:srgbClr val="434343"/>
                  </a:solidFill>
                  <a:latin typeface="+mj-lt"/>
                  <a:ea typeface="Verdana" panose="020B0604030504040204" pitchFamily="34" charset="0"/>
                </a:rPr>
                <a:t>About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82CE6F-B2FD-4382-AF7A-90B7C0AB66A6}"/>
                </a:ext>
              </a:extLst>
            </p:cNvPr>
            <p:cNvSpPr/>
            <p:nvPr/>
          </p:nvSpPr>
          <p:spPr bwMode="auto">
            <a:xfrm>
              <a:off x="7676530" y="3836425"/>
              <a:ext cx="4117111" cy="11359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Text Placeholder 16">
              <a:extLst>
                <a:ext uri="{FF2B5EF4-FFF2-40B4-BE49-F238E27FC236}">
                  <a16:creationId xmlns:a16="http://schemas.microsoft.com/office/drawing/2014/main" id="{FE99165F-C2C3-4F05-88EF-541D409533F5}"/>
                </a:ext>
              </a:extLst>
            </p:cNvPr>
            <p:cNvSpPr txBox="1">
              <a:spLocks/>
            </p:cNvSpPr>
            <p:nvPr/>
          </p:nvSpPr>
          <p:spPr>
            <a:xfrm>
              <a:off x="8266212" y="4138206"/>
              <a:ext cx="3455703" cy="783869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wrap="square" lIns="0" tIns="5079" rIns="0" bIns="0" numCol="1" rtlCol="0" anchor="t" anchorCtr="0" compatLnSpc="1">
              <a:prstTxWarp prst="textNoShape">
                <a:avLst/>
              </a:prstTxWarp>
              <a:normAutofit lnSpcReduction="10000"/>
            </a:bodyPr>
            <a:lstStyle>
              <a:lvl1pPr algn="l" rtl="0" eaLnBrk="1" fontAlgn="base" hangingPunct="1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55600" indent="-354013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717550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076325" indent="-357188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82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954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526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98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70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r>
                <a:rPr lang="en-US" sz="800" b="0" spc="-10" dirty="0">
                  <a:solidFill>
                    <a:srgbClr val="4343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 on all aspects of </a:t>
              </a:r>
              <a:r>
                <a:rPr lang="en-US" sz="800" b="0" spc="-10" dirty="0">
                  <a:solidFill>
                    <a:srgbClr val="EC00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claims, </a:t>
              </a:r>
              <a:r>
                <a:rPr lang="en-US" sz="800" b="0" spc="-10" dirty="0" err="1">
                  <a:solidFill>
                    <a:srgbClr val="4343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specialising</a:t>
              </a:r>
              <a:r>
                <a:rPr lang="en-US" sz="800" b="0" spc="-10" dirty="0">
                  <a:solidFill>
                    <a:srgbClr val="4343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in: </a:t>
              </a:r>
            </a:p>
            <a:p>
              <a:pPr marL="171450" indent="-171450">
                <a:spcBef>
                  <a:spcPts val="0"/>
                </a:spcBef>
                <a:buFontTx/>
                <a:buChar char="-"/>
              </a:pPr>
              <a:r>
                <a:rPr lang="en-US" sz="800" b="0" dirty="0">
                  <a:solidFill>
                    <a:srgbClr val="F035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FI/D&amp;O</a:t>
              </a:r>
            </a:p>
            <a:p>
              <a:pPr marL="171450" indent="-171450">
                <a:spcBef>
                  <a:spcPts val="0"/>
                </a:spcBef>
                <a:buFontTx/>
                <a:buChar char="-"/>
              </a:pPr>
              <a:r>
                <a:rPr lang="en-GB" sz="800" b="0" dirty="0">
                  <a:solidFill>
                    <a:srgbClr val="F035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Indemnity (PI)</a:t>
              </a:r>
            </a:p>
            <a:p>
              <a:pPr marL="171450" indent="-171450">
                <a:spcBef>
                  <a:spcPts val="0"/>
                </a:spcBef>
                <a:buFontTx/>
                <a:buChar char="-"/>
              </a:pPr>
              <a:r>
                <a:rPr lang="en-GB" sz="800" b="0" dirty="0">
                  <a:solidFill>
                    <a:srgbClr val="F035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Commercial Crime</a:t>
              </a:r>
            </a:p>
            <a:p>
              <a:pPr marL="171450" indent="-171450">
                <a:spcBef>
                  <a:spcPts val="0"/>
                </a:spcBef>
                <a:buFontTx/>
                <a:buChar char="-"/>
              </a:pPr>
              <a:r>
                <a:rPr lang="en-GB" sz="800" b="0" dirty="0">
                  <a:solidFill>
                    <a:srgbClr val="F035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Warranty &amp; Indemnity</a:t>
              </a:r>
            </a:p>
            <a:p>
              <a:pPr marL="171450" indent="-171450">
                <a:spcBef>
                  <a:spcPts val="0"/>
                </a:spcBef>
                <a:buFontTx/>
                <a:buChar char="-"/>
              </a:pPr>
              <a:r>
                <a:rPr lang="en-GB" sz="800" b="0" dirty="0">
                  <a:solidFill>
                    <a:srgbClr val="F035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 Management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59F6E55-4E34-4FC4-8B85-4E7BF2C2F75D}"/>
                </a:ext>
              </a:extLst>
            </p:cNvPr>
            <p:cNvSpPr txBox="1"/>
            <p:nvPr/>
          </p:nvSpPr>
          <p:spPr>
            <a:xfrm>
              <a:off x="7707233" y="3888535"/>
              <a:ext cx="1444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>
                  <a:solidFill>
                    <a:srgbClr val="434343"/>
                  </a:solidFill>
                  <a:latin typeface="+mj-lt"/>
                  <a:ea typeface="Verdana" panose="020B0604030504040204" pitchFamily="34" charset="0"/>
                </a:rPr>
                <a:t>Experience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802B03B-9985-4BDF-917D-7DEC41578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64" y="4151284"/>
              <a:ext cx="346014" cy="3460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673360-979B-41C8-BCF8-0A5020F9C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79" t="7783" r="729" b="65173"/>
            <a:stretch/>
          </p:blipFill>
          <p:spPr>
            <a:xfrm>
              <a:off x="11408010" y="3863964"/>
              <a:ext cx="381001" cy="50987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CFF250E-2DA1-44EE-B64E-7965633DB6AF}"/>
                </a:ext>
              </a:extLst>
            </p:cNvPr>
            <p:cNvSpPr/>
            <p:nvPr/>
          </p:nvSpPr>
          <p:spPr bwMode="auto">
            <a:xfrm>
              <a:off x="7671900" y="5071326"/>
              <a:ext cx="4117111" cy="110722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5" name="Text Placeholder 16">
              <a:extLst>
                <a:ext uri="{FF2B5EF4-FFF2-40B4-BE49-F238E27FC236}">
                  <a16:creationId xmlns:a16="http://schemas.microsoft.com/office/drawing/2014/main" id="{F9075A01-94FD-43EB-95EF-427ED7FEF816}"/>
                </a:ext>
              </a:extLst>
            </p:cNvPr>
            <p:cNvSpPr txBox="1">
              <a:spLocks/>
            </p:cNvSpPr>
            <p:nvPr/>
          </p:nvSpPr>
          <p:spPr>
            <a:xfrm>
              <a:off x="7793735" y="5346877"/>
              <a:ext cx="1842185" cy="791271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wrap="square" lIns="0" tIns="5079" rIns="0" bIns="0" numCol="1" rtlCol="0" anchor="t" anchorCtr="0" compatLnSpc="1">
              <a:prstTxWarp prst="textNoShape">
                <a:avLst/>
              </a:prstTxWarp>
              <a:normAutofit/>
            </a:bodyPr>
            <a:lstStyle>
              <a:lvl1pPr algn="l" rtl="0" eaLnBrk="1" fontAlgn="base" hangingPunct="1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55600" indent="-354013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717550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076325" indent="-357188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4382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18954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3526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8098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267075" indent="-360363" algn="l" rtl="0" eaLnBrk="1" fontAlgn="base" hangingPunct="1">
                <a:spcBef>
                  <a:spcPct val="25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R="548585">
                <a:spcBef>
                  <a:spcPts val="0"/>
                </a:spcBef>
                <a:spcAft>
                  <a:spcPts val="0"/>
                </a:spcAft>
              </a:pPr>
              <a:r>
                <a:rPr lang="en-GB" sz="800" b="0" kern="0" dirty="0">
                  <a:solidFill>
                    <a:srgbClr val="EC00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Law</a:t>
              </a:r>
            </a:p>
            <a:p>
              <a:pPr marR="548585">
                <a:spcBef>
                  <a:spcPts val="0"/>
                </a:spcBef>
                <a:spcAft>
                  <a:spcPts val="0"/>
                </a:spcAft>
              </a:pPr>
              <a:r>
                <a:rPr lang="en-GB" sz="800" b="0" kern="0" dirty="0">
                  <a:solidFill>
                    <a:srgbClr val="EC00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Claims</a:t>
              </a:r>
            </a:p>
            <a:p>
              <a:pPr marR="548585">
                <a:spcBef>
                  <a:spcPts val="0"/>
                </a:spcBef>
                <a:spcAft>
                  <a:spcPts val="0"/>
                </a:spcAft>
              </a:pPr>
              <a:r>
                <a:rPr lang="en-GB" sz="800" b="0" kern="0" dirty="0">
                  <a:solidFill>
                    <a:srgbClr val="EC00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Claims</a:t>
              </a:r>
            </a:p>
            <a:p>
              <a:pPr marR="548585">
                <a:spcBef>
                  <a:spcPts val="0"/>
                </a:spcBef>
                <a:spcAft>
                  <a:spcPts val="0"/>
                </a:spcAft>
              </a:pPr>
              <a:r>
                <a:rPr lang="en-GB" sz="800" b="0" kern="0" dirty="0">
                  <a:solidFill>
                    <a:srgbClr val="EC00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 Insurance</a:t>
              </a:r>
            </a:p>
            <a:p>
              <a:pPr marR="548585">
                <a:spcBef>
                  <a:spcPts val="0"/>
                </a:spcBef>
                <a:spcAft>
                  <a:spcPts val="0"/>
                </a:spcAft>
              </a:pPr>
              <a:endParaRPr lang="en-GB" sz="800" b="0" kern="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C504998-69CA-47AA-93CA-C9239C2B7880}"/>
                </a:ext>
              </a:extLst>
            </p:cNvPr>
            <p:cNvSpPr txBox="1"/>
            <p:nvPr/>
          </p:nvSpPr>
          <p:spPr>
            <a:xfrm>
              <a:off x="7694852" y="5122606"/>
              <a:ext cx="14441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>
                  <a:solidFill>
                    <a:srgbClr val="434343"/>
                  </a:solidFill>
                  <a:latin typeface="+mj-lt"/>
                  <a:ea typeface="Verdana" panose="020B0604030504040204" pitchFamily="34" charset="0"/>
                </a:rPr>
                <a:t>Skill &amp; endorsements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0D65FE0-DBB1-4E32-B0A5-EBFFD5403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27" t="6415" r="2024" b="75968"/>
            <a:stretch/>
          </p:blipFill>
          <p:spPr>
            <a:xfrm>
              <a:off x="10804761" y="5135620"/>
              <a:ext cx="984250" cy="3152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103DAE9-7907-40BD-919A-130FA3BEA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" t="93189" r="51757" b="-3397"/>
            <a:stretch/>
          </p:blipFill>
          <p:spPr>
            <a:xfrm>
              <a:off x="7726909" y="2387380"/>
              <a:ext cx="1909010" cy="19173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B6E7A8-176A-B2C1-136E-CAD5802C7223}"/>
                </a:ext>
              </a:extLst>
            </p:cNvPr>
            <p:cNvSpPr/>
            <p:nvPr/>
          </p:nvSpPr>
          <p:spPr bwMode="auto">
            <a:xfrm>
              <a:off x="7751533" y="799322"/>
              <a:ext cx="1029358" cy="102935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-355600" ty="323850" sx="25000" sy="25000" flip="none" algn="ctr"/>
            </a:blip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3F2E3FD-3459-4F31-B1A3-0BDC2D1F0542}"/>
                </a:ext>
              </a:extLst>
            </p:cNvPr>
            <p:cNvSpPr/>
            <p:nvPr/>
          </p:nvSpPr>
          <p:spPr bwMode="auto">
            <a:xfrm>
              <a:off x="7751533" y="805227"/>
              <a:ext cx="1029358" cy="1029358"/>
            </a:xfrm>
            <a:prstGeom prst="ellipse">
              <a:avLst/>
            </a:prstGeom>
            <a:blipFill dpi="0" rotWithShape="1">
              <a:blip r:embed="rId8"/>
              <a:srcRect/>
              <a:tile tx="-869950" ty="-101600" sx="4000" sy="4000" flip="none" algn="tl"/>
            </a:blip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80EE4A67-DC37-3C55-8BC2-CF511A69A237}"/>
              </a:ext>
            </a:extLst>
          </p:cNvPr>
          <p:cNvSpPr txBox="1">
            <a:spLocks/>
          </p:cNvSpPr>
          <p:nvPr/>
        </p:nvSpPr>
        <p:spPr>
          <a:xfrm>
            <a:off x="10196167" y="5040399"/>
            <a:ext cx="1462396" cy="7418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5079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3540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717550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357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360363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548585">
              <a:spcBef>
                <a:spcPts val="0"/>
              </a:spcBef>
              <a:spcAft>
                <a:spcPts val="0"/>
              </a:spcAft>
            </a:pPr>
            <a:r>
              <a:rPr lang="en-GB" sz="800" b="0" kern="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Liability</a:t>
            </a:r>
          </a:p>
          <a:p>
            <a:pPr marR="548585">
              <a:spcBef>
                <a:spcPts val="0"/>
              </a:spcBef>
              <a:spcAft>
                <a:spcPts val="0"/>
              </a:spcAft>
            </a:pPr>
            <a:r>
              <a:rPr lang="en-GB" sz="800" b="0" kern="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 Resolution</a:t>
            </a:r>
          </a:p>
          <a:p>
            <a:pPr marR="548585">
              <a:spcBef>
                <a:spcPts val="0"/>
              </a:spcBef>
              <a:spcAft>
                <a:spcPts val="0"/>
              </a:spcAft>
            </a:pPr>
            <a:r>
              <a:rPr lang="en-GB" sz="800" b="0" kern="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Litigation</a:t>
            </a:r>
          </a:p>
          <a:p>
            <a:pPr marR="548585">
              <a:spcBef>
                <a:spcPts val="0"/>
              </a:spcBef>
              <a:spcAft>
                <a:spcPts val="0"/>
              </a:spcAft>
            </a:pPr>
            <a:endParaRPr lang="en-GB" sz="800" b="0" kern="0" dirty="0">
              <a:solidFill>
                <a:srgbClr val="EC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9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0" grpId="0"/>
      <p:bldP spid="51" grpId="0"/>
      <p:bldP spid="52" grpId="0"/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DDD5-B8F7-4362-BCE9-0E1525B8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content strategy and staying active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72F67-DE0E-426A-8DCE-22094A71D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6805058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71419F-D808-0F13-04B2-D22D468E0283}"/>
              </a:ext>
            </a:extLst>
          </p:cNvPr>
          <p:cNvSpPr/>
          <p:nvPr/>
        </p:nvSpPr>
        <p:spPr bwMode="auto">
          <a:xfrm>
            <a:off x="550862" y="1476916"/>
            <a:ext cx="2738437" cy="4832092"/>
          </a:xfrm>
          <a:prstGeom prst="roundRect">
            <a:avLst/>
          </a:prstGeom>
          <a:solidFill>
            <a:srgbClr val="2B175E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D7C47B-ECC1-5E87-2311-3BFBCAFC9227}"/>
              </a:ext>
            </a:extLst>
          </p:cNvPr>
          <p:cNvSpPr/>
          <p:nvPr/>
        </p:nvSpPr>
        <p:spPr bwMode="auto">
          <a:xfrm>
            <a:off x="3356768" y="1476916"/>
            <a:ext cx="2738437" cy="4832092"/>
          </a:xfrm>
          <a:prstGeom prst="roundRect">
            <a:avLst/>
          </a:prstGeom>
          <a:solidFill>
            <a:srgbClr val="00A1B1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D5A969-3220-B56D-4E2E-6CEADB16FD55}"/>
              </a:ext>
            </a:extLst>
          </p:cNvPr>
          <p:cNvSpPr/>
          <p:nvPr/>
        </p:nvSpPr>
        <p:spPr bwMode="auto">
          <a:xfrm>
            <a:off x="6162673" y="1476916"/>
            <a:ext cx="2738437" cy="4832092"/>
          </a:xfrm>
          <a:prstGeom prst="roundRect">
            <a:avLst/>
          </a:prstGeom>
          <a:solidFill>
            <a:srgbClr val="EC008C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B21B6F5-9E16-4BC4-744B-9EDBBA2E23DD}"/>
              </a:ext>
            </a:extLst>
          </p:cNvPr>
          <p:cNvSpPr/>
          <p:nvPr/>
        </p:nvSpPr>
        <p:spPr bwMode="auto">
          <a:xfrm>
            <a:off x="8968581" y="1476916"/>
            <a:ext cx="2738437" cy="4832092"/>
          </a:xfrm>
          <a:prstGeom prst="roundRect">
            <a:avLst/>
          </a:prstGeom>
          <a:solidFill>
            <a:srgbClr val="3399D8"/>
          </a:solidFill>
          <a:ln w="1270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12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C008C"/>
                </a:solidFill>
              </a:rPr>
              <a:t>Content:</a:t>
            </a:r>
            <a:r>
              <a:rPr lang="en-GB" dirty="0"/>
              <a:t> The 4 Pillars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13 April 2023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CDFF2-6F80-958E-7F25-839985A4F9D5}"/>
              </a:ext>
            </a:extLst>
          </p:cNvPr>
          <p:cNvSpPr txBox="1"/>
          <p:nvPr/>
        </p:nvSpPr>
        <p:spPr>
          <a:xfrm>
            <a:off x="662780" y="1591216"/>
            <a:ext cx="25146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Personal Content</a:t>
            </a:r>
          </a:p>
          <a:p>
            <a:br>
              <a:rPr lang="en-GB" sz="2000" dirty="0">
                <a:solidFill>
                  <a:schemeClr val="bg1"/>
                </a:solidFill>
              </a:rPr>
            </a:br>
            <a:r>
              <a:rPr lang="en-GB" sz="1700" i="0" dirty="0">
                <a:solidFill>
                  <a:srgbClr val="EC008C"/>
                </a:solidFill>
                <a:effectLst/>
              </a:rPr>
              <a:t>Goal: </a:t>
            </a:r>
            <a:r>
              <a:rPr lang="en-GB" sz="1700" b="0" dirty="0">
                <a:solidFill>
                  <a:schemeClr val="bg1"/>
                </a:solidFill>
              </a:rPr>
              <a:t>To s</a:t>
            </a:r>
            <a:r>
              <a:rPr lang="en-GB" sz="1700" b="0" i="0" dirty="0">
                <a:solidFill>
                  <a:schemeClr val="bg1"/>
                </a:solidFill>
                <a:effectLst/>
              </a:rPr>
              <a:t>trengthen relationships &amp; approachability</a:t>
            </a:r>
            <a:br>
              <a:rPr lang="en-GB" sz="1700" dirty="0"/>
            </a:br>
            <a:br>
              <a:rPr lang="en-GB" sz="1700" dirty="0"/>
            </a:br>
            <a:r>
              <a:rPr lang="en-GB" sz="1700" i="0" dirty="0">
                <a:solidFill>
                  <a:srgbClr val="EC008C"/>
                </a:solidFill>
                <a:effectLst/>
              </a:rPr>
              <a:t>How? </a:t>
            </a:r>
            <a:r>
              <a:rPr lang="en-GB" sz="1700" b="0" i="0" dirty="0">
                <a:solidFill>
                  <a:schemeClr val="bg1"/>
                </a:solidFill>
                <a:effectLst/>
              </a:rPr>
              <a:t>by sharing your own interests, opinions, activities and experiences on your own profile. LinkedIn = </a:t>
            </a:r>
            <a:r>
              <a:rPr lang="en-GB" sz="1700" i="0" dirty="0">
                <a:solidFill>
                  <a:srgbClr val="EC008C"/>
                </a:solidFill>
                <a:effectLst/>
              </a:rPr>
              <a:t>people to people </a:t>
            </a:r>
            <a:endParaRPr lang="en-GB" sz="1700" dirty="0"/>
          </a:p>
          <a:p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ED09F-B50E-9B5D-D2B9-FC4EE32B870F}"/>
              </a:ext>
            </a:extLst>
          </p:cNvPr>
          <p:cNvSpPr txBox="1"/>
          <p:nvPr/>
        </p:nvSpPr>
        <p:spPr>
          <a:xfrm>
            <a:off x="3460947" y="1591216"/>
            <a:ext cx="253007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lvl="1" indent="0" algn="ctr">
              <a:buNone/>
            </a:pPr>
            <a:r>
              <a:rPr lang="en-IE" b="1" dirty="0">
                <a:solidFill>
                  <a:schemeClr val="bg1"/>
                </a:solidFill>
              </a:rPr>
              <a:t>Thought Leadership Content</a:t>
            </a:r>
          </a:p>
          <a:p>
            <a:pPr marL="1587" lvl="1" indent="0">
              <a:buNone/>
            </a:pP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700" b="1" dirty="0">
                <a:solidFill>
                  <a:srgbClr val="EC008C"/>
                </a:solidFill>
              </a:rPr>
              <a:t>Goal: </a:t>
            </a:r>
            <a:r>
              <a:rPr lang="en-GB" sz="1700" b="0" dirty="0">
                <a:solidFill>
                  <a:schemeClr val="bg1"/>
                </a:solidFill>
              </a:rPr>
              <a:t>to demonstrate industry knowledge and grow your follower base</a:t>
            </a:r>
            <a:br>
              <a:rPr lang="en-GB" sz="1700" dirty="0"/>
            </a:br>
            <a:br>
              <a:rPr lang="en-GB" sz="1700" dirty="0"/>
            </a:br>
            <a:r>
              <a:rPr lang="en-GB" sz="1700" b="1" dirty="0">
                <a:solidFill>
                  <a:srgbClr val="EC008C"/>
                </a:solidFill>
              </a:rPr>
              <a:t>How? </a:t>
            </a:r>
            <a:r>
              <a:rPr lang="en-GB" sz="1700" b="0" dirty="0">
                <a:solidFill>
                  <a:schemeClr val="bg1"/>
                </a:solidFill>
              </a:rPr>
              <a:t>by sharing blogs, podcasts, publications, white papers, reports, infographics</a:t>
            </a:r>
            <a:endParaRPr lang="en-GB" sz="1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A75D6-09EF-99B2-4592-B4C33EDA1DEB}"/>
              </a:ext>
            </a:extLst>
          </p:cNvPr>
          <p:cNvSpPr txBox="1"/>
          <p:nvPr/>
        </p:nvSpPr>
        <p:spPr>
          <a:xfrm>
            <a:off x="6306341" y="1591216"/>
            <a:ext cx="2451100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b="1" kern="0" dirty="0">
                <a:solidFill>
                  <a:schemeClr val="bg1"/>
                </a:solidFill>
              </a:rPr>
              <a:t>Event Content</a:t>
            </a:r>
          </a:p>
          <a:p>
            <a:endParaRPr lang="en-GB" sz="1800" b="0" kern="0" dirty="0">
              <a:solidFill>
                <a:schemeClr val="bg1"/>
              </a:solidFill>
            </a:endParaRPr>
          </a:p>
          <a:p>
            <a:endParaRPr lang="en-GB" sz="1800" b="0" kern="0" dirty="0">
              <a:solidFill>
                <a:schemeClr val="bg1"/>
              </a:solidFill>
            </a:endParaRPr>
          </a:p>
          <a:p>
            <a:r>
              <a:rPr lang="en-GB" sz="1700" kern="0" dirty="0">
                <a:solidFill>
                  <a:srgbClr val="2B175E"/>
                </a:solidFill>
              </a:rPr>
              <a:t>Goal: </a:t>
            </a:r>
            <a:r>
              <a:rPr lang="en-GB" sz="1700" b="0" kern="0" dirty="0">
                <a:solidFill>
                  <a:schemeClr val="bg1"/>
                </a:solidFill>
              </a:rPr>
              <a:t>To show people where they can meet you and your company in real life or virtually</a:t>
            </a:r>
            <a:br>
              <a:rPr lang="en-GB" sz="1700" b="0" kern="0" dirty="0">
                <a:solidFill>
                  <a:schemeClr val="bg1"/>
                </a:solidFill>
              </a:rPr>
            </a:br>
            <a:br>
              <a:rPr lang="en-GB" sz="1700" b="0" kern="0" dirty="0"/>
            </a:br>
            <a:r>
              <a:rPr lang="en-GB" sz="1700" kern="0" dirty="0">
                <a:solidFill>
                  <a:srgbClr val="2B175E"/>
                </a:solidFill>
              </a:rPr>
              <a:t>How? </a:t>
            </a:r>
            <a:r>
              <a:rPr lang="en-GB" sz="1700" b="0" kern="0" dirty="0">
                <a:solidFill>
                  <a:schemeClr val="bg1"/>
                </a:solidFill>
              </a:rPr>
              <a:t>are you organising an event, webinar or attending a conference or seminar</a:t>
            </a:r>
            <a:endParaRPr lang="en-GB" sz="1700" dirty="0"/>
          </a:p>
          <a:p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0C71C-8BA1-C101-77D2-9A1A8D581245}"/>
              </a:ext>
            </a:extLst>
          </p:cNvPr>
          <p:cNvSpPr txBox="1"/>
          <p:nvPr/>
        </p:nvSpPr>
        <p:spPr>
          <a:xfrm>
            <a:off x="9096371" y="1591216"/>
            <a:ext cx="248285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lvl="1" indent="0" algn="ctr">
              <a:buNone/>
            </a:pPr>
            <a:r>
              <a:rPr lang="en-IE" b="1" kern="0" dirty="0">
                <a:solidFill>
                  <a:schemeClr val="bg1"/>
                </a:solidFill>
              </a:rPr>
              <a:t>3</a:t>
            </a:r>
            <a:r>
              <a:rPr lang="en-IE" b="1" kern="0" baseline="30000" dirty="0">
                <a:solidFill>
                  <a:schemeClr val="bg1"/>
                </a:solidFill>
              </a:rPr>
              <a:t>rd</a:t>
            </a:r>
            <a:r>
              <a:rPr lang="en-IE" b="1" kern="0" dirty="0">
                <a:solidFill>
                  <a:schemeClr val="bg1"/>
                </a:solidFill>
              </a:rPr>
              <a:t> Party Content</a:t>
            </a:r>
            <a:br>
              <a:rPr lang="en-GB" sz="2800" b="0" kern="0" dirty="0">
                <a:solidFill>
                  <a:schemeClr val="bg1"/>
                </a:solidFill>
              </a:rPr>
            </a:br>
            <a:endParaRPr lang="en-GB" sz="1600" b="0" kern="0" dirty="0">
              <a:solidFill>
                <a:schemeClr val="bg1"/>
              </a:solidFill>
            </a:endParaRPr>
          </a:p>
          <a:p>
            <a:pPr marL="1587" lvl="1" indent="0">
              <a:buNone/>
            </a:pPr>
            <a:r>
              <a:rPr lang="en-GB" sz="1700" kern="0" dirty="0">
                <a:solidFill>
                  <a:srgbClr val="EC008C"/>
                </a:solidFill>
              </a:rPr>
              <a:t>Goal: </a:t>
            </a:r>
            <a:r>
              <a:rPr lang="en-GB" sz="1700" b="0" kern="0" dirty="0">
                <a:solidFill>
                  <a:schemeClr val="bg1"/>
                </a:solidFill>
              </a:rPr>
              <a:t>To demonstrate industry knowledge and increase followers by informing them about latest trends/ developments</a:t>
            </a:r>
            <a:br>
              <a:rPr lang="en-GB" sz="1700" b="0" kern="0" dirty="0">
                <a:solidFill>
                  <a:schemeClr val="bg1"/>
                </a:solidFill>
              </a:rPr>
            </a:br>
            <a:br>
              <a:rPr lang="en-GB" sz="1700" b="0" kern="0" dirty="0">
                <a:solidFill>
                  <a:schemeClr val="bg1"/>
                </a:solidFill>
              </a:rPr>
            </a:br>
            <a:r>
              <a:rPr lang="en-GB" sz="1700" b="1" kern="0" dirty="0">
                <a:solidFill>
                  <a:srgbClr val="EC008C"/>
                </a:solidFill>
              </a:rPr>
              <a:t>How</a:t>
            </a:r>
            <a:r>
              <a:rPr lang="en-GB" sz="1700" b="0" kern="0" dirty="0">
                <a:solidFill>
                  <a:srgbClr val="EC008C"/>
                </a:solidFill>
              </a:rPr>
              <a:t>? </a:t>
            </a:r>
            <a:r>
              <a:rPr lang="en-GB" sz="1700" b="0" kern="0" dirty="0">
                <a:solidFill>
                  <a:schemeClr val="bg1"/>
                </a:solidFill>
              </a:rPr>
              <a:t>Create Google Alerts, follow hashtags and industry experts to identify valuable content, and start curating</a:t>
            </a:r>
          </a:p>
        </p:txBody>
      </p:sp>
    </p:spTree>
    <p:extLst>
      <p:ext uri="{BB962C8B-B14F-4D97-AF65-F5344CB8AC3E}">
        <p14:creationId xmlns:p14="http://schemas.microsoft.com/office/powerpoint/2010/main" val="1318415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4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9D46-1C5F-4C19-90B3-67DE768C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efficiency and maximum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4A4B0-2892-4E1E-8842-175B441D9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 tips</a:t>
            </a:r>
          </a:p>
        </p:txBody>
      </p:sp>
    </p:spTree>
    <p:extLst>
      <p:ext uri="{BB962C8B-B14F-4D97-AF65-F5344CB8AC3E}">
        <p14:creationId xmlns:p14="http://schemas.microsoft.com/office/powerpoint/2010/main" val="7002064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RPC colours">
      <a:dk1>
        <a:srgbClr val="000000"/>
      </a:dk1>
      <a:lt1>
        <a:srgbClr val="FFFFFF"/>
      </a:lt1>
      <a:dk2>
        <a:srgbClr val="2B175E"/>
      </a:dk2>
      <a:lt2>
        <a:srgbClr val="5A5B5D"/>
      </a:lt2>
      <a:accent1>
        <a:srgbClr val="00A1B1"/>
      </a:accent1>
      <a:accent2>
        <a:srgbClr val="0099D8"/>
      </a:accent2>
      <a:accent3>
        <a:srgbClr val="3F7897"/>
      </a:accent3>
      <a:accent4>
        <a:srgbClr val="5A5B5D"/>
      </a:accent4>
      <a:accent5>
        <a:srgbClr val="003087"/>
      </a:accent5>
      <a:accent6>
        <a:srgbClr val="87C6B8"/>
      </a:accent6>
      <a:hlink>
        <a:srgbClr val="EC008C"/>
      </a:hlink>
      <a:folHlink>
        <a:srgbClr val="C0C0C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A1B1"/>
        </a:solidFill>
        <a:ln w="12700">
          <a:noFill/>
          <a:miter lim="800000"/>
          <a:headEnd/>
          <a:tailEnd/>
        </a:ln>
      </a:spPr>
      <a:bodyPr anchor="ctr"/>
      <a:lstStyle>
        <a:defPPr algn="ctr">
          <a:defRPr dirty="0">
            <a:solidFill>
              <a:schemeClr val="bg1"/>
            </a:solidFill>
          </a:defRPr>
        </a:defPPr>
      </a:lstStyle>
    </a:spDef>
    <a:lnDef>
      <a:spPr bwMode="auto">
        <a:noFill/>
        <a:ln w="6350">
          <a:solidFill>
            <a:schemeClr val="bg2"/>
          </a:solidFill>
          <a:miter lim="800000"/>
          <a:headEnd/>
          <a:tailEnd type="none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6166B"/>
        </a:dk2>
        <a:lt2>
          <a:srgbClr val="5A5B5D"/>
        </a:lt2>
        <a:accent1>
          <a:srgbClr val="00B2A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D5CD"/>
        </a:accent5>
        <a:accent6>
          <a:srgbClr val="AEAEAE"/>
        </a:accent6>
        <a:hlink>
          <a:srgbClr val="5A5B5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46166B"/>
        </a:dk2>
        <a:lt2>
          <a:srgbClr val="5A5B5D"/>
        </a:lt2>
        <a:accent1>
          <a:srgbClr val="00B2A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AAD5CD"/>
        </a:accent5>
        <a:accent6>
          <a:srgbClr val="008AB9"/>
        </a:accent6>
        <a:hlink>
          <a:srgbClr val="BD83C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RPC widescreen</Template>
  <TotalTime>0</TotalTime>
  <Words>863</Words>
  <Application>Microsoft Office PowerPoint</Application>
  <PresentationFormat>Custom</PresentationFormat>
  <Paragraphs>106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2023-04-13T18:06:00Z</dcterms:created>
  <dcterms:modified xsi:type="dcterms:W3CDTF">2023-04-13T18:06:00Z</dcterms:modified>
</cp:coreProperties>
</file>