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2" r:id="rId3"/>
    <p:sldId id="341" r:id="rId4"/>
    <p:sldId id="346" r:id="rId5"/>
    <p:sldId id="347" r:id="rId6"/>
    <p:sldId id="315" r:id="rId7"/>
    <p:sldId id="349" r:id="rId8"/>
    <p:sldId id="350" r:id="rId9"/>
    <p:sldId id="327" r:id="rId10"/>
    <p:sldId id="348" r:id="rId11"/>
    <p:sldId id="352" r:id="rId12"/>
    <p:sldId id="345" r:id="rId13"/>
    <p:sldId id="331" r:id="rId14"/>
    <p:sldId id="343" r:id="rId15"/>
    <p:sldId id="351" r:id="rId16"/>
    <p:sldId id="344" r:id="rId17"/>
  </p:sldIdLst>
  <p:sldSz cx="9753600" cy="7315200"/>
  <p:notesSz cx="7104063" cy="10234613"/>
  <p:embeddedFontLst>
    <p:embeddedFont>
      <p:font typeface="Arimo Bold Italics" panose="020B0604020202020204" charset="0"/>
      <p:regular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2982" autoAdjust="0"/>
  </p:normalViewPr>
  <p:slideViewPr>
    <p:cSldViewPr>
      <p:cViewPr varScale="1">
        <p:scale>
          <a:sx n="59" d="100"/>
          <a:sy n="59" d="100"/>
        </p:scale>
        <p:origin x="1392" y="28"/>
      </p:cViewPr>
      <p:guideLst>
        <p:guide orient="horz" pos="2160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2764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BF8380-CC9C-433E-887F-7C91DFA1F0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4CB01-8521-481B-8676-D86A63E361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7EA11-F340-4072-BE39-F2C87E70F7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DA981-C2FB-419E-93E7-4956A4193F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A7023-8B33-4AF1-A11F-A8A6A6ABC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85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EFD42F7-718C-4B98-AAEC-167E6DDD60A7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62" r="156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3">
            <a:alphaModFix amt="58000"/>
          </a:blip>
          <a:srcRect l="2172" t="5660" b="21254"/>
          <a:stretch>
            <a:fillRect/>
          </a:stretch>
        </p:blipFill>
        <p:spPr>
          <a:xfrm>
            <a:off x="0" y="833"/>
            <a:ext cx="9753602" cy="73143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867736" y="503745"/>
            <a:ext cx="3885864" cy="455549"/>
            <a:chOff x="0" y="0"/>
            <a:chExt cx="2090804" cy="245110"/>
          </a:xfrm>
        </p:grpSpPr>
        <p:sp>
          <p:nvSpPr>
            <p:cNvPr id="4" name="Freeform 4"/>
            <p:cNvSpPr/>
            <p:nvPr/>
          </p:nvSpPr>
          <p:spPr>
            <a:xfrm>
              <a:off x="0" y="168910"/>
              <a:ext cx="2090805" cy="76200"/>
            </a:xfrm>
            <a:custGeom>
              <a:avLst/>
              <a:gdLst/>
              <a:ahLst/>
              <a:cxnLst/>
              <a:rect l="l" t="t" r="r" b="b"/>
              <a:pathLst>
                <a:path w="2090805" h="76200">
                  <a:moveTo>
                    <a:pt x="0" y="0"/>
                  </a:moveTo>
                  <a:lnTo>
                    <a:pt x="2090805" y="0"/>
                  </a:lnTo>
                  <a:lnTo>
                    <a:pt x="209080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090805" cy="76200"/>
            </a:xfrm>
            <a:custGeom>
              <a:avLst/>
              <a:gdLst/>
              <a:ahLst/>
              <a:cxnLst/>
              <a:rect l="l" t="t" r="r" b="b"/>
              <a:pathLst>
                <a:path w="2090805" h="76200">
                  <a:moveTo>
                    <a:pt x="0" y="0"/>
                  </a:moveTo>
                  <a:lnTo>
                    <a:pt x="2090805" y="0"/>
                  </a:lnTo>
                  <a:lnTo>
                    <a:pt x="209080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17333" y="6159020"/>
            <a:ext cx="879013" cy="77496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6457" y="2013148"/>
            <a:ext cx="9340686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5"/>
              </a:lnSpc>
            </a:pPr>
            <a:r>
              <a:rPr lang="en-GB" sz="4000" b="1" dirty="0">
                <a:solidFill>
                  <a:schemeClr val="bg1"/>
                </a:solidFill>
              </a:rPr>
              <a:t>Telephone Skills for Insurance &amp; Financial Services Professionals  </a:t>
            </a:r>
            <a:br>
              <a:rPr lang="en-GB" sz="2800" dirty="0"/>
            </a:br>
            <a:endParaRPr lang="en-US" sz="3200" spc="-61" dirty="0">
              <a:solidFill>
                <a:srgbClr val="FFFFFF"/>
              </a:solidFill>
              <a:latin typeface="Arimo Bold Italics" panose="020B070402020209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551880" y="3191826"/>
            <a:ext cx="10857360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cs typeface="+mn-lt"/>
              </a:rPr>
              <a:t>by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cs typeface="+mn-lt"/>
              </a:rPr>
              <a:t>Jeff Heasman MABP, PGCert CELTA, LL.B (Hons), LL.M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4621352"/>
            <a:ext cx="8593480" cy="83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cs typeface="+mn-lt"/>
              </a:rPr>
              <a:t>Certified Practitioner Member of the Academy of Modern Applied Psychology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cs typeface="+mn-lt"/>
              </a:rPr>
              <a:t>Member of the Association for Business Psychology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12000" y="6367218"/>
            <a:ext cx="8593480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cs typeface="+mn-lt"/>
              </a:rPr>
              <a:t>linkedin.com/in/</a:t>
            </a:r>
            <a:r>
              <a:rPr lang="en-US" sz="2400" dirty="0" err="1">
                <a:solidFill>
                  <a:srgbClr val="FFFFFF"/>
                </a:solidFill>
                <a:cs typeface="+mn-lt"/>
              </a:rPr>
              <a:t>jeffheasman</a:t>
            </a:r>
            <a:endParaRPr lang="en-US" sz="2400" dirty="0">
              <a:solidFill>
                <a:srgbClr val="FFFFFF"/>
              </a:solidFill>
              <a:cs typeface="+mn-lt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0" y="5420036"/>
            <a:ext cx="3572980" cy="455549"/>
            <a:chOff x="0" y="0"/>
            <a:chExt cx="2244365" cy="245110"/>
          </a:xfrm>
        </p:grpSpPr>
        <p:sp>
          <p:nvSpPr>
            <p:cNvPr id="14" name="Freeform 14"/>
            <p:cNvSpPr/>
            <p:nvPr/>
          </p:nvSpPr>
          <p:spPr>
            <a:xfrm>
              <a:off x="0" y="168910"/>
              <a:ext cx="2244365" cy="76200"/>
            </a:xfrm>
            <a:custGeom>
              <a:avLst/>
              <a:gdLst/>
              <a:ahLst/>
              <a:cxnLst/>
              <a:rect l="l" t="t" r="r" b="b"/>
              <a:pathLst>
                <a:path w="2244365" h="76200">
                  <a:moveTo>
                    <a:pt x="0" y="0"/>
                  </a:moveTo>
                  <a:lnTo>
                    <a:pt x="2244365" y="0"/>
                  </a:lnTo>
                  <a:lnTo>
                    <a:pt x="224436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7BB6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2244365" cy="76200"/>
            </a:xfrm>
            <a:custGeom>
              <a:avLst/>
              <a:gdLst/>
              <a:ahLst/>
              <a:cxnLst/>
              <a:rect l="l" t="t" r="r" b="b"/>
              <a:pathLst>
                <a:path w="2244365" h="76200">
                  <a:moveTo>
                    <a:pt x="0" y="0"/>
                  </a:moveTo>
                  <a:lnTo>
                    <a:pt x="2244365" y="0"/>
                  </a:lnTo>
                  <a:lnTo>
                    <a:pt x="224436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7BB6"/>
            </a:solid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2B051CB-52E1-4790-8AF8-8E92FA1F49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3" y="221130"/>
            <a:ext cx="3217333" cy="8954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990600"/>
            <a:ext cx="8194948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en-GB" sz="2400" dirty="0"/>
              <a:t>Answer as soon as possible – the longer the phone rings, the more you are moving away from meeting customer expectations.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en-GB" sz="2400" dirty="0"/>
              <a:t>Use the person´s name whenever possible and personal pronouns.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en-GB" sz="2400" dirty="0"/>
              <a:t>Don´t put the person on loudspeaker unless they have granted permission.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en-GB" sz="2400" dirty="0"/>
              <a:t>Ask for permission if you need to transfer a call or put someone on hold.  Maybe they prefer to leave a message or send an email (they may be under time pressures).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en-GB" sz="2400" dirty="0"/>
              <a:t>Be conscious of your surroundings (it is amazing what you can overhear in public). </a:t>
            </a:r>
            <a:endParaRPr lang="en-GB" sz="2600" dirty="0"/>
          </a:p>
          <a:p>
            <a:pPr marL="57150" indent="0">
              <a:buNone/>
            </a:pPr>
            <a:endParaRPr lang="en-GB" sz="2600" dirty="0"/>
          </a:p>
          <a:p>
            <a:pPr marL="457200" lvl="1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762656" y="647099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393747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990600"/>
            <a:ext cx="8194948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Do customers always expect a response?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Research from Edison suggests, not always, but more so with telephone:</a:t>
            </a:r>
          </a:p>
          <a:p>
            <a:pPr marL="0" indent="0">
              <a:buNone/>
            </a:pPr>
            <a:endParaRPr lang="en-GB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telephone: 91%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email: 89%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discussion forums: 47%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social media: 42%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Regulatory / legal obligations</a:t>
            </a:r>
            <a:endParaRPr lang="en-GB" sz="2600" dirty="0"/>
          </a:p>
          <a:p>
            <a:pPr marL="457200" lvl="1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762656" y="647099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4039620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73162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Listening skills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990600"/>
            <a:ext cx="8194948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en-GB" sz="2600" dirty="0"/>
              <a:t>Active.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endParaRPr lang="en-GB" sz="26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en-GB" sz="2600" dirty="0"/>
              <a:t>Discriminative and what the client isn´t saying!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endParaRPr lang="en-GB" sz="26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en-GB" sz="2600" dirty="0" err="1"/>
              <a:t>Rutger</a:t>
            </a:r>
            <a:r>
              <a:rPr lang="en-GB" sz="2600" dirty="0"/>
              <a:t> Bregman in </a:t>
            </a:r>
            <a:r>
              <a:rPr lang="en-GB" sz="2600" i="1" dirty="0"/>
              <a:t>Human Kind, A Hopeful History </a:t>
            </a:r>
            <a:r>
              <a:rPr lang="en-GB" sz="2600" dirty="0"/>
              <a:t>– closeness and similarity (language convergence). </a:t>
            </a:r>
            <a:endParaRPr lang="en-GB" sz="2600" i="1" dirty="0"/>
          </a:p>
          <a:p>
            <a:pPr marL="457200" lvl="1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762656" y="647099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3461453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731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Emotional transfer and unconscious bias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990600"/>
            <a:ext cx="8194948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endParaRPr lang="en-GB" sz="2400" dirty="0"/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endParaRPr lang="en-GB" sz="2400" dirty="0"/>
          </a:p>
          <a:p>
            <a:pPr marL="400050">
              <a:buFont typeface="Wingdings" panose="05000000000000000000" pitchFamily="2" charset="2"/>
              <a:buChar char="Ø"/>
            </a:pPr>
            <a:r>
              <a:rPr lang="en-GB" sz="2400" dirty="0"/>
              <a:t>Space calls appropriately.  </a:t>
            </a:r>
          </a:p>
          <a:p>
            <a:pPr marL="4000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400050">
              <a:buFont typeface="Wingdings" panose="05000000000000000000" pitchFamily="2" charset="2"/>
              <a:buChar char="Ø"/>
            </a:pPr>
            <a:r>
              <a:rPr lang="en-GB" sz="2400" dirty="0"/>
              <a:t>Avoid confirmation bias:</a:t>
            </a:r>
          </a:p>
          <a:p>
            <a:pPr marL="800100" lvl="1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en-GB" sz="2400" dirty="0"/>
              <a:t>use open and probing questions.</a:t>
            </a:r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en-GB" sz="2400" dirty="0"/>
              <a:t>avoid leading and multiple questions. </a:t>
            </a:r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en-GB" sz="2400" dirty="0"/>
              <a:t>avoid the mom/mam/mum test.    </a:t>
            </a:r>
          </a:p>
          <a:p>
            <a:pPr marL="800100" lvl="1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400050">
              <a:buFont typeface="Wingdings" panose="05000000000000000000" pitchFamily="2" charset="2"/>
              <a:buChar char="Ø"/>
            </a:pPr>
            <a:r>
              <a:rPr lang="en-GB" sz="2400" dirty="0"/>
              <a:t>The 4 voices – </a:t>
            </a:r>
            <a:r>
              <a:rPr lang="en-GB" sz="2400" i="1" dirty="0"/>
              <a:t>Why are We Yelling? </a:t>
            </a:r>
            <a:r>
              <a:rPr lang="en-GB" sz="2400" dirty="0"/>
              <a:t>By Buster Benson. </a:t>
            </a:r>
          </a:p>
          <a:p>
            <a:pPr>
              <a:spcBef>
                <a:spcPts val="600"/>
              </a:spcBef>
              <a:buSzTx/>
              <a:buFont typeface="Wingdings" panose="05000000000000000000" pitchFamily="2" charset="2"/>
              <a:buChar char="Ø"/>
              <a:defRPr sz="2800"/>
            </a:pPr>
            <a:endParaRPr lang="en-GB" sz="2400" dirty="0"/>
          </a:p>
          <a:p>
            <a:pPr marL="800100" lvl="1"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762656" y="647099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3374670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/>
              <a:t>Difficult conversations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Hypothetical questions.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accusation list / front-load what you have to say.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Empathy v compassion (the desire to help).   Empathy can blind us.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Anger v disappointment.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Avoiding but/however. 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-150791" y="6386399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34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/>
              <a:t>Summary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Think of the appropriate communication channel.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power of talk.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Cognitive cost in text-based communications.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Client expectations and etiquette.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Listening skills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Emotional transfer and difficult conversations. 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-106059" y="6587754"/>
            <a:ext cx="781906" cy="72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06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/>
              <a:t>Restatement of learning objectives </a:t>
            </a:r>
            <a:r>
              <a:rPr lang="en-GB" sz="4400" b="1" dirty="0"/>
              <a:t>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this session, we have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identified key skills necessary to communicate clearly and effectively using the telephone.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understood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various dynamics that take place during inbound and outbound calls and adjust style accordingly</a:t>
            </a: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earnt how to implement a strategy to be more confident and effective when dealing with inbound calls or making outbound calls.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-150791" y="6386399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9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Learning objectives </a:t>
            </a:r>
            <a:r>
              <a:rPr lang="en-GB" sz="4400" b="1" dirty="0"/>
              <a:t>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end of this session, participants will be able to: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key skills necessary to communicate clearly and effectively using the telephone.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the various dynamics that take place during inbound and outbound calls and adjust style accordingly.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a strategy to be more confident and effective when dealing with inbound calls or making outbound calls.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-150791" y="6386399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5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/>
              <a:t>Communication channels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hierarchy of communication.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Vulnerable Customers.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Consumer Duty.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Check and regularly update.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Ask for permission to switch.</a:t>
            </a:r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-150791" y="6386399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2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Email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200" b="1" dirty="0"/>
              <a:t>Advantages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400" dirty="0"/>
              <a:t>Everything is in writing.   </a:t>
            </a:r>
          </a:p>
          <a:p>
            <a:r>
              <a:rPr lang="en-GB" sz="2400" dirty="0"/>
              <a:t>You can bypass the “gatekeeper”.</a:t>
            </a:r>
          </a:p>
          <a:p>
            <a:r>
              <a:rPr lang="en-GB" sz="2400" dirty="0"/>
              <a:t>Allows someone time to think.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8BD76B-8F78-DA9A-B9CE-640ABB4F3B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/>
              <a:t>Disadvantages </a:t>
            </a:r>
          </a:p>
          <a:p>
            <a:pPr marL="0" indent="0" algn="ctr">
              <a:buNone/>
            </a:pPr>
            <a:endParaRPr lang="en-GB" sz="2000" b="1" dirty="0"/>
          </a:p>
          <a:p>
            <a:r>
              <a:rPr lang="en-GB" sz="2400" dirty="0"/>
              <a:t>Can be sent too quickly, without proper thought.</a:t>
            </a:r>
          </a:p>
          <a:p>
            <a:r>
              <a:rPr lang="en-GB" sz="2400" dirty="0"/>
              <a:t>There could be another person involved.</a:t>
            </a:r>
          </a:p>
          <a:p>
            <a:r>
              <a:rPr lang="en-GB" sz="2400" dirty="0"/>
              <a:t>Difficult to pull a situation back when it goes wrong.</a:t>
            </a:r>
          </a:p>
          <a:p>
            <a:r>
              <a:rPr lang="en-GB" sz="2400" dirty="0"/>
              <a:t>Allows someone time to think.</a:t>
            </a:r>
          </a:p>
          <a:p>
            <a:r>
              <a:rPr lang="en-GB" sz="2400" dirty="0"/>
              <a:t>No auditory clues. </a:t>
            </a:r>
          </a:p>
          <a:p>
            <a:pPr marL="0" indent="0" algn="ctr">
              <a:buNone/>
            </a:pPr>
            <a:endParaRPr lang="en-GB" sz="2000" b="1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-150791" y="6386399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4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Telephone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200" b="1" dirty="0"/>
              <a:t>Advantages </a:t>
            </a:r>
          </a:p>
          <a:p>
            <a:pPr marL="0" indent="0" algn="ctr">
              <a:buNone/>
            </a:pPr>
            <a:endParaRPr lang="en-GB" sz="2600" dirty="0"/>
          </a:p>
          <a:p>
            <a:r>
              <a:rPr lang="en-GB" sz="2600" dirty="0"/>
              <a:t>More personable (rapport) </a:t>
            </a:r>
          </a:p>
          <a:p>
            <a:r>
              <a:rPr lang="en-GB" sz="2600" dirty="0"/>
              <a:t>Auditory clues. </a:t>
            </a:r>
          </a:p>
          <a:p>
            <a:r>
              <a:rPr lang="en-GB" sz="2600" dirty="0"/>
              <a:t>People are likely to be more flexible and easier to persuade.</a:t>
            </a:r>
          </a:p>
          <a:p>
            <a:r>
              <a:rPr lang="en-GB" sz="2600" dirty="0"/>
              <a:t>Often results in quicker settlement of issues. </a:t>
            </a:r>
          </a:p>
          <a:p>
            <a:r>
              <a:rPr lang="en-GB" sz="2600" dirty="0"/>
              <a:t>People are likely to be more open because it’s not “in writing”.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8BD76B-8F78-DA9A-B9CE-640ABB4F3B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200" b="1" dirty="0"/>
              <a:t>Disadvantages </a:t>
            </a:r>
          </a:p>
          <a:p>
            <a:pPr marL="0" indent="0" algn="ctr">
              <a:buNone/>
            </a:pPr>
            <a:endParaRPr lang="en-GB" sz="2000" b="1" dirty="0"/>
          </a:p>
          <a:p>
            <a:r>
              <a:rPr lang="en-GB" sz="2600" dirty="0"/>
              <a:t>No formal record.</a:t>
            </a:r>
          </a:p>
          <a:p>
            <a:r>
              <a:rPr lang="en-GB" sz="2600" dirty="0"/>
              <a:t>Availability or lack of. </a:t>
            </a:r>
          </a:p>
          <a:p>
            <a:r>
              <a:rPr lang="en-GB" sz="2600" dirty="0"/>
              <a:t>If not properly planned it can put you at a disadvantage.</a:t>
            </a:r>
          </a:p>
          <a:p>
            <a:pPr marL="0" indent="0" algn="ctr">
              <a:buNone/>
            </a:pPr>
            <a:endParaRPr lang="en-GB" sz="2000" b="1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-150791" y="6386399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8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br>
              <a:rPr lang="en-GB" b="1" dirty="0"/>
            </a:br>
            <a:r>
              <a:rPr lang="en-GB" b="1" dirty="0"/>
              <a:t>The Power of Talk  </a:t>
            </a:r>
            <a:br>
              <a:rPr lang="en-GB" sz="4400" b="1" dirty="0"/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897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When research from UCB, Illinois and Harvard is combined, we can conclude the following: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/>
              <a:t>Bad or unexpected news is better communicated by voice.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/>
              <a:t>It is almost impossible to change the way the message has been received.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/>
              <a:t>We overestimate our ability to convey the correct emotion through the written word.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/>
              <a:t>The written word can reinforce perceptions of stereotype.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Leigh Thompson in </a:t>
            </a:r>
            <a:r>
              <a:rPr lang="en-GB" sz="2800" i="1" dirty="0"/>
              <a:t>Negotiating the Sweet Spot </a:t>
            </a:r>
            <a:r>
              <a:rPr lang="en-GB" sz="2800" dirty="0"/>
              <a:t>refers to the illusion of transparency/grey effect.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200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-150791" y="6386399"/>
            <a:ext cx="1021736" cy="9505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E804D-BB72-451B-AFA2-66026C11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br>
              <a:rPr lang="en-GB" sz="4400" b="1" dirty="0"/>
            </a:br>
            <a:r>
              <a:rPr lang="en-GB" sz="4400" b="1" dirty="0"/>
              <a:t>Cognitive cost </a:t>
            </a:r>
            <a:br>
              <a:rPr lang="en-GB" sz="4400" b="1" dirty="0"/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897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A study in published in 2022 by Florida International University found: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400050" lvl="1" indent="0">
              <a:buNone/>
            </a:pPr>
            <a:r>
              <a:rPr lang="en-GB" sz="2400" b="0" i="0" dirty="0">
                <a:solidFill>
                  <a:srgbClr val="333333"/>
                </a:solidFill>
                <a:effectLst/>
              </a:rPr>
              <a:t>“The absence of cues means that text-based communication takes longer and requires more thought to arrive at a shared understanding. You have to think about what you’re writing, to make sure it’s not misinterpreted … As a result, [you] may not have the energy required to effectively deal with subsequent tasks requiring complex reasoning (e.g., writing a report) …”.</a:t>
            </a:r>
            <a:endParaRPr lang="en-GB" sz="2400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-150791" y="6386399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4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AAA-7695-4F63-A970-E3288FDA1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354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Research from Harvard Business School in the context of remote working concluded that 70% of people frequently receive “unclear” communication through email.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It also results in: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missed deadlines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passive-aggressiveness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emails ignored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It has been calculated to cost $188 billion dollars to the economy.  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2"/>
          <a:srcRect r="91591"/>
          <a:stretch>
            <a:fillRect/>
          </a:stretch>
        </p:blipFill>
        <p:spPr>
          <a:xfrm>
            <a:off x="9128464" y="-1"/>
            <a:ext cx="625136" cy="731520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5260234" y="3429825"/>
            <a:ext cx="7315200" cy="455549"/>
            <a:chOff x="0" y="0"/>
            <a:chExt cx="3935972" cy="245110"/>
          </a:xfrm>
        </p:grpSpPr>
        <p:sp>
          <p:nvSpPr>
            <p:cNvPr id="12" name="Freeform 12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6C85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-150791" y="6386399"/>
            <a:ext cx="1021736" cy="9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6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73162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Client expectations and etiquette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990600"/>
            <a:ext cx="8194948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en-GB" sz="2600" dirty="0"/>
              <a:t>Inbound – the client has a goal (why are they calling?), be sure to listen to what it is and repeat it back to them.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endParaRPr lang="en-GB" sz="26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en-GB" sz="2600" dirty="0"/>
              <a:t>Outbound – be clear and concise about your goal (why are you calling?).   Set the goals with the client beforehand, if possible. </a:t>
            </a:r>
          </a:p>
          <a:p>
            <a:pPr marL="57150" indent="0">
              <a:buNone/>
            </a:pPr>
            <a:endParaRPr lang="en-GB" sz="2600" dirty="0"/>
          </a:p>
          <a:p>
            <a:pPr marL="457200" lvl="1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762656" y="647099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405356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900</Words>
  <Application>Microsoft Office PowerPoint</Application>
  <PresentationFormat>Custom</PresentationFormat>
  <Paragraphs>160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Wingdings</vt:lpstr>
      <vt:lpstr>Arimo Bold Italics</vt:lpstr>
      <vt:lpstr>Calibri</vt:lpstr>
      <vt:lpstr>Arial</vt:lpstr>
      <vt:lpstr>Office Theme</vt:lpstr>
      <vt:lpstr>PowerPoint Presentation</vt:lpstr>
      <vt:lpstr>Learning objectives  </vt:lpstr>
      <vt:lpstr>Communication channels </vt:lpstr>
      <vt:lpstr>Email</vt:lpstr>
      <vt:lpstr>Telephone </vt:lpstr>
      <vt:lpstr> The Power of Talk   </vt:lpstr>
      <vt:lpstr> Cognitive cost  </vt:lpstr>
      <vt:lpstr>PowerPoint Presentation</vt:lpstr>
      <vt:lpstr>Client expectations and etiquette  </vt:lpstr>
      <vt:lpstr>PowerPoint Presentation</vt:lpstr>
      <vt:lpstr>PowerPoint Presentation</vt:lpstr>
      <vt:lpstr>Listening skills </vt:lpstr>
      <vt:lpstr>Emotional transfer and unconscious bias</vt:lpstr>
      <vt:lpstr>Difficult conversations</vt:lpstr>
      <vt:lpstr>Summary </vt:lpstr>
      <vt:lpstr>Restatement of learning objectives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Upskill Presentation</dc:title>
  <dc:creator>Admin</dc:creator>
  <cp:lastModifiedBy>Jeff Heasman</cp:lastModifiedBy>
  <cp:revision>139</cp:revision>
  <cp:lastPrinted>2021-08-20T12:53:10Z</cp:lastPrinted>
  <dcterms:created xsi:type="dcterms:W3CDTF">2006-08-16T00:00:00Z</dcterms:created>
  <dcterms:modified xsi:type="dcterms:W3CDTF">2023-11-22T10:55:32Z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1033-11.2.0.9363</vt:lpwstr>
  </property>
</Properties>
</file>