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82" r:id="rId3"/>
    <p:sldId id="489" r:id="rId4"/>
    <p:sldId id="491" r:id="rId5"/>
    <p:sldId id="483" r:id="rId6"/>
    <p:sldId id="488" r:id="rId7"/>
    <p:sldId id="492" r:id="rId8"/>
    <p:sldId id="484" r:id="rId9"/>
    <p:sldId id="493" r:id="rId10"/>
    <p:sldId id="468" r:id="rId11"/>
    <p:sldId id="487" r:id="rId12"/>
    <p:sldId id="494" r:id="rId13"/>
    <p:sldId id="490" r:id="rId14"/>
    <p:sldId id="443" r:id="rId15"/>
  </p:sldIdLst>
  <p:sldSz cx="9753600" cy="7315200"/>
  <p:notesSz cx="7104063" cy="10234613"/>
  <p:embeddedFontLst>
    <p:embeddedFont>
      <p:font typeface="Arimo Bold Italics" panose="020B0604020202020204" charset="0"/>
      <p:regular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2982" autoAdjust="0"/>
  </p:normalViewPr>
  <p:slideViewPr>
    <p:cSldViewPr>
      <p:cViewPr varScale="1">
        <p:scale>
          <a:sx n="59" d="100"/>
          <a:sy n="59" d="100"/>
        </p:scale>
        <p:origin x="1004" y="48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79CB73-BBAD-4926-911E-695AED5EA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0C884-829E-487D-ACCF-C0FAC8403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FF96C-E96E-4426-B8DC-9C01E41A2B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85F76-BB96-475E-931E-332C80A41F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1BD1-2F09-4E17-81B9-8574E7A8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9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62" r="156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833"/>
            <a:ext cx="9753602" cy="73143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736" y="503745"/>
            <a:ext cx="3885864" cy="455549"/>
            <a:chOff x="0" y="0"/>
            <a:chExt cx="2090804" cy="245110"/>
          </a:xfrm>
        </p:grpSpPr>
        <p:sp>
          <p:nvSpPr>
            <p:cNvPr id="4" name="Freeform 4"/>
            <p:cNvSpPr/>
            <p:nvPr/>
          </p:nvSpPr>
          <p:spPr>
            <a:xfrm>
              <a:off x="0" y="16891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7333" y="6159020"/>
            <a:ext cx="879013" cy="774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457" y="2013148"/>
            <a:ext cx="9340686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endParaRPr lang="en-US" sz="3600" b="1" dirty="0">
              <a:solidFill>
                <a:schemeClr val="bg1"/>
              </a:solidFill>
              <a:ea typeface="Arimo Bold Italics" panose="020B0704020202090204" charset="0"/>
              <a:cs typeface="+mn-lt"/>
            </a:endParaRPr>
          </a:p>
          <a:p>
            <a:pPr algn="ctr">
              <a:lnSpc>
                <a:spcPts val="3815"/>
              </a:lnSpc>
            </a:pPr>
            <a:r>
              <a:rPr lang="en-US" sz="36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5 Skills of a Future-Proofed Adviser in Insurance &amp; Financial Services </a:t>
            </a:r>
            <a:br>
              <a:rPr lang="en-GB" sz="3200" dirty="0"/>
            </a:br>
            <a:endParaRPr lang="en-US" sz="3600" spc="-61" dirty="0">
              <a:solidFill>
                <a:srgbClr val="FFFFFF"/>
              </a:solidFill>
              <a:latin typeface="Arimo Bold Italics" panose="020B070402020209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51880" y="3191826"/>
            <a:ext cx="10857360" cy="11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b="1" dirty="0">
              <a:solidFill>
                <a:srgbClr val="FFFFFF"/>
              </a:solidFill>
              <a:cs typeface="+mn-lt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Jeff Heasman MABP, PGCert CELTA, LL.B (Hons), LL.M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621352"/>
            <a:ext cx="859348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Certified Practitioner Member of the Academy of Modern Applied Psychology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Member of the Association for Business Psychology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2000" y="6367218"/>
            <a:ext cx="8593480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+mn-lt"/>
              </a:rPr>
              <a:t>linkedin.com/in/</a:t>
            </a:r>
            <a:r>
              <a:rPr lang="en-US" sz="2400" dirty="0" err="1">
                <a:solidFill>
                  <a:srgbClr val="FFFFFF"/>
                </a:solidFill>
                <a:cs typeface="+mn-lt"/>
              </a:rPr>
              <a:t>jeffheasman</a:t>
            </a:r>
            <a:endParaRPr lang="en-US" sz="2400" dirty="0">
              <a:solidFill>
                <a:srgbClr val="FFFFFF"/>
              </a:solidFill>
              <a:cs typeface="+mn-l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5420036"/>
            <a:ext cx="3572980" cy="455549"/>
            <a:chOff x="0" y="0"/>
            <a:chExt cx="2244365" cy="245110"/>
          </a:xfrm>
        </p:grpSpPr>
        <p:sp>
          <p:nvSpPr>
            <p:cNvPr id="14" name="Freeform 1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B051CB-52E1-4790-8AF8-8E92FA1F4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" y="221130"/>
            <a:ext cx="3217333" cy="895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/>
              <a:t>Skill 4 - understanding and adapting to the role of AI and big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832104">
              <a:lnSpc>
                <a:spcPct val="90000"/>
              </a:lnSpc>
              <a:spcBef>
                <a:spcPts val="600"/>
              </a:spcBef>
              <a:buNone/>
              <a:defRPr sz="2184"/>
            </a:pPr>
            <a:endParaRPr lang="en-GB" sz="2400" dirty="0"/>
          </a:p>
          <a:p>
            <a:pPr marL="0" indent="0" defTabSz="832104">
              <a:lnSpc>
                <a:spcPct val="90000"/>
              </a:lnSpc>
              <a:spcBef>
                <a:spcPts val="600"/>
              </a:spcBef>
              <a:buNone/>
              <a:defRPr sz="2184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Human in the loop.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Critical ignoring.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changing role of humans in claims – see the PwC report, </a:t>
            </a:r>
            <a:r>
              <a:rPr lang="en-GB" sz="2400" i="1" dirty="0"/>
              <a:t>Claims Workforce of the Future 2030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6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/>
              <a:t>Skill 5 – utilising ecosystems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172200"/>
          </a:xfrm>
        </p:spPr>
        <p:txBody>
          <a:bodyPr>
            <a:normAutofit/>
          </a:bodyPr>
          <a:lstStyle/>
          <a:p>
            <a:pPr marL="0" indent="0" defTabSz="832104">
              <a:lnSpc>
                <a:spcPct val="90000"/>
              </a:lnSpc>
              <a:spcBef>
                <a:spcPts val="600"/>
              </a:spcBef>
              <a:buNone/>
              <a:defRPr sz="2184"/>
            </a:pPr>
            <a:endParaRPr lang="en-GB" sz="2400" dirty="0"/>
          </a:p>
          <a:p>
            <a:pPr defTabSz="832104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184"/>
            </a:pPr>
            <a:r>
              <a:rPr lang="en-GB" sz="2400" dirty="0"/>
              <a:t>The “job to be done” theory links directly to customer expectations.  Reactive indemnity will move towards proactive risk management.  Ecosystems are key.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B6E9F0-A9CA-5473-EA4B-1453E6208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732919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GB" b="1" dirty="0"/>
              <a:t>A reminder of the 5 Skills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Building and maintaining trust.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Harnessing analytical and creative thinking. 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Recognising and handling behavioural biases. 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Understanding and adapting to the role of AI and big data.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Utilising ecosystems.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370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Restatement of learning objectives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During this session, we have: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identified the key skills that will ensure you are a future-proofed trusted adviser.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explained current and future trends in the markets and the way in which professional services are delivered.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learnt how to implement a strategy to adapt to current and future trends to remain relevant and trusted as an adviser.    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958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1BEE6CE-618D-41BA-A78A-91B88897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6" y="0"/>
            <a:ext cx="8558912" cy="7315199"/>
          </a:xfrm>
        </p:spPr>
      </p:pic>
    </p:spTree>
    <p:extLst>
      <p:ext uri="{BB962C8B-B14F-4D97-AF65-F5344CB8AC3E}">
        <p14:creationId xmlns:p14="http://schemas.microsoft.com/office/powerpoint/2010/main" val="140671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GB" b="1" dirty="0"/>
              <a:t>Learning objectives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By the end of this session, participants will be able to: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identify the key skills that will ensure you are a future-proofed trusted adviser.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explain current and future trends in the markets and the way in which professional services are delivered.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implement a strategy to adapt to current and future trends to remain relevant and trusted as an adviser.    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290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US" b="1" dirty="0"/>
              <a:t>Market 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1028700" lvl="1" indent="-571500">
              <a:buFont typeface="+mj-lt"/>
              <a:buAutoNum type="arabicPeriod"/>
            </a:pPr>
            <a:r>
              <a:rPr lang="en-GB" sz="2400" dirty="0"/>
              <a:t>KPMG / LMG – The Future of Skills in the London Market, 2019</a:t>
            </a:r>
          </a:p>
          <a:p>
            <a:pPr marL="1028700" lvl="1" indent="-571500">
              <a:buFont typeface="+mj-lt"/>
              <a:buAutoNum type="arabicPeriod"/>
            </a:pPr>
            <a:endParaRPr lang="en-GB" sz="2400" dirty="0"/>
          </a:p>
          <a:p>
            <a:pPr marL="1028700" lvl="1" indent="-571500">
              <a:buFont typeface="+mj-lt"/>
              <a:buAutoNum type="arabicPeriod"/>
            </a:pPr>
            <a:r>
              <a:rPr lang="en-GB" sz="2400" dirty="0"/>
              <a:t>Word Economic Forum - Future of Jobs Report, May 2023</a:t>
            </a:r>
          </a:p>
          <a:p>
            <a:pPr marL="1028700" lvl="1" indent="-571500">
              <a:buFont typeface="+mj-lt"/>
              <a:buAutoNum type="arabicPeriod"/>
            </a:pPr>
            <a:endParaRPr lang="en-GB" sz="2400" dirty="0"/>
          </a:p>
          <a:p>
            <a:pPr marL="1028700" lvl="1" indent="-571500">
              <a:buFont typeface="+mj-lt"/>
              <a:buAutoNum type="arabicPeriod"/>
            </a:pPr>
            <a:r>
              <a:rPr lang="en-GB" sz="2400" dirty="0"/>
              <a:t>PwC – Claims Workforce of the Future 2030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7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US" b="1" dirty="0"/>
              <a:t>Trends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Increased automation and use of big data.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“Smarter” and more demanding clients.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Increased use of generative AI (ChatGPT).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Reactive indemnity to proactive risk management.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Smarter pricing increasing competition to move beyond premiums.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The FCA increasingly emphasising the need to understand behavioural biases.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861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GB" b="1" dirty="0"/>
              <a:t>The 5 Skills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Building and maintaining trust.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Harnessing analytical and creative thinking. 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Recognising and handling behavioural biases. 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Understanding and adapting to the role of AI and big data.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Utilising ecosystems.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919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Skill 1 – building and maintaining trust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At the heart of trust is vulnerability.  Trust is a psychological state, though it occurs on a rational and emotional level.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Some research from banking suggests people already trust more in automated decision-making than human.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The trust equation by David </a:t>
            </a:r>
            <a:r>
              <a:rPr lang="en-GB" sz="2400" dirty="0" err="1"/>
              <a:t>Maister</a:t>
            </a:r>
            <a:r>
              <a:rPr lang="en-GB" sz="2400" dirty="0"/>
              <a:t> in </a:t>
            </a:r>
            <a:r>
              <a:rPr lang="en-GB" sz="2400" i="1" dirty="0"/>
              <a:t>The Trusted Advisor</a:t>
            </a:r>
            <a:r>
              <a:rPr lang="en-GB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2C359A-0350-0D0D-955D-21623A0BE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92" y="5105400"/>
            <a:ext cx="5671456" cy="15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Skill 2 – harnessing analytical and creative thinking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skill of cognitive flexibility and the pitfall of functional fixedness.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E3A59E0-4920-69F5-F383-D15135A75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97" y="2819400"/>
            <a:ext cx="7383458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83058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Skill 3 – recognizing and handling </a:t>
            </a:r>
            <a:r>
              <a:rPr lang="en-US" sz="4000" b="1" dirty="0" err="1"/>
              <a:t>behavioural</a:t>
            </a:r>
            <a:r>
              <a:rPr lang="en-US" sz="4000" b="1" dirty="0"/>
              <a:t> biases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66800"/>
            <a:ext cx="8194948" cy="5979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The FCA is increasingly putting behavioural biases at the heart of regulation – the new Consumer Duty is an example.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i="1" dirty="0"/>
              <a:t>Source: Think Again by Adam Grant  </a:t>
            </a: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75E3984-90C6-4497-6128-3951D2B6F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60" y="2709950"/>
            <a:ext cx="6088627" cy="33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0"/>
            <a:ext cx="8194948" cy="70465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Some typical biases:</a:t>
            </a:r>
          </a:p>
          <a:p>
            <a:pPr marL="857250" lvl="2" indent="0">
              <a:buNone/>
            </a:pPr>
            <a:endParaRPr lang="en-GB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Confirmation bias</a:t>
            </a:r>
          </a:p>
          <a:p>
            <a:pPr marL="400050" lvl="1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Sunken costs fallacy</a:t>
            </a:r>
          </a:p>
          <a:p>
            <a:pPr marL="400050" lvl="1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Friction avoidance</a:t>
            </a:r>
          </a:p>
          <a:p>
            <a:pPr marL="400050" lvl="1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The affection effect</a:t>
            </a:r>
          </a:p>
          <a:p>
            <a:pPr marL="400050" lvl="1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The ambiguity effect</a:t>
            </a:r>
          </a:p>
          <a:p>
            <a:pPr marL="400050" lvl="1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The recency and herd effect</a:t>
            </a: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781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552</Words>
  <Application>Microsoft Office PowerPoint</Application>
  <PresentationFormat>Custom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Calibri</vt:lpstr>
      <vt:lpstr>Arimo Bold Italics</vt:lpstr>
      <vt:lpstr>Office Theme</vt:lpstr>
      <vt:lpstr>PowerPoint Presentation</vt:lpstr>
      <vt:lpstr>Learning objectives</vt:lpstr>
      <vt:lpstr>Market research</vt:lpstr>
      <vt:lpstr>Trends </vt:lpstr>
      <vt:lpstr>The 5 Skills </vt:lpstr>
      <vt:lpstr>Skill 1 – building and maintaining trust</vt:lpstr>
      <vt:lpstr>Skill 2 – harnessing analytical and creative thinking </vt:lpstr>
      <vt:lpstr>Skill 3 – recognizing and handling behavioural biases</vt:lpstr>
      <vt:lpstr>PowerPoint Presentation</vt:lpstr>
      <vt:lpstr>Skill 4 - understanding and adapting to the role of AI and big data</vt:lpstr>
      <vt:lpstr>Skill 5 – utilising ecosystems</vt:lpstr>
      <vt:lpstr>A reminder of the 5 Skills </vt:lpstr>
      <vt:lpstr>Restatement of learning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 Presentation</dc:title>
  <dc:creator>Admin</dc:creator>
  <cp:lastModifiedBy>Jeff Heasman</cp:lastModifiedBy>
  <cp:revision>164</cp:revision>
  <cp:lastPrinted>2021-11-24T11:17:59Z</cp:lastPrinted>
  <dcterms:created xsi:type="dcterms:W3CDTF">2006-08-16T00:00:00Z</dcterms:created>
  <dcterms:modified xsi:type="dcterms:W3CDTF">2023-10-11T10:19:39Z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