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handoutMasterIdLst>
    <p:handoutMasterId r:id="rId17"/>
  </p:handoutMasterIdLst>
  <p:sldIdLst>
    <p:sldId id="256" r:id="rId2"/>
    <p:sldId id="332" r:id="rId3"/>
    <p:sldId id="344" r:id="rId4"/>
    <p:sldId id="315" r:id="rId5"/>
    <p:sldId id="350" r:id="rId6"/>
    <p:sldId id="346" r:id="rId7"/>
    <p:sldId id="347" r:id="rId8"/>
    <p:sldId id="351" r:id="rId9"/>
    <p:sldId id="348" r:id="rId10"/>
    <p:sldId id="349" r:id="rId11"/>
    <p:sldId id="353" r:id="rId12"/>
    <p:sldId id="354" r:id="rId13"/>
    <p:sldId id="343" r:id="rId14"/>
    <p:sldId id="342" r:id="rId15"/>
  </p:sldIdLst>
  <p:sldSz cx="9753600" cy="7315200"/>
  <p:notesSz cx="7104063" cy="10234613"/>
  <p:embeddedFontLst>
    <p:embeddedFont>
      <p:font typeface="Arimo Bold Italics" panose="020B0604020202020204" charset="0"/>
      <p:regular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2982" autoAdjust="0"/>
  </p:normalViewPr>
  <p:slideViewPr>
    <p:cSldViewPr>
      <p:cViewPr varScale="1">
        <p:scale>
          <a:sx n="59" d="100"/>
          <a:sy n="59" d="100"/>
        </p:scale>
        <p:origin x="1392" y="48"/>
      </p:cViewPr>
      <p:guideLst>
        <p:guide orient="horz" pos="2160"/>
        <p:guide pos="278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6" d="100"/>
          <a:sy n="46" d="100"/>
        </p:scale>
        <p:origin x="276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BF8380-CC9C-433E-887F-7C91DFA1F0E0}"/>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474CB01-8521-481B-8676-D86A63E36120}"/>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endParaRPr lang="en-GB" dirty="0"/>
          </a:p>
        </p:txBody>
      </p:sp>
      <p:sp>
        <p:nvSpPr>
          <p:cNvPr id="4" name="Footer Placeholder 3">
            <a:extLst>
              <a:ext uri="{FF2B5EF4-FFF2-40B4-BE49-F238E27FC236}">
                <a16:creationId xmlns:a16="http://schemas.microsoft.com/office/drawing/2014/main" id="{07E7EA11-F340-4072-BE39-F2C87E70F7BC}"/>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DFDA981-C2FB-419E-93E7-4956A4193F57}"/>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96DA7023-8B33-4AF1-A11F-A8A6A6ABCA06}" type="slidenum">
              <a:rPr lang="en-GB" smtClean="0"/>
              <a:t>‹#›</a:t>
            </a:fld>
            <a:endParaRPr lang="en-GB"/>
          </a:p>
        </p:txBody>
      </p:sp>
    </p:spTree>
    <p:extLst>
      <p:ext uri="{BB962C8B-B14F-4D97-AF65-F5344CB8AC3E}">
        <p14:creationId xmlns:p14="http://schemas.microsoft.com/office/powerpoint/2010/main" val="3575085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EFD42F7-718C-4B98-AAEC-167E6DDD60A7}" type="datetimeFigureOut">
              <a:rPr lang="en-US" smtClean="0"/>
              <a:t>2/8/2023</a:t>
            </a:fld>
            <a:endParaRPr lang="en-US" dirty="0"/>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0"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sp>
      </p:grpSp>
      <p:pic>
        <p:nvPicPr>
          <p:cNvPr id="6" name="Picture 6"/>
          <p:cNvPicPr>
            <a:picLocks noChangeAspect="1"/>
          </p:cNvPicPr>
          <p:nvPr/>
        </p:nvPicPr>
        <p:blipFill>
          <a:blip r:embed="rId4"/>
          <a:srcRect/>
          <a:stretch>
            <a:fillRect/>
          </a:stretch>
        </p:blipFill>
        <p:spPr>
          <a:xfrm>
            <a:off x="3217333" y="6159020"/>
            <a:ext cx="879013" cy="774966"/>
          </a:xfrm>
          <a:prstGeom prst="rect">
            <a:avLst/>
          </a:prstGeom>
        </p:spPr>
      </p:pic>
      <p:sp>
        <p:nvSpPr>
          <p:cNvPr id="9" name="TextBox 9"/>
          <p:cNvSpPr txBox="1"/>
          <p:nvPr/>
        </p:nvSpPr>
        <p:spPr>
          <a:xfrm>
            <a:off x="206457" y="2013148"/>
            <a:ext cx="9340686" cy="1461939"/>
          </a:xfrm>
          <a:prstGeom prst="rect">
            <a:avLst/>
          </a:prstGeom>
        </p:spPr>
        <p:txBody>
          <a:bodyPr lIns="0" tIns="0" rIns="0" bIns="0" rtlCol="0" anchor="t">
            <a:spAutoFit/>
          </a:bodyPr>
          <a:lstStyle/>
          <a:p>
            <a:pPr algn="ctr">
              <a:lnSpc>
                <a:spcPts val="3815"/>
              </a:lnSpc>
            </a:pPr>
            <a:r>
              <a:rPr lang="en-GB" sz="4400" b="1" dirty="0">
                <a:solidFill>
                  <a:schemeClr val="bg1"/>
                </a:solidFill>
              </a:rPr>
              <a:t>5 Habits of Highly Effective Claims Handlers in Insurance</a:t>
            </a:r>
            <a:br>
              <a:rPr lang="en-GB" sz="3200" dirty="0"/>
            </a:br>
            <a:endParaRPr lang="en-US" sz="3600" spc="-61" dirty="0">
              <a:solidFill>
                <a:srgbClr val="FFFFFF"/>
              </a:solidFill>
              <a:latin typeface="Arimo Bold Italics" panose="020B0704020202090204"/>
            </a:endParaRPr>
          </a:p>
        </p:txBody>
      </p:sp>
      <p:sp>
        <p:nvSpPr>
          <p:cNvPr id="10" name="TextBox 10"/>
          <p:cNvSpPr txBox="1"/>
          <p:nvPr/>
        </p:nvSpPr>
        <p:spPr>
          <a:xfrm>
            <a:off x="-551880" y="3191826"/>
            <a:ext cx="10857360" cy="1148715"/>
          </a:xfrm>
          <a:prstGeom prst="rect">
            <a:avLst/>
          </a:prstGeom>
        </p:spPr>
        <p:txBody>
          <a:bodyPr lIns="0" tIns="0" rIns="0" bIns="0" rtlCol="0" anchor="t">
            <a:spAutoFit/>
          </a:bodyPr>
          <a:lstStyle/>
          <a:p>
            <a:pPr algn="ctr">
              <a:lnSpc>
                <a:spcPts val="4480"/>
              </a:lnSpc>
              <a:spcBef>
                <a:spcPct val="0"/>
              </a:spcBef>
            </a:pPr>
            <a:r>
              <a:rPr lang="en-US" sz="3200" b="1" dirty="0">
                <a:solidFill>
                  <a:srgbClr val="FFFFFF"/>
                </a:solidFill>
                <a:cs typeface="+mn-lt"/>
              </a:rPr>
              <a:t>by</a:t>
            </a:r>
          </a:p>
          <a:p>
            <a:pPr algn="ctr">
              <a:lnSpc>
                <a:spcPts val="4480"/>
              </a:lnSpc>
              <a:spcBef>
                <a:spcPct val="0"/>
              </a:spcBef>
            </a:pPr>
            <a:r>
              <a:rPr lang="en-US" sz="3200" b="1" dirty="0">
                <a:solidFill>
                  <a:srgbClr val="FFFFFF"/>
                </a:solidFill>
                <a:cs typeface="+mn-lt"/>
              </a:rPr>
              <a:t>Jeff Heasman MABP, PGCert CELTA, LL.B (Hons), LL.M</a:t>
            </a:r>
          </a:p>
        </p:txBody>
      </p:sp>
      <p:sp>
        <p:nvSpPr>
          <p:cNvPr id="11" name="TextBox 11"/>
          <p:cNvSpPr txBox="1"/>
          <p:nvPr/>
        </p:nvSpPr>
        <p:spPr>
          <a:xfrm>
            <a:off x="731520" y="4621352"/>
            <a:ext cx="8593480" cy="830740"/>
          </a:xfrm>
          <a:prstGeom prst="rect">
            <a:avLst/>
          </a:prstGeom>
        </p:spPr>
        <p:txBody>
          <a:bodyPr lIns="0" tIns="0" rIns="0" bIns="0" rtlCol="0" anchor="t">
            <a:spAutoFit/>
          </a:bodyPr>
          <a:lstStyle/>
          <a:p>
            <a:pPr algn="ctr">
              <a:lnSpc>
                <a:spcPts val="3360"/>
              </a:lnSpc>
              <a:spcBef>
                <a:spcPct val="0"/>
              </a:spcBef>
            </a:pPr>
            <a:r>
              <a:rPr lang="en-US" sz="2000" b="1" dirty="0">
                <a:solidFill>
                  <a:srgbClr val="FFFFFF"/>
                </a:solidFill>
                <a:cs typeface="+mn-lt"/>
              </a:rPr>
              <a:t>Certified Practitioner Member of the Academy of Modern Applied Psychology</a:t>
            </a:r>
          </a:p>
          <a:p>
            <a:pPr algn="ctr">
              <a:lnSpc>
                <a:spcPts val="3360"/>
              </a:lnSpc>
              <a:spcBef>
                <a:spcPct val="0"/>
              </a:spcBef>
            </a:pPr>
            <a:r>
              <a:rPr lang="en-US" sz="2000" b="1" dirty="0">
                <a:solidFill>
                  <a:srgbClr val="FFFFFF"/>
                </a:solidFill>
                <a:cs typeface="+mn-lt"/>
              </a:rPr>
              <a:t>Member of the Association for Business Psychology </a:t>
            </a:r>
          </a:p>
        </p:txBody>
      </p:sp>
      <p:sp>
        <p:nvSpPr>
          <p:cNvPr id="12" name="TextBox 12"/>
          <p:cNvSpPr txBox="1"/>
          <p:nvPr/>
        </p:nvSpPr>
        <p:spPr>
          <a:xfrm>
            <a:off x="1712000" y="6367218"/>
            <a:ext cx="8593480" cy="430530"/>
          </a:xfrm>
          <a:prstGeom prst="rect">
            <a:avLst/>
          </a:prstGeom>
        </p:spPr>
        <p:txBody>
          <a:bodyPr lIns="0" tIns="0" rIns="0" bIns="0" rtlCol="0" anchor="t">
            <a:spAutoFit/>
          </a:bodyPr>
          <a:lstStyle/>
          <a:p>
            <a:pPr algn="ctr">
              <a:lnSpc>
                <a:spcPts val="3360"/>
              </a:lnSpc>
              <a:spcBef>
                <a:spcPct val="0"/>
              </a:spcBef>
            </a:pPr>
            <a:r>
              <a:rPr lang="en-US" sz="2400" dirty="0">
                <a:solidFill>
                  <a:srgbClr val="FFFFFF"/>
                </a:solidFill>
                <a:cs typeface="+mn-lt"/>
              </a:rPr>
              <a:t>linkedin.com/in/</a:t>
            </a:r>
            <a:r>
              <a:rPr lang="en-US" sz="2400" dirty="0" err="1">
                <a:solidFill>
                  <a:srgbClr val="FFFFFF"/>
                </a:solidFill>
                <a:cs typeface="+mn-lt"/>
              </a:rPr>
              <a:t>jeffheasman</a:t>
            </a:r>
            <a:endParaRPr lang="en-US" sz="2400" dirty="0">
              <a:solidFill>
                <a:srgbClr val="FFFFFF"/>
              </a:solidFill>
              <a:cs typeface="+mn-lt"/>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274638"/>
            <a:ext cx="8229600" cy="1096962"/>
          </a:xfrm>
        </p:spPr>
        <p:txBody>
          <a:bodyPr>
            <a:normAutofit fontScale="90000"/>
          </a:bodyPr>
          <a:lstStyle/>
          <a:p>
            <a:pPr algn="l"/>
            <a:br>
              <a:rPr lang="en-GB" b="1" dirty="0"/>
            </a:br>
            <a:r>
              <a:rPr lang="en-GB" b="1" dirty="0"/>
              <a:t>Habit 5 –  summarise and apply </a:t>
            </a:r>
            <a:br>
              <a:rPr lang="en-GB" sz="4400" b="1" dirty="0"/>
            </a:b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lnSpcReduction="10000"/>
          </a:bodyPr>
          <a:lstStyle/>
          <a:p>
            <a:pPr marL="0" indent="0">
              <a:buNone/>
            </a:pPr>
            <a:endParaRPr lang="en-GB" sz="2600" dirty="0"/>
          </a:p>
          <a:p>
            <a:pPr>
              <a:buFont typeface="Wingdings" panose="05000000000000000000" pitchFamily="2" charset="2"/>
              <a:buChar char="Ø"/>
            </a:pPr>
            <a:r>
              <a:rPr lang="en-GB" sz="2600" dirty="0"/>
              <a:t>Simplify and apply.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A highly effective method:</a:t>
            </a:r>
          </a:p>
          <a:p>
            <a:pPr marL="0" indent="0">
              <a:buNone/>
            </a:pPr>
            <a:endParaRPr lang="en-GB" sz="2600" dirty="0"/>
          </a:p>
          <a:p>
            <a:pPr marL="0" indent="0">
              <a:buNone/>
            </a:pPr>
            <a:r>
              <a:rPr lang="en-GB" sz="2600" dirty="0"/>
              <a:t>	</a:t>
            </a:r>
            <a:r>
              <a:rPr lang="en-GB" sz="2600" b="1" dirty="0"/>
              <a:t>C</a:t>
            </a:r>
            <a:r>
              <a:rPr lang="en-GB" sz="2600" dirty="0"/>
              <a:t>laim</a:t>
            </a:r>
          </a:p>
          <a:p>
            <a:pPr marL="0" indent="0">
              <a:buNone/>
            </a:pPr>
            <a:r>
              <a:rPr lang="en-GB" sz="2600" dirty="0"/>
              <a:t>	</a:t>
            </a:r>
            <a:r>
              <a:rPr lang="en-GB" sz="2600" b="1" dirty="0"/>
              <a:t>L</a:t>
            </a:r>
            <a:r>
              <a:rPr lang="en-GB" sz="2600" dirty="0"/>
              <a:t>aw</a:t>
            </a:r>
          </a:p>
          <a:p>
            <a:pPr marL="0" indent="0">
              <a:buNone/>
            </a:pPr>
            <a:r>
              <a:rPr lang="en-GB" sz="2600" dirty="0"/>
              <a:t>	</a:t>
            </a:r>
            <a:r>
              <a:rPr lang="en-GB" sz="2600" b="1" dirty="0"/>
              <a:t>E</a:t>
            </a:r>
            <a:r>
              <a:rPr lang="en-GB" sz="2600" dirty="0"/>
              <a:t>valuation </a:t>
            </a:r>
          </a:p>
          <a:p>
            <a:pPr marL="0" indent="0">
              <a:buNone/>
            </a:pPr>
            <a:r>
              <a:rPr lang="en-GB" sz="2600" dirty="0"/>
              <a:t>	</a:t>
            </a:r>
            <a:r>
              <a:rPr lang="en-GB" sz="2600" b="1" dirty="0"/>
              <a:t>O</a:t>
            </a:r>
            <a:r>
              <a:rPr lang="en-GB" sz="2600" dirty="0"/>
              <a:t>utcome</a:t>
            </a:r>
          </a:p>
          <a:p>
            <a:pPr marL="0" indent="0">
              <a:buNone/>
            </a:pPr>
            <a:r>
              <a:rPr lang="en-GB" sz="2600" dirty="0"/>
              <a:t> </a:t>
            </a:r>
          </a:p>
          <a:p>
            <a:pPr marL="0" indent="0">
              <a:buNone/>
            </a:pPr>
            <a:r>
              <a:rPr lang="en-GB" sz="2600" b="1" dirty="0"/>
              <a:t>Impact: </a:t>
            </a:r>
            <a:r>
              <a:rPr lang="en-GB" sz="2600" dirty="0"/>
              <a:t>the customer / third party is able to see and understand what has been considered and how it applies to their specific situation. </a:t>
            </a:r>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476999"/>
            <a:ext cx="1021736" cy="859971"/>
          </a:xfrm>
          <a:prstGeom prst="rect">
            <a:avLst/>
          </a:prstGeom>
        </p:spPr>
      </p:pic>
    </p:spTree>
    <p:extLst>
      <p:ext uri="{BB962C8B-B14F-4D97-AF65-F5344CB8AC3E}">
        <p14:creationId xmlns:p14="http://schemas.microsoft.com/office/powerpoint/2010/main" val="18193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274638"/>
            <a:ext cx="8229600" cy="1096962"/>
          </a:xfrm>
        </p:spPr>
        <p:txBody>
          <a:bodyPr>
            <a:normAutofit fontScale="90000"/>
          </a:bodyPr>
          <a:lstStyle/>
          <a:p>
            <a:pPr algn="l"/>
            <a:r>
              <a:rPr lang="en-GB" sz="4400" b="1" dirty="0"/>
              <a:t>An example – the facts</a:t>
            </a:r>
            <a:br>
              <a:rPr lang="en-GB" sz="4400" b="1" dirty="0"/>
            </a:b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fontScale="92500" lnSpcReduction="20000"/>
          </a:bodyPr>
          <a:lstStyle/>
          <a:p>
            <a:pPr marL="0" indent="0">
              <a:buNone/>
            </a:pPr>
            <a:endParaRPr lang="en-GB" sz="2600" dirty="0"/>
          </a:p>
          <a:p>
            <a:pPr marL="0" indent="0">
              <a:buNone/>
            </a:pPr>
            <a:r>
              <a:rPr lang="en-GB" sz="2800" dirty="0"/>
              <a:t>Susan is a chartered surveyor and she prepared a structural report on a property that John was interested in buying.  Susan’s report concluded there was no structural issues.  Based on that report, John purchased the property for £220,000.  It transpired there was subsidence at the property and Susan should have highlighted this in her report.  John now intends to sell the property because he doesn’t want the hassle of repairs.  The revised value of the property is £130,000.  John makes a claim against Susan.  </a:t>
            </a:r>
          </a:p>
          <a:p>
            <a:pPr marL="0" indent="0">
              <a:buNone/>
            </a:pPr>
            <a:endParaRPr lang="en-GB" sz="2800" dirty="0"/>
          </a:p>
          <a:p>
            <a:pPr marL="0" indent="0">
              <a:buNone/>
            </a:pPr>
            <a:r>
              <a:rPr lang="en-GB" sz="2800" dirty="0"/>
              <a:t>Susan contacts you and asks whether John can sue her because she heard from her friend that John can’t claim for pure economic loss.</a:t>
            </a:r>
          </a:p>
          <a:p>
            <a:pPr marL="0" indent="0">
              <a:buNone/>
            </a:pPr>
            <a:endParaRPr lang="en-GB" sz="2800" dirty="0"/>
          </a:p>
          <a:p>
            <a:pPr marL="0" indent="0">
              <a:buNone/>
            </a:pPr>
            <a:r>
              <a:rPr lang="en-GB" sz="2800" dirty="0"/>
              <a:t>Advise Susan.  </a:t>
            </a:r>
          </a:p>
          <a:p>
            <a:pPr marL="0" indent="0">
              <a:buNone/>
            </a:pPr>
            <a:endParaRPr lang="en-GB" sz="26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629399"/>
            <a:ext cx="1021736" cy="761999"/>
          </a:xfrm>
          <a:prstGeom prst="rect">
            <a:avLst/>
          </a:prstGeom>
        </p:spPr>
      </p:pic>
    </p:spTree>
    <p:extLst>
      <p:ext uri="{BB962C8B-B14F-4D97-AF65-F5344CB8AC3E}">
        <p14:creationId xmlns:p14="http://schemas.microsoft.com/office/powerpoint/2010/main" val="3879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274638"/>
            <a:ext cx="8229600" cy="1096962"/>
          </a:xfrm>
        </p:spPr>
        <p:txBody>
          <a:bodyPr>
            <a:normAutofit fontScale="90000"/>
          </a:bodyPr>
          <a:lstStyle/>
          <a:p>
            <a:pPr algn="l"/>
            <a:r>
              <a:rPr lang="en-GB" sz="4400" b="1" dirty="0"/>
              <a:t>An example – </a:t>
            </a:r>
            <a:r>
              <a:rPr lang="en-GB" b="1" dirty="0"/>
              <a:t>advice using CLEO</a:t>
            </a:r>
            <a:br>
              <a:rPr lang="en-GB" sz="4400" b="1" dirty="0"/>
            </a:b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fontScale="92500" lnSpcReduction="10000"/>
          </a:bodyPr>
          <a:lstStyle/>
          <a:p>
            <a:pPr marL="0" indent="0">
              <a:buNone/>
            </a:pPr>
            <a:endParaRPr lang="en-GB" sz="2600" dirty="0"/>
          </a:p>
          <a:p>
            <a:pPr marL="0" indent="0">
              <a:buNone/>
            </a:pPr>
            <a:r>
              <a:rPr lang="en-GB" sz="2800" b="1" dirty="0"/>
              <a:t>(C) </a:t>
            </a:r>
            <a:r>
              <a:rPr lang="en-GB" sz="2800" dirty="0"/>
              <a:t>The claim by John is for pure economic loss and generally this is not recoverable in law. </a:t>
            </a:r>
            <a:r>
              <a:rPr lang="en-GB" sz="2800" b="1" dirty="0"/>
              <a:t>(L) </a:t>
            </a:r>
            <a:r>
              <a:rPr lang="en-GB" sz="2800" dirty="0"/>
              <a:t>However, the law states that where there is a special relationship (surveyor/client) and someone has relied on your professional skill and judgement to their detriment, they may be able to recover damages for pure economic loss. </a:t>
            </a:r>
            <a:r>
              <a:rPr lang="en-GB" sz="2800" b="1" dirty="0"/>
              <a:t> (E) </a:t>
            </a:r>
            <a:r>
              <a:rPr lang="en-GB" sz="2800" dirty="0"/>
              <a:t>In your case, John engaged you as a professional and he relied on your professional skill and judgement.  You knew, or ought to have known, that John was relying on your advice and it was reasonable for him to do so.  Unfortunately, the advice was not correct and he relied on this to his detriment. </a:t>
            </a:r>
            <a:r>
              <a:rPr lang="en-GB" sz="2800" b="1" dirty="0"/>
              <a:t>(O) </a:t>
            </a:r>
            <a:r>
              <a:rPr lang="en-GB" sz="2800" dirty="0"/>
              <a:t>The outcome is that John will be able to pursue a claim for pure economic loss and he has reasonable prospects of success.  </a:t>
            </a:r>
          </a:p>
          <a:p>
            <a:pPr marL="0" indent="0">
              <a:buNone/>
            </a:pPr>
            <a:endParaRPr lang="en-GB" sz="26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99817" y="6648676"/>
            <a:ext cx="1021736" cy="783771"/>
          </a:xfrm>
          <a:prstGeom prst="rect">
            <a:avLst/>
          </a:prstGeom>
        </p:spPr>
      </p:pic>
    </p:spTree>
    <p:extLst>
      <p:ext uri="{BB962C8B-B14F-4D97-AF65-F5344CB8AC3E}">
        <p14:creationId xmlns:p14="http://schemas.microsoft.com/office/powerpoint/2010/main" val="179576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8305800" cy="1173162"/>
          </a:xfrm>
        </p:spPr>
        <p:txBody>
          <a:bodyPr>
            <a:normAutofit/>
          </a:bodyPr>
          <a:lstStyle/>
          <a:p>
            <a:pPr algn="l"/>
            <a:r>
              <a:rPr lang="en-US" b="1" dirty="0"/>
              <a:t>The 5 habits </a:t>
            </a:r>
          </a:p>
        </p:txBody>
      </p:sp>
      <p:sp>
        <p:nvSpPr>
          <p:cNvPr id="8" name="Content Placeholder 7">
            <a:extLst>
              <a:ext uri="{FF2B5EF4-FFF2-40B4-BE49-F238E27FC236}">
                <a16:creationId xmlns:a16="http://schemas.microsoft.com/office/drawing/2014/main" id="{3B0EDC00-1870-4841-869D-7E0A56D709AB}"/>
              </a:ext>
            </a:extLst>
          </p:cNvPr>
          <p:cNvSpPr>
            <a:spLocks noGrp="1"/>
          </p:cNvSpPr>
          <p:nvPr>
            <p:ph idx="1"/>
          </p:nvPr>
        </p:nvSpPr>
        <p:spPr>
          <a:xfrm>
            <a:off x="1406252" y="990600"/>
            <a:ext cx="8194948" cy="5715000"/>
          </a:xfrm>
        </p:spPr>
        <p:txBody>
          <a:bodyPr>
            <a:normAutofit/>
          </a:bodyPr>
          <a:lstStyle/>
          <a:p>
            <a:pPr marL="0" indent="0">
              <a:buNone/>
            </a:pPr>
            <a:endParaRPr lang="en-GB" sz="2400" dirty="0"/>
          </a:p>
          <a:p>
            <a:pPr marL="0" indent="0">
              <a:spcBef>
                <a:spcPts val="600"/>
              </a:spcBef>
              <a:buSzTx/>
              <a:buNone/>
              <a:defRPr sz="2800"/>
            </a:pPr>
            <a:r>
              <a:rPr lang="en-GB" sz="2400" dirty="0"/>
              <a:t>Highly effective claims handlers always:</a:t>
            </a:r>
          </a:p>
          <a:p>
            <a:pPr marL="0" indent="0">
              <a:spcBef>
                <a:spcPts val="600"/>
              </a:spcBef>
              <a:buSzTx/>
              <a:buNone/>
              <a:defRPr sz="2800"/>
            </a:pPr>
            <a:endParaRPr lang="en-GB" sz="2400" dirty="0"/>
          </a:p>
          <a:p>
            <a:pPr marL="457200" indent="-457200">
              <a:spcBef>
                <a:spcPts val="600"/>
              </a:spcBef>
              <a:buSzTx/>
              <a:buFont typeface="+mj-lt"/>
              <a:buAutoNum type="arabicPeriod"/>
              <a:defRPr sz="2800"/>
            </a:pPr>
            <a:r>
              <a:rPr lang="en-GB" sz="2400" dirty="0"/>
              <a:t>seek disconfirmation, not confirmation;</a:t>
            </a:r>
          </a:p>
          <a:p>
            <a:pPr marL="457200" indent="-457200">
              <a:spcBef>
                <a:spcPts val="600"/>
              </a:spcBef>
              <a:buSzTx/>
              <a:buFont typeface="+mj-lt"/>
              <a:buAutoNum type="arabicPeriod"/>
              <a:defRPr sz="2800"/>
            </a:pPr>
            <a:endParaRPr lang="en-GB" sz="2400" dirty="0"/>
          </a:p>
          <a:p>
            <a:pPr marL="457200" indent="-457200">
              <a:spcBef>
                <a:spcPts val="600"/>
              </a:spcBef>
              <a:buSzTx/>
              <a:buFont typeface="+mj-lt"/>
              <a:buAutoNum type="arabicPeriod"/>
              <a:defRPr sz="2800"/>
            </a:pPr>
            <a:r>
              <a:rPr lang="en-GB" sz="2400" dirty="0"/>
              <a:t>avoid splitting the difference;</a:t>
            </a:r>
          </a:p>
          <a:p>
            <a:pPr marL="457200" indent="-457200">
              <a:spcBef>
                <a:spcPts val="600"/>
              </a:spcBef>
              <a:buSzTx/>
              <a:buFont typeface="+mj-lt"/>
              <a:buAutoNum type="arabicPeriod"/>
              <a:defRPr sz="2800"/>
            </a:pPr>
            <a:endParaRPr lang="en-GB" sz="2400" dirty="0"/>
          </a:p>
          <a:p>
            <a:pPr marL="457200" indent="-457200">
              <a:spcBef>
                <a:spcPts val="600"/>
              </a:spcBef>
              <a:buSzTx/>
              <a:buFont typeface="+mj-lt"/>
              <a:buAutoNum type="arabicPeriod"/>
              <a:defRPr sz="2800"/>
            </a:pPr>
            <a:r>
              <a:rPr lang="en-GB" sz="2400" dirty="0"/>
              <a:t>focus on solutions rather than problems;</a:t>
            </a:r>
          </a:p>
          <a:p>
            <a:pPr marL="457200" indent="-457200">
              <a:spcBef>
                <a:spcPts val="600"/>
              </a:spcBef>
              <a:buSzTx/>
              <a:buFont typeface="+mj-lt"/>
              <a:buAutoNum type="arabicPeriod"/>
              <a:defRPr sz="2800"/>
            </a:pPr>
            <a:endParaRPr lang="en-GB" sz="2400" dirty="0"/>
          </a:p>
          <a:p>
            <a:pPr marL="457200" indent="-457200">
              <a:spcBef>
                <a:spcPts val="600"/>
              </a:spcBef>
              <a:buSzTx/>
              <a:buFont typeface="+mj-lt"/>
              <a:buAutoNum type="arabicPeriod"/>
              <a:defRPr sz="2800"/>
            </a:pPr>
            <a:r>
              <a:rPr lang="en-GB" sz="2400" dirty="0"/>
              <a:t>ask more than they state; and</a:t>
            </a:r>
          </a:p>
          <a:p>
            <a:pPr marL="457200" indent="-457200">
              <a:spcBef>
                <a:spcPts val="600"/>
              </a:spcBef>
              <a:buSzTx/>
              <a:buFont typeface="+mj-lt"/>
              <a:buAutoNum type="arabicPeriod"/>
              <a:defRPr sz="2800"/>
            </a:pPr>
            <a:endParaRPr lang="en-GB" sz="2400" dirty="0"/>
          </a:p>
          <a:p>
            <a:pPr marL="457200" indent="-457200">
              <a:spcBef>
                <a:spcPts val="600"/>
              </a:spcBef>
              <a:buFont typeface="+mj-lt"/>
              <a:buAutoNum type="arabicPeriod"/>
              <a:defRPr sz="2800"/>
            </a:pPr>
            <a:r>
              <a:rPr lang="en-GB" sz="2400" dirty="0"/>
              <a:t>summarise and show how the law/policy terms apply.    </a:t>
            </a:r>
          </a:p>
          <a:p>
            <a:pPr marL="0" indent="0">
              <a:spcBef>
                <a:spcPts val="600"/>
              </a:spcBef>
              <a:buSzTx/>
              <a:buNone/>
              <a:defRPr sz="2800"/>
            </a:pPr>
            <a:endParaRPr lang="en-GB" sz="2400" dirty="0"/>
          </a:p>
        </p:txBody>
      </p:sp>
      <p:pic>
        <p:nvPicPr>
          <p:cNvPr id="14" name="Picture 14"/>
          <p:cNvPicPr>
            <a:picLocks noChangeAspect="1"/>
          </p:cNvPicPr>
          <p:nvPr/>
        </p:nvPicPr>
        <p:blipFill>
          <a:blip r:embed="rId2"/>
          <a:srcRect r="66477"/>
          <a:stretch>
            <a:fillRect/>
          </a:stretch>
        </p:blipFill>
        <p:spPr>
          <a:xfrm>
            <a:off x="8762656" y="6470990"/>
            <a:ext cx="1021736" cy="950572"/>
          </a:xfrm>
          <a:prstGeom prst="rect">
            <a:avLst/>
          </a:prstGeom>
        </p:spPr>
      </p:pic>
      <p:pic>
        <p:nvPicPr>
          <p:cNvPr id="4" name="Picture 2"/>
          <p:cNvPicPr>
            <a:picLocks noChangeAspect="1"/>
          </p:cNvPicPr>
          <p:nvPr/>
        </p:nvPicPr>
        <p:blipFill rotWithShape="1">
          <a:blip r:embed="rId3"/>
          <a:srcRect t="798" r="88376"/>
          <a:stretch>
            <a:fillRect/>
          </a:stretch>
        </p:blipFill>
        <p:spPr>
          <a:xfrm rot="-10800000">
            <a:off x="-76200" y="-2"/>
            <a:ext cx="864122" cy="7315201"/>
          </a:xfrm>
          <a:prstGeom prst="rect">
            <a:avLst/>
          </a:prstGeom>
        </p:spPr>
      </p:pic>
      <p:grpSp>
        <p:nvGrpSpPr>
          <p:cNvPr id="5" name="Group 3"/>
          <p:cNvGrpSpPr/>
          <p:nvPr/>
        </p:nvGrpSpPr>
        <p:grpSpPr>
          <a:xfrm rot="5400000">
            <a:off x="-2651429" y="3429825"/>
            <a:ext cx="7315200" cy="455549"/>
            <a:chOff x="0" y="0"/>
            <a:chExt cx="3935972" cy="245110"/>
          </a:xfrm>
        </p:grpSpPr>
        <p:sp>
          <p:nvSpPr>
            <p:cNvPr id="6" name="Freeform 4"/>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7" name="Freeform 5"/>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28AD18"/>
            </a:solidFill>
          </p:spPr>
        </p:sp>
      </p:grpSp>
    </p:spTree>
    <p:extLst>
      <p:ext uri="{BB962C8B-B14F-4D97-AF65-F5344CB8AC3E}">
        <p14:creationId xmlns:p14="http://schemas.microsoft.com/office/powerpoint/2010/main" val="219971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p:txBody>
          <a:bodyPr>
            <a:normAutofit fontScale="90000"/>
          </a:bodyPr>
          <a:lstStyle/>
          <a:p>
            <a:pPr algn="l"/>
            <a:r>
              <a:rPr lang="en-GB" b="1" dirty="0"/>
              <a:t>Restatement of learning objectives </a:t>
            </a:r>
            <a:r>
              <a:rPr lang="en-GB" sz="4400" b="1" dirty="0"/>
              <a:t> </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6629400"/>
          </a:xfrm>
        </p:spPr>
        <p:txBody>
          <a:bodyPr>
            <a:normAutofit/>
          </a:bodyPr>
          <a:lstStyle/>
          <a:p>
            <a:pPr>
              <a:buFont typeface="Wingdings" panose="05000000000000000000" pitchFamily="2" charset="2"/>
              <a:buChar char="Ø"/>
            </a:pPr>
            <a:endParaRPr lang="en-GB" sz="2000" dirty="0"/>
          </a:p>
          <a:p>
            <a:pPr>
              <a:buFont typeface="Wingdings" panose="05000000000000000000" pitchFamily="2" charset="2"/>
              <a:buChar char="Ø"/>
            </a:pPr>
            <a:endParaRPr lang="en-GB" sz="2000" dirty="0"/>
          </a:p>
          <a:p>
            <a:pPr marL="0" indent="0">
              <a:buNone/>
            </a:pPr>
            <a:r>
              <a:rPr lang="en-GB" sz="2400" dirty="0"/>
              <a:t>During this session, we have:</a:t>
            </a:r>
          </a:p>
          <a:p>
            <a:pPr marL="0" indent="0">
              <a:buNone/>
            </a:pPr>
            <a:endParaRPr lang="en-GB" sz="2400" dirty="0"/>
          </a:p>
          <a:p>
            <a:pPr>
              <a:buFont typeface="Wingdings" panose="05000000000000000000" pitchFamily="2" charset="2"/>
              <a:buChar char="Ø"/>
            </a:pPr>
            <a:r>
              <a:rPr lang="en-GB" sz="2400" dirty="0"/>
              <a:t>identified the 5 habits of highly effective claims handlers.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explained how these five habits impact the claims process both from the insurer and customer perspectives.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learnt how to implement a strategy to be a highly effective claims handler. </a:t>
            </a:r>
          </a:p>
          <a:p>
            <a:pPr marL="0" indent="0">
              <a:buNone/>
            </a:pPr>
            <a:endParaRPr lang="en-GB" sz="24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386399"/>
            <a:ext cx="1021736" cy="950572"/>
          </a:xfrm>
          <a:prstGeom prst="rect">
            <a:avLst/>
          </a:prstGeom>
        </p:spPr>
      </p:pic>
    </p:spTree>
    <p:extLst>
      <p:ext uri="{BB962C8B-B14F-4D97-AF65-F5344CB8AC3E}">
        <p14:creationId xmlns:p14="http://schemas.microsoft.com/office/powerpoint/2010/main" val="12053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p:txBody>
          <a:bodyPr/>
          <a:lstStyle/>
          <a:p>
            <a:pPr algn="l"/>
            <a:r>
              <a:rPr lang="en-GB" b="1" dirty="0"/>
              <a:t>Learning objectives </a:t>
            </a:r>
            <a:r>
              <a:rPr lang="en-GB" sz="4400" b="1" dirty="0"/>
              <a:t> </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6629400"/>
          </a:xfrm>
        </p:spPr>
        <p:txBody>
          <a:bodyPr>
            <a:normAutofit/>
          </a:bodyPr>
          <a:lstStyle/>
          <a:p>
            <a:pPr>
              <a:buFont typeface="Wingdings" panose="05000000000000000000" pitchFamily="2" charset="2"/>
              <a:buChar char="Ø"/>
            </a:pPr>
            <a:endParaRPr lang="en-GB" sz="2000" dirty="0"/>
          </a:p>
          <a:p>
            <a:pPr>
              <a:buFont typeface="Wingdings" panose="05000000000000000000" pitchFamily="2" charset="2"/>
              <a:buChar char="Ø"/>
            </a:pPr>
            <a:endParaRPr lang="en-GB" sz="2000" dirty="0"/>
          </a:p>
          <a:p>
            <a:pPr marL="0" indent="0">
              <a:buNone/>
            </a:pPr>
            <a:r>
              <a:rPr lang="en-GB" sz="2400" dirty="0"/>
              <a:t>By the end of this session, participants will be able to:</a:t>
            </a:r>
          </a:p>
          <a:p>
            <a:pPr marL="0" indent="0">
              <a:buNone/>
            </a:pPr>
            <a:endParaRPr lang="en-GB" sz="2400" dirty="0"/>
          </a:p>
          <a:p>
            <a:pPr>
              <a:buFont typeface="Wingdings" panose="05000000000000000000" pitchFamily="2" charset="2"/>
              <a:buChar char="Ø"/>
            </a:pPr>
            <a:r>
              <a:rPr lang="en-GB" sz="2400" dirty="0"/>
              <a:t>identify the 5 habits of highly effective claims handlers.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explain how these five habits impact the claims process both from the insurer and customer perspectives.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implement a strategy to be a highly effective claims handler. </a:t>
            </a:r>
          </a:p>
          <a:p>
            <a:pPr marL="0" indent="0">
              <a:buNone/>
            </a:pPr>
            <a:endParaRPr lang="en-GB" sz="24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386399"/>
            <a:ext cx="1021736" cy="950572"/>
          </a:xfrm>
          <a:prstGeom prst="rect">
            <a:avLst/>
          </a:prstGeom>
        </p:spPr>
      </p:pic>
    </p:spTree>
    <p:extLst>
      <p:ext uri="{BB962C8B-B14F-4D97-AF65-F5344CB8AC3E}">
        <p14:creationId xmlns:p14="http://schemas.microsoft.com/office/powerpoint/2010/main" val="302105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8305800" cy="1173162"/>
          </a:xfrm>
        </p:spPr>
        <p:txBody>
          <a:bodyPr>
            <a:normAutofit/>
          </a:bodyPr>
          <a:lstStyle/>
          <a:p>
            <a:pPr algn="l"/>
            <a:r>
              <a:rPr lang="en-US" b="1" dirty="0"/>
              <a:t>The 5 habits </a:t>
            </a:r>
          </a:p>
        </p:txBody>
      </p:sp>
      <p:sp>
        <p:nvSpPr>
          <p:cNvPr id="8" name="Content Placeholder 7">
            <a:extLst>
              <a:ext uri="{FF2B5EF4-FFF2-40B4-BE49-F238E27FC236}">
                <a16:creationId xmlns:a16="http://schemas.microsoft.com/office/drawing/2014/main" id="{3B0EDC00-1870-4841-869D-7E0A56D709AB}"/>
              </a:ext>
            </a:extLst>
          </p:cNvPr>
          <p:cNvSpPr>
            <a:spLocks noGrp="1"/>
          </p:cNvSpPr>
          <p:nvPr>
            <p:ph idx="1"/>
          </p:nvPr>
        </p:nvSpPr>
        <p:spPr>
          <a:xfrm>
            <a:off x="1406252" y="990600"/>
            <a:ext cx="8194948" cy="5715000"/>
          </a:xfrm>
        </p:spPr>
        <p:txBody>
          <a:bodyPr>
            <a:normAutofit/>
          </a:bodyPr>
          <a:lstStyle/>
          <a:p>
            <a:pPr marL="0" indent="0">
              <a:buNone/>
            </a:pPr>
            <a:endParaRPr lang="en-GB" sz="2400" dirty="0"/>
          </a:p>
          <a:p>
            <a:pPr marL="0" indent="0">
              <a:spcBef>
                <a:spcPts val="600"/>
              </a:spcBef>
              <a:buSzTx/>
              <a:buNone/>
              <a:defRPr sz="2800"/>
            </a:pPr>
            <a:r>
              <a:rPr lang="en-GB" sz="2400" dirty="0"/>
              <a:t>Highly effective claims handlers always:</a:t>
            </a:r>
          </a:p>
          <a:p>
            <a:pPr marL="0" indent="0">
              <a:spcBef>
                <a:spcPts val="600"/>
              </a:spcBef>
              <a:buSzTx/>
              <a:buNone/>
              <a:defRPr sz="2800"/>
            </a:pPr>
            <a:endParaRPr lang="en-GB" sz="2400" dirty="0"/>
          </a:p>
          <a:p>
            <a:pPr marL="457200" indent="-457200">
              <a:spcBef>
                <a:spcPts val="600"/>
              </a:spcBef>
              <a:buSzTx/>
              <a:buFont typeface="+mj-lt"/>
              <a:buAutoNum type="arabicPeriod"/>
              <a:defRPr sz="2800"/>
            </a:pPr>
            <a:r>
              <a:rPr lang="en-GB" sz="2400" dirty="0"/>
              <a:t>seek disconfirmation, not confirmation;</a:t>
            </a:r>
          </a:p>
          <a:p>
            <a:pPr marL="457200" indent="-457200">
              <a:spcBef>
                <a:spcPts val="600"/>
              </a:spcBef>
              <a:buSzTx/>
              <a:buFont typeface="+mj-lt"/>
              <a:buAutoNum type="arabicPeriod"/>
              <a:defRPr sz="2800"/>
            </a:pPr>
            <a:endParaRPr lang="en-GB" sz="2400" dirty="0"/>
          </a:p>
          <a:p>
            <a:pPr marL="457200" indent="-457200">
              <a:spcBef>
                <a:spcPts val="600"/>
              </a:spcBef>
              <a:buSzTx/>
              <a:buFont typeface="+mj-lt"/>
              <a:buAutoNum type="arabicPeriod"/>
              <a:defRPr sz="2800"/>
            </a:pPr>
            <a:r>
              <a:rPr lang="en-GB" sz="2400" dirty="0"/>
              <a:t>avoid splitting the difference;</a:t>
            </a:r>
          </a:p>
          <a:p>
            <a:pPr marL="457200" indent="-457200">
              <a:spcBef>
                <a:spcPts val="600"/>
              </a:spcBef>
              <a:buSzTx/>
              <a:buFont typeface="+mj-lt"/>
              <a:buAutoNum type="arabicPeriod"/>
              <a:defRPr sz="2800"/>
            </a:pPr>
            <a:endParaRPr lang="en-GB" sz="2400" dirty="0"/>
          </a:p>
          <a:p>
            <a:pPr marL="457200" indent="-457200">
              <a:spcBef>
                <a:spcPts val="600"/>
              </a:spcBef>
              <a:buSzTx/>
              <a:buFont typeface="+mj-lt"/>
              <a:buAutoNum type="arabicPeriod"/>
              <a:defRPr sz="2800"/>
            </a:pPr>
            <a:r>
              <a:rPr lang="en-GB" sz="2400" dirty="0"/>
              <a:t>focus on solutions rather than problems;</a:t>
            </a:r>
          </a:p>
          <a:p>
            <a:pPr marL="457200" indent="-457200">
              <a:spcBef>
                <a:spcPts val="600"/>
              </a:spcBef>
              <a:buSzTx/>
              <a:buFont typeface="+mj-lt"/>
              <a:buAutoNum type="arabicPeriod"/>
              <a:defRPr sz="2800"/>
            </a:pPr>
            <a:endParaRPr lang="en-GB" sz="2400" dirty="0"/>
          </a:p>
          <a:p>
            <a:pPr marL="457200" indent="-457200">
              <a:spcBef>
                <a:spcPts val="600"/>
              </a:spcBef>
              <a:buSzTx/>
              <a:buFont typeface="+mj-lt"/>
              <a:buAutoNum type="arabicPeriod"/>
              <a:defRPr sz="2800"/>
            </a:pPr>
            <a:r>
              <a:rPr lang="en-GB" sz="2400" dirty="0"/>
              <a:t>ask more than they state; and</a:t>
            </a:r>
          </a:p>
          <a:p>
            <a:pPr marL="457200" indent="-457200">
              <a:spcBef>
                <a:spcPts val="600"/>
              </a:spcBef>
              <a:buSzTx/>
              <a:buFont typeface="+mj-lt"/>
              <a:buAutoNum type="arabicPeriod"/>
              <a:defRPr sz="2800"/>
            </a:pPr>
            <a:endParaRPr lang="en-GB" sz="2400" dirty="0"/>
          </a:p>
          <a:p>
            <a:pPr marL="457200" indent="-457200">
              <a:spcBef>
                <a:spcPts val="600"/>
              </a:spcBef>
              <a:buSzTx/>
              <a:buFont typeface="+mj-lt"/>
              <a:buAutoNum type="arabicPeriod"/>
              <a:defRPr sz="2800"/>
            </a:pPr>
            <a:r>
              <a:rPr lang="en-GB" sz="2400" dirty="0"/>
              <a:t>summarise and show how the law/policy terms apply.    </a:t>
            </a:r>
          </a:p>
        </p:txBody>
      </p:sp>
      <p:pic>
        <p:nvPicPr>
          <p:cNvPr id="14" name="Picture 14"/>
          <p:cNvPicPr>
            <a:picLocks noChangeAspect="1"/>
          </p:cNvPicPr>
          <p:nvPr/>
        </p:nvPicPr>
        <p:blipFill>
          <a:blip r:embed="rId2"/>
          <a:srcRect r="66477"/>
          <a:stretch>
            <a:fillRect/>
          </a:stretch>
        </p:blipFill>
        <p:spPr>
          <a:xfrm>
            <a:off x="8762656" y="6470990"/>
            <a:ext cx="1021736" cy="950572"/>
          </a:xfrm>
          <a:prstGeom prst="rect">
            <a:avLst/>
          </a:prstGeom>
        </p:spPr>
      </p:pic>
      <p:pic>
        <p:nvPicPr>
          <p:cNvPr id="4" name="Picture 2"/>
          <p:cNvPicPr>
            <a:picLocks noChangeAspect="1"/>
          </p:cNvPicPr>
          <p:nvPr/>
        </p:nvPicPr>
        <p:blipFill rotWithShape="1">
          <a:blip r:embed="rId3"/>
          <a:srcRect t="798" r="88376"/>
          <a:stretch>
            <a:fillRect/>
          </a:stretch>
        </p:blipFill>
        <p:spPr>
          <a:xfrm rot="-10800000">
            <a:off x="-76200" y="-2"/>
            <a:ext cx="864122" cy="7315201"/>
          </a:xfrm>
          <a:prstGeom prst="rect">
            <a:avLst/>
          </a:prstGeom>
        </p:spPr>
      </p:pic>
      <p:grpSp>
        <p:nvGrpSpPr>
          <p:cNvPr id="5" name="Group 3"/>
          <p:cNvGrpSpPr/>
          <p:nvPr/>
        </p:nvGrpSpPr>
        <p:grpSpPr>
          <a:xfrm rot="5400000">
            <a:off x="-2651429" y="3429825"/>
            <a:ext cx="7315200" cy="455549"/>
            <a:chOff x="0" y="0"/>
            <a:chExt cx="3935972" cy="245110"/>
          </a:xfrm>
        </p:grpSpPr>
        <p:sp>
          <p:nvSpPr>
            <p:cNvPr id="6" name="Freeform 4"/>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7" name="Freeform 5"/>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28AD18"/>
            </a:solidFill>
          </p:spPr>
        </p:sp>
      </p:grpSp>
    </p:spTree>
    <p:extLst>
      <p:ext uri="{BB962C8B-B14F-4D97-AF65-F5344CB8AC3E}">
        <p14:creationId xmlns:p14="http://schemas.microsoft.com/office/powerpoint/2010/main" val="142442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274638"/>
            <a:ext cx="8229600" cy="1096962"/>
          </a:xfrm>
        </p:spPr>
        <p:txBody>
          <a:bodyPr>
            <a:normAutofit fontScale="90000"/>
          </a:bodyPr>
          <a:lstStyle/>
          <a:p>
            <a:pPr algn="l"/>
            <a:br>
              <a:rPr lang="en-GB" b="1" dirty="0"/>
            </a:br>
            <a:r>
              <a:rPr lang="en-GB" b="1" dirty="0"/>
              <a:t>Habit 1 – seeking disconfirmation </a:t>
            </a:r>
            <a:br>
              <a:rPr lang="en-GB" sz="4400" b="1" dirty="0"/>
            </a:b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a:bodyPr>
          <a:lstStyle/>
          <a:p>
            <a:pPr>
              <a:buFont typeface="Wingdings" panose="05000000000000000000" pitchFamily="2" charset="2"/>
              <a:buChar char="Ø"/>
            </a:pPr>
            <a:endParaRPr lang="en-GB" sz="2600" dirty="0"/>
          </a:p>
          <a:p>
            <a:pPr>
              <a:buFont typeface="Wingdings" panose="05000000000000000000" pitchFamily="2" charset="2"/>
              <a:buChar char="Ø"/>
            </a:pPr>
            <a:endParaRPr lang="en-GB" sz="2600" dirty="0"/>
          </a:p>
          <a:p>
            <a:pPr>
              <a:buFont typeface="Wingdings" panose="05000000000000000000" pitchFamily="2" charset="2"/>
              <a:buChar char="Ø"/>
            </a:pPr>
            <a:endParaRPr lang="en-GB" sz="26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386399"/>
            <a:ext cx="1021736" cy="950572"/>
          </a:xfrm>
          <a:prstGeom prst="rect">
            <a:avLst/>
          </a:prstGeom>
        </p:spPr>
      </p:pic>
      <p:pic>
        <p:nvPicPr>
          <p:cNvPr id="2" name="Picture 1">
            <a:extLst>
              <a:ext uri="{FF2B5EF4-FFF2-40B4-BE49-F238E27FC236}">
                <a16:creationId xmlns:a16="http://schemas.microsoft.com/office/drawing/2014/main" id="{59C37922-7B78-11A6-40D3-6DFECE658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941" y="2239962"/>
            <a:ext cx="7986254" cy="35392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304801"/>
            <a:ext cx="8229600" cy="6735762"/>
          </a:xfrm>
        </p:spPr>
        <p:txBody>
          <a:bodyPr>
            <a:normAutofit/>
          </a:bodyPr>
          <a:lstStyle/>
          <a:p>
            <a:pPr>
              <a:buFont typeface="Wingdings" panose="05000000000000000000" pitchFamily="2" charset="2"/>
              <a:buChar char="Ø"/>
            </a:pPr>
            <a:endParaRPr lang="en-GB" sz="2600" dirty="0"/>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The mindset. (Think Again by Adam Grant)</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Functional fixedness (looking for patterns).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Self-serving bias.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Facts v stories.</a:t>
            </a:r>
          </a:p>
          <a:p>
            <a:pPr>
              <a:buFont typeface="Wingdings" panose="05000000000000000000" pitchFamily="2" charset="2"/>
              <a:buChar char="Ø"/>
            </a:pPr>
            <a:endParaRPr lang="en-GB" sz="2600" dirty="0"/>
          </a:p>
          <a:p>
            <a:pPr marL="0" indent="0">
              <a:buNone/>
            </a:pPr>
            <a:r>
              <a:rPr lang="en-GB" sz="2600" b="1" dirty="0"/>
              <a:t>Impact: </a:t>
            </a:r>
            <a:r>
              <a:rPr lang="en-GB" sz="2600" dirty="0"/>
              <a:t>assumptions are avoided and curiosity opens up new lines of enquiry.   The customer/third party is more confident that you are carrying out appropriate and objective investigations. </a:t>
            </a:r>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553199"/>
            <a:ext cx="1021736" cy="783771"/>
          </a:xfrm>
          <a:prstGeom prst="rect">
            <a:avLst/>
          </a:prstGeom>
        </p:spPr>
      </p:pic>
    </p:spTree>
    <p:extLst>
      <p:ext uri="{BB962C8B-B14F-4D97-AF65-F5344CB8AC3E}">
        <p14:creationId xmlns:p14="http://schemas.microsoft.com/office/powerpoint/2010/main" val="293050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274638"/>
            <a:ext cx="8229600" cy="1096962"/>
          </a:xfrm>
        </p:spPr>
        <p:txBody>
          <a:bodyPr>
            <a:normAutofit fontScale="90000"/>
          </a:bodyPr>
          <a:lstStyle/>
          <a:p>
            <a:pPr algn="l"/>
            <a:br>
              <a:rPr lang="en-GB" b="1" dirty="0"/>
            </a:br>
            <a:r>
              <a:rPr lang="en-GB" b="1" dirty="0"/>
              <a:t>Habit 2 –  avoid splitting the difference</a:t>
            </a:r>
            <a:br>
              <a:rPr lang="en-GB" sz="4400" b="1" dirty="0"/>
            </a:b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a:bodyPr>
          <a:lstStyle/>
          <a:p>
            <a:pPr>
              <a:buFont typeface="Wingdings" panose="05000000000000000000" pitchFamily="2" charset="2"/>
              <a:buChar char="Ø"/>
            </a:pPr>
            <a:endParaRPr lang="en-GB" sz="2600" dirty="0"/>
          </a:p>
          <a:p>
            <a:pPr marL="0" indent="0">
              <a:buNone/>
            </a:pPr>
            <a:endParaRPr lang="en-GB" sz="2600" dirty="0"/>
          </a:p>
          <a:p>
            <a:pPr>
              <a:buFont typeface="Wingdings" panose="05000000000000000000" pitchFamily="2" charset="2"/>
              <a:buChar char="Ø"/>
            </a:pPr>
            <a:r>
              <a:rPr lang="en-GB" sz="2600" dirty="0"/>
              <a:t>Strategies for offers avoid you getting yourself into a corner.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Interests in negotiations.</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Negotiating by diminishing scale.</a:t>
            </a:r>
          </a:p>
          <a:p>
            <a:pPr>
              <a:buFont typeface="Wingdings" panose="05000000000000000000" pitchFamily="2" charset="2"/>
              <a:buChar char="Ø"/>
            </a:pPr>
            <a:endParaRPr lang="en-GB" sz="2600" dirty="0"/>
          </a:p>
          <a:p>
            <a:pPr marL="0" indent="0">
              <a:buNone/>
            </a:pPr>
            <a:r>
              <a:rPr lang="en-GB" sz="2600" b="1" dirty="0"/>
              <a:t>Impact:</a:t>
            </a:r>
            <a:r>
              <a:rPr lang="en-GB" sz="2600" dirty="0"/>
              <a:t> you are not seen as a pushover in negotiations and you don´t under-settle/over-settle </a:t>
            </a:r>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386399"/>
            <a:ext cx="1021736" cy="950572"/>
          </a:xfrm>
          <a:prstGeom prst="rect">
            <a:avLst/>
          </a:prstGeom>
        </p:spPr>
      </p:pic>
    </p:spTree>
    <p:extLst>
      <p:ext uri="{BB962C8B-B14F-4D97-AF65-F5344CB8AC3E}">
        <p14:creationId xmlns:p14="http://schemas.microsoft.com/office/powerpoint/2010/main" val="255617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274638"/>
            <a:ext cx="8229600" cy="1096962"/>
          </a:xfrm>
        </p:spPr>
        <p:txBody>
          <a:bodyPr>
            <a:normAutofit fontScale="90000"/>
          </a:bodyPr>
          <a:lstStyle/>
          <a:p>
            <a:pPr algn="l"/>
            <a:br>
              <a:rPr lang="en-GB" b="1" dirty="0"/>
            </a:br>
            <a:r>
              <a:rPr lang="en-GB" b="1" dirty="0"/>
              <a:t>Habit 3 –  focus on solutions rather than problems.</a:t>
            </a:r>
            <a:br>
              <a:rPr lang="en-GB" sz="4400" b="1" dirty="0"/>
            </a:b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a:bodyPr>
          <a:lstStyle/>
          <a:p>
            <a:pPr>
              <a:buFont typeface="Wingdings" panose="05000000000000000000" pitchFamily="2" charset="2"/>
              <a:buChar char="Ø"/>
            </a:pPr>
            <a:endParaRPr lang="en-GB" sz="2600" dirty="0"/>
          </a:p>
          <a:p>
            <a:pPr marL="0" indent="0">
              <a:buNone/>
            </a:pPr>
            <a:endParaRPr lang="en-GB" sz="2600" dirty="0"/>
          </a:p>
          <a:p>
            <a:pPr marL="0" indent="0">
              <a:buNone/>
            </a:pPr>
            <a:endParaRPr lang="en-GB" sz="26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386399"/>
            <a:ext cx="1021736" cy="950572"/>
          </a:xfrm>
          <a:prstGeom prst="rect">
            <a:avLst/>
          </a:prstGeom>
        </p:spPr>
      </p:pic>
      <p:pic>
        <p:nvPicPr>
          <p:cNvPr id="2" name="Picture 1">
            <a:extLst>
              <a:ext uri="{FF2B5EF4-FFF2-40B4-BE49-F238E27FC236}">
                <a16:creationId xmlns:a16="http://schemas.microsoft.com/office/drawing/2014/main" id="{CDEF4D4E-67EB-6D05-78C4-6ABF738C1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51" y="1778666"/>
            <a:ext cx="8335516" cy="4640390"/>
          </a:xfrm>
          <a:prstGeom prst="rect">
            <a:avLst/>
          </a:prstGeom>
        </p:spPr>
      </p:pic>
    </p:spTree>
    <p:extLst>
      <p:ext uri="{BB962C8B-B14F-4D97-AF65-F5344CB8AC3E}">
        <p14:creationId xmlns:p14="http://schemas.microsoft.com/office/powerpoint/2010/main" val="273374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a:bodyPr>
          <a:lstStyle/>
          <a:p>
            <a:pPr>
              <a:buFont typeface="Wingdings" panose="05000000000000000000" pitchFamily="2" charset="2"/>
              <a:buChar char="Ø"/>
            </a:pPr>
            <a:endParaRPr lang="en-GB" sz="2600" dirty="0"/>
          </a:p>
          <a:p>
            <a:pPr marL="0" indent="0">
              <a:buNone/>
            </a:pPr>
            <a:endParaRPr lang="en-GB" sz="2600" dirty="0"/>
          </a:p>
          <a:p>
            <a:pPr>
              <a:buFont typeface="Wingdings" panose="05000000000000000000" pitchFamily="2" charset="2"/>
              <a:buChar char="Ø"/>
            </a:pPr>
            <a:r>
              <a:rPr lang="en-GB" sz="2600" dirty="0"/>
              <a:t>Focus on reality.  What are they thinking and why?</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Show empathy.</a:t>
            </a:r>
          </a:p>
          <a:p>
            <a:pPr>
              <a:buFont typeface="Wingdings" panose="05000000000000000000" pitchFamily="2" charset="2"/>
              <a:buChar char="Ø"/>
            </a:pPr>
            <a:endParaRPr lang="en-GB" sz="2600" dirty="0"/>
          </a:p>
          <a:p>
            <a:pPr marL="0" indent="0">
              <a:buNone/>
            </a:pPr>
            <a:r>
              <a:rPr lang="en-GB" sz="2600" b="1" dirty="0"/>
              <a:t>Impact: </a:t>
            </a:r>
            <a:r>
              <a:rPr lang="en-GB" sz="2600" dirty="0"/>
              <a:t>handling disagreements appropriately is critical in managing customer perceptions/expectations.</a:t>
            </a:r>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386399"/>
            <a:ext cx="1021736" cy="950572"/>
          </a:xfrm>
          <a:prstGeom prst="rect">
            <a:avLst/>
          </a:prstGeom>
        </p:spPr>
      </p:pic>
    </p:spTree>
    <p:extLst>
      <p:ext uri="{BB962C8B-B14F-4D97-AF65-F5344CB8AC3E}">
        <p14:creationId xmlns:p14="http://schemas.microsoft.com/office/powerpoint/2010/main" val="253237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274638"/>
            <a:ext cx="8229600" cy="1096962"/>
          </a:xfrm>
        </p:spPr>
        <p:txBody>
          <a:bodyPr>
            <a:normAutofit fontScale="90000"/>
          </a:bodyPr>
          <a:lstStyle/>
          <a:p>
            <a:pPr algn="l"/>
            <a:br>
              <a:rPr lang="en-GB" b="1" dirty="0"/>
            </a:br>
            <a:r>
              <a:rPr lang="en-GB" b="1" dirty="0"/>
              <a:t>Habit 4 –  ask more than you state</a:t>
            </a:r>
            <a:br>
              <a:rPr lang="en-GB" sz="4400" b="1" dirty="0"/>
            </a:b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143000"/>
            <a:ext cx="8229600" cy="5897562"/>
          </a:xfrm>
        </p:spPr>
        <p:txBody>
          <a:bodyPr>
            <a:normAutofit/>
          </a:bodyPr>
          <a:lstStyle/>
          <a:p>
            <a:pPr marL="0" indent="0">
              <a:buNone/>
            </a:pPr>
            <a:endParaRPr lang="en-GB" sz="2600" dirty="0"/>
          </a:p>
          <a:p>
            <a:pPr marL="0" indent="0">
              <a:buNone/>
            </a:pPr>
            <a:endParaRPr lang="en-GB" sz="2600" dirty="0"/>
          </a:p>
          <a:p>
            <a:pPr>
              <a:buFont typeface="Wingdings" panose="05000000000000000000" pitchFamily="2" charset="2"/>
              <a:buChar char="Ø"/>
            </a:pPr>
            <a:r>
              <a:rPr lang="en-GB" sz="2600" dirty="0"/>
              <a:t>The “Mom” test.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Active listening + discriminative listening.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Probing style questioning  v leading questions. </a:t>
            </a:r>
          </a:p>
          <a:p>
            <a:pPr marL="0" indent="0">
              <a:buNone/>
            </a:pPr>
            <a:endParaRPr lang="en-GB" sz="2600" dirty="0"/>
          </a:p>
          <a:p>
            <a:pPr marL="0" indent="0">
              <a:buNone/>
            </a:pPr>
            <a:r>
              <a:rPr lang="en-GB" sz="2600" b="1" dirty="0"/>
              <a:t>Impact: </a:t>
            </a:r>
            <a:r>
              <a:rPr lang="en-GB" sz="2600" dirty="0"/>
              <a:t>decisions are made on substantiated grounds and the customer/third party feels listened to. </a:t>
            </a:r>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sp>
      </p:grpSp>
      <p:pic>
        <p:nvPicPr>
          <p:cNvPr id="14" name="Picture 14"/>
          <p:cNvPicPr>
            <a:picLocks noChangeAspect="1"/>
          </p:cNvPicPr>
          <p:nvPr/>
        </p:nvPicPr>
        <p:blipFill>
          <a:blip r:embed="rId3"/>
          <a:srcRect r="66477"/>
          <a:stretch>
            <a:fillRect/>
          </a:stretch>
        </p:blipFill>
        <p:spPr>
          <a:xfrm>
            <a:off x="-150791" y="6386399"/>
            <a:ext cx="1021736" cy="950572"/>
          </a:xfrm>
          <a:prstGeom prst="rect">
            <a:avLst/>
          </a:prstGeom>
        </p:spPr>
      </p:pic>
    </p:spTree>
    <p:extLst>
      <p:ext uri="{BB962C8B-B14F-4D97-AF65-F5344CB8AC3E}">
        <p14:creationId xmlns:p14="http://schemas.microsoft.com/office/powerpoint/2010/main" val="311275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790</Words>
  <Application>Microsoft Office PowerPoint</Application>
  <PresentationFormat>Custom</PresentationFormat>
  <Paragraphs>116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Wingdings</vt:lpstr>
      <vt:lpstr>Arimo Bold Italics</vt:lpstr>
      <vt:lpstr>Office Theme</vt:lpstr>
      <vt:lpstr>PowerPoint Presentation</vt:lpstr>
      <vt:lpstr>Learning objectives  </vt:lpstr>
      <vt:lpstr>The 5 habits </vt:lpstr>
      <vt:lpstr> Habit 1 – seeking disconfirmation  </vt:lpstr>
      <vt:lpstr>PowerPoint Presentation</vt:lpstr>
      <vt:lpstr> Habit 2 –  avoid splitting the difference </vt:lpstr>
      <vt:lpstr> Habit 3 –  focus on solutions rather than problems. </vt:lpstr>
      <vt:lpstr>PowerPoint Presentation</vt:lpstr>
      <vt:lpstr> Habit 4 –  ask more than you state </vt:lpstr>
      <vt:lpstr> Habit 5 –  summarise and apply  </vt:lpstr>
      <vt:lpstr>An example – the facts </vt:lpstr>
      <vt:lpstr>An example – advice using CLEO </vt:lpstr>
      <vt:lpstr>The 5 habits </vt:lpstr>
      <vt:lpstr>Restatement of learning objectives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 Presentation</dc:title>
  <dc:creator>Admin</dc:creator>
  <cp:lastModifiedBy>Jeffrey Heasman</cp:lastModifiedBy>
  <cp:revision>134</cp:revision>
  <cp:lastPrinted>2021-08-20T12:53:10Z</cp:lastPrinted>
  <dcterms:created xsi:type="dcterms:W3CDTF">2006-08-16T00:00:00Z</dcterms:created>
  <dcterms:modified xsi:type="dcterms:W3CDTF">2023-02-08T13:41:51Z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1033-11.2.0.9363</vt:lpwstr>
  </property>
</Properties>
</file>