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416" r:id="rId2"/>
    <p:sldId id="421" r:id="rId3"/>
    <p:sldId id="281" r:id="rId4"/>
    <p:sldId id="419" r:id="rId5"/>
    <p:sldId id="420" r:id="rId6"/>
    <p:sldId id="266" r:id="rId7"/>
    <p:sldId id="270" r:id="rId8"/>
    <p:sldId id="272" r:id="rId9"/>
    <p:sldId id="273" r:id="rId10"/>
    <p:sldId id="274" r:id="rId11"/>
    <p:sldId id="275" r:id="rId12"/>
    <p:sldId id="276" r:id="rId13"/>
    <p:sldId id="277" r:id="rId14"/>
    <p:sldId id="278" r:id="rId15"/>
    <p:sldId id="422" r:id="rId1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8C2"/>
    <a:srgbClr val="AF7DBD"/>
    <a:srgbClr val="894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77F1B-9CCE-4679-9253-A42ED7B2F5B7}" v="102" dt="2021-11-19T21:33:08.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660"/>
  </p:normalViewPr>
  <p:slideViewPr>
    <p:cSldViewPr snapToGrid="0">
      <p:cViewPr varScale="1">
        <p:scale>
          <a:sx n="82" d="100"/>
          <a:sy n="82" d="100"/>
        </p:scale>
        <p:origin x="782" y="72"/>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99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chnadler" userId="e4e72495f3edc5bd" providerId="LiveId" clId="{44677F1B-9CCE-4679-9253-A42ED7B2F5B7}"/>
    <pc:docChg chg="custSel delSld modSld">
      <pc:chgData name="alan chnadler" userId="e4e72495f3edc5bd" providerId="LiveId" clId="{44677F1B-9CCE-4679-9253-A42ED7B2F5B7}" dt="2021-08-29T21:19:52.225" v="97" actId="20577"/>
      <pc:docMkLst>
        <pc:docMk/>
      </pc:docMkLst>
      <pc:sldChg chg="modSp modAnim">
        <pc:chgData name="alan chnadler" userId="e4e72495f3edc5bd" providerId="LiveId" clId="{44677F1B-9CCE-4679-9253-A42ED7B2F5B7}" dt="2021-08-29T21:17:46.806" v="93" actId="20577"/>
        <pc:sldMkLst>
          <pc:docMk/>
          <pc:sldMk cId="3187378090" sldId="266"/>
        </pc:sldMkLst>
        <pc:spChg chg="mod">
          <ac:chgData name="alan chnadler" userId="e4e72495f3edc5bd" providerId="LiveId" clId="{44677F1B-9CCE-4679-9253-A42ED7B2F5B7}" dt="2021-08-29T21:17:46.806" v="93" actId="20577"/>
          <ac:spMkLst>
            <pc:docMk/>
            <pc:sldMk cId="3187378090" sldId="266"/>
            <ac:spMk id="7" creationId="{00000000-0000-0000-0000-000000000000}"/>
          </ac:spMkLst>
        </pc:spChg>
      </pc:sldChg>
      <pc:sldChg chg="modSp mod modAnim">
        <pc:chgData name="alan chnadler" userId="e4e72495f3edc5bd" providerId="LiveId" clId="{44677F1B-9CCE-4679-9253-A42ED7B2F5B7}" dt="2021-08-29T21:17:53.286" v="96" actId="20577"/>
        <pc:sldMkLst>
          <pc:docMk/>
          <pc:sldMk cId="491109566" sldId="269"/>
        </pc:sldMkLst>
        <pc:spChg chg="mod">
          <ac:chgData name="alan chnadler" userId="e4e72495f3edc5bd" providerId="LiveId" clId="{44677F1B-9CCE-4679-9253-A42ED7B2F5B7}" dt="2021-08-29T21:17:53.286" v="96" actId="20577"/>
          <ac:spMkLst>
            <pc:docMk/>
            <pc:sldMk cId="491109566" sldId="269"/>
            <ac:spMk id="7" creationId="{00000000-0000-0000-0000-000000000000}"/>
          </ac:spMkLst>
        </pc:spChg>
      </pc:sldChg>
      <pc:sldChg chg="modSp modAnim">
        <pc:chgData name="alan chnadler" userId="e4e72495f3edc5bd" providerId="LiveId" clId="{44677F1B-9CCE-4679-9253-A42ED7B2F5B7}" dt="2021-08-29T21:12:28.217" v="8" actId="20577"/>
        <pc:sldMkLst>
          <pc:docMk/>
          <pc:sldMk cId="870597958" sldId="270"/>
        </pc:sldMkLst>
        <pc:spChg chg="mod">
          <ac:chgData name="alan chnadler" userId="e4e72495f3edc5bd" providerId="LiveId" clId="{44677F1B-9CCE-4679-9253-A42ED7B2F5B7}" dt="2021-08-29T21:12:28.217" v="8" actId="20577"/>
          <ac:spMkLst>
            <pc:docMk/>
            <pc:sldMk cId="870597958" sldId="270"/>
            <ac:spMk id="7" creationId="{00000000-0000-0000-0000-000000000000}"/>
          </ac:spMkLst>
        </pc:spChg>
      </pc:sldChg>
      <pc:sldChg chg="del">
        <pc:chgData name="alan chnadler" userId="e4e72495f3edc5bd" providerId="LiveId" clId="{44677F1B-9CCE-4679-9253-A42ED7B2F5B7}" dt="2021-08-29T21:12:42.062" v="9" actId="2696"/>
        <pc:sldMkLst>
          <pc:docMk/>
          <pc:sldMk cId="4186237501" sldId="271"/>
        </pc:sldMkLst>
      </pc:sldChg>
      <pc:sldChg chg="modSp modAnim">
        <pc:chgData name="alan chnadler" userId="e4e72495f3edc5bd" providerId="LiveId" clId="{44677F1B-9CCE-4679-9253-A42ED7B2F5B7}" dt="2021-08-29T21:13:08.704" v="66" actId="20577"/>
        <pc:sldMkLst>
          <pc:docMk/>
          <pc:sldMk cId="1594657448" sldId="272"/>
        </pc:sldMkLst>
        <pc:spChg chg="mod">
          <ac:chgData name="alan chnadler" userId="e4e72495f3edc5bd" providerId="LiveId" clId="{44677F1B-9CCE-4679-9253-A42ED7B2F5B7}" dt="2021-08-29T21:13:08.704" v="66" actId="20577"/>
          <ac:spMkLst>
            <pc:docMk/>
            <pc:sldMk cId="1594657448" sldId="272"/>
            <ac:spMk id="7" creationId="{00000000-0000-0000-0000-000000000000}"/>
          </ac:spMkLst>
        </pc:spChg>
      </pc:sldChg>
      <pc:sldChg chg="modSp modAnim">
        <pc:chgData name="alan chnadler" userId="e4e72495f3edc5bd" providerId="LiveId" clId="{44677F1B-9CCE-4679-9253-A42ED7B2F5B7}" dt="2021-08-29T21:19:52.225" v="97" actId="20577"/>
        <pc:sldMkLst>
          <pc:docMk/>
          <pc:sldMk cId="2674835034" sldId="274"/>
        </pc:sldMkLst>
        <pc:spChg chg="mod">
          <ac:chgData name="alan chnadler" userId="e4e72495f3edc5bd" providerId="LiveId" clId="{44677F1B-9CCE-4679-9253-A42ED7B2F5B7}" dt="2021-08-29T21:19:52.225" v="97" actId="20577"/>
          <ac:spMkLst>
            <pc:docMk/>
            <pc:sldMk cId="2674835034" sldId="274"/>
            <ac:spMk id="7" creationId="{00000000-0000-0000-0000-000000000000}"/>
          </ac:spMkLst>
        </pc:spChg>
      </pc:sldChg>
      <pc:sldChg chg="modSp modAnim">
        <pc:chgData name="alan chnadler" userId="e4e72495f3edc5bd" providerId="LiveId" clId="{44677F1B-9CCE-4679-9253-A42ED7B2F5B7}" dt="2021-08-29T21:13:34.576" v="67" actId="20577"/>
        <pc:sldMkLst>
          <pc:docMk/>
          <pc:sldMk cId="3918251594" sldId="275"/>
        </pc:sldMkLst>
        <pc:spChg chg="mod">
          <ac:chgData name="alan chnadler" userId="e4e72495f3edc5bd" providerId="LiveId" clId="{44677F1B-9CCE-4679-9253-A42ED7B2F5B7}" dt="2021-08-29T21:13:34.576" v="67" actId="20577"/>
          <ac:spMkLst>
            <pc:docMk/>
            <pc:sldMk cId="3918251594" sldId="275"/>
            <ac:spMk id="7" creationId="{00000000-0000-0000-0000-000000000000}"/>
          </ac:spMkLst>
        </pc:spChg>
      </pc:sldChg>
      <pc:sldChg chg="modSp mod modAnim">
        <pc:chgData name="alan chnadler" userId="e4e72495f3edc5bd" providerId="LiveId" clId="{44677F1B-9CCE-4679-9253-A42ED7B2F5B7}" dt="2021-08-29T21:13:53.558" v="69" actId="27636"/>
        <pc:sldMkLst>
          <pc:docMk/>
          <pc:sldMk cId="1558162257" sldId="276"/>
        </pc:sldMkLst>
        <pc:spChg chg="mod">
          <ac:chgData name="alan chnadler" userId="e4e72495f3edc5bd" providerId="LiveId" clId="{44677F1B-9CCE-4679-9253-A42ED7B2F5B7}" dt="2021-08-29T21:13:53.558" v="69" actId="27636"/>
          <ac:spMkLst>
            <pc:docMk/>
            <pc:sldMk cId="1558162257" sldId="276"/>
            <ac:spMk id="7" creationId="{00000000-0000-0000-0000-000000000000}"/>
          </ac:spMkLst>
        </pc:spChg>
      </pc:sldChg>
      <pc:sldChg chg="modSp modAnim">
        <pc:chgData name="alan chnadler" userId="e4e72495f3edc5bd" providerId="LiveId" clId="{44677F1B-9CCE-4679-9253-A42ED7B2F5B7}" dt="2021-08-29T21:14:10.407" v="71" actId="20577"/>
        <pc:sldMkLst>
          <pc:docMk/>
          <pc:sldMk cId="3609194906" sldId="277"/>
        </pc:sldMkLst>
        <pc:spChg chg="mod">
          <ac:chgData name="alan chnadler" userId="e4e72495f3edc5bd" providerId="LiveId" clId="{44677F1B-9CCE-4679-9253-A42ED7B2F5B7}" dt="2021-08-29T21:14:10.407" v="71" actId="20577"/>
          <ac:spMkLst>
            <pc:docMk/>
            <pc:sldMk cId="3609194906" sldId="277"/>
            <ac:spMk id="7" creationId="{00000000-0000-0000-0000-000000000000}"/>
          </ac:spMkLst>
        </pc:spChg>
      </pc:sldChg>
    </pc:docChg>
  </pc:docChgLst>
  <pc:docChgLst>
    <pc:chgData name="Alan Chandler" userId="e4e72495f3edc5bd" providerId="LiveId" clId="{44677F1B-9CCE-4679-9253-A42ED7B2F5B7}"/>
    <pc:docChg chg="delSld modSld">
      <pc:chgData name="Alan Chandler" userId="e4e72495f3edc5bd" providerId="LiveId" clId="{44677F1B-9CCE-4679-9253-A42ED7B2F5B7}" dt="2021-11-19T21:33:39.478" v="8" actId="2696"/>
      <pc:docMkLst>
        <pc:docMk/>
      </pc:docMkLst>
      <pc:sldChg chg="del">
        <pc:chgData name="Alan Chandler" userId="e4e72495f3edc5bd" providerId="LiveId" clId="{44677F1B-9CCE-4679-9253-A42ED7B2F5B7}" dt="2021-11-19T21:33:39.478" v="8" actId="2696"/>
        <pc:sldMkLst>
          <pc:docMk/>
          <pc:sldMk cId="491109566" sldId="269"/>
        </pc:sldMkLst>
      </pc:sldChg>
      <pc:sldChg chg="modSp modAnim">
        <pc:chgData name="Alan Chandler" userId="e4e72495f3edc5bd" providerId="LiveId" clId="{44677F1B-9CCE-4679-9253-A42ED7B2F5B7}" dt="2021-11-19T21:33:08.624" v="7" actId="20577"/>
        <pc:sldMkLst>
          <pc:docMk/>
          <pc:sldMk cId="345827414" sldId="273"/>
        </pc:sldMkLst>
        <pc:spChg chg="mod">
          <ac:chgData name="Alan Chandler" userId="e4e72495f3edc5bd" providerId="LiveId" clId="{44677F1B-9CCE-4679-9253-A42ED7B2F5B7}" dt="2021-11-19T21:33:08.624" v="7" actId="20577"/>
          <ac:spMkLst>
            <pc:docMk/>
            <pc:sldMk cId="345827414" sldId="273"/>
            <ac:spMk id="7" creationId="{00000000-0000-0000-0000-000000000000}"/>
          </ac:spMkLst>
        </pc:spChg>
      </pc:sldChg>
      <pc:sldChg chg="modSp modAnim">
        <pc:chgData name="Alan Chandler" userId="e4e72495f3edc5bd" providerId="LiveId" clId="{44677F1B-9CCE-4679-9253-A42ED7B2F5B7}" dt="2021-11-19T21:32:36.507" v="4" actId="20577"/>
        <pc:sldMkLst>
          <pc:docMk/>
          <pc:sldMk cId="3918251594" sldId="275"/>
        </pc:sldMkLst>
        <pc:spChg chg="mod">
          <ac:chgData name="Alan Chandler" userId="e4e72495f3edc5bd" providerId="LiveId" clId="{44677F1B-9CCE-4679-9253-A42ED7B2F5B7}" dt="2021-11-19T21:32:36.507" v="4" actId="20577"/>
          <ac:spMkLst>
            <pc:docMk/>
            <pc:sldMk cId="3918251594" sldId="275"/>
            <ac:spMk id="7" creationId="{00000000-0000-0000-0000-000000000000}"/>
          </ac:spMkLst>
        </pc:spChg>
      </pc:sldChg>
      <pc:sldChg chg="modSp modAnim">
        <pc:chgData name="Alan Chandler" userId="e4e72495f3edc5bd" providerId="LiveId" clId="{44677F1B-9CCE-4679-9253-A42ED7B2F5B7}" dt="2021-11-19T21:32:23.377" v="3" actId="20577"/>
        <pc:sldMkLst>
          <pc:docMk/>
          <pc:sldMk cId="1558162257" sldId="276"/>
        </pc:sldMkLst>
        <pc:spChg chg="mod">
          <ac:chgData name="Alan Chandler" userId="e4e72495f3edc5bd" providerId="LiveId" clId="{44677F1B-9CCE-4679-9253-A42ED7B2F5B7}" dt="2021-11-19T21:32:23.377" v="3" actId="20577"/>
          <ac:spMkLst>
            <pc:docMk/>
            <pc:sldMk cId="1558162257" sldId="276"/>
            <ac:spMk id="7" creationId="{00000000-0000-0000-0000-000000000000}"/>
          </ac:spMkLst>
        </pc:spChg>
      </pc:sldChg>
      <pc:sldChg chg="del">
        <pc:chgData name="Alan Chandler" userId="e4e72495f3edc5bd" providerId="LiveId" clId="{44677F1B-9CCE-4679-9253-A42ED7B2F5B7}" dt="2021-10-24T17:58:11.165" v="0" actId="2696"/>
        <pc:sldMkLst>
          <pc:docMk/>
          <pc:sldMk cId="1264253370"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6A82C7C9-9204-4411-8109-70C0F80E0E3C}" type="datetimeFigureOut">
              <a:rPr lang="en-GB" smtClean="0"/>
              <a:t>19/11/2021</a:t>
            </a:fld>
            <a:endParaRPr lang="en-GB"/>
          </a:p>
        </p:txBody>
      </p:sp>
      <p:sp>
        <p:nvSpPr>
          <p:cNvPr id="4" name="Footer Placeholder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B193638D-56C2-45D1-B1B8-BB4F9D639C14}" type="slidenum">
              <a:rPr lang="en-GB" smtClean="0"/>
              <a:t>‹#›</a:t>
            </a:fld>
            <a:endParaRPr lang="en-GB"/>
          </a:p>
        </p:txBody>
      </p:sp>
    </p:spTree>
    <p:extLst>
      <p:ext uri="{BB962C8B-B14F-4D97-AF65-F5344CB8AC3E}">
        <p14:creationId xmlns:p14="http://schemas.microsoft.com/office/powerpoint/2010/main" val="840084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AA9AB566-EF3D-4452-A922-A4E885716AB5}" type="datetimeFigureOut">
              <a:rPr lang="en-GB" smtClean="0"/>
              <a:t>19/11/2021</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ADB238FA-B74E-42F2-8E44-46BB602E585D}" type="slidenum">
              <a:rPr lang="en-GB" smtClean="0"/>
              <a:t>‹#›</a:t>
            </a:fld>
            <a:endParaRPr lang="en-GB"/>
          </a:p>
        </p:txBody>
      </p:sp>
    </p:spTree>
    <p:extLst>
      <p:ext uri="{BB962C8B-B14F-4D97-AF65-F5344CB8AC3E}">
        <p14:creationId xmlns:p14="http://schemas.microsoft.com/office/powerpoint/2010/main" val="3043589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2AA08C-C5CC-445A-8739-6D60BD2A66D7}" type="slidenum">
              <a:rPr lang="en-GB" smtClean="0"/>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78883" y="6292736"/>
            <a:ext cx="2304166" cy="243459"/>
          </a:xfrm>
          <a:prstGeom prst="rect">
            <a:avLst/>
          </a:prstGeom>
        </p:spPr>
      </p:pic>
      <p:sp>
        <p:nvSpPr>
          <p:cNvPr id="11" name="Rectangle 10"/>
          <p:cNvSpPr/>
          <p:nvPr userDrawn="1"/>
        </p:nvSpPr>
        <p:spPr>
          <a:xfrm>
            <a:off x="287080" y="6072648"/>
            <a:ext cx="2028119" cy="246221"/>
          </a:xfrm>
          <a:prstGeom prst="rect">
            <a:avLst/>
          </a:prstGeom>
        </p:spPr>
        <p:txBody>
          <a:bodyPr wrap="none">
            <a:spAutoFit/>
          </a:bodyPr>
          <a:lstStyle/>
          <a:p>
            <a:r>
              <a:rPr lang="en-US" sz="1000" b="1" dirty="0">
                <a:solidFill>
                  <a:srgbClr val="FFFFFF"/>
                </a:solidFill>
                <a:latin typeface="Arial" charset="0"/>
                <a:ea typeface="Arial" charset="0"/>
                <a:cs typeface="Arial" charset="0"/>
              </a:rPr>
              <a:t>YOUR WORLD IS OUR FOCUS</a:t>
            </a:r>
          </a:p>
        </p:txBody>
      </p:sp>
      <p:pic>
        <p:nvPicPr>
          <p:cNvPr id="12" name="Picture 11">
            <a:extLst>
              <a:ext uri="{FF2B5EF4-FFF2-40B4-BE49-F238E27FC236}">
                <a16:creationId xmlns:a16="http://schemas.microsoft.com/office/drawing/2014/main" id="{7742A44D-BDD8-9B4E-97BE-05172E79181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4" t="7978" r="214" b="7977"/>
          <a:stretch/>
        </p:blipFill>
        <p:spPr>
          <a:xfrm>
            <a:off x="-2" y="1"/>
            <a:ext cx="12192001" cy="6857999"/>
          </a:xfrm>
          <a:prstGeom prst="rect">
            <a:avLst/>
          </a:prstGeom>
        </p:spPr>
      </p:pic>
      <p:pic>
        <p:nvPicPr>
          <p:cNvPr id="13" name="Picture 12">
            <a:extLst>
              <a:ext uri="{FF2B5EF4-FFF2-40B4-BE49-F238E27FC236}">
                <a16:creationId xmlns:a16="http://schemas.microsoft.com/office/drawing/2014/main" id="{7F3DBBFB-5583-5C47-8F11-082D7EFF4FC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7476" t="32341" r="28879" b="34062"/>
          <a:stretch/>
        </p:blipFill>
        <p:spPr>
          <a:xfrm>
            <a:off x="10074918" y="424201"/>
            <a:ext cx="1628723" cy="1253766"/>
          </a:xfrm>
          <a:prstGeom prst="rect">
            <a:avLst/>
          </a:prstGeom>
        </p:spPr>
      </p:pic>
      <p:pic>
        <p:nvPicPr>
          <p:cNvPr id="14" name="Picture 13">
            <a:extLst>
              <a:ext uri="{FF2B5EF4-FFF2-40B4-BE49-F238E27FC236}">
                <a16:creationId xmlns:a16="http://schemas.microsoft.com/office/drawing/2014/main" id="{07BB44EC-DB10-1D44-9585-2F0F396A058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8591"/>
          <a:stretch/>
        </p:blipFill>
        <p:spPr>
          <a:xfrm>
            <a:off x="-1" y="0"/>
            <a:ext cx="4897225" cy="6858000"/>
          </a:xfrm>
          <a:prstGeom prst="rect">
            <a:avLst/>
          </a:prstGeom>
        </p:spPr>
      </p:pic>
      <p:sp>
        <p:nvSpPr>
          <p:cNvPr id="16" name="Rectangle 15">
            <a:extLst>
              <a:ext uri="{FF2B5EF4-FFF2-40B4-BE49-F238E27FC236}">
                <a16:creationId xmlns:a16="http://schemas.microsoft.com/office/drawing/2014/main" id="{51790876-918F-F247-9B77-7AA09074E8DB}"/>
              </a:ext>
            </a:extLst>
          </p:cNvPr>
          <p:cNvSpPr/>
          <p:nvPr userDrawn="1"/>
        </p:nvSpPr>
        <p:spPr>
          <a:xfrm>
            <a:off x="287080" y="6072648"/>
            <a:ext cx="2028119" cy="246221"/>
          </a:xfrm>
          <a:prstGeom prst="rect">
            <a:avLst/>
          </a:prstGeom>
        </p:spPr>
        <p:txBody>
          <a:bodyPr wrap="none">
            <a:spAutoFit/>
          </a:bodyPr>
          <a:lstStyle/>
          <a:p>
            <a:r>
              <a:rPr lang="en-US" sz="1000" b="1" dirty="0">
                <a:solidFill>
                  <a:srgbClr val="FFFFFF"/>
                </a:solidFill>
                <a:latin typeface="Arial" charset="0"/>
                <a:ea typeface="Arial" charset="0"/>
                <a:cs typeface="Arial" charset="0"/>
              </a:rPr>
              <a:t>YOUR WORLD IS OUR FOCUS</a:t>
            </a:r>
          </a:p>
        </p:txBody>
      </p:sp>
      <p:sp>
        <p:nvSpPr>
          <p:cNvPr id="17" name="TextBox 16">
            <a:extLst>
              <a:ext uri="{FF2B5EF4-FFF2-40B4-BE49-F238E27FC236}">
                <a16:creationId xmlns:a16="http://schemas.microsoft.com/office/drawing/2014/main" id="{D9421719-782D-0640-AABA-7453C5024337}"/>
              </a:ext>
            </a:extLst>
          </p:cNvPr>
          <p:cNvSpPr txBox="1"/>
          <p:nvPr userDrawn="1"/>
        </p:nvSpPr>
        <p:spPr>
          <a:xfrm>
            <a:off x="287080" y="6273225"/>
            <a:ext cx="2594346" cy="553998"/>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www.astonlark.com</a:t>
            </a:r>
            <a:endParaRPr lang="en-US" sz="1200" dirty="0">
              <a:solidFill>
                <a:schemeClr val="bg1"/>
              </a:solidFill>
              <a:latin typeface="Arial" charset="0"/>
              <a:ea typeface="Arial" charset="0"/>
              <a:cs typeface="Arial" charset="0"/>
            </a:endParaRPr>
          </a:p>
          <a:p>
            <a:endParaRPr lang="en-US" dirty="0"/>
          </a:p>
        </p:txBody>
      </p:sp>
    </p:spTree>
    <p:extLst>
      <p:ext uri="{BB962C8B-B14F-4D97-AF65-F5344CB8AC3E}">
        <p14:creationId xmlns:p14="http://schemas.microsoft.com/office/powerpoint/2010/main" val="40648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438" y="5993085"/>
            <a:ext cx="2017335" cy="328335"/>
          </a:xfrm>
          <a:prstGeom prst="rect">
            <a:avLst/>
          </a:prstGeom>
        </p:spPr>
      </p:pic>
      <p:sp>
        <p:nvSpPr>
          <p:cNvPr id="10" name="Footer Placeholder 4"/>
          <p:cNvSpPr>
            <a:spLocks noGrp="1"/>
          </p:cNvSpPr>
          <p:nvPr>
            <p:ph type="ftr" sz="quarter" idx="11"/>
          </p:nvPr>
        </p:nvSpPr>
        <p:spPr>
          <a:xfrm>
            <a:off x="4008731" y="6491102"/>
            <a:ext cx="4114800" cy="365125"/>
          </a:xfrm>
        </p:spPr>
        <p:txBody>
          <a:bodyPr/>
          <a:lstStyle/>
          <a:p>
            <a:r>
              <a:rPr lang="en-GB" sz="600" dirty="0">
                <a:latin typeface="Arial" panose="020B0604020202020204" pitchFamily="34" charset="0"/>
                <a:cs typeface="Arial" panose="020B0604020202020204" pitchFamily="34" charset="0"/>
              </a:rPr>
              <a:t>© Aston Lark 2017 – 2018</a:t>
            </a:r>
          </a:p>
        </p:txBody>
      </p:sp>
      <p:sp>
        <p:nvSpPr>
          <p:cNvPr id="11" name="Rectangle 10">
            <a:extLst>
              <a:ext uri="{FF2B5EF4-FFF2-40B4-BE49-F238E27FC236}">
                <a16:creationId xmlns:a16="http://schemas.microsoft.com/office/drawing/2014/main" id="{1A68FB94-4045-314A-82DD-ED9C4737E42C}"/>
              </a:ext>
            </a:extLst>
          </p:cNvPr>
          <p:cNvSpPr/>
          <p:nvPr userDrawn="1"/>
        </p:nvSpPr>
        <p:spPr>
          <a:xfrm>
            <a:off x="256084" y="6165636"/>
            <a:ext cx="2028119" cy="246221"/>
          </a:xfrm>
          <a:prstGeom prst="rect">
            <a:avLst/>
          </a:prstGeom>
        </p:spPr>
        <p:txBody>
          <a:bodyPr wrap="none">
            <a:spAutoFit/>
          </a:bodyPr>
          <a:lstStyle/>
          <a:p>
            <a:r>
              <a:rPr lang="en-US" sz="1000" b="1" dirty="0">
                <a:solidFill>
                  <a:srgbClr val="A146BB"/>
                </a:solidFill>
                <a:latin typeface="Arial" charset="0"/>
                <a:ea typeface="Arial" charset="0"/>
                <a:cs typeface="Arial" charset="0"/>
              </a:rPr>
              <a:t>YOUR WORLD IS OUR FOCUS</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938" y="6356350"/>
            <a:ext cx="11547835" cy="240982"/>
          </a:xfrm>
          <a:prstGeom prst="rect">
            <a:avLst/>
          </a:prstGeom>
        </p:spPr>
      </p:pic>
    </p:spTree>
    <p:extLst>
      <p:ext uri="{BB962C8B-B14F-4D97-AF65-F5344CB8AC3E}">
        <p14:creationId xmlns:p14="http://schemas.microsoft.com/office/powerpoint/2010/main" val="13067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438" y="5993085"/>
            <a:ext cx="2017335" cy="328335"/>
          </a:xfrm>
          <a:prstGeom prst="rect">
            <a:avLst/>
          </a:prstGeom>
        </p:spPr>
      </p:pic>
      <p:sp>
        <p:nvSpPr>
          <p:cNvPr id="13" name="Footer Placeholder 4"/>
          <p:cNvSpPr>
            <a:spLocks noGrp="1"/>
          </p:cNvSpPr>
          <p:nvPr>
            <p:ph type="ftr" sz="quarter" idx="11"/>
          </p:nvPr>
        </p:nvSpPr>
        <p:spPr>
          <a:xfrm>
            <a:off x="4008731" y="6491102"/>
            <a:ext cx="4114800" cy="365125"/>
          </a:xfrm>
        </p:spPr>
        <p:txBody>
          <a:bodyPr/>
          <a:lstStyle/>
          <a:p>
            <a:r>
              <a:rPr lang="en-GB" sz="600" dirty="0">
                <a:latin typeface="Arial" panose="020B0604020202020204" pitchFamily="34" charset="0"/>
                <a:cs typeface="Arial" panose="020B0604020202020204" pitchFamily="34" charset="0"/>
              </a:rPr>
              <a:t>© Aston Lark 2017 – 2018</a:t>
            </a:r>
          </a:p>
        </p:txBody>
      </p:sp>
      <p:sp>
        <p:nvSpPr>
          <p:cNvPr id="14" name="Rectangle 13">
            <a:extLst>
              <a:ext uri="{FF2B5EF4-FFF2-40B4-BE49-F238E27FC236}">
                <a16:creationId xmlns:a16="http://schemas.microsoft.com/office/drawing/2014/main" id="{1A68FB94-4045-314A-82DD-ED9C4737E42C}"/>
              </a:ext>
            </a:extLst>
          </p:cNvPr>
          <p:cNvSpPr/>
          <p:nvPr userDrawn="1"/>
        </p:nvSpPr>
        <p:spPr>
          <a:xfrm>
            <a:off x="256084" y="6165636"/>
            <a:ext cx="2028119" cy="246221"/>
          </a:xfrm>
          <a:prstGeom prst="rect">
            <a:avLst/>
          </a:prstGeom>
        </p:spPr>
        <p:txBody>
          <a:bodyPr wrap="none">
            <a:spAutoFit/>
          </a:bodyPr>
          <a:lstStyle/>
          <a:p>
            <a:r>
              <a:rPr lang="en-US" sz="1000" b="1" dirty="0">
                <a:solidFill>
                  <a:srgbClr val="A146BB"/>
                </a:solidFill>
                <a:latin typeface="Arial" charset="0"/>
                <a:ea typeface="Arial" charset="0"/>
                <a:cs typeface="Arial" charset="0"/>
              </a:rPr>
              <a:t>YOUR WORLD IS OUR FOCUS</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938" y="6356350"/>
            <a:ext cx="11547835" cy="240982"/>
          </a:xfrm>
          <a:prstGeom prst="rect">
            <a:avLst/>
          </a:prstGeom>
        </p:spPr>
      </p:pic>
    </p:spTree>
    <p:extLst>
      <p:ext uri="{BB962C8B-B14F-4D97-AF65-F5344CB8AC3E}">
        <p14:creationId xmlns:p14="http://schemas.microsoft.com/office/powerpoint/2010/main" val="3513942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438" y="5993085"/>
            <a:ext cx="2017335" cy="328335"/>
          </a:xfrm>
          <a:prstGeom prst="rect">
            <a:avLst/>
          </a:prstGeom>
        </p:spPr>
      </p:pic>
      <p:sp>
        <p:nvSpPr>
          <p:cNvPr id="12" name="Footer Placeholder 4"/>
          <p:cNvSpPr>
            <a:spLocks noGrp="1"/>
          </p:cNvSpPr>
          <p:nvPr>
            <p:ph type="ftr" sz="quarter" idx="11"/>
          </p:nvPr>
        </p:nvSpPr>
        <p:spPr>
          <a:xfrm>
            <a:off x="4008731" y="6491102"/>
            <a:ext cx="4114800" cy="365125"/>
          </a:xfrm>
        </p:spPr>
        <p:txBody>
          <a:bodyPr/>
          <a:lstStyle/>
          <a:p>
            <a:r>
              <a:rPr lang="en-GB" sz="600" dirty="0">
                <a:latin typeface="Arial" panose="020B0604020202020204" pitchFamily="34" charset="0"/>
                <a:cs typeface="Arial" panose="020B0604020202020204" pitchFamily="34" charset="0"/>
              </a:rPr>
              <a:t>© Aston Lark 2017 – 2018</a:t>
            </a:r>
          </a:p>
        </p:txBody>
      </p:sp>
      <p:sp>
        <p:nvSpPr>
          <p:cNvPr id="13" name="Rectangle 12">
            <a:extLst>
              <a:ext uri="{FF2B5EF4-FFF2-40B4-BE49-F238E27FC236}">
                <a16:creationId xmlns:a16="http://schemas.microsoft.com/office/drawing/2014/main" id="{1A68FB94-4045-314A-82DD-ED9C4737E42C}"/>
              </a:ext>
            </a:extLst>
          </p:cNvPr>
          <p:cNvSpPr/>
          <p:nvPr userDrawn="1"/>
        </p:nvSpPr>
        <p:spPr>
          <a:xfrm>
            <a:off x="256084" y="6165636"/>
            <a:ext cx="2028119" cy="246221"/>
          </a:xfrm>
          <a:prstGeom prst="rect">
            <a:avLst/>
          </a:prstGeom>
        </p:spPr>
        <p:txBody>
          <a:bodyPr wrap="none">
            <a:spAutoFit/>
          </a:bodyPr>
          <a:lstStyle/>
          <a:p>
            <a:r>
              <a:rPr lang="en-US" sz="1000" b="1" dirty="0">
                <a:solidFill>
                  <a:srgbClr val="A146BB"/>
                </a:solidFill>
                <a:latin typeface="Arial" charset="0"/>
                <a:ea typeface="Arial" charset="0"/>
                <a:cs typeface="Arial" charset="0"/>
              </a:rPr>
              <a:t>YOUR WORLD IS OUR FOCUS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938" y="6356350"/>
            <a:ext cx="11547835" cy="240982"/>
          </a:xfrm>
          <a:prstGeom prst="rect">
            <a:avLst/>
          </a:prstGeom>
        </p:spPr>
      </p:pic>
    </p:spTree>
    <p:extLst>
      <p:ext uri="{BB962C8B-B14F-4D97-AF65-F5344CB8AC3E}">
        <p14:creationId xmlns:p14="http://schemas.microsoft.com/office/powerpoint/2010/main" val="1769255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438" y="5993085"/>
            <a:ext cx="2017335" cy="328335"/>
          </a:xfrm>
          <a:prstGeom prst="rect">
            <a:avLst/>
          </a:prstGeom>
        </p:spPr>
      </p:pic>
      <p:sp>
        <p:nvSpPr>
          <p:cNvPr id="12" name="Footer Placeholder 4"/>
          <p:cNvSpPr>
            <a:spLocks noGrp="1"/>
          </p:cNvSpPr>
          <p:nvPr>
            <p:ph type="ftr" sz="quarter" idx="11"/>
          </p:nvPr>
        </p:nvSpPr>
        <p:spPr>
          <a:xfrm>
            <a:off x="4008731" y="6491102"/>
            <a:ext cx="4114800" cy="365125"/>
          </a:xfrm>
        </p:spPr>
        <p:txBody>
          <a:bodyPr/>
          <a:lstStyle/>
          <a:p>
            <a:r>
              <a:rPr lang="en-GB" sz="600" dirty="0">
                <a:latin typeface="Arial" panose="020B0604020202020204" pitchFamily="34" charset="0"/>
                <a:cs typeface="Arial" panose="020B0604020202020204" pitchFamily="34" charset="0"/>
              </a:rPr>
              <a:t>© Aston Lark 2017 – 2018</a:t>
            </a:r>
          </a:p>
        </p:txBody>
      </p:sp>
      <p:sp>
        <p:nvSpPr>
          <p:cNvPr id="13" name="Rectangle 12">
            <a:extLst>
              <a:ext uri="{FF2B5EF4-FFF2-40B4-BE49-F238E27FC236}">
                <a16:creationId xmlns:a16="http://schemas.microsoft.com/office/drawing/2014/main" id="{1A68FB94-4045-314A-82DD-ED9C4737E42C}"/>
              </a:ext>
            </a:extLst>
          </p:cNvPr>
          <p:cNvSpPr/>
          <p:nvPr userDrawn="1"/>
        </p:nvSpPr>
        <p:spPr>
          <a:xfrm>
            <a:off x="256084" y="6165636"/>
            <a:ext cx="2028119" cy="246221"/>
          </a:xfrm>
          <a:prstGeom prst="rect">
            <a:avLst/>
          </a:prstGeom>
        </p:spPr>
        <p:txBody>
          <a:bodyPr wrap="none">
            <a:spAutoFit/>
          </a:bodyPr>
          <a:lstStyle/>
          <a:p>
            <a:r>
              <a:rPr lang="en-US" sz="1000" b="1" dirty="0">
                <a:solidFill>
                  <a:srgbClr val="A146BB"/>
                </a:solidFill>
                <a:latin typeface="Arial" charset="0"/>
                <a:ea typeface="Arial" charset="0"/>
                <a:cs typeface="Arial" charset="0"/>
              </a:rPr>
              <a:t>YOUR WORLD IS OUR FOCUS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938" y="6356350"/>
            <a:ext cx="11547835" cy="240982"/>
          </a:xfrm>
          <a:prstGeom prst="rect">
            <a:avLst/>
          </a:prstGeom>
        </p:spPr>
      </p:pic>
    </p:spTree>
    <p:extLst>
      <p:ext uri="{BB962C8B-B14F-4D97-AF65-F5344CB8AC3E}">
        <p14:creationId xmlns:p14="http://schemas.microsoft.com/office/powerpoint/2010/main" val="336281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E131-BA58-4E1C-A9FC-8A1D3A763C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F36420-3F5C-4C86-8FE9-95438B0D01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5D93F-F6BF-489A-B37A-2671DBE6ED05}"/>
              </a:ext>
            </a:extLst>
          </p:cNvPr>
          <p:cNvSpPr>
            <a:spLocks noGrp="1"/>
          </p:cNvSpPr>
          <p:nvPr>
            <p:ph type="dt" sz="half" idx="10"/>
          </p:nvPr>
        </p:nvSpPr>
        <p:spPr/>
        <p:txBody>
          <a:bodyPr/>
          <a:lstStyle/>
          <a:p>
            <a:fld id="{DF428A51-7D34-4FCC-8263-C842F8C98C9A}" type="datetimeFigureOut">
              <a:rPr lang="en-GB" smtClean="0"/>
              <a:t>19/11/2021</a:t>
            </a:fld>
            <a:endParaRPr lang="en-GB"/>
          </a:p>
        </p:txBody>
      </p:sp>
      <p:sp>
        <p:nvSpPr>
          <p:cNvPr id="5" name="Footer Placeholder 4">
            <a:extLst>
              <a:ext uri="{FF2B5EF4-FFF2-40B4-BE49-F238E27FC236}">
                <a16:creationId xmlns:a16="http://schemas.microsoft.com/office/drawing/2014/main" id="{2B768779-076E-4A36-A96E-7B5B629717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4AAB37-9935-4657-9579-A0831F90440F}"/>
              </a:ext>
            </a:extLst>
          </p:cNvPr>
          <p:cNvSpPr>
            <a:spLocks noGrp="1"/>
          </p:cNvSpPr>
          <p:nvPr>
            <p:ph type="sldNum" sz="quarter" idx="12"/>
          </p:nvPr>
        </p:nvSpPr>
        <p:spPr/>
        <p:txBody>
          <a:bodyPr/>
          <a:lstStyle/>
          <a:p>
            <a:fld id="{6CA58CCE-B6A4-4DE8-BF7D-D3311CC059FB}" type="slidenum">
              <a:rPr lang="en-GB" smtClean="0"/>
              <a:t>‹#›</a:t>
            </a:fld>
            <a:endParaRPr lang="en-GB"/>
          </a:p>
        </p:txBody>
      </p:sp>
    </p:spTree>
    <p:extLst>
      <p:ext uri="{BB962C8B-B14F-4D97-AF65-F5344CB8AC3E}">
        <p14:creationId xmlns:p14="http://schemas.microsoft.com/office/powerpoint/2010/main" val="35518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78883" y="6292736"/>
            <a:ext cx="2304166" cy="24345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0465" y="307570"/>
            <a:ext cx="1142584" cy="1155470"/>
          </a:xfrm>
          <a:prstGeom prst="rect">
            <a:avLst/>
          </a:prstGeom>
        </p:spPr>
      </p:pic>
      <p:sp>
        <p:nvSpPr>
          <p:cNvPr id="6" name="Rectangle 5"/>
          <p:cNvSpPr/>
          <p:nvPr userDrawn="1"/>
        </p:nvSpPr>
        <p:spPr>
          <a:xfrm>
            <a:off x="287080" y="6072648"/>
            <a:ext cx="2028119" cy="246221"/>
          </a:xfrm>
          <a:prstGeom prst="rect">
            <a:avLst/>
          </a:prstGeom>
        </p:spPr>
        <p:txBody>
          <a:bodyPr wrap="none">
            <a:spAutoFit/>
          </a:bodyPr>
          <a:lstStyle/>
          <a:p>
            <a:r>
              <a:rPr lang="en-US" sz="1000" b="1" dirty="0">
                <a:solidFill>
                  <a:srgbClr val="FFFFFF"/>
                </a:solidFill>
                <a:latin typeface="Arial" charset="0"/>
                <a:ea typeface="Arial" charset="0"/>
                <a:cs typeface="Arial" charset="0"/>
              </a:rPr>
              <a:t>YOUR WORLD IS OUR FOCUS</a:t>
            </a:r>
          </a:p>
        </p:txBody>
      </p:sp>
      <p:pic>
        <p:nvPicPr>
          <p:cNvPr id="7" name="Picture 6">
            <a:extLst>
              <a:ext uri="{FF2B5EF4-FFF2-40B4-BE49-F238E27FC236}">
                <a16:creationId xmlns:a16="http://schemas.microsoft.com/office/drawing/2014/main" id="{7742A44D-BDD8-9B4E-97BE-05172E79181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1356" b="10304"/>
          <a:stretch/>
        </p:blipFill>
        <p:spPr>
          <a:xfrm>
            <a:off x="-1" y="0"/>
            <a:ext cx="12192001" cy="6858000"/>
          </a:xfrm>
          <a:prstGeom prst="rect">
            <a:avLst/>
          </a:prstGeom>
        </p:spPr>
      </p:pic>
      <p:pic>
        <p:nvPicPr>
          <p:cNvPr id="11" name="Picture 10">
            <a:extLst>
              <a:ext uri="{FF2B5EF4-FFF2-40B4-BE49-F238E27FC236}">
                <a16:creationId xmlns:a16="http://schemas.microsoft.com/office/drawing/2014/main" id="{7F3DBBFB-5583-5C47-8F11-082D7EFF4FC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7476" t="32341" r="28879" b="34062"/>
          <a:stretch/>
        </p:blipFill>
        <p:spPr>
          <a:xfrm>
            <a:off x="10074918" y="424201"/>
            <a:ext cx="1628723" cy="1253766"/>
          </a:xfrm>
          <a:prstGeom prst="rect">
            <a:avLst/>
          </a:prstGeom>
        </p:spPr>
      </p:pic>
      <p:pic>
        <p:nvPicPr>
          <p:cNvPr id="12" name="Picture 11">
            <a:extLst>
              <a:ext uri="{FF2B5EF4-FFF2-40B4-BE49-F238E27FC236}">
                <a16:creationId xmlns:a16="http://schemas.microsoft.com/office/drawing/2014/main" id="{07BB44EC-DB10-1D44-9585-2F0F396A058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8591"/>
          <a:stretch/>
        </p:blipFill>
        <p:spPr>
          <a:xfrm>
            <a:off x="-1" y="0"/>
            <a:ext cx="4897225" cy="6858000"/>
          </a:xfrm>
          <a:prstGeom prst="rect">
            <a:avLst/>
          </a:prstGeom>
        </p:spPr>
      </p:pic>
      <p:sp>
        <p:nvSpPr>
          <p:cNvPr id="15" name="Rectangle 14">
            <a:extLst>
              <a:ext uri="{FF2B5EF4-FFF2-40B4-BE49-F238E27FC236}">
                <a16:creationId xmlns:a16="http://schemas.microsoft.com/office/drawing/2014/main" id="{51790876-918F-F247-9B77-7AA09074E8DB}"/>
              </a:ext>
            </a:extLst>
          </p:cNvPr>
          <p:cNvSpPr/>
          <p:nvPr userDrawn="1"/>
        </p:nvSpPr>
        <p:spPr>
          <a:xfrm>
            <a:off x="287080" y="6072648"/>
            <a:ext cx="2028119" cy="246221"/>
          </a:xfrm>
          <a:prstGeom prst="rect">
            <a:avLst/>
          </a:prstGeom>
        </p:spPr>
        <p:txBody>
          <a:bodyPr wrap="none">
            <a:spAutoFit/>
          </a:bodyPr>
          <a:lstStyle/>
          <a:p>
            <a:r>
              <a:rPr lang="en-US" sz="1000" b="1" dirty="0">
                <a:solidFill>
                  <a:srgbClr val="FFFFFF"/>
                </a:solidFill>
                <a:latin typeface="Arial" charset="0"/>
                <a:ea typeface="Arial" charset="0"/>
                <a:cs typeface="Arial" charset="0"/>
              </a:rPr>
              <a:t>YOUR WORLD IS OUR FOCUS</a:t>
            </a:r>
          </a:p>
        </p:txBody>
      </p:sp>
      <p:sp>
        <p:nvSpPr>
          <p:cNvPr id="16" name="TextBox 15">
            <a:extLst>
              <a:ext uri="{FF2B5EF4-FFF2-40B4-BE49-F238E27FC236}">
                <a16:creationId xmlns:a16="http://schemas.microsoft.com/office/drawing/2014/main" id="{D9421719-782D-0640-AABA-7453C5024337}"/>
              </a:ext>
            </a:extLst>
          </p:cNvPr>
          <p:cNvSpPr txBox="1"/>
          <p:nvPr userDrawn="1"/>
        </p:nvSpPr>
        <p:spPr>
          <a:xfrm>
            <a:off x="287080" y="6273225"/>
            <a:ext cx="2594346" cy="553998"/>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www.astonlark.com</a:t>
            </a:r>
            <a:endParaRPr lang="en-US" sz="1200" dirty="0">
              <a:solidFill>
                <a:schemeClr val="bg1"/>
              </a:solidFill>
              <a:latin typeface="Arial" charset="0"/>
              <a:ea typeface="Arial" charset="0"/>
              <a:cs typeface="Arial" charset="0"/>
            </a:endParaRPr>
          </a:p>
          <a:p>
            <a:endParaRPr lang="en-US" dirty="0"/>
          </a:p>
        </p:txBody>
      </p:sp>
    </p:spTree>
    <p:extLst>
      <p:ext uri="{BB962C8B-B14F-4D97-AF65-F5344CB8AC3E}">
        <p14:creationId xmlns:p14="http://schemas.microsoft.com/office/powerpoint/2010/main" val="198050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438" y="5993085"/>
            <a:ext cx="2017335" cy="328335"/>
          </a:xfrm>
          <a:prstGeom prst="rect">
            <a:avLst/>
          </a:prstGeom>
        </p:spPr>
      </p:pic>
      <p:sp>
        <p:nvSpPr>
          <p:cNvPr id="17" name="Footer Placeholder 4"/>
          <p:cNvSpPr>
            <a:spLocks noGrp="1"/>
          </p:cNvSpPr>
          <p:nvPr>
            <p:ph type="ftr" sz="quarter" idx="11"/>
          </p:nvPr>
        </p:nvSpPr>
        <p:spPr>
          <a:xfrm>
            <a:off x="4008731" y="6491102"/>
            <a:ext cx="4114800" cy="365125"/>
          </a:xfrm>
        </p:spPr>
        <p:txBody>
          <a:bodyPr/>
          <a:lstStyle/>
          <a:p>
            <a:r>
              <a:rPr lang="en-GB" sz="600" dirty="0">
                <a:latin typeface="Arial" panose="020B0604020202020204" pitchFamily="34" charset="0"/>
                <a:cs typeface="Arial" panose="020B0604020202020204" pitchFamily="34" charset="0"/>
              </a:rPr>
              <a:t>© Aston Lark 2017 – 2018</a:t>
            </a:r>
          </a:p>
        </p:txBody>
      </p:sp>
      <p:sp>
        <p:nvSpPr>
          <p:cNvPr id="18" name="Rectangle 17">
            <a:extLst>
              <a:ext uri="{FF2B5EF4-FFF2-40B4-BE49-F238E27FC236}">
                <a16:creationId xmlns:a16="http://schemas.microsoft.com/office/drawing/2014/main" id="{1A68FB94-4045-314A-82DD-ED9C4737E42C}"/>
              </a:ext>
            </a:extLst>
          </p:cNvPr>
          <p:cNvSpPr/>
          <p:nvPr userDrawn="1"/>
        </p:nvSpPr>
        <p:spPr>
          <a:xfrm>
            <a:off x="256084" y="6165636"/>
            <a:ext cx="2028119" cy="246221"/>
          </a:xfrm>
          <a:prstGeom prst="rect">
            <a:avLst/>
          </a:prstGeom>
        </p:spPr>
        <p:txBody>
          <a:bodyPr wrap="none">
            <a:spAutoFit/>
          </a:bodyPr>
          <a:lstStyle/>
          <a:p>
            <a:r>
              <a:rPr lang="en-US" sz="1000" b="1" dirty="0">
                <a:solidFill>
                  <a:srgbClr val="A146BB"/>
                </a:solidFill>
                <a:latin typeface="Arial" charset="0"/>
                <a:ea typeface="Arial" charset="0"/>
                <a:cs typeface="Arial" charset="0"/>
              </a:rPr>
              <a:t>YOUR WORLD IS OUR FOCUS</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938" y="6356350"/>
            <a:ext cx="11547835" cy="240982"/>
          </a:xfrm>
          <a:prstGeom prst="rect">
            <a:avLst/>
          </a:prstGeom>
        </p:spPr>
      </p:pic>
    </p:spTree>
    <p:extLst>
      <p:ext uri="{BB962C8B-B14F-4D97-AF65-F5344CB8AC3E}">
        <p14:creationId xmlns:p14="http://schemas.microsoft.com/office/powerpoint/2010/main" val="400058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438" y="5993085"/>
            <a:ext cx="2017335" cy="328335"/>
          </a:xfrm>
          <a:prstGeom prst="rect">
            <a:avLst/>
          </a:prstGeom>
        </p:spPr>
      </p:pic>
      <p:sp>
        <p:nvSpPr>
          <p:cNvPr id="19" name="Footer Placeholder 4"/>
          <p:cNvSpPr>
            <a:spLocks noGrp="1"/>
          </p:cNvSpPr>
          <p:nvPr>
            <p:ph type="ftr" sz="quarter" idx="11"/>
          </p:nvPr>
        </p:nvSpPr>
        <p:spPr>
          <a:xfrm>
            <a:off x="4008731" y="6491102"/>
            <a:ext cx="4114800" cy="365125"/>
          </a:xfrm>
        </p:spPr>
        <p:txBody>
          <a:bodyPr/>
          <a:lstStyle/>
          <a:p>
            <a:r>
              <a:rPr lang="en-GB" sz="600" dirty="0">
                <a:latin typeface="Arial" panose="020B0604020202020204" pitchFamily="34" charset="0"/>
                <a:cs typeface="Arial" panose="020B0604020202020204" pitchFamily="34" charset="0"/>
              </a:rPr>
              <a:t>© Aston Lark 2017 – 2018</a:t>
            </a:r>
          </a:p>
        </p:txBody>
      </p:sp>
      <p:sp>
        <p:nvSpPr>
          <p:cNvPr id="20" name="Rectangle 19">
            <a:extLst>
              <a:ext uri="{FF2B5EF4-FFF2-40B4-BE49-F238E27FC236}">
                <a16:creationId xmlns:a16="http://schemas.microsoft.com/office/drawing/2014/main" id="{1A68FB94-4045-314A-82DD-ED9C4737E42C}"/>
              </a:ext>
            </a:extLst>
          </p:cNvPr>
          <p:cNvSpPr/>
          <p:nvPr userDrawn="1"/>
        </p:nvSpPr>
        <p:spPr>
          <a:xfrm>
            <a:off x="256084" y="6165636"/>
            <a:ext cx="2028119" cy="246221"/>
          </a:xfrm>
          <a:prstGeom prst="rect">
            <a:avLst/>
          </a:prstGeom>
        </p:spPr>
        <p:txBody>
          <a:bodyPr wrap="none">
            <a:spAutoFit/>
          </a:bodyPr>
          <a:lstStyle/>
          <a:p>
            <a:r>
              <a:rPr lang="en-US" sz="1000" b="1" dirty="0">
                <a:solidFill>
                  <a:srgbClr val="A146BB"/>
                </a:solidFill>
                <a:latin typeface="Arial" charset="0"/>
                <a:ea typeface="Arial" charset="0"/>
                <a:cs typeface="Arial" charset="0"/>
              </a:rPr>
              <a:t>YOUR WORLD IS OUR FOCUS</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938" y="6356350"/>
            <a:ext cx="11547835" cy="240982"/>
          </a:xfrm>
          <a:prstGeom prst="rect">
            <a:avLst/>
          </a:prstGeom>
        </p:spPr>
      </p:pic>
    </p:spTree>
    <p:extLst>
      <p:ext uri="{BB962C8B-B14F-4D97-AF65-F5344CB8AC3E}">
        <p14:creationId xmlns:p14="http://schemas.microsoft.com/office/powerpoint/2010/main" val="24969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438" y="5993085"/>
            <a:ext cx="2017335" cy="328335"/>
          </a:xfrm>
          <a:prstGeom prst="rect">
            <a:avLst/>
          </a:prstGeom>
        </p:spPr>
      </p:pic>
      <p:sp>
        <p:nvSpPr>
          <p:cNvPr id="12" name="Footer Placeholder 4"/>
          <p:cNvSpPr>
            <a:spLocks noGrp="1"/>
          </p:cNvSpPr>
          <p:nvPr>
            <p:ph type="ftr" sz="quarter" idx="11"/>
          </p:nvPr>
        </p:nvSpPr>
        <p:spPr>
          <a:xfrm>
            <a:off x="4008731" y="6491102"/>
            <a:ext cx="4114800" cy="365125"/>
          </a:xfrm>
        </p:spPr>
        <p:txBody>
          <a:bodyPr/>
          <a:lstStyle/>
          <a:p>
            <a:r>
              <a:rPr lang="en-GB" sz="600" dirty="0">
                <a:latin typeface="Arial" panose="020B0604020202020204" pitchFamily="34" charset="0"/>
                <a:cs typeface="Arial" panose="020B0604020202020204" pitchFamily="34" charset="0"/>
              </a:rPr>
              <a:t>© Aston Lark 2017 – 2018</a:t>
            </a:r>
          </a:p>
        </p:txBody>
      </p:sp>
      <p:sp>
        <p:nvSpPr>
          <p:cNvPr id="13" name="Rectangle 12">
            <a:extLst>
              <a:ext uri="{FF2B5EF4-FFF2-40B4-BE49-F238E27FC236}">
                <a16:creationId xmlns:a16="http://schemas.microsoft.com/office/drawing/2014/main" id="{1A68FB94-4045-314A-82DD-ED9C4737E42C}"/>
              </a:ext>
            </a:extLst>
          </p:cNvPr>
          <p:cNvSpPr/>
          <p:nvPr userDrawn="1"/>
        </p:nvSpPr>
        <p:spPr>
          <a:xfrm>
            <a:off x="256084" y="6165636"/>
            <a:ext cx="2028119" cy="246221"/>
          </a:xfrm>
          <a:prstGeom prst="rect">
            <a:avLst/>
          </a:prstGeom>
        </p:spPr>
        <p:txBody>
          <a:bodyPr wrap="none">
            <a:spAutoFit/>
          </a:bodyPr>
          <a:lstStyle/>
          <a:p>
            <a:r>
              <a:rPr lang="en-US" sz="1000" b="1" dirty="0">
                <a:solidFill>
                  <a:srgbClr val="A146BB"/>
                </a:solidFill>
                <a:latin typeface="Arial" charset="0"/>
                <a:ea typeface="Arial" charset="0"/>
                <a:cs typeface="Arial" charset="0"/>
              </a:rPr>
              <a:t>YOUR WORLD IS OUR FOCUS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938" y="6356350"/>
            <a:ext cx="11547835" cy="240982"/>
          </a:xfrm>
          <a:prstGeom prst="rect">
            <a:avLst/>
          </a:prstGeom>
        </p:spPr>
      </p:pic>
    </p:spTree>
    <p:extLst>
      <p:ext uri="{BB962C8B-B14F-4D97-AF65-F5344CB8AC3E}">
        <p14:creationId xmlns:p14="http://schemas.microsoft.com/office/powerpoint/2010/main" val="116553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438" y="5993085"/>
            <a:ext cx="2017335" cy="328335"/>
          </a:xfrm>
          <a:prstGeom prst="rect">
            <a:avLst/>
          </a:prstGeom>
        </p:spPr>
      </p:pic>
      <p:sp>
        <p:nvSpPr>
          <p:cNvPr id="13" name="Footer Placeholder 4"/>
          <p:cNvSpPr>
            <a:spLocks noGrp="1"/>
          </p:cNvSpPr>
          <p:nvPr>
            <p:ph type="ftr" sz="quarter" idx="11"/>
          </p:nvPr>
        </p:nvSpPr>
        <p:spPr>
          <a:xfrm>
            <a:off x="4008731" y="6491102"/>
            <a:ext cx="4114800" cy="365125"/>
          </a:xfrm>
        </p:spPr>
        <p:txBody>
          <a:bodyPr/>
          <a:lstStyle/>
          <a:p>
            <a:r>
              <a:rPr lang="en-GB" sz="600" dirty="0">
                <a:latin typeface="Arial" panose="020B0604020202020204" pitchFamily="34" charset="0"/>
                <a:cs typeface="Arial" panose="020B0604020202020204" pitchFamily="34" charset="0"/>
              </a:rPr>
              <a:t>© Aston Lark 2017 – 2018</a:t>
            </a:r>
          </a:p>
        </p:txBody>
      </p:sp>
      <p:sp>
        <p:nvSpPr>
          <p:cNvPr id="14" name="Rectangle 13">
            <a:extLst>
              <a:ext uri="{FF2B5EF4-FFF2-40B4-BE49-F238E27FC236}">
                <a16:creationId xmlns:a16="http://schemas.microsoft.com/office/drawing/2014/main" id="{1A68FB94-4045-314A-82DD-ED9C4737E42C}"/>
              </a:ext>
            </a:extLst>
          </p:cNvPr>
          <p:cNvSpPr/>
          <p:nvPr userDrawn="1"/>
        </p:nvSpPr>
        <p:spPr>
          <a:xfrm>
            <a:off x="256084" y="6165636"/>
            <a:ext cx="2028119" cy="246221"/>
          </a:xfrm>
          <a:prstGeom prst="rect">
            <a:avLst/>
          </a:prstGeom>
        </p:spPr>
        <p:txBody>
          <a:bodyPr wrap="none">
            <a:spAutoFit/>
          </a:bodyPr>
          <a:lstStyle/>
          <a:p>
            <a:r>
              <a:rPr lang="en-US" sz="1000" b="1" dirty="0">
                <a:solidFill>
                  <a:srgbClr val="A146BB"/>
                </a:solidFill>
                <a:latin typeface="Arial" charset="0"/>
                <a:ea typeface="Arial" charset="0"/>
                <a:cs typeface="Arial" charset="0"/>
              </a:rPr>
              <a:t>YOUR WORLD IS OUR FOCUS</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938" y="6356350"/>
            <a:ext cx="11547835" cy="240982"/>
          </a:xfrm>
          <a:prstGeom prst="rect">
            <a:avLst/>
          </a:prstGeom>
        </p:spPr>
      </p:pic>
    </p:spTree>
    <p:extLst>
      <p:ext uri="{BB962C8B-B14F-4D97-AF65-F5344CB8AC3E}">
        <p14:creationId xmlns:p14="http://schemas.microsoft.com/office/powerpoint/2010/main" val="3690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438" y="5993085"/>
            <a:ext cx="2017335" cy="328335"/>
          </a:xfrm>
          <a:prstGeom prst="rect">
            <a:avLst/>
          </a:prstGeom>
        </p:spPr>
      </p:pic>
      <p:sp>
        <p:nvSpPr>
          <p:cNvPr id="15" name="Footer Placeholder 4"/>
          <p:cNvSpPr>
            <a:spLocks noGrp="1"/>
          </p:cNvSpPr>
          <p:nvPr>
            <p:ph type="ftr" sz="quarter" idx="11"/>
          </p:nvPr>
        </p:nvSpPr>
        <p:spPr>
          <a:xfrm>
            <a:off x="4008731" y="6491102"/>
            <a:ext cx="4114800" cy="365125"/>
          </a:xfrm>
        </p:spPr>
        <p:txBody>
          <a:bodyPr/>
          <a:lstStyle/>
          <a:p>
            <a:r>
              <a:rPr lang="en-GB" sz="600" dirty="0">
                <a:latin typeface="Arial" panose="020B0604020202020204" pitchFamily="34" charset="0"/>
                <a:cs typeface="Arial" panose="020B0604020202020204" pitchFamily="34" charset="0"/>
              </a:rPr>
              <a:t>© Aston Lark 2017 – 2018</a:t>
            </a:r>
          </a:p>
        </p:txBody>
      </p:sp>
      <p:sp>
        <p:nvSpPr>
          <p:cNvPr id="16" name="Rectangle 15">
            <a:extLst>
              <a:ext uri="{FF2B5EF4-FFF2-40B4-BE49-F238E27FC236}">
                <a16:creationId xmlns:a16="http://schemas.microsoft.com/office/drawing/2014/main" id="{1A68FB94-4045-314A-82DD-ED9C4737E42C}"/>
              </a:ext>
            </a:extLst>
          </p:cNvPr>
          <p:cNvSpPr/>
          <p:nvPr userDrawn="1"/>
        </p:nvSpPr>
        <p:spPr>
          <a:xfrm>
            <a:off x="256084" y="6165636"/>
            <a:ext cx="2028119" cy="246221"/>
          </a:xfrm>
          <a:prstGeom prst="rect">
            <a:avLst/>
          </a:prstGeom>
        </p:spPr>
        <p:txBody>
          <a:bodyPr wrap="none">
            <a:spAutoFit/>
          </a:bodyPr>
          <a:lstStyle/>
          <a:p>
            <a:r>
              <a:rPr lang="en-US" sz="1000" b="1" dirty="0">
                <a:solidFill>
                  <a:srgbClr val="A146BB"/>
                </a:solidFill>
                <a:latin typeface="Arial" charset="0"/>
                <a:ea typeface="Arial" charset="0"/>
                <a:cs typeface="Arial" charset="0"/>
              </a:rPr>
              <a:t>YOUR WORLD IS OUR FOCUS</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938" y="6356350"/>
            <a:ext cx="11547835" cy="240982"/>
          </a:xfrm>
          <a:prstGeom prst="rect">
            <a:avLst/>
          </a:prstGeom>
        </p:spPr>
      </p:pic>
    </p:spTree>
    <p:extLst>
      <p:ext uri="{BB962C8B-B14F-4D97-AF65-F5344CB8AC3E}">
        <p14:creationId xmlns:p14="http://schemas.microsoft.com/office/powerpoint/2010/main" val="20824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438" y="5993085"/>
            <a:ext cx="2017335" cy="328335"/>
          </a:xfrm>
          <a:prstGeom prst="rect">
            <a:avLst/>
          </a:prstGeom>
        </p:spPr>
      </p:pic>
      <p:sp>
        <p:nvSpPr>
          <p:cNvPr id="11" name="Footer Placeholder 4"/>
          <p:cNvSpPr>
            <a:spLocks noGrp="1"/>
          </p:cNvSpPr>
          <p:nvPr>
            <p:ph type="ftr" sz="quarter" idx="11"/>
          </p:nvPr>
        </p:nvSpPr>
        <p:spPr>
          <a:xfrm>
            <a:off x="4008731" y="6491102"/>
            <a:ext cx="4114800" cy="365125"/>
          </a:xfrm>
        </p:spPr>
        <p:txBody>
          <a:bodyPr/>
          <a:lstStyle/>
          <a:p>
            <a:r>
              <a:rPr lang="en-GB" sz="600" dirty="0">
                <a:latin typeface="Arial" panose="020B0604020202020204" pitchFamily="34" charset="0"/>
                <a:cs typeface="Arial" panose="020B0604020202020204" pitchFamily="34" charset="0"/>
              </a:rPr>
              <a:t>© Aston Lark 2017 – 2018</a:t>
            </a:r>
          </a:p>
        </p:txBody>
      </p:sp>
      <p:sp>
        <p:nvSpPr>
          <p:cNvPr id="12" name="Rectangle 11">
            <a:extLst>
              <a:ext uri="{FF2B5EF4-FFF2-40B4-BE49-F238E27FC236}">
                <a16:creationId xmlns:a16="http://schemas.microsoft.com/office/drawing/2014/main" id="{1A68FB94-4045-314A-82DD-ED9C4737E42C}"/>
              </a:ext>
            </a:extLst>
          </p:cNvPr>
          <p:cNvSpPr/>
          <p:nvPr userDrawn="1"/>
        </p:nvSpPr>
        <p:spPr>
          <a:xfrm>
            <a:off x="256084" y="6165636"/>
            <a:ext cx="2028119" cy="246221"/>
          </a:xfrm>
          <a:prstGeom prst="rect">
            <a:avLst/>
          </a:prstGeom>
        </p:spPr>
        <p:txBody>
          <a:bodyPr wrap="none">
            <a:spAutoFit/>
          </a:bodyPr>
          <a:lstStyle/>
          <a:p>
            <a:r>
              <a:rPr lang="en-US" sz="1000" b="1" dirty="0">
                <a:solidFill>
                  <a:srgbClr val="A146BB"/>
                </a:solidFill>
                <a:latin typeface="Arial" charset="0"/>
                <a:ea typeface="Arial" charset="0"/>
                <a:cs typeface="Arial" charset="0"/>
              </a:rPr>
              <a:t>YOUR WORLD IS OUR FOCUS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938" y="6356350"/>
            <a:ext cx="11547835" cy="240982"/>
          </a:xfrm>
          <a:prstGeom prst="rect">
            <a:avLst/>
          </a:prstGeom>
        </p:spPr>
      </p:pic>
    </p:spTree>
    <p:extLst>
      <p:ext uri="{BB962C8B-B14F-4D97-AF65-F5344CB8AC3E}">
        <p14:creationId xmlns:p14="http://schemas.microsoft.com/office/powerpoint/2010/main" val="190397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0438" y="5993085"/>
            <a:ext cx="2017335" cy="328335"/>
          </a:xfrm>
          <a:prstGeom prst="rect">
            <a:avLst/>
          </a:prstGeom>
        </p:spPr>
      </p:pic>
      <p:sp>
        <p:nvSpPr>
          <p:cNvPr id="10" name="Footer Placeholder 4"/>
          <p:cNvSpPr>
            <a:spLocks noGrp="1"/>
          </p:cNvSpPr>
          <p:nvPr>
            <p:ph type="ftr" sz="quarter" idx="11"/>
          </p:nvPr>
        </p:nvSpPr>
        <p:spPr>
          <a:xfrm>
            <a:off x="4008731" y="6491102"/>
            <a:ext cx="4114800" cy="365125"/>
          </a:xfrm>
        </p:spPr>
        <p:txBody>
          <a:bodyPr/>
          <a:lstStyle/>
          <a:p>
            <a:r>
              <a:rPr lang="en-GB" sz="600" dirty="0">
                <a:latin typeface="Arial" panose="020B0604020202020204" pitchFamily="34" charset="0"/>
                <a:cs typeface="Arial" panose="020B0604020202020204" pitchFamily="34" charset="0"/>
              </a:rPr>
              <a:t>© Aston Lark 2017 – 2018</a:t>
            </a:r>
          </a:p>
        </p:txBody>
      </p:sp>
      <p:sp>
        <p:nvSpPr>
          <p:cNvPr id="11" name="Rectangle 10">
            <a:extLst>
              <a:ext uri="{FF2B5EF4-FFF2-40B4-BE49-F238E27FC236}">
                <a16:creationId xmlns:a16="http://schemas.microsoft.com/office/drawing/2014/main" id="{1A68FB94-4045-314A-82DD-ED9C4737E42C}"/>
              </a:ext>
            </a:extLst>
          </p:cNvPr>
          <p:cNvSpPr/>
          <p:nvPr userDrawn="1"/>
        </p:nvSpPr>
        <p:spPr>
          <a:xfrm>
            <a:off x="256084" y="6165636"/>
            <a:ext cx="2028119" cy="246221"/>
          </a:xfrm>
          <a:prstGeom prst="rect">
            <a:avLst/>
          </a:prstGeom>
        </p:spPr>
        <p:txBody>
          <a:bodyPr wrap="none">
            <a:spAutoFit/>
          </a:bodyPr>
          <a:lstStyle/>
          <a:p>
            <a:r>
              <a:rPr lang="en-US" sz="1000" b="1" dirty="0">
                <a:solidFill>
                  <a:srgbClr val="A146BB"/>
                </a:solidFill>
                <a:latin typeface="Arial" charset="0"/>
                <a:ea typeface="Arial" charset="0"/>
                <a:cs typeface="Arial" charset="0"/>
              </a:rPr>
              <a:t>YOUR WORLD IS OUR FOCUS</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938" y="6356350"/>
            <a:ext cx="11547835" cy="240982"/>
          </a:xfrm>
          <a:prstGeom prst="rect">
            <a:avLst/>
          </a:prstGeom>
        </p:spPr>
      </p:pic>
    </p:spTree>
    <p:extLst>
      <p:ext uri="{BB962C8B-B14F-4D97-AF65-F5344CB8AC3E}">
        <p14:creationId xmlns:p14="http://schemas.microsoft.com/office/powerpoint/2010/main" val="228903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AA08C-C5CC-445A-8739-6D60BD2A66D7}" type="slidenum">
              <a:rPr lang="en-GB" smtClean="0"/>
              <a:t>‹#›</a:t>
            </a:fld>
            <a:endParaRPr lang="en-GB" dirty="0"/>
          </a:p>
        </p:txBody>
      </p:sp>
    </p:spTree>
    <p:extLst>
      <p:ext uri="{BB962C8B-B14F-4D97-AF65-F5344CB8AC3E}">
        <p14:creationId xmlns:p14="http://schemas.microsoft.com/office/powerpoint/2010/main" val="57154249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4"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7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A729B8C6-B559-4C43-B0CF-98CB2A9A439C}"/>
              </a:ext>
            </a:extLst>
          </p:cNvPr>
          <p:cNvSpPr>
            <a:spLocks noGrp="1" noChangeArrowheads="1"/>
          </p:cNvSpPr>
          <p:nvPr>
            <p:ph type="title"/>
          </p:nvPr>
        </p:nvSpPr>
        <p:spPr>
          <a:xfrm>
            <a:off x="285750" y="2053641"/>
            <a:ext cx="5009483" cy="2760098"/>
          </a:xfrm>
        </p:spPr>
        <p:txBody>
          <a:bodyPr>
            <a:normAutofit/>
          </a:bodyPr>
          <a:lstStyle/>
          <a:p>
            <a:r>
              <a:rPr lang="en-GB" altLang="en-US" sz="2400" b="1" dirty="0">
                <a:solidFill>
                  <a:srgbClr val="FFFFFF"/>
                </a:solidFill>
              </a:rPr>
              <a:t>Alan Chandler, Chartered Insurer </a:t>
            </a:r>
            <a:br>
              <a:rPr lang="en-GB" altLang="en-US" sz="2400" b="1" dirty="0">
                <a:solidFill>
                  <a:srgbClr val="FFFFFF"/>
                </a:solidFill>
              </a:rPr>
            </a:br>
            <a:r>
              <a:rPr lang="en-GB" altLang="en-US" sz="2400" b="1" dirty="0">
                <a:solidFill>
                  <a:srgbClr val="FFFFFF"/>
                </a:solidFill>
              </a:rPr>
              <a:t>e mail alanchandler@uwclub.net</a:t>
            </a:r>
            <a:br>
              <a:rPr lang="en-GB" altLang="en-US" sz="2400" b="1" dirty="0">
                <a:solidFill>
                  <a:srgbClr val="FFFFFF"/>
                </a:solidFill>
              </a:rPr>
            </a:br>
            <a:r>
              <a:rPr lang="en-GB" altLang="en-US" sz="2400" b="1" dirty="0" err="1">
                <a:solidFill>
                  <a:srgbClr val="FFFFFF"/>
                </a:solidFill>
              </a:rPr>
              <a:t>Linkedin</a:t>
            </a:r>
            <a:r>
              <a:rPr lang="en-GB" altLang="en-US" sz="2400" b="1" dirty="0">
                <a:solidFill>
                  <a:srgbClr val="FFFFFF"/>
                </a:solidFill>
              </a:rPr>
              <a:t> Alan Chandler</a:t>
            </a:r>
          </a:p>
        </p:txBody>
      </p:sp>
      <p:sp>
        <p:nvSpPr>
          <p:cNvPr id="3075" name="Content Placeholder 4">
            <a:extLst>
              <a:ext uri="{FF2B5EF4-FFF2-40B4-BE49-F238E27FC236}">
                <a16:creationId xmlns:a16="http://schemas.microsoft.com/office/drawing/2014/main" id="{C62FE1F8-6692-4862-978A-CAA3CADC6BAD}"/>
              </a:ext>
            </a:extLst>
          </p:cNvPr>
          <p:cNvSpPr>
            <a:spLocks noGrp="1"/>
          </p:cNvSpPr>
          <p:nvPr>
            <p:ph idx="1"/>
          </p:nvPr>
        </p:nvSpPr>
        <p:spPr>
          <a:xfrm>
            <a:off x="285750" y="801866"/>
            <a:ext cx="11110908" cy="5230634"/>
          </a:xfrm>
        </p:spPr>
        <p:txBody>
          <a:bodyPr anchor="ctr">
            <a:normAutofit/>
          </a:bodyPr>
          <a:lstStyle/>
          <a:p>
            <a:pPr>
              <a:defRPr/>
            </a:pPr>
            <a:endParaRPr lang="en-GB" altLang="en-US" sz="1500" b="1" dirty="0">
              <a:solidFill>
                <a:srgbClr val="000000"/>
              </a:solidFill>
              <a:cs typeface="Arial" panose="020B0604020202020204" pitchFamily="34" charset="0"/>
            </a:endParaRPr>
          </a:p>
          <a:p>
            <a:pPr>
              <a:defRPr/>
            </a:pPr>
            <a:endParaRPr lang="en-GB" altLang="en-US" sz="1500" b="1" dirty="0">
              <a:solidFill>
                <a:srgbClr val="000000"/>
              </a:solidFill>
              <a:cs typeface="Arial" panose="020B0604020202020204" pitchFamily="34" charset="0"/>
            </a:endParaRPr>
          </a:p>
          <a:p>
            <a:pPr>
              <a:defRPr/>
            </a:pPr>
            <a:r>
              <a:rPr lang="en-GB" altLang="en-US" sz="1500" b="1" dirty="0">
                <a:solidFill>
                  <a:srgbClr val="000000"/>
                </a:solidFill>
                <a:cs typeface="Arial" panose="020B0604020202020204" pitchFamily="34" charset="0"/>
              </a:rPr>
              <a:t>Alan Chandler Chartered Insurer</a:t>
            </a:r>
          </a:p>
          <a:p>
            <a:pPr>
              <a:defRPr/>
            </a:pPr>
            <a:r>
              <a:rPr lang="en-GB" altLang="en-US" sz="1500" b="1" dirty="0">
                <a:solidFill>
                  <a:srgbClr val="000000"/>
                </a:solidFill>
                <a:cs typeface="Arial" panose="020B0604020202020204" pitchFamily="34" charset="0"/>
              </a:rPr>
              <a:t>I have trained more than 2,000 individuals to become ACII qualified</a:t>
            </a:r>
          </a:p>
          <a:p>
            <a:pPr>
              <a:defRPr/>
            </a:pPr>
            <a:r>
              <a:rPr lang="en-GB" altLang="en-US" sz="1500" dirty="0">
                <a:solidFill>
                  <a:srgbClr val="000000"/>
                </a:solidFill>
                <a:cs typeface="Arial" panose="020B0604020202020204" pitchFamily="34" charset="0"/>
              </a:rPr>
              <a:t>I have trained over 50% of the individuals in the last 8 years that have gone onto achieve the highest ACII pass in the whole of the UK. </a:t>
            </a:r>
          </a:p>
          <a:p>
            <a:pPr>
              <a:defRPr/>
            </a:pPr>
            <a:r>
              <a:rPr lang="en-GB" altLang="en-US" sz="1500" dirty="0">
                <a:solidFill>
                  <a:srgbClr val="000000"/>
                </a:solidFill>
                <a:cs typeface="Arial" panose="020B0604020202020204" pitchFamily="34" charset="0"/>
              </a:rPr>
              <a:t>I train to a pass rate of more than 96% in all CII qualification levels. Certificate , Diploma and Advanced Diploma.</a:t>
            </a:r>
          </a:p>
          <a:p>
            <a:pPr>
              <a:defRPr/>
            </a:pPr>
            <a:r>
              <a:rPr lang="en-GB" altLang="en-US" sz="1500" dirty="0">
                <a:solidFill>
                  <a:srgbClr val="000000"/>
                </a:solidFill>
                <a:cs typeface="Arial" panose="020B0604020202020204" pitchFamily="34" charset="0"/>
              </a:rPr>
              <a:t>I have delivered the Allianz scholarship and academy programmes in both the UK and Ireland and the Ask Alan facility for Zurich.</a:t>
            </a:r>
          </a:p>
          <a:p>
            <a:pPr>
              <a:defRPr/>
            </a:pPr>
            <a:r>
              <a:rPr lang="en-GB" altLang="en-US" sz="1500" dirty="0">
                <a:solidFill>
                  <a:srgbClr val="000000"/>
                </a:solidFill>
                <a:cs typeface="Arial" panose="020B0604020202020204" pitchFamily="34" charset="0"/>
              </a:rPr>
              <a:t>I have delivered training throughout Europe for many major brokers and insurers.</a:t>
            </a:r>
          </a:p>
          <a:p>
            <a:pPr>
              <a:defRPr/>
            </a:pPr>
            <a:r>
              <a:rPr lang="en-GB" altLang="en-US" sz="1500" dirty="0">
                <a:solidFill>
                  <a:srgbClr val="000000"/>
                </a:solidFill>
                <a:cs typeface="Arial" panose="020B0604020202020204" pitchFamily="34" charset="0"/>
              </a:rPr>
              <a:t>I have trained students who have won national prizes in almost all ACII subjects including Insurance Law (MO5), Liability (M96), Commercial Property and BI (M93), Personal Lines Insurance (P86), Business and Finance (M92), Underwriting Practice (M80), Advanced Underwriting (960), Claims Practice (M85), Advanced Claims (820), Marketing (945), Advanced Broking (930) and Advanced Risk Management (992).</a:t>
            </a:r>
          </a:p>
          <a:p>
            <a:pPr>
              <a:defRPr/>
            </a:pPr>
            <a:endParaRPr lang="en-GB" altLang="en-US" sz="1500" dirty="0">
              <a:solidFill>
                <a:srgbClr val="000000"/>
              </a:solidFill>
            </a:endParaRPr>
          </a:p>
          <a:p>
            <a:pPr>
              <a:defRPr/>
            </a:pPr>
            <a:endParaRPr lang="en-GB" altLang="en-US" sz="1500" dirty="0">
              <a:solidFill>
                <a:srgbClr val="000000"/>
              </a:solidFill>
            </a:endParaRPr>
          </a:p>
          <a:p>
            <a:pPr>
              <a:defRPr/>
            </a:pPr>
            <a:endParaRPr lang="en-GB" altLang="en-US" sz="15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838200" y="605349"/>
            <a:ext cx="8360044" cy="1308691"/>
          </a:xfrm>
        </p:spPr>
        <p:txBody>
          <a:bodyPr>
            <a:normAutofit/>
          </a:bodyPr>
          <a:lstStyle/>
          <a:p>
            <a:r>
              <a:rPr lang="en-GB" sz="3800" b="1" dirty="0">
                <a:solidFill>
                  <a:srgbClr val="A146BB"/>
                </a:solidFill>
                <a:latin typeface="Arial" panose="020B0604020202020204" pitchFamily="34" charset="0"/>
                <a:cs typeface="Arial" panose="020B0604020202020204" pitchFamily="34" charset="0"/>
              </a:rPr>
              <a:t>Limited company or PLC?</a:t>
            </a:r>
            <a:endParaRPr lang="en-GB" sz="3800" b="1" dirty="0">
              <a:solidFill>
                <a:srgbClr val="A146BB"/>
              </a:solidFill>
            </a:endParaRPr>
          </a:p>
        </p:txBody>
      </p:sp>
      <p:sp>
        <p:nvSpPr>
          <p:cNvPr id="7" name="Content Placeholder 4"/>
          <p:cNvSpPr>
            <a:spLocks noGrp="1"/>
          </p:cNvSpPr>
          <p:nvPr>
            <p:ph idx="4294967295"/>
          </p:nvPr>
        </p:nvSpPr>
        <p:spPr>
          <a:xfrm>
            <a:off x="838201" y="1968284"/>
            <a:ext cx="7120180" cy="3409628"/>
          </a:xfrm>
        </p:spPr>
        <p:txBody>
          <a:bodyPr>
            <a:normAutofit/>
          </a:bodyPr>
          <a:lstStyle/>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The essential difference is that a Public Limited Company (PLC) may have its shares traded on the Stock Exchange and thus available for the general public to purchase, in order to raise capital for the company</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An ordinary Limited Company, often known as a ‘private company’ (or to give it the full title ‘a company limited by shares’) has its shares privately held and it is not permitted to offer its shares to the public or for those shares to be traded on any Stock Exchange </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p>
        </p:txBody>
      </p:sp>
    </p:spTree>
    <p:extLst>
      <p:ext uri="{BB962C8B-B14F-4D97-AF65-F5344CB8AC3E}">
        <p14:creationId xmlns:p14="http://schemas.microsoft.com/office/powerpoint/2010/main" val="267483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838200" y="605349"/>
            <a:ext cx="8360044" cy="1308691"/>
          </a:xfrm>
        </p:spPr>
        <p:txBody>
          <a:bodyPr>
            <a:normAutofit/>
          </a:bodyPr>
          <a:lstStyle/>
          <a:p>
            <a:r>
              <a:rPr lang="en-GB" sz="3800" b="1" dirty="0">
                <a:solidFill>
                  <a:srgbClr val="A146BB"/>
                </a:solidFill>
                <a:latin typeface="Arial" panose="020B0604020202020204" pitchFamily="34" charset="0"/>
                <a:cs typeface="Arial" panose="020B0604020202020204" pitchFamily="34" charset="0"/>
              </a:rPr>
              <a:t>Other trading structures</a:t>
            </a:r>
            <a:endParaRPr lang="en-GB" sz="3800" b="1" dirty="0">
              <a:solidFill>
                <a:srgbClr val="A146BB"/>
              </a:solidFill>
            </a:endParaRPr>
          </a:p>
        </p:txBody>
      </p:sp>
      <p:sp>
        <p:nvSpPr>
          <p:cNvPr id="7" name="Content Placeholder 4"/>
          <p:cNvSpPr>
            <a:spLocks noGrp="1"/>
          </p:cNvSpPr>
          <p:nvPr>
            <p:ph idx="4294967295"/>
          </p:nvPr>
        </p:nvSpPr>
        <p:spPr>
          <a:xfrm>
            <a:off x="838201" y="1968284"/>
            <a:ext cx="10693892" cy="3409628"/>
          </a:xfrm>
        </p:spPr>
        <p:txBody>
          <a:bodyPr>
            <a:normAutofit/>
          </a:bodyPr>
          <a:lstStyle/>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A Limited Liability Partnership (LLP) is a partnership between individuals to trade together but where the liability of those individuals is limited – common amongst solicitors, accountants and the like</a:t>
            </a: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The liability of members of a LLP is limited to the working capital they have provided but the LLP itself is liable to the full extent of its assets</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A Company Limited by Guarantee is usually a company that is set up to be ‘non profit making’ and is where the members agree to ‘guarantee’ the debts of the company if it cannot pay those debts, up to a guarantee figure, usually £1.00 per member (common structure among clubs)</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An ‘Unincorporated Association’ is common among Clubs and Societies</a:t>
            </a:r>
          </a:p>
          <a:p>
            <a:pPr marL="171450" indent="-171450">
              <a:buClr>
                <a:srgbClr val="894E99"/>
              </a:buClr>
            </a:pPr>
            <a:endParaRPr lang="en-GB" sz="1200" dirty="0"/>
          </a:p>
        </p:txBody>
      </p:sp>
    </p:spTree>
    <p:extLst>
      <p:ext uri="{BB962C8B-B14F-4D97-AF65-F5344CB8AC3E}">
        <p14:creationId xmlns:p14="http://schemas.microsoft.com/office/powerpoint/2010/main" val="391825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838200" y="605349"/>
            <a:ext cx="8360044" cy="1308691"/>
          </a:xfrm>
        </p:spPr>
        <p:txBody>
          <a:bodyPr>
            <a:normAutofit/>
          </a:bodyPr>
          <a:lstStyle/>
          <a:p>
            <a:r>
              <a:rPr lang="en-GB" sz="3800" b="1" dirty="0">
                <a:solidFill>
                  <a:srgbClr val="A146BB"/>
                </a:solidFill>
                <a:latin typeface="Arial" panose="020B0604020202020204" pitchFamily="34" charset="0"/>
                <a:cs typeface="Arial" panose="020B0604020202020204" pitchFamily="34" charset="0"/>
              </a:rPr>
              <a:t>Charities</a:t>
            </a:r>
            <a:endParaRPr lang="en-GB" sz="3800" b="1" dirty="0">
              <a:solidFill>
                <a:srgbClr val="A146BB"/>
              </a:solidFill>
            </a:endParaRPr>
          </a:p>
        </p:txBody>
      </p:sp>
      <p:sp>
        <p:nvSpPr>
          <p:cNvPr id="7" name="Content Placeholder 4"/>
          <p:cNvSpPr>
            <a:spLocks noGrp="1"/>
          </p:cNvSpPr>
          <p:nvPr>
            <p:ph idx="4294967295"/>
          </p:nvPr>
        </p:nvSpPr>
        <p:spPr>
          <a:xfrm>
            <a:off x="838200" y="1968284"/>
            <a:ext cx="11208797" cy="3409628"/>
          </a:xfrm>
        </p:spPr>
        <p:txBody>
          <a:bodyPr>
            <a:normAutofit/>
          </a:bodyPr>
          <a:lstStyle/>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A Charity is a special legal vehicle that is formed for and committed to certain purposes governed by the Charities Act 2006</a:t>
            </a:r>
          </a:p>
          <a:p>
            <a:pPr marL="0" indent="0">
              <a:buClr>
                <a:srgbClr val="894E99"/>
              </a:buClr>
              <a:buNone/>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Obtains various tax advantages</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A charity has a ‘registered charity number’ and usually the property of a charity is held by trustees</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p>
        </p:txBody>
      </p:sp>
    </p:spTree>
    <p:extLst>
      <p:ext uri="{BB962C8B-B14F-4D97-AF65-F5344CB8AC3E}">
        <p14:creationId xmlns:p14="http://schemas.microsoft.com/office/powerpoint/2010/main" val="155816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838200" y="605349"/>
            <a:ext cx="8360044" cy="1308691"/>
          </a:xfrm>
        </p:spPr>
        <p:txBody>
          <a:bodyPr>
            <a:normAutofit/>
          </a:bodyPr>
          <a:lstStyle/>
          <a:p>
            <a:r>
              <a:rPr lang="en-GB" sz="3800" b="1" dirty="0">
                <a:solidFill>
                  <a:srgbClr val="A146BB"/>
                </a:solidFill>
                <a:latin typeface="Arial" panose="020B0604020202020204" pitchFamily="34" charset="0"/>
                <a:cs typeface="Arial" panose="020B0604020202020204" pitchFamily="34" charset="0"/>
              </a:rPr>
              <a:t>When it all goes wrong…</a:t>
            </a:r>
            <a:endParaRPr lang="en-GB" sz="3800" b="1" dirty="0">
              <a:solidFill>
                <a:srgbClr val="A146BB"/>
              </a:solidFill>
            </a:endParaRPr>
          </a:p>
        </p:txBody>
      </p:sp>
      <p:sp>
        <p:nvSpPr>
          <p:cNvPr id="7" name="Content Placeholder 4"/>
          <p:cNvSpPr>
            <a:spLocks noGrp="1"/>
          </p:cNvSpPr>
          <p:nvPr>
            <p:ph idx="4294967295"/>
          </p:nvPr>
        </p:nvSpPr>
        <p:spPr>
          <a:xfrm>
            <a:off x="838200" y="1968283"/>
            <a:ext cx="9766609" cy="3763443"/>
          </a:xfrm>
        </p:spPr>
        <p:txBody>
          <a:bodyPr>
            <a:normAutofit/>
          </a:bodyPr>
          <a:lstStyle/>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An INDIVIDUAL goes BANKRUPT</a:t>
            </a: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A LIMITED COMPANY goes into LIQUIDATION (often, but not always, after going into ADMINISTRATION first)</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p>
        </p:txBody>
      </p:sp>
    </p:spTree>
    <p:extLst>
      <p:ext uri="{BB962C8B-B14F-4D97-AF65-F5344CB8AC3E}">
        <p14:creationId xmlns:p14="http://schemas.microsoft.com/office/powerpoint/2010/main" val="360919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12763E-0C29-4679-9847-3B4904180260}"/>
              </a:ext>
            </a:extLst>
          </p:cNvPr>
          <p:cNvSpPr txBox="1"/>
          <p:nvPr/>
        </p:nvSpPr>
        <p:spPr>
          <a:xfrm>
            <a:off x="2575932" y="2609386"/>
            <a:ext cx="6110868" cy="369332"/>
          </a:xfrm>
          <a:prstGeom prst="rect">
            <a:avLst/>
          </a:prstGeom>
          <a:noFill/>
        </p:spPr>
        <p:txBody>
          <a:bodyPr wrap="square" rtlCol="0">
            <a:spAutoFit/>
          </a:bodyPr>
          <a:lstStyle/>
          <a:p>
            <a:r>
              <a:rPr lang="en-GB" b="1" dirty="0">
                <a:solidFill>
                  <a:srgbClr val="A146BB"/>
                </a:solidFill>
                <a:latin typeface="Arial" panose="020B0604020202020204" pitchFamily="34" charset="0"/>
                <a:cs typeface="Arial" panose="020B0604020202020204" pitchFamily="34" charset="0"/>
              </a:rPr>
              <a:t>Any questions?</a:t>
            </a:r>
            <a:endParaRPr lang="en-GB" dirty="0"/>
          </a:p>
        </p:txBody>
      </p:sp>
    </p:spTree>
    <p:extLst>
      <p:ext uri="{BB962C8B-B14F-4D97-AF65-F5344CB8AC3E}">
        <p14:creationId xmlns:p14="http://schemas.microsoft.com/office/powerpoint/2010/main" val="1633338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E9CD-2783-429E-AA51-A08B41ECB680}"/>
              </a:ext>
            </a:extLst>
          </p:cNvPr>
          <p:cNvSpPr>
            <a:spLocks noGrp="1"/>
          </p:cNvSpPr>
          <p:nvPr>
            <p:ph type="title"/>
          </p:nvPr>
        </p:nvSpPr>
        <p:spPr/>
        <p:txBody>
          <a:bodyPr/>
          <a:lstStyle/>
          <a:p>
            <a:r>
              <a:rPr lang="en-GB" dirty="0"/>
              <a:t>Company Structures</a:t>
            </a:r>
            <a:br>
              <a:rPr lang="en-GB" dirty="0"/>
            </a:br>
            <a:endParaRPr lang="en-GB" dirty="0"/>
          </a:p>
        </p:txBody>
      </p:sp>
      <p:sp>
        <p:nvSpPr>
          <p:cNvPr id="3" name="Content Placeholder 2">
            <a:extLst>
              <a:ext uri="{FF2B5EF4-FFF2-40B4-BE49-F238E27FC236}">
                <a16:creationId xmlns:a16="http://schemas.microsoft.com/office/drawing/2014/main" id="{14FF33E6-A155-4ECB-B101-904D0935546D}"/>
              </a:ext>
            </a:extLst>
          </p:cNvPr>
          <p:cNvSpPr>
            <a:spLocks noGrp="1"/>
          </p:cNvSpPr>
          <p:nvPr>
            <p:ph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Learning Objectives: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Understand the structure of a sole trader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Understand the structure of a partnership and how a limited liability partnership differs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Understand the structure of a limited company and how a private limited company differs from a private limited company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Understand how charities are formed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Slide Number Placeholder 3">
            <a:extLst>
              <a:ext uri="{FF2B5EF4-FFF2-40B4-BE49-F238E27FC236}">
                <a16:creationId xmlns:a16="http://schemas.microsoft.com/office/drawing/2014/main" id="{9D781C5D-696C-4D55-956E-68DE3929FCC4}"/>
              </a:ext>
            </a:extLst>
          </p:cNvPr>
          <p:cNvSpPr>
            <a:spLocks noGrp="1"/>
          </p:cNvSpPr>
          <p:nvPr>
            <p:ph type="sldNum" sz="quarter" idx="12"/>
          </p:nvPr>
        </p:nvSpPr>
        <p:spPr/>
        <p:txBody>
          <a:bodyPr/>
          <a:lstStyle/>
          <a:p>
            <a:fld id="{6CA58CCE-B6A4-4DE8-BF7D-D3311CC059FB}" type="slidenum">
              <a:rPr lang="en-GB" smtClean="0"/>
              <a:t>15</a:t>
            </a:fld>
            <a:endParaRPr lang="en-GB"/>
          </a:p>
        </p:txBody>
      </p:sp>
    </p:spTree>
    <p:extLst>
      <p:ext uri="{BB962C8B-B14F-4D97-AF65-F5344CB8AC3E}">
        <p14:creationId xmlns:p14="http://schemas.microsoft.com/office/powerpoint/2010/main" val="52984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E9CD-2783-429E-AA51-A08B41ECB680}"/>
              </a:ext>
            </a:extLst>
          </p:cNvPr>
          <p:cNvSpPr>
            <a:spLocks noGrp="1"/>
          </p:cNvSpPr>
          <p:nvPr>
            <p:ph type="title"/>
          </p:nvPr>
        </p:nvSpPr>
        <p:spPr/>
        <p:txBody>
          <a:bodyPr/>
          <a:lstStyle/>
          <a:p>
            <a:r>
              <a:rPr lang="en-GB" dirty="0"/>
              <a:t>Company Structures</a:t>
            </a:r>
            <a:br>
              <a:rPr lang="en-GB" dirty="0"/>
            </a:br>
            <a:endParaRPr lang="en-GB" dirty="0"/>
          </a:p>
        </p:txBody>
      </p:sp>
      <p:sp>
        <p:nvSpPr>
          <p:cNvPr id="3" name="Content Placeholder 2">
            <a:extLst>
              <a:ext uri="{FF2B5EF4-FFF2-40B4-BE49-F238E27FC236}">
                <a16:creationId xmlns:a16="http://schemas.microsoft.com/office/drawing/2014/main" id="{14FF33E6-A155-4ECB-B101-904D0935546D}"/>
              </a:ext>
            </a:extLst>
          </p:cNvPr>
          <p:cNvSpPr>
            <a:spLocks noGrp="1"/>
          </p:cNvSpPr>
          <p:nvPr>
            <p:ph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Learning Objectives: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Understand the structure of a sole trader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Understand the structure of a partnership and how a limited liability partnership differs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Understand the structure of a limited company and how a private limited company differs from </a:t>
            </a:r>
            <a:r>
              <a:rPr lang="en-GB" sz="1800" b="1">
                <a:effectLst/>
                <a:latin typeface="Calibri" panose="020F0502020204030204" pitchFamily="34" charset="0"/>
                <a:ea typeface="Calibri" panose="020F0502020204030204" pitchFamily="34" charset="0"/>
                <a:cs typeface="Times New Roman" panose="02020603050405020304" pitchFamily="18" charset="0"/>
              </a:rPr>
              <a:t>a public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limited company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Understand how charities are formed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Slide Number Placeholder 3">
            <a:extLst>
              <a:ext uri="{FF2B5EF4-FFF2-40B4-BE49-F238E27FC236}">
                <a16:creationId xmlns:a16="http://schemas.microsoft.com/office/drawing/2014/main" id="{9D781C5D-696C-4D55-956E-68DE3929FCC4}"/>
              </a:ext>
            </a:extLst>
          </p:cNvPr>
          <p:cNvSpPr>
            <a:spLocks noGrp="1"/>
          </p:cNvSpPr>
          <p:nvPr>
            <p:ph type="sldNum" sz="quarter" idx="12"/>
          </p:nvPr>
        </p:nvSpPr>
        <p:spPr/>
        <p:txBody>
          <a:bodyPr/>
          <a:lstStyle/>
          <a:p>
            <a:fld id="{6CA58CCE-B6A4-4DE8-BF7D-D3311CC059FB}" type="slidenum">
              <a:rPr lang="en-GB" smtClean="0"/>
              <a:t>2</a:t>
            </a:fld>
            <a:endParaRPr lang="en-GB"/>
          </a:p>
        </p:txBody>
      </p:sp>
    </p:spTree>
    <p:extLst>
      <p:ext uri="{BB962C8B-B14F-4D97-AF65-F5344CB8AC3E}">
        <p14:creationId xmlns:p14="http://schemas.microsoft.com/office/powerpoint/2010/main" val="227934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Many more small businesses starting up</a:t>
            </a:r>
          </a:p>
        </p:txBody>
      </p:sp>
      <p:sp>
        <p:nvSpPr>
          <p:cNvPr id="3" name="Content Placeholder 2"/>
          <p:cNvSpPr>
            <a:spLocks noGrp="1"/>
          </p:cNvSpPr>
          <p:nvPr>
            <p:ph idx="1"/>
          </p:nvPr>
        </p:nvSpPr>
        <p:spPr/>
        <p:txBody>
          <a:bodyPr/>
          <a:lstStyle/>
          <a:p>
            <a:r>
              <a:rPr lang="en-GB" dirty="0"/>
              <a:t>There were a record 5.9 million private sector businesses at the start of 2019 and they all need insurance.</a:t>
            </a:r>
          </a:p>
          <a:p>
            <a:pPr marL="0" indent="0">
              <a:buNone/>
            </a:pPr>
            <a:endParaRPr lang="en-GB" dirty="0"/>
          </a:p>
          <a:p>
            <a:r>
              <a:rPr lang="en-GB" dirty="0"/>
              <a:t>This is an increase of 2.4 million more than in 2000 !!!</a:t>
            </a:r>
          </a:p>
          <a:p>
            <a:endParaRPr lang="en-GB" dirty="0"/>
          </a:p>
          <a:p>
            <a:pPr marL="0" indent="0">
              <a:buNone/>
            </a:pPr>
            <a:endParaRPr lang="en-GB" dirty="0"/>
          </a:p>
        </p:txBody>
      </p:sp>
    </p:spTree>
    <p:extLst>
      <p:ext uri="{BB962C8B-B14F-4D97-AF65-F5344CB8AC3E}">
        <p14:creationId xmlns:p14="http://schemas.microsoft.com/office/powerpoint/2010/main" val="210365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CD04-DAB1-495E-87E6-B6C95DF88CAC}"/>
              </a:ext>
            </a:extLst>
          </p:cNvPr>
          <p:cNvSpPr>
            <a:spLocks noGrp="1"/>
          </p:cNvSpPr>
          <p:nvPr>
            <p:ph type="title"/>
          </p:nvPr>
        </p:nvSpPr>
        <p:spPr/>
        <p:txBody>
          <a:bodyPr/>
          <a:lstStyle/>
          <a:p>
            <a:r>
              <a:rPr lang="en-GB" dirty="0"/>
              <a:t>Businesses in the UK</a:t>
            </a:r>
          </a:p>
        </p:txBody>
      </p:sp>
      <p:sp>
        <p:nvSpPr>
          <p:cNvPr id="3" name="Content Placeholder 2">
            <a:extLst>
              <a:ext uri="{FF2B5EF4-FFF2-40B4-BE49-F238E27FC236}">
                <a16:creationId xmlns:a16="http://schemas.microsoft.com/office/drawing/2014/main" id="{65B0899D-38EE-4477-BBC6-0C99F33AD70C}"/>
              </a:ext>
            </a:extLst>
          </p:cNvPr>
          <p:cNvSpPr>
            <a:spLocks noGrp="1"/>
          </p:cNvSpPr>
          <p:nvPr>
            <p:ph idx="1"/>
          </p:nvPr>
        </p:nvSpPr>
        <p:spPr/>
        <p:txBody>
          <a:bodyPr/>
          <a:lstStyle/>
          <a:p>
            <a:pPr algn="l"/>
            <a:r>
              <a:rPr lang="en-GB" b="0" i="0" dirty="0">
                <a:solidFill>
                  <a:srgbClr val="0B0C0C"/>
                </a:solidFill>
                <a:effectLst/>
                <a:latin typeface="nta"/>
              </a:rPr>
              <a:t>5.82 million businesses were small (0 to 49 employees)</a:t>
            </a:r>
          </a:p>
          <a:p>
            <a:pPr algn="l"/>
            <a:r>
              <a:rPr lang="en-GB" b="0" i="0" dirty="0">
                <a:solidFill>
                  <a:srgbClr val="0B0C0C"/>
                </a:solidFill>
                <a:effectLst/>
                <a:latin typeface="nta"/>
              </a:rPr>
              <a:t>35,600 businesses were medium-sized (50 to 249 employees)</a:t>
            </a:r>
          </a:p>
          <a:p>
            <a:pPr algn="l"/>
            <a:r>
              <a:rPr lang="en-GB" b="0" i="0" dirty="0">
                <a:solidFill>
                  <a:srgbClr val="0B0C0C"/>
                </a:solidFill>
                <a:effectLst/>
                <a:latin typeface="nta"/>
              </a:rPr>
              <a:t>7,700 businesses were large (250 or more employees)</a:t>
            </a:r>
          </a:p>
          <a:p>
            <a:endParaRPr lang="en-GB" dirty="0"/>
          </a:p>
        </p:txBody>
      </p:sp>
    </p:spTree>
    <p:extLst>
      <p:ext uri="{BB962C8B-B14F-4D97-AF65-F5344CB8AC3E}">
        <p14:creationId xmlns:p14="http://schemas.microsoft.com/office/powerpoint/2010/main" val="45157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C0E9-790C-4844-BE6F-CCE71EE60CFE}"/>
              </a:ext>
            </a:extLst>
          </p:cNvPr>
          <p:cNvSpPr>
            <a:spLocks noGrp="1"/>
          </p:cNvSpPr>
          <p:nvPr>
            <p:ph type="title"/>
          </p:nvPr>
        </p:nvSpPr>
        <p:spPr>
          <a:xfrm>
            <a:off x="640079" y="2053641"/>
            <a:ext cx="3669161" cy="2760098"/>
          </a:xfrm>
        </p:spPr>
        <p:txBody>
          <a:bodyPr>
            <a:normAutofit/>
          </a:bodyPr>
          <a:lstStyle/>
          <a:p>
            <a:r>
              <a:rPr lang="en-GB" dirty="0">
                <a:solidFill>
                  <a:srgbClr val="FFFFFF"/>
                </a:solidFill>
              </a:rPr>
              <a:t>Businesses in the UK</a:t>
            </a:r>
          </a:p>
        </p:txBody>
      </p:sp>
      <p:sp>
        <p:nvSpPr>
          <p:cNvPr id="4" name="Rectangle 1">
            <a:extLst>
              <a:ext uri="{FF2B5EF4-FFF2-40B4-BE49-F238E27FC236}">
                <a16:creationId xmlns:a16="http://schemas.microsoft.com/office/drawing/2014/main" id="{65B71786-8616-4D2B-959C-753BCB19E598}"/>
              </a:ext>
            </a:extLst>
          </p:cNvPr>
          <p:cNvSpPr>
            <a:spLocks noGrp="1" noChangeArrowheads="1"/>
          </p:cNvSpPr>
          <p:nvPr>
            <p:ph idx="1"/>
          </p:nvPr>
        </p:nvSpPr>
        <p:spPr bwMode="auto">
          <a:xfrm>
            <a:off x="301658" y="801866"/>
            <a:ext cx="11095000" cy="523063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26960" tIns="126960" rIns="0" bIns="12696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endParaRPr kumimoji="0" lang="en-US" altLang="en-US" sz="2200" b="0" i="0" u="none" strike="noStrike" cap="none" normalizeH="0" baseline="0" dirty="0">
              <a:ln>
                <a:noFill/>
              </a:ln>
              <a:solidFill>
                <a:srgbClr val="000000"/>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lang="en-US" altLang="en-US" sz="2200" dirty="0">
                <a:solidFill>
                  <a:srgbClr val="000000"/>
                </a:solidFill>
                <a:latin typeface="nta"/>
              </a:rPr>
              <a:t>T</a:t>
            </a:r>
            <a:r>
              <a:rPr kumimoji="0" lang="en-US" altLang="en-US" sz="2200" b="0" i="0" u="none" strike="noStrike" cap="none" normalizeH="0" baseline="0" dirty="0">
                <a:ln>
                  <a:noFill/>
                </a:ln>
                <a:solidFill>
                  <a:srgbClr val="000000"/>
                </a:solidFill>
                <a:effectLst/>
                <a:latin typeface="nta"/>
              </a:rPr>
              <a:t>he UK private sector business population comprised 3.5 million sole proprietorships (59% of the total), </a:t>
            </a:r>
          </a:p>
          <a:p>
            <a:pPr marL="0" marR="0" lvl="0" indent="0" defTabSz="914400" rtl="0" eaLnBrk="0" fontAlgn="base" latinLnBrk="0" hangingPunct="0">
              <a:spcBef>
                <a:spcPct val="0"/>
              </a:spcBef>
              <a:spcAft>
                <a:spcPts val="600"/>
              </a:spcAft>
              <a:buClrTx/>
              <a:buSzTx/>
              <a:buFontTx/>
              <a:buChar char="•"/>
              <a:tabLst/>
            </a:pPr>
            <a:r>
              <a:rPr kumimoji="0" lang="en-US" altLang="en-US" sz="2200" b="0" i="0" u="none" strike="noStrike" cap="none" normalizeH="0" baseline="0" dirty="0">
                <a:ln>
                  <a:noFill/>
                </a:ln>
                <a:solidFill>
                  <a:srgbClr val="000000"/>
                </a:solidFill>
                <a:effectLst/>
                <a:latin typeface="nta"/>
              </a:rPr>
              <a:t>2.0 million actively trading Limited companies (34%) </a:t>
            </a:r>
            <a:endParaRPr lang="en-US" altLang="en-US" sz="2200" dirty="0">
              <a:solidFill>
                <a:srgbClr val="000000"/>
              </a:solidFill>
              <a:latin typeface="nta"/>
            </a:endParaRPr>
          </a:p>
          <a:p>
            <a:pPr marL="0" marR="0" lvl="0" indent="0" defTabSz="914400" rtl="0" eaLnBrk="0" fontAlgn="base" latinLnBrk="0" hangingPunct="0">
              <a:spcBef>
                <a:spcPct val="0"/>
              </a:spcBef>
              <a:spcAft>
                <a:spcPts val="600"/>
              </a:spcAft>
              <a:buClrTx/>
              <a:buSzTx/>
              <a:buFontTx/>
              <a:buChar char="•"/>
              <a:tabLst/>
            </a:pPr>
            <a:r>
              <a:rPr kumimoji="0" lang="en-US" altLang="en-US" sz="2200" b="0" i="0" u="none" strike="noStrike" cap="none" normalizeH="0" baseline="0" dirty="0">
                <a:ln>
                  <a:noFill/>
                </a:ln>
                <a:solidFill>
                  <a:srgbClr val="000000"/>
                </a:solidFill>
                <a:effectLst/>
                <a:latin typeface="nta"/>
              </a:rPr>
              <a:t>405,000 ordinary partnerships (7%)</a:t>
            </a:r>
          </a:p>
          <a:p>
            <a:pPr marL="0" marR="0" lvl="0" indent="0" defTabSz="914400" rtl="0" eaLnBrk="0" fontAlgn="base" latinLnBrk="0" hangingPunct="0">
              <a:spcBef>
                <a:spcPct val="0"/>
              </a:spcBef>
              <a:spcAft>
                <a:spcPts val="600"/>
              </a:spcAft>
              <a:buClrTx/>
              <a:buSzTx/>
              <a:buFontTx/>
              <a:buChar char="•"/>
              <a:tabLst/>
            </a:pPr>
            <a:r>
              <a:rPr kumimoji="0" lang="en-US" altLang="en-US" sz="2200" b="0" i="0" u="none" strike="noStrike" cap="none" normalizeH="0" baseline="0" dirty="0">
                <a:ln>
                  <a:noFill/>
                </a:ln>
                <a:solidFill>
                  <a:srgbClr val="000000"/>
                </a:solidFill>
                <a:effectLst/>
                <a:latin typeface="nta"/>
              </a:rPr>
              <a:t>1.1 million companies were employers, as were 239,000 sole proprietorships and 108,000 ordinary partnerships</a:t>
            </a:r>
          </a:p>
          <a:p>
            <a:pPr marL="0" marR="0" lvl="0" indent="0" defTabSz="914400" rtl="0" eaLnBrk="0" fontAlgn="base" latinLnBrk="0" hangingPunct="0">
              <a:spcBef>
                <a:spcPct val="0"/>
              </a:spcBef>
              <a:spcAft>
                <a:spcPts val="600"/>
              </a:spcAft>
              <a:buClrTx/>
              <a:buSzTx/>
              <a:buFontTx/>
              <a:buChar char="•"/>
              <a:tabLst/>
            </a:pPr>
            <a:r>
              <a:rPr kumimoji="0" lang="en-US" altLang="en-US" sz="2200" b="0" i="0" u="none" strike="noStrike" cap="none" normalizeH="0" baseline="0" dirty="0">
                <a:ln>
                  <a:noFill/>
                </a:ln>
                <a:solidFill>
                  <a:srgbClr val="000000"/>
                </a:solidFill>
                <a:effectLst/>
                <a:latin typeface="nta"/>
              </a:rPr>
              <a:t>3.3 million sole proprietorships, 910,000 companies and 296,000 ordinary partnerships did not employ anyone aside from the owner(s).</a:t>
            </a:r>
          </a:p>
          <a:p>
            <a:pPr marL="0" marR="0" lvl="0" indent="0" defTabSz="914400" rtl="0" eaLnBrk="0" fontAlgn="base" latinLnBrk="0" hangingPunct="0">
              <a:spcBef>
                <a:spcPct val="0"/>
              </a:spcBef>
              <a:spcAft>
                <a:spcPts val="600"/>
              </a:spcAft>
              <a:buClrTx/>
              <a:buSzTx/>
              <a:buFontTx/>
              <a:buNone/>
              <a:tabLst/>
            </a:pPr>
            <a:endParaRPr kumimoji="0" lang="en-US" altLang="en-US" sz="2200" b="0" i="0" u="none" strike="noStrike" cap="none" normalizeH="0" baseline="0" dirty="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53689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838200" y="605349"/>
            <a:ext cx="8360044" cy="1308691"/>
          </a:xfrm>
        </p:spPr>
        <p:txBody>
          <a:bodyPr>
            <a:normAutofit/>
          </a:bodyPr>
          <a:lstStyle/>
          <a:p>
            <a:r>
              <a:rPr lang="en-GB" sz="3800" b="1" dirty="0">
                <a:solidFill>
                  <a:srgbClr val="A146BB"/>
                </a:solidFill>
                <a:latin typeface="Arial" panose="020B0604020202020204" pitchFamily="34" charset="0"/>
                <a:cs typeface="Arial" panose="020B0604020202020204" pitchFamily="34" charset="0"/>
              </a:rPr>
              <a:t>The first stage</a:t>
            </a:r>
            <a:endParaRPr lang="en-GB" sz="3800" b="1" dirty="0">
              <a:solidFill>
                <a:srgbClr val="A146BB"/>
              </a:solidFill>
            </a:endParaRPr>
          </a:p>
        </p:txBody>
      </p:sp>
      <p:sp>
        <p:nvSpPr>
          <p:cNvPr id="7" name="Content Placeholder 4"/>
          <p:cNvSpPr>
            <a:spLocks noGrp="1"/>
          </p:cNvSpPr>
          <p:nvPr>
            <p:ph idx="4294967295"/>
          </p:nvPr>
        </p:nvSpPr>
        <p:spPr>
          <a:xfrm>
            <a:off x="838201" y="1968284"/>
            <a:ext cx="7120180" cy="3409628"/>
          </a:xfrm>
        </p:spPr>
        <p:txBody>
          <a:bodyPr>
            <a:normAutofit/>
          </a:bodyPr>
          <a:lstStyle/>
          <a:p>
            <a:pPr marL="0" indent="0">
              <a:buNone/>
            </a:pPr>
            <a:r>
              <a:rPr lang="en-GB" sz="1200" dirty="0">
                <a:solidFill>
                  <a:schemeClr val="tx1">
                    <a:lumMod val="95000"/>
                    <a:lumOff val="5000"/>
                  </a:schemeClr>
                </a:solidFill>
                <a:latin typeface="Arial" panose="020B0604020202020204" pitchFamily="34" charset="0"/>
                <a:cs typeface="Arial" panose="020B0604020202020204" pitchFamily="34" charset="0"/>
              </a:rPr>
              <a:t>Sole Trader</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Starts as ‘self-employed’ and pays tax and NI as a self-employed person</a:t>
            </a:r>
          </a:p>
          <a:p>
            <a:pPr marL="0" indent="0">
              <a:buClr>
                <a:srgbClr val="894E99"/>
              </a:buClr>
              <a:buNone/>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Liability is UNLIMITED </a:t>
            </a:r>
          </a:p>
          <a:p>
            <a:pPr marL="171450" indent="-171450">
              <a:buClr>
                <a:srgbClr val="894E99"/>
              </a:buClr>
            </a:pPr>
            <a:endParaRPr lang="en-GB" sz="1200" dirty="0"/>
          </a:p>
        </p:txBody>
      </p:sp>
    </p:spTree>
    <p:extLst>
      <p:ext uri="{BB962C8B-B14F-4D97-AF65-F5344CB8AC3E}">
        <p14:creationId xmlns:p14="http://schemas.microsoft.com/office/powerpoint/2010/main" val="31873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838200" y="605349"/>
            <a:ext cx="8360044" cy="1308691"/>
          </a:xfrm>
        </p:spPr>
        <p:txBody>
          <a:bodyPr>
            <a:normAutofit/>
          </a:bodyPr>
          <a:lstStyle/>
          <a:p>
            <a:endParaRPr lang="en-GB" sz="3800" b="1" dirty="0">
              <a:solidFill>
                <a:srgbClr val="A146BB"/>
              </a:solidFill>
            </a:endParaRPr>
          </a:p>
        </p:txBody>
      </p:sp>
      <p:sp>
        <p:nvSpPr>
          <p:cNvPr id="7" name="Content Placeholder 4"/>
          <p:cNvSpPr>
            <a:spLocks noGrp="1"/>
          </p:cNvSpPr>
          <p:nvPr>
            <p:ph idx="4294967295"/>
          </p:nvPr>
        </p:nvSpPr>
        <p:spPr>
          <a:xfrm>
            <a:off x="838201" y="1968284"/>
            <a:ext cx="7120180" cy="3409628"/>
          </a:xfrm>
        </p:spPr>
        <p:txBody>
          <a:bodyPr>
            <a:normAutofit/>
          </a:bodyPr>
          <a:lstStyle/>
          <a:p>
            <a:pPr>
              <a:buFont typeface="+mj-lt"/>
              <a:buAutoNum type="arabicPeriod" startAt="3"/>
            </a:pPr>
            <a:r>
              <a:rPr lang="en-GB" sz="1200" b="1" dirty="0">
                <a:solidFill>
                  <a:srgbClr val="A146BB"/>
                </a:solidFill>
                <a:latin typeface="Arial" panose="020B0604020202020204" pitchFamily="34" charset="0"/>
                <a:cs typeface="Arial" panose="020B0604020202020204" pitchFamily="34" charset="0"/>
              </a:rPr>
              <a:t>Goes into partnership</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Now the partners are ‘jointly and severally liable’ – each is liable on their own for the full trading debts of the business</a:t>
            </a:r>
          </a:p>
          <a:p>
            <a:pPr marL="0" indent="0">
              <a:buClr>
                <a:srgbClr val="894E99"/>
              </a:buClr>
              <a:buNone/>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 Liability is UNLIMITED and both partners can be made bankrupt over the trading debts of the business, even if those debts are incurred by the other partner</a:t>
            </a:r>
          </a:p>
          <a:p>
            <a:pPr marL="171450" indent="-171450">
              <a:buClr>
                <a:srgbClr val="894E99"/>
              </a:buClr>
            </a:pPr>
            <a:endParaRPr lang="en-GB" sz="1200" dirty="0"/>
          </a:p>
        </p:txBody>
      </p:sp>
    </p:spTree>
    <p:extLst>
      <p:ext uri="{BB962C8B-B14F-4D97-AF65-F5344CB8AC3E}">
        <p14:creationId xmlns:p14="http://schemas.microsoft.com/office/powerpoint/2010/main" val="87059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838200" y="605349"/>
            <a:ext cx="8360044" cy="1308691"/>
          </a:xfrm>
        </p:spPr>
        <p:txBody>
          <a:bodyPr>
            <a:normAutofit/>
          </a:bodyPr>
          <a:lstStyle/>
          <a:p>
            <a:r>
              <a:rPr lang="en-GB" sz="3800" b="1" dirty="0">
                <a:solidFill>
                  <a:srgbClr val="A146BB"/>
                </a:solidFill>
                <a:latin typeface="Arial" panose="020B0604020202020204" pitchFamily="34" charset="0"/>
                <a:cs typeface="Arial" panose="020B0604020202020204" pitchFamily="34" charset="0"/>
              </a:rPr>
              <a:t>A ‘Limited Company’</a:t>
            </a:r>
            <a:endParaRPr lang="en-GB" sz="3800" b="1" dirty="0">
              <a:solidFill>
                <a:srgbClr val="A146BB"/>
              </a:solidFill>
            </a:endParaRPr>
          </a:p>
        </p:txBody>
      </p:sp>
      <p:sp>
        <p:nvSpPr>
          <p:cNvPr id="7" name="Content Placeholder 4"/>
          <p:cNvSpPr>
            <a:spLocks noGrp="1"/>
          </p:cNvSpPr>
          <p:nvPr>
            <p:ph idx="4294967295"/>
          </p:nvPr>
        </p:nvSpPr>
        <p:spPr>
          <a:xfrm>
            <a:off x="838201" y="1968284"/>
            <a:ext cx="11226552" cy="3409628"/>
          </a:xfrm>
        </p:spPr>
        <p:txBody>
          <a:bodyPr>
            <a:normAutofit/>
          </a:bodyPr>
          <a:lstStyle/>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A limited company now has its own ‘legal personality’ – it has a life separate from those of its directors and shareholders. See </a:t>
            </a:r>
            <a:r>
              <a:rPr lang="en-GB" sz="1200" dirty="0" err="1">
                <a:solidFill>
                  <a:schemeClr val="tx1">
                    <a:lumMod val="95000"/>
                    <a:lumOff val="5000"/>
                  </a:schemeClr>
                </a:solidFill>
                <a:latin typeface="Arial" panose="020B0604020202020204" pitchFamily="34" charset="0"/>
                <a:cs typeface="Arial" panose="020B0604020202020204" pitchFamily="34" charset="0"/>
              </a:rPr>
              <a:t>Saloman</a:t>
            </a:r>
            <a:r>
              <a:rPr lang="en-GB" sz="1200" dirty="0">
                <a:solidFill>
                  <a:schemeClr val="tx1">
                    <a:lumMod val="95000"/>
                    <a:lumOff val="5000"/>
                  </a:schemeClr>
                </a:solidFill>
                <a:latin typeface="Arial" panose="020B0604020202020204" pitchFamily="34" charset="0"/>
                <a:cs typeface="Arial" panose="020B0604020202020204" pitchFamily="34" charset="0"/>
              </a:rPr>
              <a:t> v </a:t>
            </a:r>
            <a:r>
              <a:rPr lang="en-GB" sz="1200" dirty="0" err="1">
                <a:solidFill>
                  <a:schemeClr val="tx1">
                    <a:lumMod val="95000"/>
                    <a:lumOff val="5000"/>
                  </a:schemeClr>
                </a:solidFill>
                <a:latin typeface="Arial" panose="020B0604020202020204" pitchFamily="34" charset="0"/>
                <a:cs typeface="Arial" panose="020B0604020202020204" pitchFamily="34" charset="0"/>
              </a:rPr>
              <a:t>Saloman</a:t>
            </a:r>
            <a:r>
              <a:rPr lang="en-GB" sz="1200" dirty="0">
                <a:solidFill>
                  <a:schemeClr val="tx1">
                    <a:lumMod val="95000"/>
                    <a:lumOff val="5000"/>
                  </a:schemeClr>
                </a:solidFill>
                <a:latin typeface="Arial" panose="020B0604020202020204" pitchFamily="34" charset="0"/>
                <a:cs typeface="Arial" panose="020B0604020202020204" pitchFamily="34" charset="0"/>
              </a:rPr>
              <a:t> and Co Ltd 1897 and  </a:t>
            </a:r>
            <a:r>
              <a:rPr lang="en-GB" sz="1200" dirty="0" err="1">
                <a:solidFill>
                  <a:schemeClr val="tx1">
                    <a:lumMod val="95000"/>
                    <a:lumOff val="5000"/>
                  </a:schemeClr>
                </a:solidFill>
                <a:latin typeface="Arial" panose="020B0604020202020204" pitchFamily="34" charset="0"/>
                <a:cs typeface="Arial" panose="020B0604020202020204" pitchFamily="34" charset="0"/>
              </a:rPr>
              <a:t>Macaura</a:t>
            </a:r>
            <a:r>
              <a:rPr lang="en-GB" sz="1200" dirty="0">
                <a:solidFill>
                  <a:schemeClr val="tx1">
                    <a:lumMod val="95000"/>
                    <a:lumOff val="5000"/>
                  </a:schemeClr>
                </a:solidFill>
                <a:latin typeface="Arial" panose="020B0604020202020204" pitchFamily="34" charset="0"/>
                <a:cs typeface="Arial" panose="020B0604020202020204" pitchFamily="34" charset="0"/>
              </a:rPr>
              <a:t> v Northern Insurance 1925</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The company can sue its directors and be sued by them</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This is the case even though it is the same people, doing the same things, as it was previously</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p>
        </p:txBody>
      </p:sp>
    </p:spTree>
    <p:extLst>
      <p:ext uri="{BB962C8B-B14F-4D97-AF65-F5344CB8AC3E}">
        <p14:creationId xmlns:p14="http://schemas.microsoft.com/office/powerpoint/2010/main" val="159465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838200" y="605349"/>
            <a:ext cx="8360044" cy="1308691"/>
          </a:xfrm>
        </p:spPr>
        <p:txBody>
          <a:bodyPr>
            <a:normAutofit/>
          </a:bodyPr>
          <a:lstStyle/>
          <a:p>
            <a:r>
              <a:rPr lang="en-GB" sz="3800" b="1" dirty="0">
                <a:solidFill>
                  <a:srgbClr val="A146BB"/>
                </a:solidFill>
                <a:latin typeface="Arial" panose="020B0604020202020204" pitchFamily="34" charset="0"/>
                <a:cs typeface="Arial" panose="020B0604020202020204" pitchFamily="34" charset="0"/>
              </a:rPr>
              <a:t>Incorporation</a:t>
            </a:r>
            <a:endParaRPr lang="en-GB" sz="3800" b="1" dirty="0">
              <a:solidFill>
                <a:srgbClr val="A146BB"/>
              </a:solidFill>
            </a:endParaRPr>
          </a:p>
        </p:txBody>
      </p:sp>
      <p:sp>
        <p:nvSpPr>
          <p:cNvPr id="7" name="Content Placeholder 4"/>
          <p:cNvSpPr>
            <a:spLocks noGrp="1"/>
          </p:cNvSpPr>
          <p:nvPr>
            <p:ph idx="4294967295"/>
          </p:nvPr>
        </p:nvSpPr>
        <p:spPr>
          <a:xfrm>
            <a:off x="838200" y="1968284"/>
            <a:ext cx="11004611" cy="3409628"/>
          </a:xfrm>
        </p:spPr>
        <p:txBody>
          <a:bodyPr>
            <a:normAutofit/>
          </a:bodyPr>
          <a:lstStyle/>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Limited liability companies are required by law to include the word ‘Limited’ in their trading title, as a WARNING to the public that the liability of their shareholders or ‘members’ is limited to the extent of the share capital for which they subscribed</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The debts of the company are NOT those of its directors and so directors cannot be made personally liable for the company’s trading debts</a:t>
            </a: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r>
              <a:rPr lang="en-GB" sz="1200" dirty="0">
                <a:solidFill>
                  <a:schemeClr val="tx1">
                    <a:lumMod val="95000"/>
                    <a:lumOff val="5000"/>
                  </a:schemeClr>
                </a:solidFill>
                <a:latin typeface="Arial" panose="020B0604020202020204" pitchFamily="34" charset="0"/>
                <a:cs typeface="Arial" panose="020B0604020202020204" pitchFamily="34" charset="0"/>
              </a:rPr>
              <a:t>If the company cannot pay its debts then the directors cannot be made personally liable or bankrupted for those debts unless it can be established that they failed in their individual duties as a director under the Companies Act 2006</a:t>
            </a:r>
          </a:p>
          <a:p>
            <a:pPr marL="0" indent="0">
              <a:buClr>
                <a:srgbClr val="894E99"/>
              </a:buClr>
              <a:buNone/>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Clr>
                <a:srgbClr val="894E99"/>
              </a:buClr>
            </a:pPr>
            <a:endParaRPr lang="en-GB" sz="1200" dirty="0"/>
          </a:p>
        </p:txBody>
      </p:sp>
    </p:spTree>
    <p:extLst>
      <p:ext uri="{BB962C8B-B14F-4D97-AF65-F5344CB8AC3E}">
        <p14:creationId xmlns:p14="http://schemas.microsoft.com/office/powerpoint/2010/main" val="3458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Aston Lark Presentation Template">
  <a:themeElements>
    <a:clrScheme name="Aston Lark">
      <a:dk1>
        <a:sysClr val="windowText" lastClr="000000"/>
      </a:dk1>
      <a:lt1>
        <a:sysClr val="window" lastClr="FFFFFF"/>
      </a:lt1>
      <a:dk2>
        <a:srgbClr val="3A3838"/>
      </a:dk2>
      <a:lt2>
        <a:srgbClr val="E7E6E6"/>
      </a:lt2>
      <a:accent1>
        <a:srgbClr val="894E99"/>
      </a:accent1>
      <a:accent2>
        <a:srgbClr val="EA515B"/>
      </a:accent2>
      <a:accent3>
        <a:srgbClr val="A871B7"/>
      </a:accent3>
      <a:accent4>
        <a:srgbClr val="F29299"/>
      </a:accent4>
      <a:accent5>
        <a:srgbClr val="BD94C8"/>
      </a:accent5>
      <a:accent6>
        <a:srgbClr val="F6B0B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ton Lark Presentation Template.pptx" id="{A4112DF8-4FA4-4CCC-BF67-C50ED8F60D5F}" vid="{0D2080E5-0550-4B5A-B541-7CF88098E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Aston Lark Presentation Template</Template>
  <TotalTime>161</TotalTime>
  <Words>1032</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nta</vt:lpstr>
      <vt:lpstr>Symbol</vt:lpstr>
      <vt:lpstr>Aston Lark Presentation Template</vt:lpstr>
      <vt:lpstr>Alan Chandler, Chartered Insurer  e mail alanchandler@uwclub.net Linkedin Alan Chandler</vt:lpstr>
      <vt:lpstr>Company Structures </vt:lpstr>
      <vt:lpstr>Many more small businesses starting up</vt:lpstr>
      <vt:lpstr>Businesses in the UK</vt:lpstr>
      <vt:lpstr>Businesses in the UK</vt:lpstr>
      <vt:lpstr>The first stage</vt:lpstr>
      <vt:lpstr>PowerPoint Presentation</vt:lpstr>
      <vt:lpstr>A ‘Limited Company’</vt:lpstr>
      <vt:lpstr>Incorporation</vt:lpstr>
      <vt:lpstr>Limited company or PLC?</vt:lpstr>
      <vt:lpstr>Other trading structures</vt:lpstr>
      <vt:lpstr>Charities</vt:lpstr>
      <vt:lpstr>When it all goes wrong…</vt:lpstr>
      <vt:lpstr>PowerPoint Presentation</vt:lpstr>
      <vt:lpstr>Company Structures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 Webb</dc:creator>
  <cp:lastModifiedBy>Alan Chandler</cp:lastModifiedBy>
  <cp:revision>16</cp:revision>
  <cp:lastPrinted>2018-02-21T15:59:27Z</cp:lastPrinted>
  <dcterms:created xsi:type="dcterms:W3CDTF">2018-06-29T13:03:04Z</dcterms:created>
  <dcterms:modified xsi:type="dcterms:W3CDTF">2021-11-19T21:33:42Z</dcterms:modified>
</cp:coreProperties>
</file>