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Lst>
  <p:notesMasterIdLst>
    <p:notesMasterId r:id="rId33"/>
  </p:notesMasterIdLst>
  <p:handoutMasterIdLst>
    <p:handoutMasterId r:id="rId34"/>
  </p:handoutMasterIdLst>
  <p:sldIdLst>
    <p:sldId id="269" r:id="rId5"/>
    <p:sldId id="300" r:id="rId6"/>
    <p:sldId id="301" r:id="rId7"/>
    <p:sldId id="302" r:id="rId8"/>
    <p:sldId id="303" r:id="rId9"/>
    <p:sldId id="304" r:id="rId10"/>
    <p:sldId id="305" r:id="rId11"/>
    <p:sldId id="306" r:id="rId12"/>
    <p:sldId id="307" r:id="rId13"/>
    <p:sldId id="295" r:id="rId14"/>
    <p:sldId id="309" r:id="rId15"/>
    <p:sldId id="311" r:id="rId16"/>
    <p:sldId id="320" r:id="rId17"/>
    <p:sldId id="321" r:id="rId18"/>
    <p:sldId id="325" r:id="rId19"/>
    <p:sldId id="326" r:id="rId20"/>
    <p:sldId id="327" r:id="rId21"/>
    <p:sldId id="329" r:id="rId22"/>
    <p:sldId id="330" r:id="rId23"/>
    <p:sldId id="335" r:id="rId24"/>
    <p:sldId id="336" r:id="rId25"/>
    <p:sldId id="337" r:id="rId26"/>
    <p:sldId id="338" r:id="rId27"/>
    <p:sldId id="339" r:id="rId28"/>
    <p:sldId id="340" r:id="rId29"/>
    <p:sldId id="341" r:id="rId30"/>
    <p:sldId id="342" r:id="rId31"/>
    <p:sldId id="34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B6"/>
    <a:srgbClr val="FFFFFF"/>
    <a:srgbClr val="FFD900"/>
    <a:srgbClr val="002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660"/>
  </p:normalViewPr>
  <p:slideViewPr>
    <p:cSldViewPr>
      <p:cViewPr>
        <p:scale>
          <a:sx n="90" d="100"/>
          <a:sy n="90" d="100"/>
        </p:scale>
        <p:origin x="-151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1B5AB4E-E7D7-4342-B96F-E9E6808A65C1}" type="slidenum">
              <a:rPr lang="en-US"/>
              <a:pPr>
                <a:defRPr/>
              </a:pPr>
              <a:t>‹#›</a:t>
            </a:fld>
            <a:endParaRPr lang="en-US"/>
          </a:p>
        </p:txBody>
      </p:sp>
    </p:spTree>
    <p:extLst>
      <p:ext uri="{BB962C8B-B14F-4D97-AF65-F5344CB8AC3E}">
        <p14:creationId xmlns:p14="http://schemas.microsoft.com/office/powerpoint/2010/main" val="3157063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ABFBCCE-03BE-48B9-884E-5318329AB3F8}" type="slidenum">
              <a:rPr lang="en-US"/>
              <a:pPr>
                <a:defRPr/>
              </a:pPr>
              <a:t>‹#›</a:t>
            </a:fld>
            <a:endParaRPr lang="en-US"/>
          </a:p>
        </p:txBody>
      </p:sp>
    </p:spTree>
    <p:extLst>
      <p:ext uri="{BB962C8B-B14F-4D97-AF65-F5344CB8AC3E}">
        <p14:creationId xmlns:p14="http://schemas.microsoft.com/office/powerpoint/2010/main" val="1168683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txBox="1">
            <a:spLocks noGrp="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133789-A10A-4193-B107-41EA0C3C46A5}" type="slidenum">
              <a:rPr lang="en-GB" sz="1200"/>
              <a:pPr algn="r" eaLnBrk="1" hangingPunct="1"/>
              <a:t>1</a:t>
            </a:fld>
            <a:endParaRPr lang="en-GB"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D900"/>
        </a:solidFill>
        <a:effectLst/>
      </p:bgPr>
    </p:bg>
    <p:spTree>
      <p:nvGrpSpPr>
        <p:cNvPr id="1" name=""/>
        <p:cNvGrpSpPr/>
        <p:nvPr/>
      </p:nvGrpSpPr>
      <p:grpSpPr>
        <a:xfrm>
          <a:off x="0" y="0"/>
          <a:ext cx="0" cy="0"/>
          <a:chOff x="0" y="0"/>
          <a:chExt cx="0" cy="0"/>
        </a:xfrm>
      </p:grpSpPr>
      <p:pic>
        <p:nvPicPr>
          <p:cNvPr id="4" name="Picture 15" descr="AvivaPPTWPBG 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viva_P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3" y="550863"/>
            <a:ext cx="811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719138" y="539750"/>
            <a:ext cx="6877050" cy="576263"/>
          </a:xfrm>
        </p:spPr>
        <p:txBody>
          <a:bodyPr/>
          <a:lstStyle>
            <a:lvl1pPr>
              <a:defRPr sz="3500"/>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684213" y="1101725"/>
            <a:ext cx="6877050" cy="1752600"/>
          </a:xfrm>
        </p:spPr>
        <p:txBody>
          <a:bodyPr/>
          <a:lstStyle>
            <a:lvl1pPr>
              <a:defRPr sz="1800">
                <a:solidFill>
                  <a:schemeClr val="tx2"/>
                </a:solidFill>
              </a:defRPr>
            </a:lvl1pPr>
          </a:lstStyle>
          <a:p>
            <a:r>
              <a:rPr lang="en-US" smtClean="0"/>
              <a:t>Click to edit Master subtitle style</a:t>
            </a:r>
            <a:endParaRPr lang="en-US"/>
          </a:p>
        </p:txBody>
      </p:sp>
      <p:sp>
        <p:nvSpPr>
          <p:cNvPr id="6" name="Rectangle 5"/>
          <p:cNvSpPr>
            <a:spLocks noGrp="1" noChangeArrowheads="1"/>
          </p:cNvSpPr>
          <p:nvPr>
            <p:ph type="ftr" sz="quarter" idx="10"/>
          </p:nvPr>
        </p:nvSpPr>
        <p:spPr>
          <a:xfrm>
            <a:off x="719138" y="6477000"/>
            <a:ext cx="6877050" cy="252413"/>
          </a:xfrm>
        </p:spPr>
        <p:txBody>
          <a:bodyPr/>
          <a:lstStyle>
            <a:lvl1pPr>
              <a:defRPr smtClean="0"/>
            </a:lvl1pPr>
          </a:lstStyle>
          <a:p>
            <a:pPr>
              <a:defRPr/>
            </a:pPr>
            <a:r>
              <a:rPr lang="en-US"/>
              <a:t>Presentation title here  00.00.00  page </a:t>
            </a:r>
            <a:fld id="{C6AC012C-32B4-4B24-A7A2-39542E57CE38}" type="slidenum">
              <a:rPr lang="en-US"/>
              <a:pPr>
                <a:defRPr/>
              </a:pPr>
              <a:t>‹#›</a:t>
            </a:fld>
            <a:endParaRPr lang="en-US"/>
          </a:p>
          <a:p>
            <a:pPr>
              <a:defRPr/>
            </a:pPr>
            <a:endParaRPr lang="en-US"/>
          </a:p>
        </p:txBody>
      </p:sp>
    </p:spTree>
    <p:extLst>
      <p:ext uri="{BB962C8B-B14F-4D97-AF65-F5344CB8AC3E}">
        <p14:creationId xmlns:p14="http://schemas.microsoft.com/office/powerpoint/2010/main" val="62549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8B4FB29C-FD5D-40EF-8651-6CFBF0518DD0}" type="slidenum">
              <a:rPr lang="en-US"/>
              <a:pPr>
                <a:defRPr/>
              </a:pPr>
              <a:t>‹#›</a:t>
            </a:fld>
            <a:endParaRPr lang="en-US"/>
          </a:p>
          <a:p>
            <a:pPr>
              <a:defRPr/>
            </a:pPr>
            <a:endParaRPr lang="en-US"/>
          </a:p>
        </p:txBody>
      </p:sp>
    </p:spTree>
    <p:extLst>
      <p:ext uri="{BB962C8B-B14F-4D97-AF65-F5344CB8AC3E}">
        <p14:creationId xmlns:p14="http://schemas.microsoft.com/office/powerpoint/2010/main" val="5241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6925" y="476250"/>
            <a:ext cx="1719263" cy="5761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9138" y="476250"/>
            <a:ext cx="5005387"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0C41D326-CD6F-4EC2-BC4F-1BD3703F8874}" type="slidenum">
              <a:rPr lang="en-US"/>
              <a:pPr>
                <a:defRPr/>
              </a:pPr>
              <a:t>‹#›</a:t>
            </a:fld>
            <a:endParaRPr lang="en-US"/>
          </a:p>
          <a:p>
            <a:pPr>
              <a:defRPr/>
            </a:pPr>
            <a:endParaRPr lang="en-US"/>
          </a:p>
        </p:txBody>
      </p:sp>
    </p:spTree>
    <p:extLst>
      <p:ext uri="{BB962C8B-B14F-4D97-AF65-F5344CB8AC3E}">
        <p14:creationId xmlns:p14="http://schemas.microsoft.com/office/powerpoint/2010/main" val="1939166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9138" y="476250"/>
            <a:ext cx="6877050" cy="1117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19138" y="1989138"/>
            <a:ext cx="6877050" cy="4248150"/>
          </a:xfrm>
        </p:spPr>
        <p:txBody>
          <a:bodyPr/>
          <a:lstStyle/>
          <a:p>
            <a:pPr lvl="0"/>
            <a:r>
              <a:rPr lang="en-US" noProof="0" smtClean="0"/>
              <a:t>Click icon to add chart</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0543BD7A-8C86-4E9B-9534-5D3E4356BF2C}" type="slidenum">
              <a:rPr lang="en-US"/>
              <a:pPr>
                <a:defRPr/>
              </a:pPr>
              <a:t>‹#›</a:t>
            </a:fld>
            <a:endParaRPr lang="en-US"/>
          </a:p>
          <a:p>
            <a:pPr>
              <a:defRPr/>
            </a:pPr>
            <a:endParaRPr lang="en-US"/>
          </a:p>
        </p:txBody>
      </p:sp>
    </p:spTree>
    <p:extLst>
      <p:ext uri="{BB962C8B-B14F-4D97-AF65-F5344CB8AC3E}">
        <p14:creationId xmlns:p14="http://schemas.microsoft.com/office/powerpoint/2010/main" val="389554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AvivaPPTHPBG 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Aviva_P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3" y="550863"/>
            <a:ext cx="811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719138" y="539750"/>
            <a:ext cx="6877050" cy="576263"/>
          </a:xfrm>
        </p:spPr>
        <p:txBody>
          <a:bodyPr/>
          <a:lstStyle>
            <a:lvl1pPr>
              <a:defRPr sz="3500"/>
            </a:lvl1pPr>
          </a:lstStyle>
          <a:p>
            <a:r>
              <a:rPr lang="en-US"/>
              <a:t>Click to edit Master title style</a:t>
            </a:r>
          </a:p>
        </p:txBody>
      </p:sp>
      <p:sp>
        <p:nvSpPr>
          <p:cNvPr id="29699" name="Rectangle 3"/>
          <p:cNvSpPr>
            <a:spLocks noGrp="1" noChangeArrowheads="1"/>
          </p:cNvSpPr>
          <p:nvPr>
            <p:ph type="subTitle" idx="1"/>
          </p:nvPr>
        </p:nvSpPr>
        <p:spPr>
          <a:xfrm>
            <a:off x="719138" y="1196975"/>
            <a:ext cx="6877050" cy="1752600"/>
          </a:xfrm>
        </p:spPr>
        <p:txBody>
          <a:bodyPr/>
          <a:lstStyle>
            <a:lvl1pPr>
              <a:defRPr sz="1800">
                <a:solidFill>
                  <a:schemeClr val="tx2"/>
                </a:solidFill>
              </a:defRPr>
            </a:lvl1pPr>
          </a:lstStyle>
          <a:p>
            <a:r>
              <a:rPr lang="en-US"/>
              <a:t>Click to edit Master subtitle style</a:t>
            </a:r>
          </a:p>
        </p:txBody>
      </p:sp>
      <p:sp>
        <p:nvSpPr>
          <p:cNvPr id="6" name="Rectangle 4"/>
          <p:cNvSpPr>
            <a:spLocks noGrp="1" noChangeArrowheads="1"/>
          </p:cNvSpPr>
          <p:nvPr>
            <p:ph type="ftr" sz="quarter" idx="10"/>
          </p:nvPr>
        </p:nvSpPr>
        <p:spPr>
          <a:xfrm>
            <a:off x="719138" y="6477000"/>
            <a:ext cx="6877050" cy="252413"/>
          </a:xfrm>
        </p:spPr>
        <p:txBody>
          <a:bodyPr/>
          <a:lstStyle>
            <a:lvl1pPr>
              <a:defRPr smtClean="0"/>
            </a:lvl1pPr>
          </a:lstStyle>
          <a:p>
            <a:pPr>
              <a:defRPr/>
            </a:pPr>
            <a:r>
              <a:rPr lang="en-US"/>
              <a:t>Presentation title here  00.00.00  page </a:t>
            </a:r>
            <a:fld id="{3327A95A-166B-48DC-9F25-B52145AE2102}" type="slidenum">
              <a:rPr lang="en-US"/>
              <a:pPr>
                <a:defRPr/>
              </a:pPr>
              <a:t>‹#›</a:t>
            </a:fld>
            <a:endParaRPr lang="en-US"/>
          </a:p>
          <a:p>
            <a:pPr>
              <a:defRPr/>
            </a:pPr>
            <a:endParaRPr lang="en-US"/>
          </a:p>
        </p:txBody>
      </p:sp>
    </p:spTree>
    <p:extLst>
      <p:ext uri="{BB962C8B-B14F-4D97-AF65-F5344CB8AC3E}">
        <p14:creationId xmlns:p14="http://schemas.microsoft.com/office/powerpoint/2010/main" val="372521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78191D19-AADA-48AF-8199-357BAAFB2093}" type="slidenum">
              <a:rPr lang="en-US"/>
              <a:pPr>
                <a:defRPr/>
              </a:pPr>
              <a:t>‹#›</a:t>
            </a:fld>
            <a:endParaRPr lang="en-US"/>
          </a:p>
          <a:p>
            <a:pPr>
              <a:defRPr/>
            </a:pPr>
            <a:endParaRPr lang="en-US"/>
          </a:p>
        </p:txBody>
      </p:sp>
    </p:spTree>
    <p:extLst>
      <p:ext uri="{BB962C8B-B14F-4D97-AF65-F5344CB8AC3E}">
        <p14:creationId xmlns:p14="http://schemas.microsoft.com/office/powerpoint/2010/main" val="1133927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EB6E700D-0A24-459B-9757-1F8F4CE4FDBC}" type="slidenum">
              <a:rPr lang="en-US"/>
              <a:pPr>
                <a:defRPr/>
              </a:pPr>
              <a:t>‹#›</a:t>
            </a:fld>
            <a:endParaRPr lang="en-US"/>
          </a:p>
          <a:p>
            <a:pPr>
              <a:defRPr/>
            </a:pPr>
            <a:endParaRPr lang="en-US"/>
          </a:p>
        </p:txBody>
      </p:sp>
    </p:spTree>
    <p:extLst>
      <p:ext uri="{BB962C8B-B14F-4D97-AF65-F5344CB8AC3E}">
        <p14:creationId xmlns:p14="http://schemas.microsoft.com/office/powerpoint/2010/main" val="634367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9138" y="1989138"/>
            <a:ext cx="3362325"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33863" y="1989138"/>
            <a:ext cx="3362325"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618F2D95-A93C-41D2-831D-F87C2C84DC45}" type="slidenum">
              <a:rPr lang="en-US"/>
              <a:pPr>
                <a:defRPr/>
              </a:pPr>
              <a:t>‹#›</a:t>
            </a:fld>
            <a:endParaRPr lang="en-US"/>
          </a:p>
          <a:p>
            <a:pPr>
              <a:defRPr/>
            </a:pPr>
            <a:endParaRPr lang="en-US"/>
          </a:p>
        </p:txBody>
      </p:sp>
    </p:spTree>
    <p:extLst>
      <p:ext uri="{BB962C8B-B14F-4D97-AF65-F5344CB8AC3E}">
        <p14:creationId xmlns:p14="http://schemas.microsoft.com/office/powerpoint/2010/main" val="2648759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ABF21DA1-9018-43ED-81C6-23CFBF7C6E5E}" type="slidenum">
              <a:rPr lang="en-US"/>
              <a:pPr>
                <a:defRPr/>
              </a:pPr>
              <a:t>‹#›</a:t>
            </a:fld>
            <a:endParaRPr lang="en-US"/>
          </a:p>
          <a:p>
            <a:pPr>
              <a:defRPr/>
            </a:pPr>
            <a:endParaRPr lang="en-US"/>
          </a:p>
        </p:txBody>
      </p:sp>
    </p:spTree>
    <p:extLst>
      <p:ext uri="{BB962C8B-B14F-4D97-AF65-F5344CB8AC3E}">
        <p14:creationId xmlns:p14="http://schemas.microsoft.com/office/powerpoint/2010/main" val="183147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E3093DC4-ACDC-43D3-9F5A-CA6FF10F889A}" type="slidenum">
              <a:rPr lang="en-US"/>
              <a:pPr>
                <a:defRPr/>
              </a:pPr>
              <a:t>‹#›</a:t>
            </a:fld>
            <a:endParaRPr lang="en-US"/>
          </a:p>
          <a:p>
            <a:pPr>
              <a:defRPr/>
            </a:pPr>
            <a:endParaRPr lang="en-US"/>
          </a:p>
        </p:txBody>
      </p:sp>
    </p:spTree>
    <p:extLst>
      <p:ext uri="{BB962C8B-B14F-4D97-AF65-F5344CB8AC3E}">
        <p14:creationId xmlns:p14="http://schemas.microsoft.com/office/powerpoint/2010/main" val="3499145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856FE715-8F8A-4878-8676-59B5609919E4}" type="slidenum">
              <a:rPr lang="en-US"/>
              <a:pPr>
                <a:defRPr/>
              </a:pPr>
              <a:t>‹#›</a:t>
            </a:fld>
            <a:endParaRPr lang="en-US"/>
          </a:p>
          <a:p>
            <a:pPr>
              <a:defRPr/>
            </a:pPr>
            <a:endParaRPr lang="en-US"/>
          </a:p>
        </p:txBody>
      </p:sp>
    </p:spTree>
    <p:extLst>
      <p:ext uri="{BB962C8B-B14F-4D97-AF65-F5344CB8AC3E}">
        <p14:creationId xmlns:p14="http://schemas.microsoft.com/office/powerpoint/2010/main" val="55747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5F4C7F33-B14E-440E-AFEF-178547A0AAD9}" type="slidenum">
              <a:rPr lang="en-US"/>
              <a:pPr>
                <a:defRPr/>
              </a:pPr>
              <a:t>‹#›</a:t>
            </a:fld>
            <a:endParaRPr lang="en-US"/>
          </a:p>
          <a:p>
            <a:pPr>
              <a:defRPr/>
            </a:pPr>
            <a:endParaRPr lang="en-US"/>
          </a:p>
        </p:txBody>
      </p:sp>
    </p:spTree>
    <p:extLst>
      <p:ext uri="{BB962C8B-B14F-4D97-AF65-F5344CB8AC3E}">
        <p14:creationId xmlns:p14="http://schemas.microsoft.com/office/powerpoint/2010/main" val="2672286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06EBC147-4EF3-4DA0-8E20-CAB27085FBA1}" type="slidenum">
              <a:rPr lang="en-US"/>
              <a:pPr>
                <a:defRPr/>
              </a:pPr>
              <a:t>‹#›</a:t>
            </a:fld>
            <a:endParaRPr lang="en-US"/>
          </a:p>
          <a:p>
            <a:pPr>
              <a:defRPr/>
            </a:pPr>
            <a:endParaRPr lang="en-US"/>
          </a:p>
        </p:txBody>
      </p:sp>
    </p:spTree>
    <p:extLst>
      <p:ext uri="{BB962C8B-B14F-4D97-AF65-F5344CB8AC3E}">
        <p14:creationId xmlns:p14="http://schemas.microsoft.com/office/powerpoint/2010/main" val="3700265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E545E81C-3907-4D5F-8B21-ED687CEC9018}" type="slidenum">
              <a:rPr lang="en-US"/>
              <a:pPr>
                <a:defRPr/>
              </a:pPr>
              <a:t>‹#›</a:t>
            </a:fld>
            <a:endParaRPr lang="en-US"/>
          </a:p>
          <a:p>
            <a:pPr>
              <a:defRPr/>
            </a:pPr>
            <a:endParaRPr lang="en-US"/>
          </a:p>
        </p:txBody>
      </p:sp>
    </p:spTree>
    <p:extLst>
      <p:ext uri="{BB962C8B-B14F-4D97-AF65-F5344CB8AC3E}">
        <p14:creationId xmlns:p14="http://schemas.microsoft.com/office/powerpoint/2010/main" val="2211288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0652CB38-1749-49BE-90FE-9A3B24A02451}" type="slidenum">
              <a:rPr lang="en-US"/>
              <a:pPr>
                <a:defRPr/>
              </a:pPr>
              <a:t>‹#›</a:t>
            </a:fld>
            <a:endParaRPr lang="en-US"/>
          </a:p>
          <a:p>
            <a:pPr>
              <a:defRPr/>
            </a:pPr>
            <a:endParaRPr lang="en-US"/>
          </a:p>
        </p:txBody>
      </p:sp>
    </p:spTree>
    <p:extLst>
      <p:ext uri="{BB962C8B-B14F-4D97-AF65-F5344CB8AC3E}">
        <p14:creationId xmlns:p14="http://schemas.microsoft.com/office/powerpoint/2010/main" val="4081367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6925" y="476250"/>
            <a:ext cx="1719263" cy="5761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9138" y="476250"/>
            <a:ext cx="5005387"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F4DA8DA2-7DFF-48E9-9E2D-8D5597BCFEE7}" type="slidenum">
              <a:rPr lang="en-US"/>
              <a:pPr>
                <a:defRPr/>
              </a:pPr>
              <a:t>‹#›</a:t>
            </a:fld>
            <a:endParaRPr lang="en-US"/>
          </a:p>
          <a:p>
            <a:pPr>
              <a:defRPr/>
            </a:pPr>
            <a:endParaRPr lang="en-US"/>
          </a:p>
        </p:txBody>
      </p:sp>
    </p:spTree>
    <p:extLst>
      <p:ext uri="{BB962C8B-B14F-4D97-AF65-F5344CB8AC3E}">
        <p14:creationId xmlns:p14="http://schemas.microsoft.com/office/powerpoint/2010/main" val="835770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ctrTitle"/>
          </p:nvPr>
        </p:nvSpPr>
        <p:spPr>
          <a:xfrm>
            <a:off x="719138" y="474663"/>
            <a:ext cx="6877050" cy="512762"/>
          </a:xfrm>
        </p:spPr>
        <p:txBody>
          <a:bodyPr/>
          <a:lstStyle>
            <a:lvl1pPr>
              <a:defRPr sz="2300"/>
            </a:lvl1pPr>
          </a:lstStyle>
          <a:p>
            <a:r>
              <a:rPr lang="en-US"/>
              <a:t>Click to edit Master title style</a:t>
            </a:r>
          </a:p>
        </p:txBody>
      </p:sp>
      <p:sp>
        <p:nvSpPr>
          <p:cNvPr id="33796" name="Rectangle 4"/>
          <p:cNvSpPr>
            <a:spLocks noGrp="1" noChangeArrowheads="1"/>
          </p:cNvSpPr>
          <p:nvPr>
            <p:ph type="subTitle" idx="1"/>
          </p:nvPr>
        </p:nvSpPr>
        <p:spPr>
          <a:xfrm>
            <a:off x="719138" y="1052513"/>
            <a:ext cx="6877050" cy="4681537"/>
          </a:xfrm>
        </p:spPr>
        <p:txBody>
          <a:bodyPr/>
          <a:lstStyle>
            <a:lvl1pPr>
              <a:defRPr sz="2300">
                <a:solidFill>
                  <a:schemeClr val="tx2"/>
                </a:solidFill>
              </a:defRPr>
            </a:lvl1pPr>
          </a:lstStyle>
          <a:p>
            <a:r>
              <a:rPr lang="en-US"/>
              <a:t>Click to edit Master subtitle style</a:t>
            </a:r>
          </a:p>
        </p:txBody>
      </p:sp>
      <p:sp>
        <p:nvSpPr>
          <p:cNvPr id="4" name="Rectangle 5"/>
          <p:cNvSpPr>
            <a:spLocks noGrp="1" noChangeArrowheads="1"/>
          </p:cNvSpPr>
          <p:nvPr>
            <p:ph type="ftr" sz="quarter" idx="10"/>
          </p:nvPr>
        </p:nvSpPr>
        <p:spPr>
          <a:xfrm>
            <a:off x="719138" y="6477000"/>
            <a:ext cx="6877050" cy="252413"/>
          </a:xfrm>
        </p:spPr>
        <p:txBody>
          <a:bodyPr/>
          <a:lstStyle>
            <a:lvl1pPr>
              <a:defRPr smtClean="0"/>
            </a:lvl1pPr>
          </a:lstStyle>
          <a:p>
            <a:pPr>
              <a:defRPr/>
            </a:pPr>
            <a:r>
              <a:rPr lang="en-US"/>
              <a:t>Presentation title here  00.00.00  page </a:t>
            </a:r>
            <a:fld id="{8CAFB005-360A-4C4E-A22C-26B1277C327F}" type="slidenum">
              <a:rPr lang="en-US"/>
              <a:pPr>
                <a:defRPr/>
              </a:pPr>
              <a:t>‹#›</a:t>
            </a:fld>
            <a:endParaRPr lang="en-US"/>
          </a:p>
          <a:p>
            <a:pPr>
              <a:defRPr/>
            </a:pPr>
            <a:endParaRPr lang="en-US"/>
          </a:p>
        </p:txBody>
      </p:sp>
    </p:spTree>
    <p:extLst>
      <p:ext uri="{BB962C8B-B14F-4D97-AF65-F5344CB8AC3E}">
        <p14:creationId xmlns:p14="http://schemas.microsoft.com/office/powerpoint/2010/main" val="3726491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9C7C4B66-A70C-4DBA-8957-8E6771FCD0FD}" type="slidenum">
              <a:rPr lang="en-US"/>
              <a:pPr>
                <a:defRPr/>
              </a:pPr>
              <a:t>‹#›</a:t>
            </a:fld>
            <a:endParaRPr lang="en-US"/>
          </a:p>
          <a:p>
            <a:pPr>
              <a:defRPr/>
            </a:pPr>
            <a:endParaRPr lang="en-US"/>
          </a:p>
        </p:txBody>
      </p:sp>
    </p:spTree>
    <p:extLst>
      <p:ext uri="{BB962C8B-B14F-4D97-AF65-F5344CB8AC3E}">
        <p14:creationId xmlns:p14="http://schemas.microsoft.com/office/powerpoint/2010/main" val="1632527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9490AA85-FE27-4D7A-B9AC-BE62B4DFF994}" type="slidenum">
              <a:rPr lang="en-US"/>
              <a:pPr>
                <a:defRPr/>
              </a:pPr>
              <a:t>‹#›</a:t>
            </a:fld>
            <a:endParaRPr lang="en-US"/>
          </a:p>
          <a:p>
            <a:pPr>
              <a:defRPr/>
            </a:pPr>
            <a:endParaRPr lang="en-US"/>
          </a:p>
        </p:txBody>
      </p:sp>
    </p:spTree>
    <p:extLst>
      <p:ext uri="{BB962C8B-B14F-4D97-AF65-F5344CB8AC3E}">
        <p14:creationId xmlns:p14="http://schemas.microsoft.com/office/powerpoint/2010/main" val="690296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9138" y="1989138"/>
            <a:ext cx="3362325"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33863" y="1989138"/>
            <a:ext cx="3362325"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8B237DAF-E83D-4834-8ADA-10BDE149404A}" type="slidenum">
              <a:rPr lang="en-US"/>
              <a:pPr>
                <a:defRPr/>
              </a:pPr>
              <a:t>‹#›</a:t>
            </a:fld>
            <a:endParaRPr lang="en-US"/>
          </a:p>
          <a:p>
            <a:pPr>
              <a:defRPr/>
            </a:pPr>
            <a:endParaRPr lang="en-US"/>
          </a:p>
        </p:txBody>
      </p:sp>
    </p:spTree>
    <p:extLst>
      <p:ext uri="{BB962C8B-B14F-4D97-AF65-F5344CB8AC3E}">
        <p14:creationId xmlns:p14="http://schemas.microsoft.com/office/powerpoint/2010/main" val="2613875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BABC057E-C18C-466C-A1A6-119D1C64FC46}" type="slidenum">
              <a:rPr lang="en-US"/>
              <a:pPr>
                <a:defRPr/>
              </a:pPr>
              <a:t>‹#›</a:t>
            </a:fld>
            <a:endParaRPr lang="en-US"/>
          </a:p>
          <a:p>
            <a:pPr>
              <a:defRPr/>
            </a:pPr>
            <a:endParaRPr lang="en-US"/>
          </a:p>
        </p:txBody>
      </p:sp>
    </p:spTree>
    <p:extLst>
      <p:ext uri="{BB962C8B-B14F-4D97-AF65-F5344CB8AC3E}">
        <p14:creationId xmlns:p14="http://schemas.microsoft.com/office/powerpoint/2010/main" val="3932588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B446609D-3F5B-4AE4-8CDD-31BF8E0651D1}" type="slidenum">
              <a:rPr lang="en-US"/>
              <a:pPr>
                <a:defRPr/>
              </a:pPr>
              <a:t>‹#›</a:t>
            </a:fld>
            <a:endParaRPr lang="en-US"/>
          </a:p>
          <a:p>
            <a:pPr>
              <a:defRPr/>
            </a:pPr>
            <a:endParaRPr lang="en-US"/>
          </a:p>
        </p:txBody>
      </p:sp>
    </p:spTree>
    <p:extLst>
      <p:ext uri="{BB962C8B-B14F-4D97-AF65-F5344CB8AC3E}">
        <p14:creationId xmlns:p14="http://schemas.microsoft.com/office/powerpoint/2010/main" val="2754647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9C96CBA0-5438-4ABC-A31B-BD936F43079C}" type="slidenum">
              <a:rPr lang="en-US"/>
              <a:pPr>
                <a:defRPr/>
              </a:pPr>
              <a:t>‹#›</a:t>
            </a:fld>
            <a:endParaRPr lang="en-US"/>
          </a:p>
          <a:p>
            <a:pPr>
              <a:defRPr/>
            </a:pPr>
            <a:endParaRPr lang="en-US"/>
          </a:p>
        </p:txBody>
      </p:sp>
    </p:spTree>
    <p:extLst>
      <p:ext uri="{BB962C8B-B14F-4D97-AF65-F5344CB8AC3E}">
        <p14:creationId xmlns:p14="http://schemas.microsoft.com/office/powerpoint/2010/main" val="2480589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B16AFB15-834F-4BC1-BDA1-C6C04DF13571}" type="slidenum">
              <a:rPr lang="en-US"/>
              <a:pPr>
                <a:defRPr/>
              </a:pPr>
              <a:t>‹#›</a:t>
            </a:fld>
            <a:endParaRPr lang="en-US"/>
          </a:p>
          <a:p>
            <a:pPr>
              <a:defRPr/>
            </a:pPr>
            <a:endParaRPr lang="en-US"/>
          </a:p>
        </p:txBody>
      </p:sp>
    </p:spTree>
    <p:extLst>
      <p:ext uri="{BB962C8B-B14F-4D97-AF65-F5344CB8AC3E}">
        <p14:creationId xmlns:p14="http://schemas.microsoft.com/office/powerpoint/2010/main" val="1677274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1FE3FC71-4955-4581-B6A6-ABC41BB34CC2}" type="slidenum">
              <a:rPr lang="en-US"/>
              <a:pPr>
                <a:defRPr/>
              </a:pPr>
              <a:t>‹#›</a:t>
            </a:fld>
            <a:endParaRPr lang="en-US"/>
          </a:p>
          <a:p>
            <a:pPr>
              <a:defRPr/>
            </a:pPr>
            <a:endParaRPr lang="en-US"/>
          </a:p>
        </p:txBody>
      </p:sp>
    </p:spTree>
    <p:extLst>
      <p:ext uri="{BB962C8B-B14F-4D97-AF65-F5344CB8AC3E}">
        <p14:creationId xmlns:p14="http://schemas.microsoft.com/office/powerpoint/2010/main" val="2955306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72356146-2C10-4563-B5FA-54BE5A053A56}" type="slidenum">
              <a:rPr lang="en-US"/>
              <a:pPr>
                <a:defRPr/>
              </a:pPr>
              <a:t>‹#›</a:t>
            </a:fld>
            <a:endParaRPr lang="en-US"/>
          </a:p>
          <a:p>
            <a:pPr>
              <a:defRPr/>
            </a:pPr>
            <a:endParaRPr lang="en-US"/>
          </a:p>
        </p:txBody>
      </p:sp>
    </p:spTree>
    <p:extLst>
      <p:ext uri="{BB962C8B-B14F-4D97-AF65-F5344CB8AC3E}">
        <p14:creationId xmlns:p14="http://schemas.microsoft.com/office/powerpoint/2010/main" val="3972149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C8CD9E72-56A2-4477-89AB-9AE16BF3C490}" type="slidenum">
              <a:rPr lang="en-US"/>
              <a:pPr>
                <a:defRPr/>
              </a:pPr>
              <a:t>‹#›</a:t>
            </a:fld>
            <a:endParaRPr lang="en-US"/>
          </a:p>
          <a:p>
            <a:pPr>
              <a:defRPr/>
            </a:pPr>
            <a:endParaRPr lang="en-US"/>
          </a:p>
        </p:txBody>
      </p:sp>
    </p:spTree>
    <p:extLst>
      <p:ext uri="{BB962C8B-B14F-4D97-AF65-F5344CB8AC3E}">
        <p14:creationId xmlns:p14="http://schemas.microsoft.com/office/powerpoint/2010/main" val="3676803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6925" y="476250"/>
            <a:ext cx="1719263" cy="5761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9138" y="476250"/>
            <a:ext cx="5005387"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8E2E3224-9B65-46CF-9168-B2AE52B79414}" type="slidenum">
              <a:rPr lang="en-US"/>
              <a:pPr>
                <a:defRPr/>
              </a:pPr>
              <a:t>‹#›</a:t>
            </a:fld>
            <a:endParaRPr lang="en-US"/>
          </a:p>
          <a:p>
            <a:pPr>
              <a:defRPr/>
            </a:pPr>
            <a:endParaRPr lang="en-US"/>
          </a:p>
        </p:txBody>
      </p:sp>
    </p:spTree>
    <p:extLst>
      <p:ext uri="{BB962C8B-B14F-4D97-AF65-F5344CB8AC3E}">
        <p14:creationId xmlns:p14="http://schemas.microsoft.com/office/powerpoint/2010/main" val="3623559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D900"/>
        </a:solidFill>
        <a:effectLst/>
      </p:bgPr>
    </p:bg>
    <p:spTree>
      <p:nvGrpSpPr>
        <p:cNvPr id="1" name=""/>
        <p:cNvGrpSpPr/>
        <p:nvPr/>
      </p:nvGrpSpPr>
      <p:grpSpPr>
        <a:xfrm>
          <a:off x="0" y="0"/>
          <a:ext cx="0" cy="0"/>
          <a:chOff x="0" y="0"/>
          <a:chExt cx="0" cy="0"/>
        </a:xfrm>
      </p:grpSpPr>
      <p:pic>
        <p:nvPicPr>
          <p:cNvPr id="4" name="Picture 9" descr="Aviva_P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1463" y="550863"/>
            <a:ext cx="811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ctrTitle"/>
          </p:nvPr>
        </p:nvSpPr>
        <p:spPr>
          <a:xfrm>
            <a:off x="719138" y="539750"/>
            <a:ext cx="6877050" cy="576263"/>
          </a:xfrm>
        </p:spPr>
        <p:txBody>
          <a:bodyPr/>
          <a:lstStyle>
            <a:lvl1pPr>
              <a:defRPr sz="3500"/>
            </a:lvl1pPr>
          </a:lstStyle>
          <a:p>
            <a:r>
              <a:rPr lang="en-US"/>
              <a:t>Click to edit Master title style</a:t>
            </a:r>
          </a:p>
        </p:txBody>
      </p:sp>
      <p:sp>
        <p:nvSpPr>
          <p:cNvPr id="47107" name="Rectangle 3"/>
          <p:cNvSpPr>
            <a:spLocks noGrp="1" noChangeArrowheads="1"/>
          </p:cNvSpPr>
          <p:nvPr>
            <p:ph type="subTitle" idx="1"/>
          </p:nvPr>
        </p:nvSpPr>
        <p:spPr>
          <a:xfrm>
            <a:off x="719138" y="1989138"/>
            <a:ext cx="6877050" cy="1752600"/>
          </a:xfrm>
        </p:spPr>
        <p:txBody>
          <a:bodyPr/>
          <a:lstStyle>
            <a:lvl1pPr>
              <a:defRPr sz="1800">
                <a:solidFill>
                  <a:schemeClr val="tx2"/>
                </a:solidFill>
              </a:defRPr>
            </a:lvl1pPr>
          </a:lstStyle>
          <a:p>
            <a:r>
              <a:rPr lang="en-US"/>
              <a:t>Click to edit Master subtitle style</a:t>
            </a:r>
          </a:p>
        </p:txBody>
      </p:sp>
      <p:sp>
        <p:nvSpPr>
          <p:cNvPr id="5" name="Rectangle 4"/>
          <p:cNvSpPr>
            <a:spLocks noGrp="1" noChangeArrowheads="1"/>
          </p:cNvSpPr>
          <p:nvPr>
            <p:ph type="ftr" sz="quarter" idx="10"/>
          </p:nvPr>
        </p:nvSpPr>
        <p:spPr>
          <a:xfrm>
            <a:off x="719138" y="6477000"/>
            <a:ext cx="6877050" cy="252413"/>
          </a:xfrm>
        </p:spPr>
        <p:txBody>
          <a:bodyPr/>
          <a:lstStyle>
            <a:lvl1pPr>
              <a:defRPr smtClean="0"/>
            </a:lvl1pPr>
          </a:lstStyle>
          <a:p>
            <a:pPr>
              <a:defRPr/>
            </a:pPr>
            <a:r>
              <a:rPr lang="en-US"/>
              <a:t>Presentation title here  00.00.00  page </a:t>
            </a:r>
            <a:fld id="{7E39016D-8208-463E-866A-474DA0EFFE38}" type="slidenum">
              <a:rPr lang="en-US"/>
              <a:pPr>
                <a:defRPr/>
              </a:pPr>
              <a:t>‹#›</a:t>
            </a:fld>
            <a:endParaRPr lang="en-US"/>
          </a:p>
          <a:p>
            <a:pPr>
              <a:defRPr/>
            </a:pPr>
            <a:endParaRPr lang="en-US"/>
          </a:p>
        </p:txBody>
      </p:sp>
    </p:spTree>
    <p:extLst>
      <p:ext uri="{BB962C8B-B14F-4D97-AF65-F5344CB8AC3E}">
        <p14:creationId xmlns:p14="http://schemas.microsoft.com/office/powerpoint/2010/main" val="3488558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25E84BB8-14AC-4C98-A518-6DA6A61F2F72}" type="slidenum">
              <a:rPr lang="en-US"/>
              <a:pPr>
                <a:defRPr/>
              </a:pPr>
              <a:t>‹#›</a:t>
            </a:fld>
            <a:endParaRPr lang="en-US"/>
          </a:p>
          <a:p>
            <a:pPr>
              <a:defRPr/>
            </a:pPr>
            <a:endParaRPr lang="en-US"/>
          </a:p>
        </p:txBody>
      </p:sp>
    </p:spTree>
    <p:extLst>
      <p:ext uri="{BB962C8B-B14F-4D97-AF65-F5344CB8AC3E}">
        <p14:creationId xmlns:p14="http://schemas.microsoft.com/office/powerpoint/2010/main" val="3401237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CB7E710E-22B0-4F6B-B964-0864A827178F}" type="slidenum">
              <a:rPr lang="en-US"/>
              <a:pPr>
                <a:defRPr/>
              </a:pPr>
              <a:t>‹#›</a:t>
            </a:fld>
            <a:endParaRPr lang="en-US"/>
          </a:p>
          <a:p>
            <a:pPr>
              <a:defRPr/>
            </a:pPr>
            <a:endParaRPr lang="en-US"/>
          </a:p>
        </p:txBody>
      </p:sp>
    </p:spTree>
    <p:extLst>
      <p:ext uri="{BB962C8B-B14F-4D97-AF65-F5344CB8AC3E}">
        <p14:creationId xmlns:p14="http://schemas.microsoft.com/office/powerpoint/2010/main" val="3822799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9138" y="1989138"/>
            <a:ext cx="3362325"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33863" y="1989138"/>
            <a:ext cx="3362325"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FC550917-DA21-45CA-8C2C-E9ED203D896D}" type="slidenum">
              <a:rPr lang="en-US"/>
              <a:pPr>
                <a:defRPr/>
              </a:pPr>
              <a:t>‹#›</a:t>
            </a:fld>
            <a:endParaRPr lang="en-US"/>
          </a:p>
          <a:p>
            <a:pPr>
              <a:defRPr/>
            </a:pPr>
            <a:endParaRPr lang="en-US"/>
          </a:p>
        </p:txBody>
      </p:sp>
    </p:spTree>
    <p:extLst>
      <p:ext uri="{BB962C8B-B14F-4D97-AF65-F5344CB8AC3E}">
        <p14:creationId xmlns:p14="http://schemas.microsoft.com/office/powerpoint/2010/main" val="870290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CB247CB9-716D-403D-A4F8-DDD3BB18A128}" type="slidenum">
              <a:rPr lang="en-US"/>
              <a:pPr>
                <a:defRPr/>
              </a:pPr>
              <a:t>‹#›</a:t>
            </a:fld>
            <a:endParaRPr lang="en-US"/>
          </a:p>
          <a:p>
            <a:pPr>
              <a:defRPr/>
            </a:pPr>
            <a:endParaRPr lang="en-US"/>
          </a:p>
        </p:txBody>
      </p:sp>
    </p:spTree>
    <p:extLst>
      <p:ext uri="{BB962C8B-B14F-4D97-AF65-F5344CB8AC3E}">
        <p14:creationId xmlns:p14="http://schemas.microsoft.com/office/powerpoint/2010/main" val="1593026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9138" y="1989138"/>
            <a:ext cx="3362325"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33863" y="1989138"/>
            <a:ext cx="3362325"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FD05A4F3-F4D3-471A-A46E-CEF5440FB0D1}" type="slidenum">
              <a:rPr lang="en-US"/>
              <a:pPr>
                <a:defRPr/>
              </a:pPr>
              <a:t>‹#›</a:t>
            </a:fld>
            <a:endParaRPr lang="en-US"/>
          </a:p>
          <a:p>
            <a:pPr>
              <a:defRPr/>
            </a:pPr>
            <a:endParaRPr lang="en-US"/>
          </a:p>
        </p:txBody>
      </p:sp>
    </p:spTree>
    <p:extLst>
      <p:ext uri="{BB962C8B-B14F-4D97-AF65-F5344CB8AC3E}">
        <p14:creationId xmlns:p14="http://schemas.microsoft.com/office/powerpoint/2010/main" val="762798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DA5C706A-187A-4C52-9168-9BCED6EA8A49}" type="slidenum">
              <a:rPr lang="en-US"/>
              <a:pPr>
                <a:defRPr/>
              </a:pPr>
              <a:t>‹#›</a:t>
            </a:fld>
            <a:endParaRPr lang="en-US"/>
          </a:p>
          <a:p>
            <a:pPr>
              <a:defRPr/>
            </a:pPr>
            <a:endParaRPr lang="en-US"/>
          </a:p>
        </p:txBody>
      </p:sp>
    </p:spTree>
    <p:extLst>
      <p:ext uri="{BB962C8B-B14F-4D97-AF65-F5344CB8AC3E}">
        <p14:creationId xmlns:p14="http://schemas.microsoft.com/office/powerpoint/2010/main" val="4007417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8C96FE28-6A76-4F8C-8271-D5FF48273F31}" type="slidenum">
              <a:rPr lang="en-US"/>
              <a:pPr>
                <a:defRPr/>
              </a:pPr>
              <a:t>‹#›</a:t>
            </a:fld>
            <a:endParaRPr lang="en-US"/>
          </a:p>
          <a:p>
            <a:pPr>
              <a:defRPr/>
            </a:pPr>
            <a:endParaRPr lang="en-US"/>
          </a:p>
        </p:txBody>
      </p:sp>
    </p:spTree>
    <p:extLst>
      <p:ext uri="{BB962C8B-B14F-4D97-AF65-F5344CB8AC3E}">
        <p14:creationId xmlns:p14="http://schemas.microsoft.com/office/powerpoint/2010/main" val="2301636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281130C6-5322-424D-94E1-9752EB999755}" type="slidenum">
              <a:rPr lang="en-US"/>
              <a:pPr>
                <a:defRPr/>
              </a:pPr>
              <a:t>‹#›</a:t>
            </a:fld>
            <a:endParaRPr lang="en-US"/>
          </a:p>
          <a:p>
            <a:pPr>
              <a:defRPr/>
            </a:pPr>
            <a:endParaRPr lang="en-US"/>
          </a:p>
        </p:txBody>
      </p:sp>
    </p:spTree>
    <p:extLst>
      <p:ext uri="{BB962C8B-B14F-4D97-AF65-F5344CB8AC3E}">
        <p14:creationId xmlns:p14="http://schemas.microsoft.com/office/powerpoint/2010/main" val="2083563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4F73C16E-3695-44E3-8FAB-EBD2642D4D4B}" type="slidenum">
              <a:rPr lang="en-US"/>
              <a:pPr>
                <a:defRPr/>
              </a:pPr>
              <a:t>‹#›</a:t>
            </a:fld>
            <a:endParaRPr lang="en-US"/>
          </a:p>
          <a:p>
            <a:pPr>
              <a:defRPr/>
            </a:pPr>
            <a:endParaRPr lang="en-US"/>
          </a:p>
        </p:txBody>
      </p:sp>
    </p:spTree>
    <p:extLst>
      <p:ext uri="{BB962C8B-B14F-4D97-AF65-F5344CB8AC3E}">
        <p14:creationId xmlns:p14="http://schemas.microsoft.com/office/powerpoint/2010/main" val="14411850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5CB71C72-EF3A-4C00-A138-A2B4C8398B84}" type="slidenum">
              <a:rPr lang="en-US"/>
              <a:pPr>
                <a:defRPr/>
              </a:pPr>
              <a:t>‹#›</a:t>
            </a:fld>
            <a:endParaRPr lang="en-US"/>
          </a:p>
          <a:p>
            <a:pPr>
              <a:defRPr/>
            </a:pPr>
            <a:endParaRPr lang="en-US"/>
          </a:p>
        </p:txBody>
      </p:sp>
    </p:spTree>
    <p:extLst>
      <p:ext uri="{BB962C8B-B14F-4D97-AF65-F5344CB8AC3E}">
        <p14:creationId xmlns:p14="http://schemas.microsoft.com/office/powerpoint/2010/main" val="1480244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6925" y="476250"/>
            <a:ext cx="1719263" cy="5761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9138" y="476250"/>
            <a:ext cx="5005387"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3FA35ABA-0B23-4DF7-86E4-72AC1AB2C002}" type="slidenum">
              <a:rPr lang="en-US"/>
              <a:pPr>
                <a:defRPr/>
              </a:pPr>
              <a:t>‹#›</a:t>
            </a:fld>
            <a:endParaRPr lang="en-US"/>
          </a:p>
          <a:p>
            <a:pPr>
              <a:defRPr/>
            </a:pPr>
            <a:endParaRPr lang="en-US"/>
          </a:p>
        </p:txBody>
      </p:sp>
    </p:spTree>
    <p:extLst>
      <p:ext uri="{BB962C8B-B14F-4D97-AF65-F5344CB8AC3E}">
        <p14:creationId xmlns:p14="http://schemas.microsoft.com/office/powerpoint/2010/main" val="267502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BC1B1841-B35C-464E-AA8A-0C3C3BF84AC1}" type="slidenum">
              <a:rPr lang="en-US"/>
              <a:pPr>
                <a:defRPr/>
              </a:pPr>
              <a:t>‹#›</a:t>
            </a:fld>
            <a:endParaRPr lang="en-US"/>
          </a:p>
          <a:p>
            <a:pPr>
              <a:defRPr/>
            </a:pPr>
            <a:endParaRPr lang="en-US"/>
          </a:p>
        </p:txBody>
      </p:sp>
    </p:spTree>
    <p:extLst>
      <p:ext uri="{BB962C8B-B14F-4D97-AF65-F5344CB8AC3E}">
        <p14:creationId xmlns:p14="http://schemas.microsoft.com/office/powerpoint/2010/main" val="352992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CCA2AA6D-23ED-4305-8F21-19597B9AA778}" type="slidenum">
              <a:rPr lang="en-US"/>
              <a:pPr>
                <a:defRPr/>
              </a:pPr>
              <a:t>‹#›</a:t>
            </a:fld>
            <a:endParaRPr lang="en-US"/>
          </a:p>
          <a:p>
            <a:pPr>
              <a:defRPr/>
            </a:pPr>
            <a:endParaRPr lang="en-US"/>
          </a:p>
        </p:txBody>
      </p:sp>
    </p:spTree>
    <p:extLst>
      <p:ext uri="{BB962C8B-B14F-4D97-AF65-F5344CB8AC3E}">
        <p14:creationId xmlns:p14="http://schemas.microsoft.com/office/powerpoint/2010/main" val="39809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2F419986-A3FC-4F27-8E6F-241107F64122}" type="slidenum">
              <a:rPr lang="en-US"/>
              <a:pPr>
                <a:defRPr/>
              </a:pPr>
              <a:t>‹#›</a:t>
            </a:fld>
            <a:endParaRPr lang="en-US"/>
          </a:p>
          <a:p>
            <a:pPr>
              <a:defRPr/>
            </a:pPr>
            <a:endParaRPr lang="en-US"/>
          </a:p>
        </p:txBody>
      </p:sp>
    </p:spTree>
    <p:extLst>
      <p:ext uri="{BB962C8B-B14F-4D97-AF65-F5344CB8AC3E}">
        <p14:creationId xmlns:p14="http://schemas.microsoft.com/office/powerpoint/2010/main" val="309945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662F9451-C0E1-4A98-8D25-81F2D6FA95C4}" type="slidenum">
              <a:rPr lang="en-US"/>
              <a:pPr>
                <a:defRPr/>
              </a:pPr>
              <a:t>‹#›</a:t>
            </a:fld>
            <a:endParaRPr lang="en-US"/>
          </a:p>
          <a:p>
            <a:pPr>
              <a:defRPr/>
            </a:pPr>
            <a:endParaRPr lang="en-US"/>
          </a:p>
        </p:txBody>
      </p:sp>
    </p:spTree>
    <p:extLst>
      <p:ext uri="{BB962C8B-B14F-4D97-AF65-F5344CB8AC3E}">
        <p14:creationId xmlns:p14="http://schemas.microsoft.com/office/powerpoint/2010/main" val="3355137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here  00.00.00  page </a:t>
            </a:r>
            <a:fld id="{297D7699-CF60-43FE-ABF4-206A3CA59961}" type="slidenum">
              <a:rPr lang="en-US"/>
              <a:pPr>
                <a:defRPr/>
              </a:pPr>
              <a:t>‹#›</a:t>
            </a:fld>
            <a:endParaRPr lang="en-US"/>
          </a:p>
          <a:p>
            <a:pPr>
              <a:defRPr/>
            </a:pPr>
            <a:endParaRPr lang="en-US"/>
          </a:p>
        </p:txBody>
      </p:sp>
    </p:spTree>
    <p:extLst>
      <p:ext uri="{BB962C8B-B14F-4D97-AF65-F5344CB8AC3E}">
        <p14:creationId xmlns:p14="http://schemas.microsoft.com/office/powerpoint/2010/main" val="335581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flipV="1">
            <a:off x="0" y="0"/>
            <a:ext cx="9144000" cy="1628775"/>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3075" name="Rectangle 2"/>
          <p:cNvSpPr>
            <a:spLocks noGrp="1" noChangeArrowheads="1"/>
          </p:cNvSpPr>
          <p:nvPr>
            <p:ph type="title"/>
          </p:nvPr>
        </p:nvSpPr>
        <p:spPr bwMode="auto">
          <a:xfrm>
            <a:off x="719138" y="476250"/>
            <a:ext cx="68770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719138" y="1989138"/>
            <a:ext cx="68770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719138" y="6477000"/>
            <a:ext cx="7704137" cy="252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smtClean="0">
                <a:solidFill>
                  <a:srgbClr val="002244"/>
                </a:solidFill>
              </a:defRPr>
            </a:lvl1pPr>
          </a:lstStyle>
          <a:p>
            <a:pPr>
              <a:defRPr/>
            </a:pPr>
            <a:r>
              <a:rPr lang="en-US"/>
              <a:t>Presentation title here  00.00.00  page </a:t>
            </a:r>
            <a:fld id="{F99B4D71-3F21-4917-9FB1-195C6C32E080}" type="slidenum">
              <a:rPr lang="en-US"/>
              <a:pPr>
                <a:defRPr/>
              </a:pPr>
              <a:t>‹#›</a:t>
            </a:fld>
            <a:endParaRPr lang="en-US"/>
          </a:p>
          <a:p>
            <a:pPr>
              <a:defRPr/>
            </a:pPr>
            <a:endParaRPr lang="en-US"/>
          </a:p>
        </p:txBody>
      </p:sp>
      <p:pic>
        <p:nvPicPr>
          <p:cNvPr id="3078" name="Picture 13" descr="Aviva_P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91463" y="550863"/>
            <a:ext cx="811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dt="0"/>
  <p:txStyles>
    <p:titleStyle>
      <a:lvl1pPr algn="l" rtl="0" eaLnBrk="1" fontAlgn="base" hangingPunct="1">
        <a:lnSpc>
          <a:spcPts val="2800"/>
        </a:lnSpc>
        <a:spcBef>
          <a:spcPct val="0"/>
        </a:spcBef>
        <a:spcAft>
          <a:spcPct val="0"/>
        </a:spcAft>
        <a:defRPr sz="2400">
          <a:solidFill>
            <a:schemeClr val="tx2"/>
          </a:solidFill>
          <a:latin typeface="+mj-lt"/>
          <a:ea typeface="+mj-ea"/>
          <a:cs typeface="+mj-cs"/>
        </a:defRPr>
      </a:lvl1pPr>
      <a:lvl2pPr algn="l" rtl="0" eaLnBrk="1" fontAlgn="base" hangingPunct="1">
        <a:lnSpc>
          <a:spcPts val="2800"/>
        </a:lnSpc>
        <a:spcBef>
          <a:spcPct val="0"/>
        </a:spcBef>
        <a:spcAft>
          <a:spcPct val="0"/>
        </a:spcAft>
        <a:defRPr sz="2400">
          <a:solidFill>
            <a:schemeClr val="tx2"/>
          </a:solidFill>
          <a:latin typeface="Arial" charset="0"/>
        </a:defRPr>
      </a:lvl2pPr>
      <a:lvl3pPr algn="l" rtl="0" eaLnBrk="1" fontAlgn="base" hangingPunct="1">
        <a:lnSpc>
          <a:spcPts val="2800"/>
        </a:lnSpc>
        <a:spcBef>
          <a:spcPct val="0"/>
        </a:spcBef>
        <a:spcAft>
          <a:spcPct val="0"/>
        </a:spcAft>
        <a:defRPr sz="2400">
          <a:solidFill>
            <a:schemeClr val="tx2"/>
          </a:solidFill>
          <a:latin typeface="Arial" charset="0"/>
        </a:defRPr>
      </a:lvl3pPr>
      <a:lvl4pPr algn="l" rtl="0" eaLnBrk="1" fontAlgn="base" hangingPunct="1">
        <a:lnSpc>
          <a:spcPts val="2800"/>
        </a:lnSpc>
        <a:spcBef>
          <a:spcPct val="0"/>
        </a:spcBef>
        <a:spcAft>
          <a:spcPct val="0"/>
        </a:spcAft>
        <a:defRPr sz="2400">
          <a:solidFill>
            <a:schemeClr val="tx2"/>
          </a:solidFill>
          <a:latin typeface="Arial" charset="0"/>
        </a:defRPr>
      </a:lvl4pPr>
      <a:lvl5pPr algn="l" rtl="0" eaLnBrk="1" fontAlgn="base" hangingPunct="1">
        <a:lnSpc>
          <a:spcPts val="2800"/>
        </a:lnSpc>
        <a:spcBef>
          <a:spcPct val="0"/>
        </a:spcBef>
        <a:spcAft>
          <a:spcPct val="0"/>
        </a:spcAft>
        <a:defRPr sz="2400">
          <a:solidFill>
            <a:schemeClr val="tx2"/>
          </a:solidFill>
          <a:latin typeface="Arial" charset="0"/>
        </a:defRPr>
      </a:lvl5pPr>
      <a:lvl6pPr marL="457200" algn="l" rtl="0" eaLnBrk="1" fontAlgn="base" hangingPunct="1">
        <a:lnSpc>
          <a:spcPts val="2800"/>
        </a:lnSpc>
        <a:spcBef>
          <a:spcPct val="0"/>
        </a:spcBef>
        <a:spcAft>
          <a:spcPct val="0"/>
        </a:spcAft>
        <a:defRPr sz="2400">
          <a:solidFill>
            <a:schemeClr val="tx2"/>
          </a:solidFill>
          <a:latin typeface="Arial" charset="0"/>
        </a:defRPr>
      </a:lvl6pPr>
      <a:lvl7pPr marL="914400" algn="l" rtl="0" eaLnBrk="1" fontAlgn="base" hangingPunct="1">
        <a:lnSpc>
          <a:spcPts val="2800"/>
        </a:lnSpc>
        <a:spcBef>
          <a:spcPct val="0"/>
        </a:spcBef>
        <a:spcAft>
          <a:spcPct val="0"/>
        </a:spcAft>
        <a:defRPr sz="2400">
          <a:solidFill>
            <a:schemeClr val="tx2"/>
          </a:solidFill>
          <a:latin typeface="Arial" charset="0"/>
        </a:defRPr>
      </a:lvl7pPr>
      <a:lvl8pPr marL="1371600" algn="l" rtl="0" eaLnBrk="1" fontAlgn="base" hangingPunct="1">
        <a:lnSpc>
          <a:spcPts val="2800"/>
        </a:lnSpc>
        <a:spcBef>
          <a:spcPct val="0"/>
        </a:spcBef>
        <a:spcAft>
          <a:spcPct val="0"/>
        </a:spcAft>
        <a:defRPr sz="2400">
          <a:solidFill>
            <a:schemeClr val="tx2"/>
          </a:solidFill>
          <a:latin typeface="Arial" charset="0"/>
        </a:defRPr>
      </a:lvl8pPr>
      <a:lvl9pPr marL="1828800" algn="l" rtl="0" eaLnBrk="1" fontAlgn="base" hangingPunct="1">
        <a:lnSpc>
          <a:spcPts val="2800"/>
        </a:lnSpc>
        <a:spcBef>
          <a:spcPct val="0"/>
        </a:spcBef>
        <a:spcAft>
          <a:spcPct val="0"/>
        </a:spcAft>
        <a:defRPr sz="2400">
          <a:solidFill>
            <a:schemeClr val="tx2"/>
          </a:solidFill>
          <a:latin typeface="Arial" charset="0"/>
        </a:defRPr>
      </a:lvl9pPr>
    </p:titleStyle>
    <p:bodyStyle>
      <a:lvl1pPr marL="342900" indent="-342900" algn="l" rtl="0" eaLnBrk="1" fontAlgn="base" hangingPunct="1">
        <a:spcBef>
          <a:spcPct val="0"/>
        </a:spcBef>
        <a:spcAft>
          <a:spcPct val="60000"/>
        </a:spcAft>
        <a:defRPr sz="1500">
          <a:solidFill>
            <a:schemeClr val="tx1"/>
          </a:solidFill>
          <a:latin typeface="+mn-lt"/>
          <a:ea typeface="+mn-ea"/>
          <a:cs typeface="+mn-cs"/>
        </a:defRPr>
      </a:lvl1pPr>
      <a:lvl2pPr marL="184150" indent="-182563" algn="l" rtl="0" eaLnBrk="1" fontAlgn="base" hangingPunct="1">
        <a:spcBef>
          <a:spcPct val="0"/>
        </a:spcBef>
        <a:spcAft>
          <a:spcPct val="60000"/>
        </a:spcAft>
        <a:buFont typeface="Arial" charset="0"/>
        <a:buChar char="•"/>
        <a:defRPr sz="1500">
          <a:solidFill>
            <a:schemeClr val="tx1"/>
          </a:solidFill>
          <a:latin typeface="+mn-lt"/>
        </a:defRPr>
      </a:lvl2pPr>
      <a:lvl3pPr marL="361950" indent="-176213" algn="l" rtl="0" eaLnBrk="1" fontAlgn="base" hangingPunct="1">
        <a:spcBef>
          <a:spcPct val="0"/>
        </a:spcBef>
        <a:spcAft>
          <a:spcPct val="60000"/>
        </a:spcAft>
        <a:buFont typeface="Arial" charset="0"/>
        <a:buChar char="–"/>
        <a:defRPr sz="1500">
          <a:solidFill>
            <a:schemeClr val="tx1"/>
          </a:solidFill>
          <a:latin typeface="+mn-lt"/>
        </a:defRPr>
      </a:lvl3pPr>
      <a:lvl4pPr marL="546100" indent="-182563" algn="l" rtl="0" eaLnBrk="1" fontAlgn="base" hangingPunct="1">
        <a:spcBef>
          <a:spcPct val="0"/>
        </a:spcBef>
        <a:spcAft>
          <a:spcPct val="60000"/>
        </a:spcAft>
        <a:buFont typeface="Arial" charset="0"/>
        <a:buChar char="•"/>
        <a:defRPr sz="1500">
          <a:solidFill>
            <a:schemeClr val="tx1"/>
          </a:solidFill>
          <a:latin typeface="+mn-lt"/>
        </a:defRPr>
      </a:lvl4pPr>
      <a:lvl5pPr marL="711200" indent="-163513" algn="l" rtl="0" eaLnBrk="1" fontAlgn="base" hangingPunct="1">
        <a:spcBef>
          <a:spcPct val="0"/>
        </a:spcBef>
        <a:spcAft>
          <a:spcPct val="60000"/>
        </a:spcAft>
        <a:buFont typeface="Arial" charset="0"/>
        <a:buChar char="–"/>
        <a:defRPr sz="1500">
          <a:solidFill>
            <a:schemeClr val="tx1"/>
          </a:solidFill>
          <a:latin typeface="+mn-lt"/>
        </a:defRPr>
      </a:lvl5pPr>
      <a:lvl6pPr marL="1168400" indent="-163513" algn="l" rtl="0" eaLnBrk="1" fontAlgn="base" hangingPunct="1">
        <a:spcBef>
          <a:spcPct val="0"/>
        </a:spcBef>
        <a:spcAft>
          <a:spcPct val="60000"/>
        </a:spcAft>
        <a:buFont typeface="Arial" charset="0"/>
        <a:buChar char="–"/>
        <a:defRPr sz="1500">
          <a:solidFill>
            <a:schemeClr val="tx1"/>
          </a:solidFill>
          <a:latin typeface="+mn-lt"/>
        </a:defRPr>
      </a:lvl6pPr>
      <a:lvl7pPr marL="1625600" indent="-163513" algn="l" rtl="0" eaLnBrk="1" fontAlgn="base" hangingPunct="1">
        <a:spcBef>
          <a:spcPct val="0"/>
        </a:spcBef>
        <a:spcAft>
          <a:spcPct val="60000"/>
        </a:spcAft>
        <a:buFont typeface="Arial" charset="0"/>
        <a:buChar char="–"/>
        <a:defRPr sz="1500">
          <a:solidFill>
            <a:schemeClr val="tx1"/>
          </a:solidFill>
          <a:latin typeface="+mn-lt"/>
        </a:defRPr>
      </a:lvl7pPr>
      <a:lvl8pPr marL="2082800" indent="-163513" algn="l" rtl="0" eaLnBrk="1" fontAlgn="base" hangingPunct="1">
        <a:spcBef>
          <a:spcPct val="0"/>
        </a:spcBef>
        <a:spcAft>
          <a:spcPct val="60000"/>
        </a:spcAft>
        <a:buFont typeface="Arial" charset="0"/>
        <a:buChar char="–"/>
        <a:defRPr sz="1500">
          <a:solidFill>
            <a:schemeClr val="tx1"/>
          </a:solidFill>
          <a:latin typeface="+mn-lt"/>
        </a:defRPr>
      </a:lvl8pPr>
      <a:lvl9pPr marL="2540000" indent="-163513" algn="l" rtl="0" eaLnBrk="1" fontAlgn="base" hangingPunct="1">
        <a:spcBef>
          <a:spcPct val="0"/>
        </a:spcBef>
        <a:spcAft>
          <a:spcPct val="60000"/>
        </a:spcAft>
        <a:buFont typeface="Arial" charset="0"/>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flipV="1">
            <a:off x="0" y="0"/>
            <a:ext cx="9144000" cy="1628775"/>
          </a:xfrm>
          <a:prstGeom prst="rect">
            <a:avLst/>
          </a:prstGeom>
          <a:solidFill>
            <a:srgbClr val="FFD900"/>
          </a:solidFill>
          <a:ln w="9525">
            <a:noFill/>
            <a:miter lim="800000"/>
            <a:headEnd/>
            <a:tailEnd/>
          </a:ln>
          <a:effectLst/>
        </p:spPr>
        <p:txBody>
          <a:bodyPr wrap="none" anchor="ctr"/>
          <a:lstStyle/>
          <a:p>
            <a:pPr>
              <a:defRPr/>
            </a:pPr>
            <a:endParaRPr lang="en-US"/>
          </a:p>
        </p:txBody>
      </p:sp>
      <p:sp>
        <p:nvSpPr>
          <p:cNvPr id="4099" name="Rectangle 3"/>
          <p:cNvSpPr>
            <a:spLocks noGrp="1" noChangeArrowheads="1"/>
          </p:cNvSpPr>
          <p:nvPr>
            <p:ph type="title"/>
          </p:nvPr>
        </p:nvSpPr>
        <p:spPr bwMode="auto">
          <a:xfrm>
            <a:off x="719138" y="476250"/>
            <a:ext cx="68770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719138" y="1989138"/>
            <a:ext cx="68770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ftr" sz="quarter" idx="3"/>
          </p:nvPr>
        </p:nvSpPr>
        <p:spPr bwMode="auto">
          <a:xfrm>
            <a:off x="719138" y="6477000"/>
            <a:ext cx="7704137" cy="252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smtClean="0">
                <a:solidFill>
                  <a:srgbClr val="002244"/>
                </a:solidFill>
              </a:defRPr>
            </a:lvl1pPr>
          </a:lstStyle>
          <a:p>
            <a:pPr>
              <a:defRPr/>
            </a:pPr>
            <a:r>
              <a:rPr lang="en-US"/>
              <a:t>Presentation title here  00.00.00  page </a:t>
            </a:r>
            <a:fld id="{53CF581E-759E-442E-B312-44E9C0533C67}" type="slidenum">
              <a:rPr lang="en-US"/>
              <a:pPr>
                <a:defRPr/>
              </a:pPr>
              <a:t>‹#›</a:t>
            </a:fld>
            <a:endParaRPr lang="en-US"/>
          </a:p>
          <a:p>
            <a:pPr>
              <a:defRPr/>
            </a:pPr>
            <a:endParaRPr lang="en-US"/>
          </a:p>
        </p:txBody>
      </p:sp>
      <p:pic>
        <p:nvPicPr>
          <p:cNvPr id="4102" name="Picture 9" descr="Aviva_P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91463" y="550863"/>
            <a:ext cx="811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l" rtl="0" eaLnBrk="0" fontAlgn="base" hangingPunct="0">
        <a:lnSpc>
          <a:spcPts val="2800"/>
        </a:lnSpc>
        <a:spcBef>
          <a:spcPct val="0"/>
        </a:spcBef>
        <a:spcAft>
          <a:spcPct val="0"/>
        </a:spcAft>
        <a:defRPr sz="2400">
          <a:solidFill>
            <a:schemeClr val="tx2"/>
          </a:solidFill>
          <a:latin typeface="+mj-lt"/>
          <a:ea typeface="+mj-ea"/>
          <a:cs typeface="+mj-cs"/>
        </a:defRPr>
      </a:lvl1pPr>
      <a:lvl2pPr algn="l" rtl="0" eaLnBrk="0" fontAlgn="base" hangingPunct="0">
        <a:lnSpc>
          <a:spcPts val="2800"/>
        </a:lnSpc>
        <a:spcBef>
          <a:spcPct val="0"/>
        </a:spcBef>
        <a:spcAft>
          <a:spcPct val="0"/>
        </a:spcAft>
        <a:defRPr sz="2400">
          <a:solidFill>
            <a:schemeClr val="tx2"/>
          </a:solidFill>
          <a:latin typeface="Arial" charset="0"/>
        </a:defRPr>
      </a:lvl2pPr>
      <a:lvl3pPr algn="l" rtl="0" eaLnBrk="0" fontAlgn="base" hangingPunct="0">
        <a:lnSpc>
          <a:spcPts val="2800"/>
        </a:lnSpc>
        <a:spcBef>
          <a:spcPct val="0"/>
        </a:spcBef>
        <a:spcAft>
          <a:spcPct val="0"/>
        </a:spcAft>
        <a:defRPr sz="2400">
          <a:solidFill>
            <a:schemeClr val="tx2"/>
          </a:solidFill>
          <a:latin typeface="Arial" charset="0"/>
        </a:defRPr>
      </a:lvl3pPr>
      <a:lvl4pPr algn="l" rtl="0" eaLnBrk="0" fontAlgn="base" hangingPunct="0">
        <a:lnSpc>
          <a:spcPts val="2800"/>
        </a:lnSpc>
        <a:spcBef>
          <a:spcPct val="0"/>
        </a:spcBef>
        <a:spcAft>
          <a:spcPct val="0"/>
        </a:spcAft>
        <a:defRPr sz="2400">
          <a:solidFill>
            <a:schemeClr val="tx2"/>
          </a:solidFill>
          <a:latin typeface="Arial" charset="0"/>
        </a:defRPr>
      </a:lvl4pPr>
      <a:lvl5pPr algn="l" rtl="0" eaLnBrk="0" fontAlgn="base" hangingPunct="0">
        <a:lnSpc>
          <a:spcPts val="2800"/>
        </a:lnSpc>
        <a:spcBef>
          <a:spcPct val="0"/>
        </a:spcBef>
        <a:spcAft>
          <a:spcPct val="0"/>
        </a:spcAft>
        <a:defRPr sz="2400">
          <a:solidFill>
            <a:schemeClr val="tx2"/>
          </a:solidFill>
          <a:latin typeface="Arial" charset="0"/>
        </a:defRPr>
      </a:lvl5pPr>
      <a:lvl6pPr marL="457200" algn="l" rtl="0" fontAlgn="base">
        <a:lnSpc>
          <a:spcPts val="2800"/>
        </a:lnSpc>
        <a:spcBef>
          <a:spcPct val="0"/>
        </a:spcBef>
        <a:spcAft>
          <a:spcPct val="0"/>
        </a:spcAft>
        <a:defRPr sz="2400">
          <a:solidFill>
            <a:schemeClr val="tx2"/>
          </a:solidFill>
          <a:latin typeface="Arial" charset="0"/>
        </a:defRPr>
      </a:lvl6pPr>
      <a:lvl7pPr marL="914400" algn="l" rtl="0" fontAlgn="base">
        <a:lnSpc>
          <a:spcPts val="2800"/>
        </a:lnSpc>
        <a:spcBef>
          <a:spcPct val="0"/>
        </a:spcBef>
        <a:spcAft>
          <a:spcPct val="0"/>
        </a:spcAft>
        <a:defRPr sz="2400">
          <a:solidFill>
            <a:schemeClr val="tx2"/>
          </a:solidFill>
          <a:latin typeface="Arial" charset="0"/>
        </a:defRPr>
      </a:lvl7pPr>
      <a:lvl8pPr marL="1371600" algn="l" rtl="0" fontAlgn="base">
        <a:lnSpc>
          <a:spcPts val="2800"/>
        </a:lnSpc>
        <a:spcBef>
          <a:spcPct val="0"/>
        </a:spcBef>
        <a:spcAft>
          <a:spcPct val="0"/>
        </a:spcAft>
        <a:defRPr sz="2400">
          <a:solidFill>
            <a:schemeClr val="tx2"/>
          </a:solidFill>
          <a:latin typeface="Arial" charset="0"/>
        </a:defRPr>
      </a:lvl8pPr>
      <a:lvl9pPr marL="1828800" algn="l" rtl="0" fontAlgn="base">
        <a:lnSpc>
          <a:spcPts val="2800"/>
        </a:lnSpc>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0"/>
        </a:spcBef>
        <a:spcAft>
          <a:spcPct val="60000"/>
        </a:spcAft>
        <a:defRPr sz="1500">
          <a:solidFill>
            <a:schemeClr val="tx1"/>
          </a:solidFill>
          <a:latin typeface="+mn-lt"/>
          <a:ea typeface="+mn-ea"/>
          <a:cs typeface="+mn-cs"/>
        </a:defRPr>
      </a:lvl1pPr>
      <a:lvl2pPr marL="184150" indent="-182563" algn="l" rtl="0" eaLnBrk="0" fontAlgn="base" hangingPunct="0">
        <a:spcBef>
          <a:spcPct val="0"/>
        </a:spcBef>
        <a:spcAft>
          <a:spcPct val="60000"/>
        </a:spcAft>
        <a:buFont typeface="Arial" charset="0"/>
        <a:buChar char="•"/>
        <a:defRPr sz="1500">
          <a:solidFill>
            <a:schemeClr val="tx1"/>
          </a:solidFill>
          <a:latin typeface="+mn-lt"/>
        </a:defRPr>
      </a:lvl2pPr>
      <a:lvl3pPr marL="361950" indent="-176213" algn="l" rtl="0" eaLnBrk="0" fontAlgn="base" hangingPunct="0">
        <a:spcBef>
          <a:spcPct val="0"/>
        </a:spcBef>
        <a:spcAft>
          <a:spcPct val="60000"/>
        </a:spcAft>
        <a:buFont typeface="Arial" charset="0"/>
        <a:buChar char="–"/>
        <a:defRPr sz="1500">
          <a:solidFill>
            <a:schemeClr val="tx1"/>
          </a:solidFill>
          <a:latin typeface="+mn-lt"/>
        </a:defRPr>
      </a:lvl3pPr>
      <a:lvl4pPr marL="546100" indent="-182563" algn="l" rtl="0" eaLnBrk="0" fontAlgn="base" hangingPunct="0">
        <a:spcBef>
          <a:spcPct val="0"/>
        </a:spcBef>
        <a:spcAft>
          <a:spcPct val="60000"/>
        </a:spcAft>
        <a:buFont typeface="Arial" charset="0"/>
        <a:buChar char="•"/>
        <a:defRPr sz="1500">
          <a:solidFill>
            <a:schemeClr val="tx1"/>
          </a:solidFill>
          <a:latin typeface="+mn-lt"/>
        </a:defRPr>
      </a:lvl4pPr>
      <a:lvl5pPr marL="711200" indent="-163513" algn="l" rtl="0" eaLnBrk="0" fontAlgn="base" hangingPunct="0">
        <a:spcBef>
          <a:spcPct val="0"/>
        </a:spcBef>
        <a:spcAft>
          <a:spcPct val="60000"/>
        </a:spcAft>
        <a:buFont typeface="Arial" charset="0"/>
        <a:buChar char="–"/>
        <a:defRPr sz="1500">
          <a:solidFill>
            <a:schemeClr val="tx1"/>
          </a:solidFill>
          <a:latin typeface="+mn-lt"/>
        </a:defRPr>
      </a:lvl5pPr>
      <a:lvl6pPr marL="1168400" indent="-163513" algn="l" rtl="0" fontAlgn="base">
        <a:spcBef>
          <a:spcPct val="0"/>
        </a:spcBef>
        <a:spcAft>
          <a:spcPct val="60000"/>
        </a:spcAft>
        <a:buFont typeface="Arial" charset="0"/>
        <a:buChar char="–"/>
        <a:defRPr sz="1500">
          <a:solidFill>
            <a:schemeClr val="tx1"/>
          </a:solidFill>
          <a:latin typeface="+mn-lt"/>
        </a:defRPr>
      </a:lvl6pPr>
      <a:lvl7pPr marL="1625600" indent="-163513" algn="l" rtl="0" fontAlgn="base">
        <a:spcBef>
          <a:spcPct val="0"/>
        </a:spcBef>
        <a:spcAft>
          <a:spcPct val="60000"/>
        </a:spcAft>
        <a:buFont typeface="Arial" charset="0"/>
        <a:buChar char="–"/>
        <a:defRPr sz="1500">
          <a:solidFill>
            <a:schemeClr val="tx1"/>
          </a:solidFill>
          <a:latin typeface="+mn-lt"/>
        </a:defRPr>
      </a:lvl7pPr>
      <a:lvl8pPr marL="2082800" indent="-163513" algn="l" rtl="0" fontAlgn="base">
        <a:spcBef>
          <a:spcPct val="0"/>
        </a:spcBef>
        <a:spcAft>
          <a:spcPct val="60000"/>
        </a:spcAft>
        <a:buFont typeface="Arial" charset="0"/>
        <a:buChar char="–"/>
        <a:defRPr sz="1500">
          <a:solidFill>
            <a:schemeClr val="tx1"/>
          </a:solidFill>
          <a:latin typeface="+mn-lt"/>
        </a:defRPr>
      </a:lvl8pPr>
      <a:lvl9pPr marL="2540000" indent="-163513" algn="l" rtl="0" fontAlgn="base">
        <a:spcBef>
          <a:spcPct val="0"/>
        </a:spcBef>
        <a:spcAft>
          <a:spcPct val="60000"/>
        </a:spcAft>
        <a:buFont typeface="Arial" charset="0"/>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flipV="1">
            <a:off x="0" y="0"/>
            <a:ext cx="9144000" cy="1628775"/>
          </a:xfrm>
          <a:prstGeom prst="rect">
            <a:avLst/>
          </a:prstGeom>
          <a:solidFill>
            <a:srgbClr val="FFD900"/>
          </a:solidFill>
          <a:ln w="9525">
            <a:noFill/>
            <a:miter lim="800000"/>
            <a:headEnd/>
            <a:tailEnd/>
          </a:ln>
          <a:effectLst/>
        </p:spPr>
        <p:txBody>
          <a:bodyPr wrap="none" anchor="ctr"/>
          <a:lstStyle/>
          <a:p>
            <a:pPr>
              <a:defRPr/>
            </a:pPr>
            <a:endParaRPr lang="en-US"/>
          </a:p>
        </p:txBody>
      </p:sp>
      <p:sp>
        <p:nvSpPr>
          <p:cNvPr id="5123" name="Rectangle 3"/>
          <p:cNvSpPr>
            <a:spLocks noGrp="1" noChangeArrowheads="1"/>
          </p:cNvSpPr>
          <p:nvPr>
            <p:ph type="title"/>
          </p:nvPr>
        </p:nvSpPr>
        <p:spPr bwMode="auto">
          <a:xfrm>
            <a:off x="719138" y="476250"/>
            <a:ext cx="68770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719138" y="1989138"/>
            <a:ext cx="68770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3" name="Rectangle 5"/>
          <p:cNvSpPr>
            <a:spLocks noGrp="1" noChangeArrowheads="1"/>
          </p:cNvSpPr>
          <p:nvPr>
            <p:ph type="ftr" sz="quarter" idx="3"/>
          </p:nvPr>
        </p:nvSpPr>
        <p:spPr bwMode="auto">
          <a:xfrm>
            <a:off x="719138" y="6477000"/>
            <a:ext cx="7704137" cy="252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smtClean="0">
                <a:solidFill>
                  <a:srgbClr val="002244"/>
                </a:solidFill>
              </a:defRPr>
            </a:lvl1pPr>
          </a:lstStyle>
          <a:p>
            <a:pPr>
              <a:defRPr/>
            </a:pPr>
            <a:r>
              <a:rPr lang="en-US"/>
              <a:t>Presentation title here  00.00.00  page </a:t>
            </a:r>
            <a:fld id="{3485E7D6-57AC-43C5-A159-1D409F78059F}" type="slidenum">
              <a:rPr lang="en-US"/>
              <a:pPr>
                <a:defRPr/>
              </a:pPr>
              <a:t>‹#›</a:t>
            </a:fld>
            <a:endParaRPr lang="en-US"/>
          </a:p>
          <a:p>
            <a:pPr>
              <a:defRPr/>
            </a:pPr>
            <a:endParaRPr lang="en-US"/>
          </a:p>
        </p:txBody>
      </p:sp>
      <p:pic>
        <p:nvPicPr>
          <p:cNvPr id="5126" name="Picture 8" descr="Aviva_P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91463" y="550863"/>
            <a:ext cx="811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4"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0" eaLnBrk="0" fontAlgn="base" hangingPunct="0">
        <a:lnSpc>
          <a:spcPts val="2800"/>
        </a:lnSpc>
        <a:spcBef>
          <a:spcPct val="0"/>
        </a:spcBef>
        <a:spcAft>
          <a:spcPct val="0"/>
        </a:spcAft>
        <a:defRPr sz="2400">
          <a:solidFill>
            <a:schemeClr val="tx2"/>
          </a:solidFill>
          <a:latin typeface="+mj-lt"/>
          <a:ea typeface="+mj-ea"/>
          <a:cs typeface="+mj-cs"/>
        </a:defRPr>
      </a:lvl1pPr>
      <a:lvl2pPr algn="l" rtl="0" eaLnBrk="0" fontAlgn="base" hangingPunct="0">
        <a:lnSpc>
          <a:spcPts val="2800"/>
        </a:lnSpc>
        <a:spcBef>
          <a:spcPct val="0"/>
        </a:spcBef>
        <a:spcAft>
          <a:spcPct val="0"/>
        </a:spcAft>
        <a:defRPr sz="2400">
          <a:solidFill>
            <a:schemeClr val="tx2"/>
          </a:solidFill>
          <a:latin typeface="Arial" charset="0"/>
        </a:defRPr>
      </a:lvl2pPr>
      <a:lvl3pPr algn="l" rtl="0" eaLnBrk="0" fontAlgn="base" hangingPunct="0">
        <a:lnSpc>
          <a:spcPts val="2800"/>
        </a:lnSpc>
        <a:spcBef>
          <a:spcPct val="0"/>
        </a:spcBef>
        <a:spcAft>
          <a:spcPct val="0"/>
        </a:spcAft>
        <a:defRPr sz="2400">
          <a:solidFill>
            <a:schemeClr val="tx2"/>
          </a:solidFill>
          <a:latin typeface="Arial" charset="0"/>
        </a:defRPr>
      </a:lvl3pPr>
      <a:lvl4pPr algn="l" rtl="0" eaLnBrk="0" fontAlgn="base" hangingPunct="0">
        <a:lnSpc>
          <a:spcPts val="2800"/>
        </a:lnSpc>
        <a:spcBef>
          <a:spcPct val="0"/>
        </a:spcBef>
        <a:spcAft>
          <a:spcPct val="0"/>
        </a:spcAft>
        <a:defRPr sz="2400">
          <a:solidFill>
            <a:schemeClr val="tx2"/>
          </a:solidFill>
          <a:latin typeface="Arial" charset="0"/>
        </a:defRPr>
      </a:lvl4pPr>
      <a:lvl5pPr algn="l" rtl="0" eaLnBrk="0" fontAlgn="base" hangingPunct="0">
        <a:lnSpc>
          <a:spcPts val="2800"/>
        </a:lnSpc>
        <a:spcBef>
          <a:spcPct val="0"/>
        </a:spcBef>
        <a:spcAft>
          <a:spcPct val="0"/>
        </a:spcAft>
        <a:defRPr sz="2400">
          <a:solidFill>
            <a:schemeClr val="tx2"/>
          </a:solidFill>
          <a:latin typeface="Arial" charset="0"/>
        </a:defRPr>
      </a:lvl5pPr>
      <a:lvl6pPr marL="457200" algn="l" rtl="0" fontAlgn="base">
        <a:lnSpc>
          <a:spcPts val="2800"/>
        </a:lnSpc>
        <a:spcBef>
          <a:spcPct val="0"/>
        </a:spcBef>
        <a:spcAft>
          <a:spcPct val="0"/>
        </a:spcAft>
        <a:defRPr sz="2400">
          <a:solidFill>
            <a:schemeClr val="tx2"/>
          </a:solidFill>
          <a:latin typeface="Arial" charset="0"/>
        </a:defRPr>
      </a:lvl6pPr>
      <a:lvl7pPr marL="914400" algn="l" rtl="0" fontAlgn="base">
        <a:lnSpc>
          <a:spcPts val="2800"/>
        </a:lnSpc>
        <a:spcBef>
          <a:spcPct val="0"/>
        </a:spcBef>
        <a:spcAft>
          <a:spcPct val="0"/>
        </a:spcAft>
        <a:defRPr sz="2400">
          <a:solidFill>
            <a:schemeClr val="tx2"/>
          </a:solidFill>
          <a:latin typeface="Arial" charset="0"/>
        </a:defRPr>
      </a:lvl7pPr>
      <a:lvl8pPr marL="1371600" algn="l" rtl="0" fontAlgn="base">
        <a:lnSpc>
          <a:spcPts val="2800"/>
        </a:lnSpc>
        <a:spcBef>
          <a:spcPct val="0"/>
        </a:spcBef>
        <a:spcAft>
          <a:spcPct val="0"/>
        </a:spcAft>
        <a:defRPr sz="2400">
          <a:solidFill>
            <a:schemeClr val="tx2"/>
          </a:solidFill>
          <a:latin typeface="Arial" charset="0"/>
        </a:defRPr>
      </a:lvl8pPr>
      <a:lvl9pPr marL="1828800" algn="l" rtl="0" fontAlgn="base">
        <a:lnSpc>
          <a:spcPts val="2800"/>
        </a:lnSpc>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0"/>
        </a:spcBef>
        <a:spcAft>
          <a:spcPct val="60000"/>
        </a:spcAft>
        <a:defRPr sz="1500">
          <a:solidFill>
            <a:schemeClr val="tx1"/>
          </a:solidFill>
          <a:latin typeface="+mn-lt"/>
          <a:ea typeface="+mn-ea"/>
          <a:cs typeface="+mn-cs"/>
        </a:defRPr>
      </a:lvl1pPr>
      <a:lvl2pPr marL="184150" indent="-182563" algn="l" rtl="0" eaLnBrk="0" fontAlgn="base" hangingPunct="0">
        <a:spcBef>
          <a:spcPct val="0"/>
        </a:spcBef>
        <a:spcAft>
          <a:spcPct val="60000"/>
        </a:spcAft>
        <a:buFont typeface="Arial" charset="0"/>
        <a:buChar char="•"/>
        <a:defRPr sz="1500">
          <a:solidFill>
            <a:schemeClr val="tx1"/>
          </a:solidFill>
          <a:latin typeface="+mn-lt"/>
        </a:defRPr>
      </a:lvl2pPr>
      <a:lvl3pPr marL="361950" indent="-176213" algn="l" rtl="0" eaLnBrk="0" fontAlgn="base" hangingPunct="0">
        <a:spcBef>
          <a:spcPct val="0"/>
        </a:spcBef>
        <a:spcAft>
          <a:spcPct val="60000"/>
        </a:spcAft>
        <a:buFont typeface="Arial" charset="0"/>
        <a:buChar char="–"/>
        <a:defRPr sz="1500">
          <a:solidFill>
            <a:schemeClr val="tx1"/>
          </a:solidFill>
          <a:latin typeface="+mn-lt"/>
        </a:defRPr>
      </a:lvl3pPr>
      <a:lvl4pPr marL="546100" indent="-182563" algn="l" rtl="0" eaLnBrk="0" fontAlgn="base" hangingPunct="0">
        <a:spcBef>
          <a:spcPct val="0"/>
        </a:spcBef>
        <a:spcAft>
          <a:spcPct val="60000"/>
        </a:spcAft>
        <a:buFont typeface="Arial" charset="0"/>
        <a:buChar char="•"/>
        <a:defRPr sz="1500">
          <a:solidFill>
            <a:schemeClr val="tx1"/>
          </a:solidFill>
          <a:latin typeface="+mn-lt"/>
        </a:defRPr>
      </a:lvl4pPr>
      <a:lvl5pPr marL="711200" indent="-163513" algn="l" rtl="0" eaLnBrk="0" fontAlgn="base" hangingPunct="0">
        <a:spcBef>
          <a:spcPct val="0"/>
        </a:spcBef>
        <a:spcAft>
          <a:spcPct val="60000"/>
        </a:spcAft>
        <a:buFont typeface="Arial" charset="0"/>
        <a:buChar char="–"/>
        <a:defRPr sz="1500">
          <a:solidFill>
            <a:schemeClr val="tx1"/>
          </a:solidFill>
          <a:latin typeface="+mn-lt"/>
        </a:defRPr>
      </a:lvl5pPr>
      <a:lvl6pPr marL="1168400" indent="-163513" algn="l" rtl="0" fontAlgn="base">
        <a:spcBef>
          <a:spcPct val="0"/>
        </a:spcBef>
        <a:spcAft>
          <a:spcPct val="60000"/>
        </a:spcAft>
        <a:buFont typeface="Arial" charset="0"/>
        <a:buChar char="–"/>
        <a:defRPr sz="1500">
          <a:solidFill>
            <a:schemeClr val="tx1"/>
          </a:solidFill>
          <a:latin typeface="+mn-lt"/>
        </a:defRPr>
      </a:lvl6pPr>
      <a:lvl7pPr marL="1625600" indent="-163513" algn="l" rtl="0" fontAlgn="base">
        <a:spcBef>
          <a:spcPct val="0"/>
        </a:spcBef>
        <a:spcAft>
          <a:spcPct val="60000"/>
        </a:spcAft>
        <a:buFont typeface="Arial" charset="0"/>
        <a:buChar char="–"/>
        <a:defRPr sz="1500">
          <a:solidFill>
            <a:schemeClr val="tx1"/>
          </a:solidFill>
          <a:latin typeface="+mn-lt"/>
        </a:defRPr>
      </a:lvl7pPr>
      <a:lvl8pPr marL="2082800" indent="-163513" algn="l" rtl="0" fontAlgn="base">
        <a:spcBef>
          <a:spcPct val="0"/>
        </a:spcBef>
        <a:spcAft>
          <a:spcPct val="60000"/>
        </a:spcAft>
        <a:buFont typeface="Arial" charset="0"/>
        <a:buChar char="–"/>
        <a:defRPr sz="1500">
          <a:solidFill>
            <a:schemeClr val="tx1"/>
          </a:solidFill>
          <a:latin typeface="+mn-lt"/>
        </a:defRPr>
      </a:lvl8pPr>
      <a:lvl9pPr marL="2540000" indent="-163513" algn="l" rtl="0" fontAlgn="base">
        <a:spcBef>
          <a:spcPct val="0"/>
        </a:spcBef>
        <a:spcAft>
          <a:spcPct val="60000"/>
        </a:spcAft>
        <a:buFont typeface="Arial" charset="0"/>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flipV="1">
            <a:off x="0" y="0"/>
            <a:ext cx="9144000" cy="1628775"/>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6147" name="Rectangle 3"/>
          <p:cNvSpPr>
            <a:spLocks noGrp="1" noChangeArrowheads="1"/>
          </p:cNvSpPr>
          <p:nvPr>
            <p:ph type="title"/>
          </p:nvPr>
        </p:nvSpPr>
        <p:spPr bwMode="auto">
          <a:xfrm>
            <a:off x="719138" y="476250"/>
            <a:ext cx="68770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719138" y="1989138"/>
            <a:ext cx="68770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5" name="Rectangle 5"/>
          <p:cNvSpPr>
            <a:spLocks noGrp="1" noChangeArrowheads="1"/>
          </p:cNvSpPr>
          <p:nvPr>
            <p:ph type="ftr" sz="quarter" idx="3"/>
          </p:nvPr>
        </p:nvSpPr>
        <p:spPr bwMode="auto">
          <a:xfrm>
            <a:off x="719138" y="6477000"/>
            <a:ext cx="7704137" cy="252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smtClean="0">
                <a:solidFill>
                  <a:srgbClr val="002244"/>
                </a:solidFill>
              </a:defRPr>
            </a:lvl1pPr>
          </a:lstStyle>
          <a:p>
            <a:pPr>
              <a:defRPr/>
            </a:pPr>
            <a:r>
              <a:rPr lang="en-US"/>
              <a:t>Presentation title here  00.00.00  page </a:t>
            </a:r>
            <a:fld id="{3A505897-F784-4F47-9BA3-8F567B453BB3}" type="slidenum">
              <a:rPr lang="en-US"/>
              <a:pPr>
                <a:defRPr/>
              </a:pPr>
              <a:t>‹#›</a:t>
            </a:fld>
            <a:endParaRPr lang="en-US"/>
          </a:p>
          <a:p>
            <a:pPr>
              <a:defRPr/>
            </a:pPr>
            <a:endParaRPr lang="en-US"/>
          </a:p>
        </p:txBody>
      </p:sp>
      <p:pic>
        <p:nvPicPr>
          <p:cNvPr id="6150" name="Picture 8" descr="Aviva_P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91463" y="550863"/>
            <a:ext cx="811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dt="0"/>
  <p:txStyles>
    <p:titleStyle>
      <a:lvl1pPr algn="l" rtl="0" eaLnBrk="0" fontAlgn="base" hangingPunct="0">
        <a:lnSpc>
          <a:spcPts val="2800"/>
        </a:lnSpc>
        <a:spcBef>
          <a:spcPct val="0"/>
        </a:spcBef>
        <a:spcAft>
          <a:spcPct val="0"/>
        </a:spcAft>
        <a:defRPr sz="2400">
          <a:solidFill>
            <a:schemeClr val="tx2"/>
          </a:solidFill>
          <a:latin typeface="+mj-lt"/>
          <a:ea typeface="+mj-ea"/>
          <a:cs typeface="+mj-cs"/>
        </a:defRPr>
      </a:lvl1pPr>
      <a:lvl2pPr algn="l" rtl="0" eaLnBrk="0" fontAlgn="base" hangingPunct="0">
        <a:lnSpc>
          <a:spcPts val="2800"/>
        </a:lnSpc>
        <a:spcBef>
          <a:spcPct val="0"/>
        </a:spcBef>
        <a:spcAft>
          <a:spcPct val="0"/>
        </a:spcAft>
        <a:defRPr sz="2400">
          <a:solidFill>
            <a:schemeClr val="tx2"/>
          </a:solidFill>
          <a:latin typeface="Arial" charset="0"/>
        </a:defRPr>
      </a:lvl2pPr>
      <a:lvl3pPr algn="l" rtl="0" eaLnBrk="0" fontAlgn="base" hangingPunct="0">
        <a:lnSpc>
          <a:spcPts val="2800"/>
        </a:lnSpc>
        <a:spcBef>
          <a:spcPct val="0"/>
        </a:spcBef>
        <a:spcAft>
          <a:spcPct val="0"/>
        </a:spcAft>
        <a:defRPr sz="2400">
          <a:solidFill>
            <a:schemeClr val="tx2"/>
          </a:solidFill>
          <a:latin typeface="Arial" charset="0"/>
        </a:defRPr>
      </a:lvl3pPr>
      <a:lvl4pPr algn="l" rtl="0" eaLnBrk="0" fontAlgn="base" hangingPunct="0">
        <a:lnSpc>
          <a:spcPts val="2800"/>
        </a:lnSpc>
        <a:spcBef>
          <a:spcPct val="0"/>
        </a:spcBef>
        <a:spcAft>
          <a:spcPct val="0"/>
        </a:spcAft>
        <a:defRPr sz="2400">
          <a:solidFill>
            <a:schemeClr val="tx2"/>
          </a:solidFill>
          <a:latin typeface="Arial" charset="0"/>
        </a:defRPr>
      </a:lvl4pPr>
      <a:lvl5pPr algn="l" rtl="0" eaLnBrk="0" fontAlgn="base" hangingPunct="0">
        <a:lnSpc>
          <a:spcPts val="2800"/>
        </a:lnSpc>
        <a:spcBef>
          <a:spcPct val="0"/>
        </a:spcBef>
        <a:spcAft>
          <a:spcPct val="0"/>
        </a:spcAft>
        <a:defRPr sz="2400">
          <a:solidFill>
            <a:schemeClr val="tx2"/>
          </a:solidFill>
          <a:latin typeface="Arial" charset="0"/>
        </a:defRPr>
      </a:lvl5pPr>
      <a:lvl6pPr marL="457200" algn="l" rtl="0" fontAlgn="base">
        <a:lnSpc>
          <a:spcPts val="2800"/>
        </a:lnSpc>
        <a:spcBef>
          <a:spcPct val="0"/>
        </a:spcBef>
        <a:spcAft>
          <a:spcPct val="0"/>
        </a:spcAft>
        <a:defRPr sz="2400">
          <a:solidFill>
            <a:schemeClr val="tx2"/>
          </a:solidFill>
          <a:latin typeface="Arial" charset="0"/>
        </a:defRPr>
      </a:lvl6pPr>
      <a:lvl7pPr marL="914400" algn="l" rtl="0" fontAlgn="base">
        <a:lnSpc>
          <a:spcPts val="2800"/>
        </a:lnSpc>
        <a:spcBef>
          <a:spcPct val="0"/>
        </a:spcBef>
        <a:spcAft>
          <a:spcPct val="0"/>
        </a:spcAft>
        <a:defRPr sz="2400">
          <a:solidFill>
            <a:schemeClr val="tx2"/>
          </a:solidFill>
          <a:latin typeface="Arial" charset="0"/>
        </a:defRPr>
      </a:lvl7pPr>
      <a:lvl8pPr marL="1371600" algn="l" rtl="0" fontAlgn="base">
        <a:lnSpc>
          <a:spcPts val="2800"/>
        </a:lnSpc>
        <a:spcBef>
          <a:spcPct val="0"/>
        </a:spcBef>
        <a:spcAft>
          <a:spcPct val="0"/>
        </a:spcAft>
        <a:defRPr sz="2400">
          <a:solidFill>
            <a:schemeClr val="tx2"/>
          </a:solidFill>
          <a:latin typeface="Arial" charset="0"/>
        </a:defRPr>
      </a:lvl8pPr>
      <a:lvl9pPr marL="1828800" algn="l" rtl="0" fontAlgn="base">
        <a:lnSpc>
          <a:spcPts val="2800"/>
        </a:lnSpc>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0"/>
        </a:spcBef>
        <a:spcAft>
          <a:spcPct val="60000"/>
        </a:spcAft>
        <a:defRPr sz="1500">
          <a:solidFill>
            <a:schemeClr val="tx1"/>
          </a:solidFill>
          <a:latin typeface="+mn-lt"/>
          <a:ea typeface="+mn-ea"/>
          <a:cs typeface="+mn-cs"/>
        </a:defRPr>
      </a:lvl1pPr>
      <a:lvl2pPr marL="184150" indent="-182563" algn="l" rtl="0" eaLnBrk="0" fontAlgn="base" hangingPunct="0">
        <a:spcBef>
          <a:spcPct val="0"/>
        </a:spcBef>
        <a:spcAft>
          <a:spcPct val="60000"/>
        </a:spcAft>
        <a:buFont typeface="Arial" charset="0"/>
        <a:buChar char="•"/>
        <a:defRPr sz="1500">
          <a:solidFill>
            <a:schemeClr val="tx1"/>
          </a:solidFill>
          <a:latin typeface="+mn-lt"/>
        </a:defRPr>
      </a:lvl2pPr>
      <a:lvl3pPr marL="361950" indent="-176213" algn="l" rtl="0" eaLnBrk="0" fontAlgn="base" hangingPunct="0">
        <a:spcBef>
          <a:spcPct val="0"/>
        </a:spcBef>
        <a:spcAft>
          <a:spcPct val="60000"/>
        </a:spcAft>
        <a:buFont typeface="Arial" charset="0"/>
        <a:buChar char="–"/>
        <a:defRPr sz="1500">
          <a:solidFill>
            <a:schemeClr val="tx1"/>
          </a:solidFill>
          <a:latin typeface="+mn-lt"/>
        </a:defRPr>
      </a:lvl3pPr>
      <a:lvl4pPr marL="546100" indent="-182563" algn="l" rtl="0" eaLnBrk="0" fontAlgn="base" hangingPunct="0">
        <a:spcBef>
          <a:spcPct val="0"/>
        </a:spcBef>
        <a:spcAft>
          <a:spcPct val="60000"/>
        </a:spcAft>
        <a:buFont typeface="Arial" charset="0"/>
        <a:buChar char="•"/>
        <a:defRPr sz="1500">
          <a:solidFill>
            <a:schemeClr val="tx1"/>
          </a:solidFill>
          <a:latin typeface="+mn-lt"/>
        </a:defRPr>
      </a:lvl4pPr>
      <a:lvl5pPr marL="711200" indent="-163513" algn="l" rtl="0" eaLnBrk="0" fontAlgn="base" hangingPunct="0">
        <a:spcBef>
          <a:spcPct val="0"/>
        </a:spcBef>
        <a:spcAft>
          <a:spcPct val="60000"/>
        </a:spcAft>
        <a:buFont typeface="Arial" charset="0"/>
        <a:buChar char="–"/>
        <a:defRPr sz="1500">
          <a:solidFill>
            <a:schemeClr val="tx1"/>
          </a:solidFill>
          <a:latin typeface="+mn-lt"/>
        </a:defRPr>
      </a:lvl5pPr>
      <a:lvl6pPr marL="1168400" indent="-163513" algn="l" rtl="0" fontAlgn="base">
        <a:spcBef>
          <a:spcPct val="0"/>
        </a:spcBef>
        <a:spcAft>
          <a:spcPct val="60000"/>
        </a:spcAft>
        <a:buFont typeface="Arial" charset="0"/>
        <a:buChar char="–"/>
        <a:defRPr sz="1500">
          <a:solidFill>
            <a:schemeClr val="tx1"/>
          </a:solidFill>
          <a:latin typeface="+mn-lt"/>
        </a:defRPr>
      </a:lvl6pPr>
      <a:lvl7pPr marL="1625600" indent="-163513" algn="l" rtl="0" fontAlgn="base">
        <a:spcBef>
          <a:spcPct val="0"/>
        </a:spcBef>
        <a:spcAft>
          <a:spcPct val="60000"/>
        </a:spcAft>
        <a:buFont typeface="Arial" charset="0"/>
        <a:buChar char="–"/>
        <a:defRPr sz="1500">
          <a:solidFill>
            <a:schemeClr val="tx1"/>
          </a:solidFill>
          <a:latin typeface="+mn-lt"/>
        </a:defRPr>
      </a:lvl7pPr>
      <a:lvl8pPr marL="2082800" indent="-163513" algn="l" rtl="0" fontAlgn="base">
        <a:spcBef>
          <a:spcPct val="0"/>
        </a:spcBef>
        <a:spcAft>
          <a:spcPct val="60000"/>
        </a:spcAft>
        <a:buFont typeface="Arial" charset="0"/>
        <a:buChar char="–"/>
        <a:defRPr sz="1500">
          <a:solidFill>
            <a:schemeClr val="tx1"/>
          </a:solidFill>
          <a:latin typeface="+mn-lt"/>
        </a:defRPr>
      </a:lvl8pPr>
      <a:lvl9pPr marL="2540000" indent="-163513" algn="l" rtl="0" fontAlgn="base">
        <a:spcBef>
          <a:spcPct val="0"/>
        </a:spcBef>
        <a:spcAft>
          <a:spcPct val="60000"/>
        </a:spcAft>
        <a:buFont typeface="Arial" charset="0"/>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0.wp.com/www.marineinsight.com/wp-content/uploads/2012/10/cargo-ship.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0.wp.com/www.marineinsight.com/wp-content/uploads/2012/10/Falling-Containers.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flexitrans.co.uk/wp-content/uploads/2012/09/shutterstock_32456536.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url=http://www.aptlogistics.com/Blog/freight-forwarder-company-india/&amp;rct=j&amp;frm=1&amp;q=&amp;esrc=s&amp;sa=U&amp;ei=srvQU4XZJ4PG0QXHy4G4AQ&amp;ved=0CBoQ9QEwAg&amp;usg=AFQjCNGFsM-sT9SQ3a2GAnbItif0fkjVs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upload.wikimedia.org/wikipedia/commons/a/a2/Modern_warehouse_with_pallet_rack_storage_system.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l="27927"/>
          <a:stretch>
            <a:fillRect/>
          </a:stretch>
        </p:blipFill>
        <p:spPr bwMode="auto">
          <a:xfrm>
            <a:off x="0" y="3175"/>
            <a:ext cx="3419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ChangeArrowheads="1"/>
          </p:cNvSpPr>
          <p:nvPr/>
        </p:nvSpPr>
        <p:spPr bwMode="auto">
          <a:xfrm>
            <a:off x="4937125" y="2286000"/>
            <a:ext cx="38258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spcAft>
                <a:spcPct val="60000"/>
              </a:spcAft>
            </a:pPr>
            <a:r>
              <a:rPr lang="en-GB" dirty="0">
                <a:solidFill>
                  <a:schemeClr val="tx2"/>
                </a:solidFill>
              </a:rPr>
              <a:t>3</a:t>
            </a:r>
            <a:r>
              <a:rPr lang="en-GB" baseline="30000" dirty="0">
                <a:solidFill>
                  <a:schemeClr val="tx2"/>
                </a:solidFill>
              </a:rPr>
              <a:t>rd</a:t>
            </a:r>
            <a:r>
              <a:rPr lang="en-GB" dirty="0">
                <a:solidFill>
                  <a:schemeClr val="tx2"/>
                </a:solidFill>
              </a:rPr>
              <a:t>  May 2011</a:t>
            </a:r>
          </a:p>
        </p:txBody>
      </p:sp>
      <p:pic>
        <p:nvPicPr>
          <p:cNvPr id="14340" name="Picture 7" descr="powerpoint_Vert_14_5"/>
          <p:cNvPicPr>
            <a:picLocks noChangeAspect="1" noChangeArrowheads="1"/>
          </p:cNvPicPr>
          <p:nvPr/>
        </p:nvPicPr>
        <p:blipFill>
          <a:blip r:embed="rId4">
            <a:extLst>
              <a:ext uri="{28A0092B-C50C-407E-A947-70E740481C1C}">
                <a14:useLocalDpi xmlns:a14="http://schemas.microsoft.com/office/drawing/2010/main" val="0"/>
              </a:ext>
            </a:extLst>
          </a:blip>
          <a:srcRect l="51102" t="22652"/>
          <a:stretch>
            <a:fillRect/>
          </a:stretch>
        </p:blipFill>
        <p:spPr bwMode="auto">
          <a:xfrm>
            <a:off x="3386138" y="0"/>
            <a:ext cx="5783262"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3"/>
          <p:cNvSpPr>
            <a:spLocks noChangeArrowheads="1"/>
          </p:cNvSpPr>
          <p:nvPr/>
        </p:nvSpPr>
        <p:spPr bwMode="auto">
          <a:xfrm>
            <a:off x="3957708" y="2204864"/>
            <a:ext cx="4643934" cy="85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0" hangingPunct="0">
              <a:lnSpc>
                <a:spcPts val="3000"/>
              </a:lnSpc>
            </a:pPr>
            <a:endParaRPr lang="en-GB" sz="2600" b="1" dirty="0" smtClean="0">
              <a:solidFill>
                <a:schemeClr val="tx2"/>
              </a:solidFill>
            </a:endParaRPr>
          </a:p>
          <a:p>
            <a:pPr algn="ctr" eaLnBrk="0" hangingPunct="0">
              <a:lnSpc>
                <a:spcPts val="3000"/>
              </a:lnSpc>
            </a:pPr>
            <a:endParaRPr lang="en-GB" sz="2600" b="1" dirty="0">
              <a:solidFill>
                <a:schemeClr val="tx2"/>
              </a:solidFill>
            </a:endParaRPr>
          </a:p>
          <a:p>
            <a:pPr algn="ctr" eaLnBrk="0" hangingPunct="0">
              <a:lnSpc>
                <a:spcPts val="3000"/>
              </a:lnSpc>
            </a:pPr>
            <a:endParaRPr lang="en-GB" sz="2600" b="1" dirty="0" smtClean="0">
              <a:solidFill>
                <a:schemeClr val="tx2"/>
              </a:solidFill>
            </a:endParaRPr>
          </a:p>
          <a:p>
            <a:pPr algn="ctr" eaLnBrk="0" hangingPunct="0">
              <a:lnSpc>
                <a:spcPts val="3000"/>
              </a:lnSpc>
            </a:pPr>
            <a:r>
              <a:rPr lang="en-GB" sz="2600" b="1" dirty="0" smtClean="0">
                <a:solidFill>
                  <a:schemeClr val="tx2"/>
                </a:solidFill>
              </a:rPr>
              <a:t>Marine Cargo Insurance</a:t>
            </a:r>
            <a:endParaRPr lang="en-GB" sz="3200" dirty="0">
              <a:solidFill>
                <a:schemeClr val="tx2"/>
              </a:solidFill>
            </a:endParaRPr>
          </a:p>
          <a:p>
            <a:pPr algn="ctr" eaLnBrk="0" hangingPunct="0">
              <a:lnSpc>
                <a:spcPts val="3000"/>
              </a:lnSpc>
            </a:pPr>
            <a:endParaRPr lang="en-GB" sz="2600" dirty="0" smtClean="0">
              <a:solidFill>
                <a:schemeClr val="tx2"/>
              </a:solidFill>
            </a:endParaRPr>
          </a:p>
          <a:p>
            <a:pPr algn="ctr" eaLnBrk="0" hangingPunct="0">
              <a:lnSpc>
                <a:spcPts val="3000"/>
              </a:lnSpc>
            </a:pPr>
            <a:r>
              <a:rPr lang="en-GB" sz="2600" dirty="0" smtClean="0">
                <a:solidFill>
                  <a:schemeClr val="tx2"/>
                </a:solidFill>
              </a:rPr>
              <a:t>Plymouth &amp; Cornwall </a:t>
            </a:r>
          </a:p>
          <a:p>
            <a:pPr algn="ctr" eaLnBrk="0" hangingPunct="0">
              <a:lnSpc>
                <a:spcPts val="3000"/>
              </a:lnSpc>
            </a:pPr>
            <a:r>
              <a:rPr lang="en-GB" sz="2600" dirty="0" smtClean="0">
                <a:solidFill>
                  <a:schemeClr val="tx2"/>
                </a:solidFill>
              </a:rPr>
              <a:t>Insurance Institute</a:t>
            </a:r>
          </a:p>
          <a:p>
            <a:pPr algn="ctr" eaLnBrk="0" hangingPunct="0">
              <a:lnSpc>
                <a:spcPts val="3000"/>
              </a:lnSpc>
            </a:pPr>
            <a:endParaRPr lang="en-GB" sz="2600" dirty="0">
              <a:solidFill>
                <a:schemeClr val="tx2"/>
              </a:solidFill>
            </a:endParaRPr>
          </a:p>
          <a:p>
            <a:pPr algn="ctr" eaLnBrk="0" hangingPunct="0">
              <a:lnSpc>
                <a:spcPts val="3000"/>
              </a:lnSpc>
            </a:pPr>
            <a:r>
              <a:rPr lang="en-GB" sz="2600" dirty="0" smtClean="0">
                <a:solidFill>
                  <a:schemeClr val="tx2"/>
                </a:solidFill>
              </a:rPr>
              <a:t>23</a:t>
            </a:r>
            <a:r>
              <a:rPr lang="en-GB" sz="2600" baseline="30000" dirty="0" smtClean="0">
                <a:solidFill>
                  <a:schemeClr val="tx2"/>
                </a:solidFill>
              </a:rPr>
              <a:t>rd</a:t>
            </a:r>
            <a:r>
              <a:rPr lang="en-GB" sz="2600" dirty="0" smtClean="0">
                <a:solidFill>
                  <a:schemeClr val="tx2"/>
                </a:solidFill>
              </a:rPr>
              <a:t> March 2016</a:t>
            </a:r>
          </a:p>
          <a:p>
            <a:pPr algn="ctr" eaLnBrk="0" hangingPunct="0">
              <a:lnSpc>
                <a:spcPts val="3000"/>
              </a:lnSpc>
            </a:pPr>
            <a:endParaRPr lang="en-GB" sz="2600" dirty="0">
              <a:solidFill>
                <a:schemeClr val="tx2"/>
              </a:solidFill>
            </a:endParaRPr>
          </a:p>
          <a:p>
            <a:pPr algn="ctr" eaLnBrk="0" hangingPunct="0">
              <a:lnSpc>
                <a:spcPts val="3000"/>
              </a:lnSpc>
            </a:pPr>
            <a:r>
              <a:rPr lang="en-GB" sz="2600" dirty="0" smtClean="0">
                <a:solidFill>
                  <a:schemeClr val="tx2"/>
                </a:solidFill>
              </a:rPr>
              <a:t>Adrian Bowen</a:t>
            </a:r>
          </a:p>
          <a:p>
            <a:pPr algn="ctr" eaLnBrk="0" hangingPunct="0">
              <a:lnSpc>
                <a:spcPts val="3000"/>
              </a:lnSpc>
            </a:pPr>
            <a:r>
              <a:rPr lang="en-GB" sz="2600" dirty="0" smtClean="0">
                <a:solidFill>
                  <a:schemeClr val="tx2"/>
                </a:solidFill>
              </a:rPr>
              <a:t>&amp;</a:t>
            </a:r>
          </a:p>
          <a:p>
            <a:pPr algn="ctr" eaLnBrk="0" hangingPunct="0">
              <a:lnSpc>
                <a:spcPts val="3000"/>
              </a:lnSpc>
            </a:pPr>
            <a:r>
              <a:rPr lang="en-GB" sz="2600" dirty="0" smtClean="0">
                <a:solidFill>
                  <a:schemeClr val="tx2"/>
                </a:solidFill>
              </a:rPr>
              <a:t> Darren </a:t>
            </a:r>
            <a:r>
              <a:rPr lang="en-GB" sz="2600" dirty="0">
                <a:solidFill>
                  <a:schemeClr val="tx2"/>
                </a:solidFill>
              </a:rPr>
              <a:t>E</a:t>
            </a:r>
            <a:r>
              <a:rPr lang="en-GB" sz="2600" dirty="0" smtClean="0">
                <a:solidFill>
                  <a:schemeClr val="tx2"/>
                </a:solidFill>
              </a:rPr>
              <a:t>dkins</a:t>
            </a:r>
            <a:endParaRPr lang="en-GB" sz="2600" dirty="0">
              <a:solidFill>
                <a:schemeClr val="tx2"/>
              </a:solidFill>
            </a:endParaRPr>
          </a:p>
          <a:p>
            <a:pPr algn="ctr" eaLnBrk="0" hangingPunct="0">
              <a:lnSpc>
                <a:spcPts val="3000"/>
              </a:lnSpc>
            </a:pPr>
            <a:endParaRPr lang="en-GB" sz="2600" dirty="0">
              <a:solidFill>
                <a:schemeClr val="tx2"/>
              </a:solidFill>
            </a:endParaRPr>
          </a:p>
          <a:p>
            <a:pPr algn="ctr" eaLnBrk="0" hangingPunct="0">
              <a:lnSpc>
                <a:spcPts val="3000"/>
              </a:lnSpc>
            </a:pPr>
            <a:r>
              <a:rPr lang="en-GB" sz="2600" dirty="0" smtClean="0">
                <a:solidFill>
                  <a:schemeClr val="tx2"/>
                </a:solidFill>
              </a:rPr>
              <a:t>Marine Trading Underwriters</a:t>
            </a:r>
          </a:p>
          <a:p>
            <a:pPr algn="ctr" eaLnBrk="0" hangingPunct="0">
              <a:lnSpc>
                <a:spcPts val="3000"/>
              </a:lnSpc>
            </a:pPr>
            <a:endParaRPr lang="en-GB" sz="2600" dirty="0" smtClean="0">
              <a:solidFill>
                <a:schemeClr val="tx2"/>
              </a:solidFill>
            </a:endParaRPr>
          </a:p>
        </p:txBody>
      </p:sp>
    </p:spTree>
    <p:extLst>
      <p:ext uri="{BB962C8B-B14F-4D97-AF65-F5344CB8AC3E}">
        <p14:creationId xmlns:p14="http://schemas.microsoft.com/office/powerpoint/2010/main" val="396095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sz="2800" dirty="0" smtClean="0"/>
              <a:t>Incoterms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420888"/>
            <a:ext cx="8484645" cy="4183736"/>
          </a:xfrm>
          <a:prstGeom prst="rect">
            <a:avLst/>
          </a:prstGeom>
        </p:spPr>
      </p:pic>
    </p:spTree>
    <p:extLst>
      <p:ext uri="{BB962C8B-B14F-4D97-AF65-F5344CB8AC3E}">
        <p14:creationId xmlns:p14="http://schemas.microsoft.com/office/powerpoint/2010/main" val="39492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Most common Incoterms used</a:t>
            </a:r>
            <a:endParaRPr lang="en-GB" dirty="0"/>
          </a:p>
        </p:txBody>
      </p:sp>
      <p:sp>
        <p:nvSpPr>
          <p:cNvPr id="3" name="Content Placeholder 2"/>
          <p:cNvSpPr>
            <a:spLocks noGrp="1"/>
          </p:cNvSpPr>
          <p:nvPr>
            <p:ph idx="1"/>
          </p:nvPr>
        </p:nvSpPr>
        <p:spPr>
          <a:xfrm>
            <a:off x="683568" y="1988840"/>
            <a:ext cx="6877050" cy="4248150"/>
          </a:xfrm>
        </p:spPr>
        <p:txBody>
          <a:bodyPr/>
          <a:lstStyle/>
          <a:p>
            <a:r>
              <a:rPr lang="en-GB" dirty="0" smtClean="0"/>
              <a:t>Ex-Works (EXW) – Good for a company new to exporting</a:t>
            </a:r>
          </a:p>
          <a:p>
            <a:r>
              <a:rPr lang="en-GB" sz="1400" dirty="0"/>
              <a:t>The seller ‘delivers’ the goods at the disposal of the buyer, at the seller’s premises (or other named place of delivery) with the goods not cleared for </a:t>
            </a:r>
            <a:r>
              <a:rPr lang="en-GB" sz="1400" dirty="0" smtClean="0"/>
              <a:t>export</a:t>
            </a:r>
          </a:p>
          <a:p>
            <a:r>
              <a:rPr lang="en-GB" dirty="0" smtClean="0"/>
              <a:t>Free on Board (FOB)</a:t>
            </a:r>
          </a:p>
          <a:p>
            <a:r>
              <a:rPr lang="en-GB" sz="1400" dirty="0"/>
              <a:t>The Seller is responsible for delivering the goods to the named port, export customs clearance and load them onto the </a:t>
            </a:r>
            <a:r>
              <a:rPr lang="en-GB" sz="1400" dirty="0" smtClean="0"/>
              <a:t>vessel</a:t>
            </a:r>
          </a:p>
          <a:p>
            <a:endParaRPr lang="en-GB" dirty="0" smtClean="0"/>
          </a:p>
          <a:p>
            <a:r>
              <a:rPr lang="en-GB" dirty="0" smtClean="0"/>
              <a:t>Cost Insurance Freight (CIF)</a:t>
            </a:r>
          </a:p>
          <a:p>
            <a:r>
              <a:rPr lang="en-GB" sz="1400" dirty="0"/>
              <a:t>The Seller is responsible for delivering the goods to the named port, export customs </a:t>
            </a:r>
            <a:r>
              <a:rPr lang="en-GB" sz="1400" dirty="0" smtClean="0"/>
              <a:t>clearance, load </a:t>
            </a:r>
            <a:r>
              <a:rPr lang="en-GB" sz="1400" dirty="0"/>
              <a:t>them onto the </a:t>
            </a:r>
            <a:r>
              <a:rPr lang="en-GB" sz="1400" dirty="0" smtClean="0"/>
              <a:t>vessel, the freight charges, unloading charges and the insurance costs until port</a:t>
            </a:r>
            <a:endParaRPr lang="en-GB" sz="1400" dirty="0"/>
          </a:p>
          <a:p>
            <a:endParaRPr lang="en-GB" dirty="0" smtClean="0"/>
          </a:p>
          <a:p>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11</a:t>
            </a:fld>
            <a:endParaRPr lang="en-US" smtClean="0"/>
          </a:p>
          <a:p>
            <a:pPr>
              <a:defRPr/>
            </a:pPr>
            <a:endParaRPr lang="en-US"/>
          </a:p>
        </p:txBody>
      </p:sp>
    </p:spTree>
    <p:extLst>
      <p:ext uri="{BB962C8B-B14F-4D97-AF65-F5344CB8AC3E}">
        <p14:creationId xmlns:p14="http://schemas.microsoft.com/office/powerpoint/2010/main" val="164400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Stockthroughput</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As well as transit cover, we can extend our annual policy to cover storage</a:t>
            </a:r>
          </a:p>
          <a:p>
            <a:pPr>
              <a:buFont typeface="Arial" panose="020B0604020202020204" pitchFamily="34" charset="0"/>
              <a:buChar char="•"/>
            </a:pPr>
            <a:r>
              <a:rPr lang="en-GB" dirty="0" smtClean="0"/>
              <a:t>This can be at the assured’s own warehouse or a third party warehouse</a:t>
            </a:r>
          </a:p>
          <a:p>
            <a:pPr>
              <a:buFont typeface="Arial" panose="020B0604020202020204" pitchFamily="34" charset="0"/>
              <a:buChar char="•"/>
            </a:pPr>
            <a:r>
              <a:rPr lang="en-GB" dirty="0" smtClean="0"/>
              <a:t>As well as limits for individual locations, we can offer a floating limit across several locations</a:t>
            </a:r>
          </a:p>
          <a:p>
            <a:pPr>
              <a:buFont typeface="Arial" panose="020B0604020202020204" pitchFamily="34" charset="0"/>
              <a:buChar char="•"/>
            </a:pPr>
            <a:r>
              <a:rPr lang="en-GB" dirty="0" smtClean="0"/>
              <a:t>Information required for a stock presentation is the same as you would present to a property underwriter</a:t>
            </a:r>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12</a:t>
            </a:fld>
            <a:endParaRPr lang="en-US" smtClean="0"/>
          </a:p>
          <a:p>
            <a:pPr>
              <a:defRPr/>
            </a:pPr>
            <a:endParaRPr lang="en-US"/>
          </a:p>
        </p:txBody>
      </p:sp>
      <p:pic>
        <p:nvPicPr>
          <p:cNvPr id="6146" name="Picture 2" descr="http://aargusglobal.files.wordpress.com/2012/06/warehous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861048"/>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0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fade">
                                      <p:cBhvr>
                                        <p:cTn id="2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Extensions to Cargo Products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As well as transits and storage, we can offer the following:</a:t>
            </a:r>
          </a:p>
          <a:p>
            <a:pPr lvl="4">
              <a:buFont typeface="Arial" panose="020B0604020202020204" pitchFamily="34" charset="0"/>
              <a:buChar char="•"/>
            </a:pPr>
            <a:r>
              <a:rPr lang="en-GB" dirty="0" smtClean="0"/>
              <a:t>Exhibition Cover</a:t>
            </a:r>
          </a:p>
          <a:p>
            <a:pPr lvl="4">
              <a:buFont typeface="Arial" panose="020B0604020202020204" pitchFamily="34" charset="0"/>
              <a:buChar char="•"/>
            </a:pPr>
            <a:r>
              <a:rPr lang="en-GB" dirty="0" smtClean="0"/>
              <a:t>Reps Vehicles</a:t>
            </a:r>
          </a:p>
          <a:p>
            <a:pPr lvl="4">
              <a:buFont typeface="Arial" panose="020B0604020202020204" pitchFamily="34" charset="0"/>
              <a:buChar char="•"/>
            </a:pPr>
            <a:r>
              <a:rPr lang="en-GB" dirty="0" smtClean="0"/>
              <a:t>Engineers Tools and Samples</a:t>
            </a:r>
          </a:p>
          <a:p>
            <a:pPr lvl="4">
              <a:buFont typeface="Arial" panose="020B0604020202020204" pitchFamily="34" charset="0"/>
              <a:buChar char="•"/>
            </a:pPr>
            <a:r>
              <a:rPr lang="en-GB" dirty="0" smtClean="0"/>
              <a:t>Goods carried in Own Vehicles </a:t>
            </a:r>
          </a:p>
          <a:p>
            <a:pPr lvl="4">
              <a:buFont typeface="Arial" panose="020B0604020202020204" pitchFamily="34" charset="0"/>
              <a:buChar char="•"/>
            </a:pPr>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13</a:t>
            </a:fld>
            <a:endParaRPr lang="en-US" smtClean="0"/>
          </a:p>
          <a:p>
            <a:pPr>
              <a:defRPr/>
            </a:pP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4461683"/>
            <a:ext cx="3371872" cy="2056153"/>
          </a:xfrm>
          <a:prstGeom prst="rect">
            <a:avLst/>
          </a:prstGeom>
        </p:spPr>
      </p:pic>
    </p:spTree>
    <p:extLst>
      <p:ext uri="{BB962C8B-B14F-4D97-AF65-F5344CB8AC3E}">
        <p14:creationId xmlns:p14="http://schemas.microsoft.com/office/powerpoint/2010/main" val="294107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Insure Cargo?</a:t>
            </a:r>
            <a:br>
              <a:rPr lang="en-GB" dirty="0" smtClean="0"/>
            </a:br>
            <a:r>
              <a:rPr lang="en-GB" u="sng" dirty="0" smtClean="0"/>
              <a:t>Overcoming obstacles</a:t>
            </a:r>
            <a:endParaRPr lang="en-GB" u="sng" dirty="0"/>
          </a:p>
        </p:txBody>
      </p:sp>
      <p:sp>
        <p:nvSpPr>
          <p:cNvPr id="3" name="Content Placeholder 2"/>
          <p:cNvSpPr>
            <a:spLocks noGrp="1"/>
          </p:cNvSpPr>
          <p:nvPr>
            <p:ph idx="1"/>
          </p:nvPr>
        </p:nvSpPr>
        <p:spPr/>
        <p:txBody>
          <a:bodyPr/>
          <a:lstStyle/>
          <a:p>
            <a:r>
              <a:rPr lang="en-GB" sz="1800" dirty="0" smtClean="0"/>
              <a:t>“I can claim off the Carrier”</a:t>
            </a:r>
          </a:p>
          <a:p>
            <a:r>
              <a:rPr lang="en-GB" dirty="0" smtClean="0"/>
              <a:t>A carriers liability:-</a:t>
            </a:r>
          </a:p>
          <a:p>
            <a:r>
              <a:rPr lang="en-GB" dirty="0" smtClean="0"/>
              <a:t>May only provide limited protection as liability is restricted to a monetary amount per kilo or tonne by statute</a:t>
            </a:r>
          </a:p>
          <a:p>
            <a:r>
              <a:rPr lang="en-GB" dirty="0" smtClean="0"/>
              <a:t>e.g. RHA conditions £1300 per tonne</a:t>
            </a:r>
          </a:p>
          <a:p>
            <a:r>
              <a:rPr lang="en-GB" dirty="0" smtClean="0"/>
              <a:t>e.g. BIFA conditions £2,000 per tonne</a:t>
            </a:r>
          </a:p>
          <a:p>
            <a:r>
              <a:rPr lang="en-GB" dirty="0" smtClean="0"/>
              <a:t>Relies on the carrier having his own insurance and that he does not breach any conditions, otherwise it could involve a long drawn out court case</a:t>
            </a:r>
          </a:p>
          <a:p>
            <a:r>
              <a:rPr lang="en-GB" dirty="0" smtClean="0"/>
              <a:t>Relies on the Carrier being legally liable for the loss or damage</a:t>
            </a:r>
          </a:p>
          <a:p>
            <a:r>
              <a:rPr lang="en-GB" dirty="0" smtClean="0"/>
              <a:t>Has gaps in cover, such as general Average Cover which leaves potential for a massive loss</a:t>
            </a:r>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14</a:t>
            </a:fld>
            <a:endParaRPr lang="en-US" smtClean="0"/>
          </a:p>
          <a:p>
            <a:pPr>
              <a:defRPr/>
            </a:pPr>
            <a:endParaRPr lang="en-US"/>
          </a:p>
        </p:txBody>
      </p:sp>
    </p:spTree>
    <p:extLst>
      <p:ext uri="{BB962C8B-B14F-4D97-AF65-F5344CB8AC3E}">
        <p14:creationId xmlns:p14="http://schemas.microsoft.com/office/powerpoint/2010/main" val="105442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Insure Cargo?</a:t>
            </a:r>
            <a:br>
              <a:rPr lang="en-GB" dirty="0"/>
            </a:br>
            <a:r>
              <a:rPr lang="en-GB" u="sng" dirty="0" smtClean="0"/>
              <a:t>Overcoming obstacles</a:t>
            </a:r>
            <a:r>
              <a:rPr lang="en-GB" dirty="0" smtClean="0"/>
              <a:t>	</a:t>
            </a:r>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15</a:t>
            </a:fld>
            <a:endParaRPr lang="en-US" smtClean="0"/>
          </a:p>
          <a:p>
            <a:pPr>
              <a:defRPr/>
            </a:pPr>
            <a:endParaRPr lang="en-US"/>
          </a:p>
        </p:txBody>
      </p:sp>
      <p:sp>
        <p:nvSpPr>
          <p:cNvPr id="5" name="Content Placeholder 4"/>
          <p:cNvSpPr>
            <a:spLocks noGrp="1"/>
          </p:cNvSpPr>
          <p:nvPr>
            <p:ph idx="1"/>
          </p:nvPr>
        </p:nvSpPr>
        <p:spPr/>
        <p:txBody>
          <a:bodyPr/>
          <a:lstStyle/>
          <a:p>
            <a:r>
              <a:rPr lang="en-GB" u="sng" dirty="0" smtClean="0"/>
              <a:t>What is General Average</a:t>
            </a:r>
          </a:p>
          <a:p>
            <a:pPr>
              <a:buFont typeface="Arial" panose="020B0604020202020204" pitchFamily="34" charset="0"/>
              <a:buChar char="•"/>
            </a:pPr>
            <a:r>
              <a:rPr lang="en-US" dirty="0"/>
              <a:t>Imagine a situation at sea like a fire or severe storm </a:t>
            </a:r>
            <a:r>
              <a:rPr lang="en-US" dirty="0" smtClean="0"/>
              <a:t>or </a:t>
            </a:r>
            <a:r>
              <a:rPr lang="en-US" dirty="0"/>
              <a:t>any other life threatening situation.. Under such circumstances, the master of the ship (as a last resort) might be forced to jettison (throw overboard) some or all cargoes that are on the ship in order to save part or whole of the ship..</a:t>
            </a:r>
            <a:endParaRPr lang="en-GB" dirty="0"/>
          </a:p>
          <a:p>
            <a:pPr>
              <a:buFont typeface="Arial" panose="020B0604020202020204" pitchFamily="34" charset="0"/>
              <a:buChar char="•"/>
            </a:pPr>
            <a:r>
              <a:rPr lang="en-US" dirty="0"/>
              <a:t>When such situation occurs, the ship declares a legal principle of Maritime Law termed “General average”..  Under this principle, all parties who are involved in that voyage, shall be asked to proportionally share the losses resulting from such sacrifice.. All parties including all merchants whose cargo landed safely would also be called to contribute a portion, based upon a share or percentage, to the merchant or merchants whose goods had been jettisoned in order to avert danger to the whole ship/crew</a:t>
            </a:r>
            <a:endParaRPr lang="en-GB" u="sng" dirty="0"/>
          </a:p>
        </p:txBody>
      </p:sp>
    </p:spTree>
    <p:extLst>
      <p:ext uri="{BB962C8B-B14F-4D97-AF65-F5344CB8AC3E}">
        <p14:creationId xmlns:p14="http://schemas.microsoft.com/office/powerpoint/2010/main" val="3467285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16</a:t>
            </a:fld>
            <a:endParaRPr lang="en-US" smtClean="0"/>
          </a:p>
          <a:p>
            <a:pPr>
              <a:defRPr/>
            </a:pPr>
            <a:endParaRPr lang="en-US"/>
          </a:p>
        </p:txBody>
      </p:sp>
      <p:pic>
        <p:nvPicPr>
          <p:cNvPr id="5" name="Content Placeholder 4" descr="Cargo Ship">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844824"/>
            <a:ext cx="7848872" cy="3800009"/>
          </a:xfrm>
          <a:prstGeom prst="rect">
            <a:avLst/>
          </a:prstGeom>
          <a:noFill/>
          <a:ln>
            <a:noFill/>
          </a:ln>
        </p:spPr>
      </p:pic>
    </p:spTree>
    <p:extLst>
      <p:ext uri="{BB962C8B-B14F-4D97-AF65-F5344CB8AC3E}">
        <p14:creationId xmlns:p14="http://schemas.microsoft.com/office/powerpoint/2010/main" val="1033197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17</a:t>
            </a:fld>
            <a:endParaRPr lang="en-US" smtClean="0"/>
          </a:p>
          <a:p>
            <a:pPr>
              <a:defRPr/>
            </a:pPr>
            <a:endParaRPr lang="en-US"/>
          </a:p>
        </p:txBody>
      </p:sp>
      <p:pic>
        <p:nvPicPr>
          <p:cNvPr id="6" name="Content Placeholder 5" descr="Falling Containers">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916832"/>
            <a:ext cx="7992888" cy="3777531"/>
          </a:xfrm>
          <a:prstGeom prst="rect">
            <a:avLst/>
          </a:prstGeom>
          <a:noFill/>
          <a:ln>
            <a:noFill/>
          </a:ln>
        </p:spPr>
      </p:pic>
    </p:spTree>
    <p:extLst>
      <p:ext uri="{BB962C8B-B14F-4D97-AF65-F5344CB8AC3E}">
        <p14:creationId xmlns:p14="http://schemas.microsoft.com/office/powerpoint/2010/main" val="494721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information do you require to receive the most competitive terms for marine cargo policies?	</a:t>
            </a:r>
            <a:endParaRPr lang="en-GB" dirty="0"/>
          </a:p>
        </p:txBody>
      </p:sp>
      <p:sp>
        <p:nvSpPr>
          <p:cNvPr id="3" name="Content Placeholder 2"/>
          <p:cNvSpPr>
            <a:spLocks noGrp="1"/>
          </p:cNvSpPr>
          <p:nvPr>
            <p:ph idx="1"/>
          </p:nvPr>
        </p:nvSpPr>
        <p:spPr/>
        <p:txBody>
          <a:bodyPr/>
          <a:lstStyle/>
          <a:p>
            <a:r>
              <a:rPr lang="en-GB" dirty="0" smtClean="0"/>
              <a:t>Business Description: </a:t>
            </a:r>
          </a:p>
          <a:p>
            <a:r>
              <a:rPr lang="en-GB" dirty="0" smtClean="0"/>
              <a:t>Subject matter Insured: 	Type of goods requiring cover </a:t>
            </a:r>
          </a:p>
          <a:p>
            <a:r>
              <a:rPr lang="en-GB" dirty="0" smtClean="0"/>
              <a:t>POLICY LIMITS</a:t>
            </a:r>
          </a:p>
          <a:p>
            <a:r>
              <a:rPr lang="en-GB" dirty="0" smtClean="0"/>
              <a:t>Any one vessel / Aircraft / Road and /or Rail Conveyance	£</a:t>
            </a:r>
          </a:p>
          <a:p>
            <a:r>
              <a:rPr lang="en-GB" dirty="0" smtClean="0"/>
              <a:t>Any one exhibition – (split per territory &amp; number of exhibitions)	£</a:t>
            </a:r>
          </a:p>
          <a:p>
            <a:r>
              <a:rPr lang="en-GB" dirty="0" smtClean="0"/>
              <a:t>Any one Engineers and or Sales representative’s vehicles</a:t>
            </a:r>
          </a:p>
          <a:p>
            <a:r>
              <a:rPr lang="en-GB" dirty="0" smtClean="0"/>
              <a:t>Tools and/or samples and/or equipment			£</a:t>
            </a:r>
            <a:endParaRPr lang="en-GB" dirty="0"/>
          </a:p>
          <a:p>
            <a:r>
              <a:rPr lang="en-GB" dirty="0" smtClean="0"/>
              <a:t>Any one Postal Sending 				£</a:t>
            </a:r>
          </a:p>
          <a:p>
            <a:r>
              <a:rPr lang="en-GB" dirty="0" smtClean="0"/>
              <a:t>This is </a:t>
            </a:r>
            <a:r>
              <a:rPr lang="en-GB" dirty="0" err="1" smtClean="0"/>
              <a:t>sendings</a:t>
            </a:r>
            <a:r>
              <a:rPr lang="en-GB" dirty="0" smtClean="0"/>
              <a:t> by royal mail – not by couriers	</a:t>
            </a:r>
          </a:p>
          <a:p>
            <a:r>
              <a:rPr lang="en-GB" dirty="0" smtClean="0"/>
              <a:t>Any one location and or /loss and or series of losses in the </a:t>
            </a:r>
          </a:p>
          <a:p>
            <a:r>
              <a:rPr lang="en-GB" dirty="0" smtClean="0"/>
              <a:t>Ordinary course of transit				£</a:t>
            </a:r>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18</a:t>
            </a:fld>
            <a:endParaRPr lang="en-US" smtClean="0"/>
          </a:p>
          <a:p>
            <a:pPr>
              <a:defRPr/>
            </a:pPr>
            <a:endParaRPr lang="en-US"/>
          </a:p>
        </p:txBody>
      </p:sp>
    </p:spTree>
    <p:extLst>
      <p:ext uri="{BB962C8B-B14F-4D97-AF65-F5344CB8AC3E}">
        <p14:creationId xmlns:p14="http://schemas.microsoft.com/office/powerpoint/2010/main" val="1652506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information do you require to receive the most competitive terms for marine cargo policies?</a:t>
            </a:r>
          </a:p>
        </p:txBody>
      </p:sp>
      <p:sp>
        <p:nvSpPr>
          <p:cNvPr id="3" name="Content Placeholder 2"/>
          <p:cNvSpPr>
            <a:spLocks noGrp="1"/>
          </p:cNvSpPr>
          <p:nvPr>
            <p:ph idx="1"/>
          </p:nvPr>
        </p:nvSpPr>
        <p:spPr/>
        <p:txBody>
          <a:bodyPr/>
          <a:lstStyle/>
          <a:p>
            <a:r>
              <a:rPr lang="en-GB" dirty="0" smtClean="0"/>
              <a:t>Estimated </a:t>
            </a:r>
            <a:r>
              <a:rPr lang="en-GB" dirty="0" err="1" smtClean="0"/>
              <a:t>Sendings</a:t>
            </a:r>
            <a:r>
              <a:rPr lang="en-GB" dirty="0" smtClean="0"/>
              <a:t>: United Kingdom to and from </a:t>
            </a:r>
          </a:p>
          <a:p>
            <a:pPr>
              <a:buFont typeface="Arial" panose="020B0604020202020204" pitchFamily="34" charset="0"/>
              <a:buChar char="•"/>
            </a:pPr>
            <a:r>
              <a:rPr lang="en-GB" dirty="0" smtClean="0"/>
              <a:t>United Kingdom</a:t>
            </a:r>
          </a:p>
          <a:p>
            <a:pPr>
              <a:buFont typeface="Arial" panose="020B0604020202020204" pitchFamily="34" charset="0"/>
              <a:buChar char="•"/>
            </a:pPr>
            <a:r>
              <a:rPr lang="en-GB" dirty="0" smtClean="0"/>
              <a:t>European Union</a:t>
            </a:r>
          </a:p>
          <a:p>
            <a:pPr>
              <a:buFont typeface="Arial" panose="020B0604020202020204" pitchFamily="34" charset="0"/>
              <a:buChar char="•"/>
            </a:pPr>
            <a:r>
              <a:rPr lang="en-GB" dirty="0" smtClean="0"/>
              <a:t>Europe excluding EU</a:t>
            </a:r>
          </a:p>
          <a:p>
            <a:pPr>
              <a:buFont typeface="Arial" panose="020B0604020202020204" pitchFamily="34" charset="0"/>
              <a:buChar char="•"/>
            </a:pPr>
            <a:r>
              <a:rPr lang="en-GB" dirty="0" smtClean="0"/>
              <a:t>USA / Canada (North America)</a:t>
            </a:r>
          </a:p>
          <a:p>
            <a:pPr>
              <a:buFont typeface="Arial" panose="020B0604020202020204" pitchFamily="34" charset="0"/>
              <a:buChar char="•"/>
            </a:pPr>
            <a:r>
              <a:rPr lang="en-GB" dirty="0" smtClean="0"/>
              <a:t>Far East</a:t>
            </a:r>
          </a:p>
          <a:p>
            <a:pPr>
              <a:buFont typeface="Arial" panose="020B0604020202020204" pitchFamily="34" charset="0"/>
              <a:buChar char="•"/>
            </a:pPr>
            <a:r>
              <a:rPr lang="en-GB" dirty="0" smtClean="0"/>
              <a:t>Indian Sub-continent and Australasia</a:t>
            </a:r>
          </a:p>
          <a:p>
            <a:pPr>
              <a:buFont typeface="Arial" panose="020B0604020202020204" pitchFamily="34" charset="0"/>
              <a:buChar char="•"/>
            </a:pPr>
            <a:r>
              <a:rPr lang="en-GB" dirty="0" smtClean="0"/>
              <a:t>Middle East</a:t>
            </a:r>
          </a:p>
          <a:p>
            <a:pPr>
              <a:buFont typeface="Arial" panose="020B0604020202020204" pitchFamily="34" charset="0"/>
              <a:buChar char="•"/>
            </a:pPr>
            <a:r>
              <a:rPr lang="en-GB" dirty="0" smtClean="0"/>
              <a:t>Rest of World </a:t>
            </a:r>
          </a:p>
          <a:p>
            <a:pPr>
              <a:buFont typeface="Arial" panose="020B0604020202020204" pitchFamily="34" charset="0"/>
              <a:buChar char="•"/>
            </a:pPr>
            <a:r>
              <a:rPr lang="en-GB" dirty="0" smtClean="0"/>
              <a:t>Cross Voyages: Transits whereby they do not come to and from the United Kingdom</a:t>
            </a:r>
          </a:p>
          <a:p>
            <a:r>
              <a:rPr lang="en-GB" dirty="0" smtClean="0"/>
              <a:t>The better split you can provide the more competitive premiums you will be able to obtain	</a:t>
            </a:r>
          </a:p>
          <a:p>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19</a:t>
            </a:fld>
            <a:endParaRPr lang="en-US" smtClean="0"/>
          </a:p>
          <a:p>
            <a:pPr>
              <a:defRPr/>
            </a:pPr>
            <a:endParaRPr lang="en-US"/>
          </a:p>
        </p:txBody>
      </p:sp>
    </p:spTree>
    <p:extLst>
      <p:ext uri="{BB962C8B-B14F-4D97-AF65-F5344CB8AC3E}">
        <p14:creationId xmlns:p14="http://schemas.microsoft.com/office/powerpoint/2010/main" val="171865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Marine Insurance?</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1400" dirty="0"/>
              <a:t>Marine Insurance is the oldest Insurance in the </a:t>
            </a:r>
            <a:r>
              <a:rPr lang="en-GB" sz="1400" dirty="0" smtClean="0"/>
              <a:t>World</a:t>
            </a:r>
          </a:p>
          <a:p>
            <a:pPr>
              <a:buFont typeface="Arial" panose="020B0604020202020204" pitchFamily="34" charset="0"/>
              <a:buChar char="•"/>
            </a:pPr>
            <a:r>
              <a:rPr lang="en-GB" sz="1400" dirty="0"/>
              <a:t>Marine Insurance Act 1906 </a:t>
            </a:r>
            <a:r>
              <a:rPr lang="en-GB" sz="1400" dirty="0" smtClean="0"/>
              <a:t>- sets </a:t>
            </a:r>
            <a:r>
              <a:rPr lang="en-GB" sz="1400" dirty="0"/>
              <a:t>out the Insured, the Brokers and the Insurers Responsibilities and Duties</a:t>
            </a:r>
            <a:r>
              <a:rPr lang="en-GB" sz="1400" dirty="0" smtClean="0"/>
              <a:t>.</a:t>
            </a:r>
          </a:p>
          <a:p>
            <a:pPr>
              <a:buFont typeface="Arial" panose="020B0604020202020204" pitchFamily="34" charset="0"/>
              <a:buChar char="•"/>
            </a:pPr>
            <a:r>
              <a:rPr lang="en-GB" sz="1400" dirty="0"/>
              <a:t>But more importantly sets out the fact of Insurable Interest! Without an Insurable Interest there can be no contract of Insurance</a:t>
            </a:r>
            <a:r>
              <a:rPr lang="en-GB" sz="1400" dirty="0" smtClean="0"/>
              <a:t>.</a:t>
            </a:r>
          </a:p>
          <a:p>
            <a:pPr>
              <a:buFont typeface="Arial" panose="020B0604020202020204" pitchFamily="34" charset="0"/>
              <a:buChar char="•"/>
            </a:pPr>
            <a:endParaRPr lang="en-GB" sz="1400" dirty="0" smtClean="0"/>
          </a:p>
          <a:p>
            <a:pPr>
              <a:buFont typeface="Arial" panose="020B0604020202020204" pitchFamily="34" charset="0"/>
              <a:buChar char="•"/>
            </a:pPr>
            <a:endParaRPr lang="en-GB" sz="1400" dirty="0" smtClean="0"/>
          </a:p>
          <a:p>
            <a:pPr>
              <a:buFont typeface="Arial" panose="020B0604020202020204" pitchFamily="34" charset="0"/>
              <a:buChar char="•"/>
            </a:pPr>
            <a:endParaRPr lang="en-GB" sz="1400" dirty="0"/>
          </a:p>
          <a:p>
            <a:pPr>
              <a:buFont typeface="Arial" panose="020B0604020202020204" pitchFamily="34" charset="0"/>
              <a:buChar char="•"/>
            </a:pPr>
            <a:endParaRPr lang="en-GB" sz="1400" dirty="0" smtClean="0"/>
          </a:p>
          <a:p>
            <a:pPr>
              <a:buFont typeface="Arial" panose="020B0604020202020204" pitchFamily="34" charset="0"/>
              <a:buChar char="•"/>
            </a:pPr>
            <a:endParaRPr lang="en-GB" sz="1400" dirty="0"/>
          </a:p>
          <a:p>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2</a:t>
            </a:fld>
            <a:endParaRPr lang="en-US" smtClean="0"/>
          </a:p>
          <a:p>
            <a:pPr>
              <a:defRPr/>
            </a:pP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611447"/>
            <a:ext cx="2703029" cy="19786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628938"/>
            <a:ext cx="2915816" cy="2002858"/>
          </a:xfrm>
          <a:prstGeom prst="rect">
            <a:avLst/>
          </a:prstGeom>
        </p:spPr>
      </p:pic>
    </p:spTree>
    <p:extLst>
      <p:ext uri="{BB962C8B-B14F-4D97-AF65-F5344CB8AC3E}">
        <p14:creationId xmlns:p14="http://schemas.microsoft.com/office/powerpoint/2010/main" val="31047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Marine Haulage and Freight</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1400" dirty="0" smtClean="0"/>
              <a:t>Freight or Haulage </a:t>
            </a:r>
            <a:r>
              <a:rPr lang="en-GB" sz="1400" dirty="0"/>
              <a:t>is the Carriage of goods for hire and reward.</a:t>
            </a:r>
          </a:p>
          <a:p>
            <a:pPr marL="654050" lvl="4" indent="-285750">
              <a:buFont typeface="Arial" panose="020B0604020202020204" pitchFamily="34" charset="0"/>
              <a:buChar char="•"/>
            </a:pPr>
            <a:r>
              <a:rPr lang="en-GB" sz="1400" dirty="0"/>
              <a:t>i.e. the Haulier doesn’t own the goods themselves they are just offering a service to get the Cargo from A to </a:t>
            </a:r>
            <a:r>
              <a:rPr lang="en-GB" sz="1400" dirty="0" smtClean="0"/>
              <a:t>B</a:t>
            </a:r>
          </a:p>
          <a:p>
            <a:pPr marL="285750" indent="-285750">
              <a:buFont typeface="Arial" panose="020B0604020202020204" pitchFamily="34" charset="0"/>
              <a:buChar char="•"/>
            </a:pPr>
            <a:r>
              <a:rPr lang="en-GB" sz="1400" dirty="0"/>
              <a:t>Because a Haulier will get paid an amount which will be substantially less than the worth of the goods it is in their own interest to limit their liability in case of any </a:t>
            </a:r>
            <a:r>
              <a:rPr lang="en-GB" sz="1400" dirty="0" smtClean="0"/>
              <a:t>claims</a:t>
            </a:r>
          </a:p>
          <a:p>
            <a:pPr marL="285750" indent="-285750">
              <a:buFont typeface="Arial" panose="020B0604020202020204" pitchFamily="34" charset="0"/>
              <a:buChar char="•"/>
            </a:pPr>
            <a:r>
              <a:rPr lang="en-GB" sz="1400" dirty="0"/>
              <a:t>If you were getting paid £100.00 to move a £1m piece of machinery from </a:t>
            </a:r>
            <a:r>
              <a:rPr lang="en-GB" sz="1400" dirty="0" smtClean="0"/>
              <a:t>Liverpool </a:t>
            </a:r>
            <a:r>
              <a:rPr lang="en-GB" sz="1400" dirty="0"/>
              <a:t>to </a:t>
            </a:r>
            <a:r>
              <a:rPr lang="en-GB" sz="1400" dirty="0" smtClean="0"/>
              <a:t>Cornwall </a:t>
            </a:r>
            <a:r>
              <a:rPr lang="en-GB" sz="1400" dirty="0"/>
              <a:t>could you afford to pay out £1m if there was a total loss</a:t>
            </a:r>
            <a:r>
              <a:rPr lang="en-GB" sz="1400" dirty="0" smtClean="0"/>
              <a:t>?</a:t>
            </a:r>
          </a:p>
          <a:p>
            <a:pPr marL="285750" indent="-285750">
              <a:buFont typeface="Arial" panose="020B0604020202020204" pitchFamily="34" charset="0"/>
              <a:buChar char="•"/>
            </a:pPr>
            <a:r>
              <a:rPr lang="en-GB" sz="1400" dirty="0" smtClean="0"/>
              <a:t>A haulier can carry goods under a number of conditions, each determining their limit of liability through specific terms and conditions</a:t>
            </a:r>
          </a:p>
          <a:p>
            <a:pPr marL="285750" indent="-285750">
              <a:buFont typeface="Arial" panose="020B0604020202020204" pitchFamily="34" charset="0"/>
              <a:buChar char="•"/>
            </a:pPr>
            <a:r>
              <a:rPr lang="en-GB" sz="1400" dirty="0" smtClean="0"/>
              <a:t>Most common conditions are ‘All Risks’, ‘RHA’, ‘CMR’, and ‘UKWA’</a:t>
            </a:r>
          </a:p>
          <a:p>
            <a:pPr marL="285750" indent="-285750">
              <a:buFont typeface="Arial" panose="020B0604020202020204" pitchFamily="34" charset="0"/>
              <a:buChar char="•"/>
            </a:pPr>
            <a:r>
              <a:rPr lang="en-GB" sz="1400" dirty="0" smtClean="0"/>
              <a:t>We only offer annual Freight policies – no single voyages</a:t>
            </a:r>
            <a:endParaRPr lang="en-GB" sz="1400" dirty="0"/>
          </a:p>
          <a:p>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20</a:t>
            </a:fld>
            <a:endParaRPr lang="en-US" smtClean="0"/>
          </a:p>
          <a:p>
            <a:pPr>
              <a:defRPr/>
            </a:pP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4653136"/>
            <a:ext cx="2703029" cy="2039295"/>
          </a:xfrm>
          <a:prstGeom prst="rect">
            <a:avLst/>
          </a:prstGeom>
        </p:spPr>
      </p:pic>
    </p:spTree>
    <p:extLst>
      <p:ext uri="{BB962C8B-B14F-4D97-AF65-F5344CB8AC3E}">
        <p14:creationId xmlns:p14="http://schemas.microsoft.com/office/powerpoint/2010/main" val="271335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Risks Cover</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1600" dirty="0"/>
              <a:t>Exactly what it </a:t>
            </a:r>
            <a:r>
              <a:rPr lang="en-GB" sz="1600" dirty="0" smtClean="0"/>
              <a:t>says – the haulier could be responsible for the full value stated on the policy</a:t>
            </a:r>
            <a:endParaRPr lang="en-GB" sz="1600" dirty="0"/>
          </a:p>
          <a:p>
            <a:pPr>
              <a:buFont typeface="Arial" panose="020B0604020202020204" pitchFamily="34" charset="0"/>
              <a:buChar char="•"/>
            </a:pPr>
            <a:r>
              <a:rPr lang="en-GB" sz="1600" dirty="0"/>
              <a:t>Main points to note are – this leaves the Haulier open to a lot of potential claims and as there is no time limits on the claims (unlike all the other conditions) they could get a claim in years down the line.</a:t>
            </a:r>
          </a:p>
          <a:p>
            <a:pPr>
              <a:buFont typeface="Arial" panose="020B0604020202020204" pitchFamily="34" charset="0"/>
              <a:buChar char="•"/>
            </a:pPr>
            <a:r>
              <a:rPr lang="en-GB" sz="1600" dirty="0"/>
              <a:t>Also worth noting that if a claim comes in for consequential/financial loss under All Risks then they are NOT covered under our policy wording.</a:t>
            </a:r>
          </a:p>
          <a:p>
            <a:pPr>
              <a:buFont typeface="Arial" panose="020B0604020202020204" pitchFamily="34" charset="0"/>
              <a:buChar char="•"/>
            </a:pPr>
            <a:r>
              <a:rPr lang="en-GB" sz="1600" dirty="0"/>
              <a:t>If the Haulier has a consequential loss claim they would have to front the bill themselves which could end up making them bankrupt.</a:t>
            </a:r>
          </a:p>
          <a:p>
            <a:pPr>
              <a:buFont typeface="Arial" panose="020B0604020202020204" pitchFamily="34" charset="0"/>
              <a:buChar char="•"/>
            </a:pPr>
            <a:r>
              <a:rPr lang="en-GB" sz="1600" dirty="0" smtClean="0"/>
              <a:t>All </a:t>
            </a:r>
            <a:r>
              <a:rPr lang="en-GB" sz="1600" dirty="0"/>
              <a:t>Risks cover is UK/UK </a:t>
            </a:r>
            <a:r>
              <a:rPr lang="en-GB" sz="1600" dirty="0" smtClean="0"/>
              <a:t>only (Aviva Stance)</a:t>
            </a:r>
          </a:p>
          <a:p>
            <a:pPr>
              <a:buFont typeface="Arial" panose="020B0604020202020204" pitchFamily="34" charset="0"/>
              <a:buChar char="•"/>
            </a:pPr>
            <a:endParaRPr lang="en-GB" sz="1600" dirty="0"/>
          </a:p>
          <a:p>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21</a:t>
            </a:fld>
            <a:endParaRPr lang="en-US" smtClean="0"/>
          </a:p>
          <a:p>
            <a:pPr>
              <a:defRPr/>
            </a:pPr>
            <a:endParaRPr lang="en-US"/>
          </a:p>
        </p:txBody>
      </p:sp>
      <p:pic>
        <p:nvPicPr>
          <p:cNvPr id="3074" name="Picture 2" descr="http://www.ppiaf.org/freighttoolkit/sites/default/files/imagecache/image_full/books/images/11447438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085183"/>
            <a:ext cx="2808312" cy="166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1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RHA Conditions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RHA stands for the ‘Road Haulage Association’ and is a Haulier’s contracted conditions that the cargo owner accepts prior to the Haulier taking control of their goods</a:t>
            </a:r>
          </a:p>
          <a:p>
            <a:pPr>
              <a:buFont typeface="Arial" panose="020B0604020202020204" pitchFamily="34" charset="0"/>
              <a:buChar char="•"/>
            </a:pPr>
            <a:r>
              <a:rPr lang="en-GB" dirty="0"/>
              <a:t>The Conditions sets out the Owner’s and Haulier’s responsibilities and also sets out the Hauliers Liabilities in the event of a claim.</a:t>
            </a:r>
          </a:p>
          <a:p>
            <a:pPr>
              <a:buFont typeface="Arial" panose="020B0604020202020204" pitchFamily="34" charset="0"/>
              <a:buChar char="•"/>
            </a:pPr>
            <a:r>
              <a:rPr lang="en-GB" dirty="0"/>
              <a:t>These conditions apply to all movements of goods under RHA regardless of the limits </a:t>
            </a:r>
            <a:r>
              <a:rPr lang="en-GB" dirty="0" smtClean="0"/>
              <a:t>– standard £1,300 per tonne up to…..</a:t>
            </a:r>
          </a:p>
          <a:p>
            <a:pPr>
              <a:buFont typeface="Arial" panose="020B0604020202020204" pitchFamily="34" charset="0"/>
              <a:buChar char="•"/>
            </a:pPr>
            <a:r>
              <a:rPr lang="en-GB" dirty="0" smtClean="0"/>
              <a:t>Hauliers Liability is calculated on the weight of the goods.  As a rule, the maximum tonnage an Artic truck can carry is 30 tonnes, so under RHA @ £1,300, the limit of liability would be £39,000.</a:t>
            </a:r>
          </a:p>
          <a:p>
            <a:pPr>
              <a:buFont typeface="Arial" panose="020B0604020202020204" pitchFamily="34" charset="0"/>
              <a:buChar char="•"/>
            </a:pPr>
            <a:r>
              <a:rPr lang="en-GB" dirty="0" smtClean="0"/>
              <a:t>UK/UK Only</a:t>
            </a:r>
          </a:p>
          <a:p>
            <a:pPr>
              <a:buFont typeface="Arial" panose="020B0604020202020204" pitchFamily="34" charset="0"/>
              <a:buChar char="•"/>
            </a:pPr>
            <a:endParaRPr lang="en-GB" dirty="0"/>
          </a:p>
          <a:p>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22</a:t>
            </a:fld>
            <a:endParaRPr lang="en-US" smtClean="0"/>
          </a:p>
          <a:p>
            <a:pPr>
              <a:defRPr/>
            </a:pPr>
            <a:endParaRPr lang="en-US"/>
          </a:p>
        </p:txBody>
      </p:sp>
      <p:pic>
        <p:nvPicPr>
          <p:cNvPr id="2050" name="Picture 2" descr="road haulage and transportation truc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797152"/>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84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CMR Conditions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Convention relative au </a:t>
            </a:r>
            <a:r>
              <a:rPr lang="en-GB" dirty="0" err="1"/>
              <a:t>contrat</a:t>
            </a:r>
            <a:r>
              <a:rPr lang="en-GB" dirty="0"/>
              <a:t> de transport international de </a:t>
            </a:r>
            <a:r>
              <a:rPr lang="en-GB" dirty="0" err="1"/>
              <a:t>marchandises</a:t>
            </a:r>
            <a:r>
              <a:rPr lang="en-GB" dirty="0"/>
              <a:t> par route’ - Convention on the Contract for the International Carriage of Goods by Road. </a:t>
            </a:r>
          </a:p>
          <a:p>
            <a:pPr>
              <a:buFont typeface="Arial" panose="020B0604020202020204" pitchFamily="34" charset="0"/>
              <a:buChar char="•"/>
            </a:pPr>
            <a:r>
              <a:rPr lang="en-GB" dirty="0"/>
              <a:t>Unlike the other sets of contract conditions CMR is different because it is a statute Law and will apply regardless of the contract in place between Haulier and Cargo Owner.</a:t>
            </a:r>
          </a:p>
          <a:p>
            <a:pPr>
              <a:buFont typeface="Arial" panose="020B0604020202020204" pitchFamily="34" charset="0"/>
              <a:buChar char="•"/>
            </a:pPr>
            <a:r>
              <a:rPr lang="en-GB" dirty="0"/>
              <a:t> CMR supersedes anything the Haulier has contracted under</a:t>
            </a:r>
          </a:p>
          <a:p>
            <a:pPr>
              <a:buFont typeface="Arial" panose="020B0604020202020204" pitchFamily="34" charset="0"/>
              <a:buChar char="•"/>
            </a:pPr>
            <a:r>
              <a:rPr lang="en-GB" dirty="0"/>
              <a:t>Only goods that do not apply under CMR are – Postal </a:t>
            </a:r>
            <a:r>
              <a:rPr lang="en-GB" dirty="0" err="1"/>
              <a:t>Sendings</a:t>
            </a:r>
            <a:r>
              <a:rPr lang="en-GB" dirty="0"/>
              <a:t>, Furniture Removal and Funeral </a:t>
            </a:r>
            <a:r>
              <a:rPr lang="en-GB" dirty="0" smtClean="0"/>
              <a:t>Consignments, Livestock</a:t>
            </a:r>
          </a:p>
          <a:p>
            <a:pPr>
              <a:lnSpc>
                <a:spcPct val="80000"/>
              </a:lnSpc>
              <a:buFont typeface="Arial" panose="020B0604020202020204" pitchFamily="34" charset="0"/>
              <a:buChar char="•"/>
            </a:pPr>
            <a:r>
              <a:rPr lang="en-GB" dirty="0" smtClean="0"/>
              <a:t>CMR </a:t>
            </a:r>
            <a:r>
              <a:rPr lang="en-GB" dirty="0"/>
              <a:t>applies when the goods pass over an international boundary and at least one of the countries is a signed up member.</a:t>
            </a:r>
          </a:p>
          <a:p>
            <a:endParaRPr lang="en-GB" dirty="0"/>
          </a:p>
        </p:txBody>
      </p:sp>
      <p:pic>
        <p:nvPicPr>
          <p:cNvPr id="4098" name="Picture 2" descr="Road Haulag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869160"/>
            <a:ext cx="278130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76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BIFA</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British International Freight Association</a:t>
            </a:r>
          </a:p>
          <a:p>
            <a:pPr>
              <a:buFont typeface="Arial" panose="020B0604020202020204" pitchFamily="34" charset="0"/>
              <a:buChar char="•"/>
            </a:pPr>
            <a:r>
              <a:rPr lang="en-GB" dirty="0" smtClean="0"/>
              <a:t>Exclusive for BIFA members, much like RHA</a:t>
            </a:r>
          </a:p>
          <a:p>
            <a:pPr>
              <a:buFont typeface="Arial" panose="020B0604020202020204" pitchFamily="34" charset="0"/>
              <a:buChar char="•"/>
            </a:pPr>
            <a:r>
              <a:rPr lang="en-GB" dirty="0" smtClean="0"/>
              <a:t>Aviva will not write business under BIFA conditions unless they are a member of BIFA</a:t>
            </a:r>
          </a:p>
          <a:p>
            <a:pPr>
              <a:buFont typeface="Arial" panose="020B0604020202020204" pitchFamily="34" charset="0"/>
              <a:buChar char="•"/>
            </a:pPr>
            <a:r>
              <a:rPr lang="en-GB" dirty="0" smtClean="0"/>
              <a:t>Prime UK Trade Association for UK Freight Forwarders</a:t>
            </a:r>
          </a:p>
          <a:p>
            <a:pPr>
              <a:buFont typeface="Arial" panose="020B0604020202020204" pitchFamily="34" charset="0"/>
              <a:buChar char="•"/>
            </a:pPr>
            <a:r>
              <a:rPr lang="en-GB" dirty="0" smtClean="0"/>
              <a:t>Limit of Liability – value of any loss or damage or 2 SDR per Kilo (whichever is lower) limited to £75,000 SDR in respect of any one transaction</a:t>
            </a:r>
          </a:p>
          <a:p>
            <a:pPr>
              <a:buFont typeface="Arial" panose="020B0604020202020204" pitchFamily="34" charset="0"/>
              <a:buChar char="•"/>
            </a:pPr>
            <a:r>
              <a:rPr lang="en-GB" dirty="0" smtClean="0"/>
              <a:t>Despite these conditions applying internationally, they are governed by English Law</a:t>
            </a:r>
          </a:p>
          <a:p>
            <a:pPr>
              <a:buFont typeface="Arial" panose="020B0604020202020204" pitchFamily="34" charset="0"/>
              <a:buChar char="•"/>
            </a:pPr>
            <a:r>
              <a:rPr lang="en-GB" dirty="0" smtClean="0"/>
              <a:t>General Average is Excluded</a:t>
            </a:r>
          </a:p>
          <a:p>
            <a:pPr>
              <a:buFont typeface="Arial" panose="020B0604020202020204" pitchFamily="34" charset="0"/>
              <a:buChar char="•"/>
            </a:pPr>
            <a:r>
              <a:rPr lang="en-GB" dirty="0" smtClean="0"/>
              <a:t>BIFA doesn’t override CMR or any other law</a:t>
            </a:r>
            <a:endParaRPr lang="en-GB" dirty="0"/>
          </a:p>
        </p:txBody>
      </p:sp>
      <p:pic>
        <p:nvPicPr>
          <p:cNvPr id="1026" name="Picture 2" descr="https://encrypted-tbn3.gstatic.com/images?q=tbn:ANd9GcSLjP9vFOVyE5yKA_VOEoZ09J5M-oHeosVsIS59mTp3c_ZbTH5C0cGSn1y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621074"/>
            <a:ext cx="2961109" cy="198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73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UKWA</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United Kingdom Warehousing Association</a:t>
            </a:r>
          </a:p>
          <a:p>
            <a:pPr>
              <a:buFont typeface="Arial" panose="020B0604020202020204" pitchFamily="34" charset="0"/>
              <a:buChar char="•"/>
            </a:pPr>
            <a:r>
              <a:rPr lang="en-GB" dirty="0" smtClean="0"/>
              <a:t>These are in relation to storage of third party goods i.e. warehouse keepers, </a:t>
            </a:r>
          </a:p>
          <a:p>
            <a:pPr>
              <a:buFont typeface="Arial" panose="020B0604020202020204" pitchFamily="34" charset="0"/>
              <a:buChar char="•"/>
            </a:pPr>
            <a:r>
              <a:rPr lang="en-GB" dirty="0" smtClean="0"/>
              <a:t>Limit of liability is calculated based on weight, standard condition are £100 per tonne</a:t>
            </a:r>
          </a:p>
          <a:p>
            <a:pPr>
              <a:buFont typeface="Arial" panose="020B0604020202020204" pitchFamily="34" charset="0"/>
              <a:buChar char="•"/>
            </a:pPr>
            <a:r>
              <a:rPr lang="en-GB" dirty="0" smtClean="0"/>
              <a:t>Again you must be a member to trade under these conditions</a:t>
            </a:r>
            <a:endParaRPr lang="en-GB" dirty="0"/>
          </a:p>
        </p:txBody>
      </p:sp>
      <p:pic>
        <p:nvPicPr>
          <p:cNvPr id="5122" name="Picture 2" descr="File:Modern warehouse with pallet rack storage syste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573016"/>
            <a:ext cx="3816424" cy="297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0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fade">
                                      <p:cBhvr>
                                        <p:cTn id="2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Added Extras	</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1400" dirty="0"/>
              <a:t>Automatic cover up to </a:t>
            </a:r>
            <a:r>
              <a:rPr lang="en-GB" sz="1400" dirty="0" smtClean="0"/>
              <a:t>£75,000 </a:t>
            </a:r>
            <a:r>
              <a:rPr lang="en-GB" sz="1400" dirty="0"/>
              <a:t>in respect of Theft Attractive </a:t>
            </a:r>
            <a:r>
              <a:rPr lang="en-GB" sz="1400" dirty="0" smtClean="0"/>
              <a:t>Goods</a:t>
            </a:r>
          </a:p>
          <a:p>
            <a:pPr>
              <a:buFont typeface="Arial" panose="020B0604020202020204" pitchFamily="34" charset="0"/>
              <a:buChar char="•"/>
            </a:pPr>
            <a:r>
              <a:rPr lang="en-GB" sz="1400" dirty="0"/>
              <a:t>Cover for Own Goods</a:t>
            </a:r>
          </a:p>
          <a:p>
            <a:pPr marL="742950" lvl="1" indent="-285750"/>
            <a:r>
              <a:rPr lang="en-GB" sz="1400" dirty="0"/>
              <a:t>- Unlimited cover for ropes, sheets, toggles and </a:t>
            </a:r>
            <a:r>
              <a:rPr lang="en-GB" sz="1400" dirty="0" err="1"/>
              <a:t>dunnage</a:t>
            </a:r>
            <a:endParaRPr lang="en-GB" sz="1400" dirty="0"/>
          </a:p>
          <a:p>
            <a:pPr marL="742950" lvl="1" indent="-285750"/>
            <a:r>
              <a:rPr lang="en-GB" sz="1400" dirty="0"/>
              <a:t>- Other property belonging to the insured up to </a:t>
            </a:r>
            <a:r>
              <a:rPr lang="en-GB" sz="1400" dirty="0" smtClean="0"/>
              <a:t>£25,000</a:t>
            </a:r>
            <a:endParaRPr lang="en-GB" sz="1400" dirty="0"/>
          </a:p>
          <a:p>
            <a:pPr>
              <a:buFont typeface="Arial" panose="020B0604020202020204" pitchFamily="34" charset="0"/>
              <a:buChar char="•"/>
            </a:pPr>
            <a:r>
              <a:rPr lang="en-GB" sz="1400" dirty="0"/>
              <a:t> Cover for the Insured’s drivers personal effects up to £250</a:t>
            </a:r>
          </a:p>
          <a:p>
            <a:pPr>
              <a:buFont typeface="Arial" panose="020B0604020202020204" pitchFamily="34" charset="0"/>
              <a:buChar char="•"/>
            </a:pPr>
            <a:r>
              <a:rPr lang="en-GB" sz="1400" dirty="0"/>
              <a:t> Reasonable Costs for Debris removal, site clearance, transhipment &amp; recovery costs </a:t>
            </a:r>
          </a:p>
          <a:p>
            <a:pPr>
              <a:buFont typeface="Arial" panose="020B0604020202020204" pitchFamily="34" charset="0"/>
              <a:buChar char="•"/>
            </a:pPr>
            <a:r>
              <a:rPr lang="en-GB" sz="1400" dirty="0" smtClean="0"/>
              <a:t>Temporary </a:t>
            </a:r>
            <a:r>
              <a:rPr lang="en-GB" sz="1400" dirty="0"/>
              <a:t>housing / storage on or off vehicles during the normal course of transit</a:t>
            </a:r>
          </a:p>
          <a:p>
            <a:pPr>
              <a:buFont typeface="Arial" panose="020B0604020202020204" pitchFamily="34" charset="0"/>
              <a:buChar char="•"/>
            </a:pPr>
            <a:r>
              <a:rPr lang="en-GB" sz="1400" dirty="0"/>
              <a:t>Contingent liability for goods sub-contracted</a:t>
            </a:r>
          </a:p>
          <a:p>
            <a:pPr>
              <a:buFont typeface="Arial" panose="020B0604020202020204" pitchFamily="34" charset="0"/>
              <a:buChar char="•"/>
            </a:pPr>
            <a:r>
              <a:rPr lang="en-GB" sz="1400" dirty="0"/>
              <a:t>Automatic substitution of specified Vehicles </a:t>
            </a:r>
          </a:p>
          <a:p>
            <a:pPr>
              <a:buFont typeface="Arial" panose="020B0604020202020204" pitchFamily="34" charset="0"/>
              <a:buChar char="•"/>
            </a:pPr>
            <a:r>
              <a:rPr lang="en-GB" sz="1400" dirty="0" smtClean="0"/>
              <a:t>Automatic </a:t>
            </a:r>
            <a:r>
              <a:rPr lang="en-GB" sz="1400" dirty="0"/>
              <a:t>Unwitting CMR cover</a:t>
            </a:r>
          </a:p>
          <a:p>
            <a:pPr>
              <a:buFont typeface="Arial" panose="020B0604020202020204" pitchFamily="34" charset="0"/>
              <a:buChar char="•"/>
            </a:pPr>
            <a:r>
              <a:rPr lang="en-GB" sz="1400" dirty="0"/>
              <a:t>Cover for Trailer curtains damaged during a theft – </a:t>
            </a:r>
          </a:p>
          <a:p>
            <a:pPr>
              <a:buFont typeface="Arial" panose="020B0604020202020204" pitchFamily="34" charset="0"/>
              <a:buChar char="•"/>
            </a:pPr>
            <a:r>
              <a:rPr lang="en-GB" sz="1400" dirty="0"/>
              <a:t>	 - £250 Any One Occurrence, </a:t>
            </a:r>
          </a:p>
          <a:p>
            <a:pPr>
              <a:buFont typeface="Arial" panose="020B0604020202020204" pitchFamily="34" charset="0"/>
              <a:buChar char="•"/>
            </a:pPr>
            <a:r>
              <a:rPr lang="en-GB" sz="1400" dirty="0"/>
              <a:t>	 - £500 Any one Period</a:t>
            </a:r>
          </a:p>
          <a:p>
            <a:endParaRPr lang="en-GB" sz="1600" dirty="0"/>
          </a:p>
          <a:p>
            <a:endParaRPr lang="en-GB" dirty="0"/>
          </a:p>
        </p:txBody>
      </p:sp>
    </p:spTree>
    <p:extLst>
      <p:ext uri="{BB962C8B-B14F-4D97-AF65-F5344CB8AC3E}">
        <p14:creationId xmlns:p14="http://schemas.microsoft.com/office/powerpoint/2010/main" val="377055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Exclusions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1400" dirty="0" smtClean="0"/>
              <a:t>Deterioration or variation in temperature, unless caused by an accident</a:t>
            </a:r>
          </a:p>
          <a:p>
            <a:pPr>
              <a:buFont typeface="Arial" panose="020B0604020202020204" pitchFamily="34" charset="0"/>
              <a:buChar char="•"/>
            </a:pPr>
            <a:r>
              <a:rPr lang="en-GB" sz="1400" dirty="0" smtClean="0"/>
              <a:t>Storage for a fee or </a:t>
            </a:r>
            <a:r>
              <a:rPr lang="en-GB" sz="1400" smtClean="0"/>
              <a:t>rental (30 </a:t>
            </a:r>
            <a:r>
              <a:rPr lang="en-GB" sz="1400" dirty="0" smtClean="0"/>
              <a:t>days non fee automatic)</a:t>
            </a:r>
          </a:p>
          <a:p>
            <a:pPr>
              <a:buFont typeface="Arial" panose="020B0604020202020204" pitchFamily="34" charset="0"/>
              <a:buChar char="•"/>
            </a:pPr>
            <a:r>
              <a:rPr lang="en-GB" sz="1400" dirty="0" smtClean="0"/>
              <a:t>Certain liabilities under CMR – items 24 (Inner Limit deleted)</a:t>
            </a:r>
          </a:p>
          <a:p>
            <a:pPr>
              <a:buFont typeface="Arial" panose="020B0604020202020204" pitchFamily="34" charset="0"/>
              <a:buChar char="•"/>
            </a:pPr>
            <a:r>
              <a:rPr lang="en-GB" sz="1400" dirty="0" smtClean="0"/>
              <a:t>Damages for Delay or late delivery where time contractually agreed</a:t>
            </a:r>
          </a:p>
          <a:p>
            <a:pPr>
              <a:buFont typeface="Arial" panose="020B0604020202020204" pitchFamily="34" charset="0"/>
              <a:buChar char="•"/>
            </a:pPr>
            <a:r>
              <a:rPr lang="en-GB" sz="1400" dirty="0" smtClean="0"/>
              <a:t>Confiscation, destruction </a:t>
            </a:r>
            <a:r>
              <a:rPr lang="en-GB" sz="1400" dirty="0" err="1" smtClean="0"/>
              <a:t>etc</a:t>
            </a:r>
            <a:r>
              <a:rPr lang="en-GB" sz="1400" dirty="0" smtClean="0"/>
              <a:t> by government or the like</a:t>
            </a:r>
          </a:p>
          <a:p>
            <a:pPr>
              <a:buFont typeface="Arial" panose="020B0604020202020204" pitchFamily="34" charset="0"/>
              <a:buChar char="•"/>
            </a:pPr>
            <a:r>
              <a:rPr lang="en-GB" sz="1400" dirty="0" smtClean="0"/>
              <a:t>War and radioactivity</a:t>
            </a:r>
          </a:p>
          <a:p>
            <a:endParaRPr lang="en-GB" dirty="0"/>
          </a:p>
        </p:txBody>
      </p:sp>
    </p:spTree>
    <p:extLst>
      <p:ext uri="{BB962C8B-B14F-4D97-AF65-F5344CB8AC3E}">
        <p14:creationId xmlns:p14="http://schemas.microsoft.com/office/powerpoint/2010/main" val="20594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a:p>
            <a:r>
              <a:rPr lang="en-GB" dirty="0" smtClean="0"/>
              <a:t>				Any Questions?</a:t>
            </a:r>
          </a:p>
          <a:p>
            <a:endParaRPr lang="en-GB" dirty="0"/>
          </a:p>
          <a:p>
            <a:endParaRPr lang="en-GB" dirty="0" smtClean="0"/>
          </a:p>
          <a:p>
            <a:r>
              <a:rPr lang="en-GB" dirty="0"/>
              <a:t>	</a:t>
            </a:r>
            <a:r>
              <a:rPr lang="en-GB" dirty="0" smtClean="0"/>
              <a:t>			Thank you </a:t>
            </a:r>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28</a:t>
            </a:fld>
            <a:endParaRPr lang="en-US" smtClean="0"/>
          </a:p>
          <a:p>
            <a:pPr>
              <a:defRPr/>
            </a:pPr>
            <a:endParaRPr lang="en-US"/>
          </a:p>
        </p:txBody>
      </p:sp>
    </p:spTree>
    <p:extLst>
      <p:ext uri="{BB962C8B-B14F-4D97-AF65-F5344CB8AC3E}">
        <p14:creationId xmlns:p14="http://schemas.microsoft.com/office/powerpoint/2010/main" val="75658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Marine Cargo</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1400" dirty="0" smtClean="0"/>
              <a:t>Cargo </a:t>
            </a:r>
            <a:r>
              <a:rPr lang="en-GB" sz="1400" dirty="0"/>
              <a:t>can be anything – the chairs </a:t>
            </a:r>
            <a:r>
              <a:rPr lang="en-GB" sz="1400" dirty="0" smtClean="0"/>
              <a:t>and tables around you to the Ferrari you drive to and from work…..</a:t>
            </a:r>
            <a:endParaRPr lang="en-GB" sz="1400" dirty="0"/>
          </a:p>
          <a:p>
            <a:pPr marL="285750" indent="-285750">
              <a:buFont typeface="Arial" panose="020B0604020202020204" pitchFamily="34" charset="0"/>
              <a:buChar char="•"/>
            </a:pPr>
            <a:r>
              <a:rPr lang="en-GB" sz="1400" dirty="0"/>
              <a:t>It can be </a:t>
            </a:r>
            <a:r>
              <a:rPr lang="en-GB" sz="1400" dirty="0" smtClean="0"/>
              <a:t>International or Domestic</a:t>
            </a:r>
          </a:p>
          <a:p>
            <a:pPr marL="285750" indent="-285750">
              <a:buFont typeface="Arial" panose="020B0604020202020204" pitchFamily="34" charset="0"/>
              <a:buChar char="•"/>
            </a:pPr>
            <a:r>
              <a:rPr lang="en-GB" sz="1400" dirty="0" smtClean="0"/>
              <a:t>Container </a:t>
            </a:r>
            <a:r>
              <a:rPr lang="en-GB" sz="1400" dirty="0"/>
              <a:t>Ships/Aircraft/Trucks/Rail </a:t>
            </a:r>
            <a:endParaRPr lang="en-GB" sz="1400" dirty="0" smtClean="0"/>
          </a:p>
          <a:p>
            <a:pPr marL="285750" indent="-285750">
              <a:buFont typeface="Arial" panose="020B0604020202020204" pitchFamily="34" charset="0"/>
              <a:buChar char="•"/>
            </a:pPr>
            <a:r>
              <a:rPr lang="en-GB" sz="1400" dirty="0" smtClean="0"/>
              <a:t>Everything </a:t>
            </a:r>
            <a:r>
              <a:rPr lang="en-GB" sz="1400" dirty="0"/>
              <a:t>you see has been Cargo at some point of its </a:t>
            </a:r>
            <a:r>
              <a:rPr lang="en-GB" sz="1400" dirty="0" smtClean="0"/>
              <a:t>life</a:t>
            </a:r>
          </a:p>
          <a:p>
            <a:pPr marL="285750" indent="-285750">
              <a:buFont typeface="Arial" panose="020B0604020202020204" pitchFamily="34" charset="0"/>
              <a:buChar char="•"/>
            </a:pPr>
            <a:r>
              <a:rPr lang="en-GB" sz="1400" dirty="0" smtClean="0"/>
              <a:t>Marine Cargo Products:</a:t>
            </a:r>
          </a:p>
          <a:p>
            <a:pPr marL="1111250" lvl="5" indent="-285750">
              <a:buFont typeface="Arial" panose="020B0604020202020204" pitchFamily="34" charset="0"/>
              <a:buChar char="•"/>
            </a:pPr>
            <a:r>
              <a:rPr lang="en-GB" sz="1400" dirty="0" smtClean="0"/>
              <a:t>Annual Cargo Policy</a:t>
            </a:r>
          </a:p>
          <a:p>
            <a:pPr marL="1111250" lvl="5" indent="-285750">
              <a:buFont typeface="Arial" panose="020B0604020202020204" pitchFamily="34" charset="0"/>
              <a:buChar char="•"/>
            </a:pPr>
            <a:r>
              <a:rPr lang="en-GB" sz="1400" dirty="0" err="1" smtClean="0"/>
              <a:t>Stockthroughput</a:t>
            </a:r>
            <a:endParaRPr lang="en-GB" sz="1400" dirty="0" smtClean="0"/>
          </a:p>
          <a:p>
            <a:pPr marL="1111250" lvl="5" indent="-285750">
              <a:buFont typeface="Arial" panose="020B0604020202020204" pitchFamily="34" charset="0"/>
              <a:buChar char="•"/>
            </a:pPr>
            <a:r>
              <a:rPr lang="en-GB" sz="1400" dirty="0" smtClean="0"/>
              <a:t>Single Voyage Policies – General Goods, Motor Vehicles</a:t>
            </a:r>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3</a:t>
            </a:fld>
            <a:endParaRPr lang="en-US" smtClean="0"/>
          </a:p>
          <a:p>
            <a:pPr>
              <a:defRPr/>
            </a:pPr>
            <a:endParaRPr lang="en-US"/>
          </a:p>
        </p:txBody>
      </p:sp>
      <p:pic>
        <p:nvPicPr>
          <p:cNvPr id="5" name="Picture 5" descr="2004_0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7" y="4581128"/>
            <a:ext cx="3599723" cy="202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43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Institute Cargo Clauses (ICC)</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1400" dirty="0" smtClean="0"/>
              <a:t>ICC </a:t>
            </a:r>
            <a:r>
              <a:rPr lang="en-GB" sz="1400" dirty="0"/>
              <a:t>Clauses are the basis of the </a:t>
            </a:r>
            <a:r>
              <a:rPr lang="en-GB" sz="1400" dirty="0" smtClean="0"/>
              <a:t>Cover </a:t>
            </a:r>
            <a:r>
              <a:rPr lang="en-GB" sz="1400" dirty="0"/>
              <a:t>Marine </a:t>
            </a:r>
            <a:r>
              <a:rPr lang="en-GB" sz="1400" dirty="0" smtClean="0"/>
              <a:t>Insurance give </a:t>
            </a:r>
            <a:r>
              <a:rPr lang="en-GB" sz="1400" dirty="0"/>
              <a:t>to a risk</a:t>
            </a:r>
            <a:endParaRPr lang="en-GB" sz="1400" u="sng" dirty="0"/>
          </a:p>
          <a:p>
            <a:pPr>
              <a:buFont typeface="Arial" panose="020B0604020202020204" pitchFamily="34" charset="0"/>
              <a:buChar char="•"/>
            </a:pPr>
            <a:r>
              <a:rPr lang="en-GB" sz="1400" dirty="0"/>
              <a:t>ICC Clauses come in 3 types – A, B and </a:t>
            </a:r>
            <a:r>
              <a:rPr lang="en-GB" sz="1400" dirty="0" smtClean="0"/>
              <a:t>C</a:t>
            </a:r>
          </a:p>
          <a:p>
            <a:pPr>
              <a:buFont typeface="Arial" panose="020B0604020202020204" pitchFamily="34" charset="0"/>
              <a:buChar char="•"/>
            </a:pPr>
            <a:endParaRPr lang="en-GB" sz="1400" dirty="0"/>
          </a:p>
          <a:p>
            <a:pPr>
              <a:buFont typeface="Arial" panose="020B0604020202020204" pitchFamily="34" charset="0"/>
              <a:buChar char="•"/>
            </a:pPr>
            <a:r>
              <a:rPr lang="en-GB" sz="1400" dirty="0" smtClean="0"/>
              <a:t>In </a:t>
            </a:r>
            <a:r>
              <a:rPr lang="en-GB" sz="1400" dirty="0"/>
              <a:t>Terms of Cover think of the ICC Clauses like Motor Insurance:</a:t>
            </a:r>
          </a:p>
          <a:p>
            <a:pPr>
              <a:buFont typeface="Arial" panose="020B0604020202020204" pitchFamily="34" charset="0"/>
              <a:buChar char="•"/>
            </a:pPr>
            <a:endParaRPr lang="en-GB" sz="1400" dirty="0"/>
          </a:p>
          <a:p>
            <a:pPr>
              <a:buFont typeface="Arial" panose="020B0604020202020204" pitchFamily="34" charset="0"/>
              <a:buChar char="•"/>
            </a:pPr>
            <a:r>
              <a:rPr lang="en-GB" sz="1400" dirty="0"/>
              <a:t>ICC A - being Fully Comp </a:t>
            </a:r>
          </a:p>
          <a:p>
            <a:pPr>
              <a:buFont typeface="Arial" panose="020B0604020202020204" pitchFamily="34" charset="0"/>
              <a:buChar char="•"/>
            </a:pPr>
            <a:r>
              <a:rPr lang="en-GB" sz="1400" dirty="0"/>
              <a:t>ICC B - being Third Party, Fire and Theft</a:t>
            </a:r>
          </a:p>
          <a:p>
            <a:pPr>
              <a:buFont typeface="Arial" panose="020B0604020202020204" pitchFamily="34" charset="0"/>
              <a:buChar char="•"/>
            </a:pPr>
            <a:r>
              <a:rPr lang="en-GB" sz="1400" dirty="0"/>
              <a:t>ICC C - Being Third Party </a:t>
            </a:r>
            <a:r>
              <a:rPr lang="en-GB" sz="1400" dirty="0" smtClean="0"/>
              <a:t>Only</a:t>
            </a:r>
          </a:p>
          <a:p>
            <a:pPr>
              <a:buFont typeface="Arial" panose="020B0604020202020204" pitchFamily="34" charset="0"/>
              <a:buChar char="•"/>
            </a:pPr>
            <a:endParaRPr lang="en-GB" sz="1400" dirty="0" smtClean="0"/>
          </a:p>
          <a:p>
            <a:pPr>
              <a:buFont typeface="Arial" panose="020B0604020202020204" pitchFamily="34" charset="0"/>
              <a:buChar char="•"/>
            </a:pPr>
            <a:r>
              <a:rPr lang="en-GB" sz="1400" b="1" u="sng" dirty="0" smtClean="0"/>
              <a:t>Additional Clauses</a:t>
            </a:r>
            <a:endParaRPr lang="en-GB" sz="1400" b="1" u="sng" dirty="0"/>
          </a:p>
          <a:p>
            <a:r>
              <a:rPr lang="en-GB" sz="1400" dirty="0" smtClean="0"/>
              <a:t>Institute Frozen Food / Meat Clauses</a:t>
            </a:r>
            <a:r>
              <a:rPr lang="en-GB" dirty="0" smtClean="0"/>
              <a:t>	</a:t>
            </a:r>
          </a:p>
          <a:p>
            <a:endParaRPr lang="en-GB" dirty="0" smtClean="0"/>
          </a:p>
          <a:p>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4</a:t>
            </a:fld>
            <a:endParaRPr lang="en-US" smtClean="0"/>
          </a:p>
          <a:p>
            <a:pPr>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4486700"/>
            <a:ext cx="2609850" cy="2039295"/>
          </a:xfrm>
          <a:prstGeom prst="rect">
            <a:avLst/>
          </a:prstGeom>
        </p:spPr>
      </p:pic>
    </p:spTree>
    <p:extLst>
      <p:ext uri="{BB962C8B-B14F-4D97-AF65-F5344CB8AC3E}">
        <p14:creationId xmlns:p14="http://schemas.microsoft.com/office/powerpoint/2010/main" val="23735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ICC A, B and C – Comparison</a:t>
            </a:r>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5</a:t>
            </a:fld>
            <a:endParaRPr lang="en-US" smtClean="0"/>
          </a:p>
          <a:p>
            <a:pPr>
              <a:defRPr/>
            </a:pPr>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04047641"/>
              </p:ext>
            </p:extLst>
          </p:nvPr>
        </p:nvGraphicFramePr>
        <p:xfrm>
          <a:off x="1043608" y="1772815"/>
          <a:ext cx="6912769" cy="4328265"/>
        </p:xfrm>
        <a:graphic>
          <a:graphicData uri="http://schemas.openxmlformats.org/drawingml/2006/table">
            <a:tbl>
              <a:tblPr>
                <a:tableStyleId>{5C22544A-7EE6-4342-B048-85BDC9FD1C3A}</a:tableStyleId>
              </a:tblPr>
              <a:tblGrid>
                <a:gridCol w="4272349"/>
                <a:gridCol w="880140"/>
                <a:gridCol w="880140"/>
                <a:gridCol w="880140"/>
              </a:tblGrid>
              <a:tr h="215766">
                <a:tc>
                  <a:txBody>
                    <a:bodyPr/>
                    <a:lstStyle/>
                    <a:p>
                      <a:pPr algn="ctr" fontAlgn="b"/>
                      <a:r>
                        <a:rPr lang="en-GB" sz="1100" u="none" strike="noStrike">
                          <a:effectLst/>
                        </a:rPr>
                        <a:t>Risks Covered and the exclusions</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 </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 </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 </a:t>
                      </a:r>
                      <a:endParaRPr lang="en-GB" sz="1100" b="1" i="0" u="none" strike="noStrike">
                        <a:solidFill>
                          <a:srgbClr val="000000"/>
                        </a:solidFill>
                        <a:effectLst/>
                        <a:latin typeface="Calibri"/>
                      </a:endParaRPr>
                    </a:p>
                  </a:txBody>
                  <a:tcPr marL="9525" marR="9525" marT="9525" marB="0" anchor="b"/>
                </a:tc>
              </a:tr>
              <a:tr h="215766">
                <a:tc>
                  <a:txBody>
                    <a:bodyPr/>
                    <a:lstStyle/>
                    <a:p>
                      <a:pPr algn="ctr" fontAlgn="b"/>
                      <a:r>
                        <a:rPr lang="en-GB" sz="1100" u="none" strike="noStrike">
                          <a:effectLst/>
                        </a:rPr>
                        <a:t> </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A</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B</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C</a:t>
                      </a:r>
                      <a:endParaRPr lang="en-GB" sz="1100" b="1" i="0" u="none" strike="noStrike">
                        <a:solidFill>
                          <a:srgbClr val="000000"/>
                        </a:solidFill>
                        <a:effectLst/>
                        <a:latin typeface="Calibri"/>
                      </a:endParaRPr>
                    </a:p>
                  </a:txBody>
                  <a:tcPr marL="9525" marR="9525" marT="9525" marB="0" anchor="b"/>
                </a:tc>
              </a:tr>
              <a:tr h="215766">
                <a:tc>
                  <a:txBody>
                    <a:bodyPr/>
                    <a:lstStyle/>
                    <a:p>
                      <a:pPr algn="ctr" fontAlgn="b"/>
                      <a:r>
                        <a:rPr lang="en-GB" sz="1100" u="none" strike="noStrike">
                          <a:effectLst/>
                        </a:rPr>
                        <a:t>Fire or Explosion</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r>
              <a:tr h="390536">
                <a:tc>
                  <a:txBody>
                    <a:bodyPr/>
                    <a:lstStyle/>
                    <a:p>
                      <a:pPr algn="ctr" fontAlgn="b"/>
                      <a:r>
                        <a:rPr lang="en-GB" sz="1100" u="none" strike="noStrike">
                          <a:effectLst/>
                        </a:rPr>
                        <a:t>Vessel or craft stranded, sunk, burnt or capsized</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r>
              <a:tr h="215766">
                <a:tc>
                  <a:txBody>
                    <a:bodyPr/>
                    <a:lstStyle/>
                    <a:p>
                      <a:pPr algn="ctr" fontAlgn="b"/>
                      <a:r>
                        <a:rPr lang="en-GB" sz="1100" u="none" strike="noStrike">
                          <a:effectLst/>
                        </a:rPr>
                        <a:t>Land conveyance overturned or derailed</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r>
              <a:tr h="215766">
                <a:tc>
                  <a:txBody>
                    <a:bodyPr/>
                    <a:lstStyle/>
                    <a:p>
                      <a:pPr algn="ctr" fontAlgn="b"/>
                      <a:r>
                        <a:rPr lang="en-GB" sz="1100" u="none" strike="noStrike">
                          <a:effectLst/>
                        </a:rPr>
                        <a:t>Collision or contract of vessel</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r>
              <a:tr h="215766">
                <a:tc>
                  <a:txBody>
                    <a:bodyPr/>
                    <a:lstStyle/>
                    <a:p>
                      <a:pPr algn="ctr" fontAlgn="b"/>
                      <a:r>
                        <a:rPr lang="en-GB" sz="1100" u="none" strike="noStrike">
                          <a:effectLst/>
                        </a:rPr>
                        <a:t>Discharge or Cargo at Port of Distress</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r>
              <a:tr h="215766">
                <a:tc>
                  <a:txBody>
                    <a:bodyPr/>
                    <a:lstStyle/>
                    <a:p>
                      <a:pPr algn="ctr" fontAlgn="b"/>
                      <a:r>
                        <a:rPr lang="en-GB" sz="1100" u="none" strike="noStrike">
                          <a:effectLst/>
                        </a:rPr>
                        <a:t>Earthquake, Lightning or Volcanic Eruption</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 </a:t>
                      </a:r>
                      <a:endParaRPr lang="en-GB" sz="1100" b="1" i="0" u="none" strike="noStrike">
                        <a:solidFill>
                          <a:srgbClr val="000000"/>
                        </a:solidFill>
                        <a:effectLst/>
                        <a:latin typeface="Calibri"/>
                      </a:endParaRPr>
                    </a:p>
                  </a:txBody>
                  <a:tcPr marL="9525" marR="9525" marT="9525" marB="0" anchor="b"/>
                </a:tc>
              </a:tr>
              <a:tr h="215766">
                <a:tc>
                  <a:txBody>
                    <a:bodyPr/>
                    <a:lstStyle/>
                    <a:p>
                      <a:pPr algn="ctr" fontAlgn="b"/>
                      <a:r>
                        <a:rPr lang="en-GB" sz="1100" u="none" strike="noStrike">
                          <a:effectLst/>
                        </a:rPr>
                        <a:t>Malicious Damage</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 </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 </a:t>
                      </a:r>
                      <a:endParaRPr lang="en-GB" sz="1100" b="1" i="0" u="none" strike="noStrike">
                        <a:solidFill>
                          <a:srgbClr val="000000"/>
                        </a:solidFill>
                        <a:effectLst/>
                        <a:latin typeface="Calibri"/>
                      </a:endParaRPr>
                    </a:p>
                  </a:txBody>
                  <a:tcPr marL="9525" marR="9525" marT="9525" marB="0" anchor="b"/>
                </a:tc>
              </a:tr>
              <a:tr h="215766">
                <a:tc>
                  <a:txBody>
                    <a:bodyPr/>
                    <a:lstStyle/>
                    <a:p>
                      <a:pPr algn="ctr" fontAlgn="b"/>
                      <a:r>
                        <a:rPr lang="en-GB" sz="1100" u="none" strike="noStrike">
                          <a:effectLst/>
                        </a:rPr>
                        <a:t>Theft</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 </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 </a:t>
                      </a:r>
                      <a:endParaRPr lang="en-GB" sz="1100" b="1" i="0" u="none" strike="noStrike">
                        <a:solidFill>
                          <a:srgbClr val="000000"/>
                        </a:solidFill>
                        <a:effectLst/>
                        <a:latin typeface="Calibri"/>
                      </a:endParaRPr>
                    </a:p>
                  </a:txBody>
                  <a:tcPr marL="9525" marR="9525" marT="9525" marB="0" anchor="b"/>
                </a:tc>
              </a:tr>
              <a:tr h="215766">
                <a:tc>
                  <a:txBody>
                    <a:bodyPr/>
                    <a:lstStyle/>
                    <a:p>
                      <a:pPr algn="ctr" fontAlgn="b"/>
                      <a:r>
                        <a:rPr lang="en-GB" sz="1100" u="none" strike="noStrike">
                          <a:effectLst/>
                        </a:rPr>
                        <a:t>General Average Sacrifice</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r>
              <a:tr h="215766">
                <a:tc>
                  <a:txBody>
                    <a:bodyPr/>
                    <a:lstStyle/>
                    <a:p>
                      <a:pPr algn="ctr" fontAlgn="b"/>
                      <a:r>
                        <a:rPr lang="en-GB" sz="1100" u="none" strike="noStrike">
                          <a:effectLst/>
                        </a:rPr>
                        <a:t>Jettison</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r>
              <a:tr h="215766">
                <a:tc>
                  <a:txBody>
                    <a:bodyPr/>
                    <a:lstStyle/>
                    <a:p>
                      <a:pPr algn="ctr" fontAlgn="b"/>
                      <a:r>
                        <a:rPr lang="en-GB" sz="1100" u="none" strike="noStrike">
                          <a:effectLst/>
                        </a:rPr>
                        <a:t>Washing Overboard</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 </a:t>
                      </a:r>
                      <a:endParaRPr lang="en-GB" sz="1100" b="1" i="0" u="none" strike="noStrike">
                        <a:solidFill>
                          <a:srgbClr val="000000"/>
                        </a:solidFill>
                        <a:effectLst/>
                        <a:latin typeface="Calibri"/>
                      </a:endParaRPr>
                    </a:p>
                  </a:txBody>
                  <a:tcPr marL="9525" marR="9525" marT="9525" marB="0" anchor="b"/>
                </a:tc>
              </a:tr>
              <a:tr h="485473">
                <a:tc>
                  <a:txBody>
                    <a:bodyPr/>
                    <a:lstStyle/>
                    <a:p>
                      <a:pPr algn="ctr" fontAlgn="b"/>
                      <a:r>
                        <a:rPr lang="en-GB" sz="1100" u="none" strike="noStrike">
                          <a:effectLst/>
                        </a:rPr>
                        <a:t>Entry of Sea/River or Lake water into vessel, craft, conveyance, container or place of storage</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 </a:t>
                      </a:r>
                      <a:endParaRPr lang="en-GB" sz="1100" b="1" i="0" u="none" strike="noStrike">
                        <a:solidFill>
                          <a:srgbClr val="000000"/>
                        </a:solidFill>
                        <a:effectLst/>
                        <a:latin typeface="Calibri"/>
                      </a:endParaRPr>
                    </a:p>
                  </a:txBody>
                  <a:tcPr marL="9525" marR="9525" marT="9525" marB="0" anchor="b"/>
                </a:tc>
              </a:tr>
              <a:tr h="647298">
                <a:tc>
                  <a:txBody>
                    <a:bodyPr/>
                    <a:lstStyle/>
                    <a:p>
                      <a:pPr algn="ctr" fontAlgn="b"/>
                      <a:r>
                        <a:rPr lang="en-GB" sz="1100" u="none" strike="noStrike">
                          <a:effectLst/>
                        </a:rPr>
                        <a:t>Total loss of any package lost overboard or dropped whilst loading onto, or unloading from vessel or craft</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 </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 </a:t>
                      </a:r>
                      <a:endParaRPr lang="en-GB" sz="1100" b="1" i="0" u="none" strike="noStrike">
                        <a:solidFill>
                          <a:srgbClr val="000000"/>
                        </a:solidFill>
                        <a:effectLst/>
                        <a:latin typeface="Calibri"/>
                      </a:endParaRPr>
                    </a:p>
                  </a:txBody>
                  <a:tcPr marL="9525" marR="9525" marT="9525" marB="0" anchor="b"/>
                </a:tc>
              </a:tr>
              <a:tr h="215766">
                <a:tc>
                  <a:txBody>
                    <a:bodyPr/>
                    <a:lstStyle/>
                    <a:p>
                      <a:pPr algn="ctr" fontAlgn="b"/>
                      <a:r>
                        <a:rPr lang="en-GB" sz="1100" u="none" strike="noStrike">
                          <a:effectLst/>
                        </a:rPr>
                        <a:t>Piracy</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X</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 </a:t>
                      </a:r>
                      <a:endParaRPr lang="en-GB" sz="1100" b="1" i="0" u="none" strike="noStrike">
                        <a:solidFill>
                          <a:srgbClr val="000000"/>
                        </a:solidFill>
                        <a:effectLst/>
                        <a:latin typeface="Calibri"/>
                      </a:endParaRPr>
                    </a:p>
                  </a:txBody>
                  <a:tcPr marL="9525" marR="9525" marT="9525" marB="0" anchor="b"/>
                </a:tc>
                <a:tc>
                  <a:txBody>
                    <a:bodyPr/>
                    <a:lstStyle/>
                    <a:p>
                      <a:pPr algn="ctr" fontAlgn="b"/>
                      <a:r>
                        <a:rPr lang="en-GB" sz="1100" u="none" strike="noStrike" dirty="0">
                          <a:effectLst/>
                        </a:rPr>
                        <a:t> </a:t>
                      </a:r>
                      <a:endParaRPr lang="en-GB" sz="11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98261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Marine Cargo - Exclusions</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1400" dirty="0"/>
              <a:t>4.1 Wilful Misconduct</a:t>
            </a:r>
          </a:p>
          <a:p>
            <a:pPr>
              <a:buFont typeface="Arial" panose="020B0604020202020204" pitchFamily="34" charset="0"/>
              <a:buChar char="•"/>
            </a:pPr>
            <a:r>
              <a:rPr lang="en-GB" sz="1400" dirty="0"/>
              <a:t>4.2 Ordinary leakage or ordinary loss of weight /volume: e.g. moisture in grain and ordinary wear and </a:t>
            </a:r>
            <a:r>
              <a:rPr lang="en-GB" sz="1400" dirty="0" smtClean="0"/>
              <a:t>tear</a:t>
            </a:r>
          </a:p>
          <a:p>
            <a:pPr>
              <a:buFont typeface="Arial" panose="020B0604020202020204" pitchFamily="34" charset="0"/>
              <a:buChar char="•"/>
            </a:pPr>
            <a:r>
              <a:rPr lang="en-GB" sz="1400" dirty="0"/>
              <a:t>4.3 Unsuitability of Packing – unless packed by an outside contractor or prior to the attachment of </a:t>
            </a:r>
            <a:r>
              <a:rPr lang="en-GB" sz="1400" dirty="0" smtClean="0"/>
              <a:t>the insurance</a:t>
            </a:r>
          </a:p>
          <a:p>
            <a:pPr>
              <a:buFont typeface="Arial" panose="020B0604020202020204" pitchFamily="34" charset="0"/>
              <a:buChar char="•"/>
            </a:pPr>
            <a:r>
              <a:rPr lang="en-GB" sz="1400" dirty="0"/>
              <a:t>4.4  Inherent Vice – i.e. goods that naturally decay etc</a:t>
            </a:r>
            <a:r>
              <a:rPr lang="en-GB" sz="1400" dirty="0" smtClean="0"/>
              <a:t>.</a:t>
            </a:r>
          </a:p>
          <a:p>
            <a:pPr>
              <a:buFont typeface="Arial" panose="020B0604020202020204" pitchFamily="34" charset="0"/>
              <a:buChar char="•"/>
            </a:pPr>
            <a:r>
              <a:rPr lang="en-GB" sz="1400" dirty="0"/>
              <a:t>4.5 Delay – even if the delay is caused by an insured peril </a:t>
            </a:r>
            <a:endParaRPr lang="en-GB" sz="1400" dirty="0" smtClean="0"/>
          </a:p>
          <a:p>
            <a:pPr>
              <a:buFont typeface="Arial" panose="020B0604020202020204" pitchFamily="34" charset="0"/>
              <a:buChar char="•"/>
            </a:pPr>
            <a:r>
              <a:rPr lang="en-GB" sz="1400" dirty="0"/>
              <a:t>4.6 Insolvency/financial default of the owners/managers/charterers or operators of the vessel when at </a:t>
            </a:r>
            <a:r>
              <a:rPr lang="en-GB" sz="1400" dirty="0" smtClean="0"/>
              <a:t>the </a:t>
            </a:r>
            <a:r>
              <a:rPr lang="en-GB" sz="1400" dirty="0"/>
              <a:t>time of loading the insured is aware that this could affect the voyage. However this wont </a:t>
            </a:r>
            <a:r>
              <a:rPr lang="en-GB" sz="1400" dirty="0" smtClean="0"/>
              <a:t>apply when </a:t>
            </a:r>
            <a:r>
              <a:rPr lang="en-GB" sz="1400" dirty="0"/>
              <a:t>the contract of insurance has been assigned to the party claiming under a binding </a:t>
            </a:r>
            <a:r>
              <a:rPr lang="en-GB" sz="1400" dirty="0" smtClean="0"/>
              <a:t>contract i.e</a:t>
            </a:r>
            <a:r>
              <a:rPr lang="en-GB" sz="1400" dirty="0"/>
              <a:t>. Importing under CIF terms</a:t>
            </a:r>
            <a:r>
              <a:rPr lang="en-GB" sz="1400" dirty="0" smtClean="0"/>
              <a:t>!</a:t>
            </a:r>
          </a:p>
          <a:p>
            <a:pPr>
              <a:buFont typeface="Arial" panose="020B0604020202020204" pitchFamily="34" charset="0"/>
              <a:buChar char="•"/>
            </a:pPr>
            <a:r>
              <a:rPr lang="en-GB" sz="1400" dirty="0"/>
              <a:t>4.7 B and C Clauses only – Deliberate Damage/Destruction of the goods by ANY </a:t>
            </a:r>
            <a:r>
              <a:rPr lang="en-GB" sz="1400" dirty="0" smtClean="0"/>
              <a:t>person</a:t>
            </a:r>
          </a:p>
          <a:p>
            <a:pPr>
              <a:buFont typeface="Arial" panose="020B0604020202020204" pitchFamily="34" charset="0"/>
              <a:buChar char="•"/>
            </a:pPr>
            <a:r>
              <a:rPr lang="en-GB" sz="1400" dirty="0"/>
              <a:t>4.8 Use of Atomic/Nuclear Fission device</a:t>
            </a:r>
          </a:p>
          <a:p>
            <a:endParaRPr lang="en-GB" sz="1600" dirty="0"/>
          </a:p>
          <a:p>
            <a:endParaRPr lang="en-GB" sz="1600" dirty="0"/>
          </a:p>
          <a:p>
            <a:endParaRPr lang="en-GB" sz="1600" dirty="0"/>
          </a:p>
          <a:p>
            <a:endParaRPr lang="en-GB" sz="1600" dirty="0"/>
          </a:p>
          <a:p>
            <a:endParaRPr lang="en-GB" sz="1600" dirty="0"/>
          </a:p>
          <a:p>
            <a:pPr>
              <a:buFontTx/>
              <a:buChar char="-"/>
            </a:pPr>
            <a:endParaRPr lang="en-GB" sz="1600" i="1" dirty="0" smtClean="0"/>
          </a:p>
          <a:p>
            <a:pPr>
              <a:buFontTx/>
              <a:buChar char="-"/>
            </a:pPr>
            <a:endParaRPr lang="en-GB" sz="1600" i="1" dirty="0"/>
          </a:p>
          <a:p>
            <a:endParaRPr lang="en-GB" dirty="0"/>
          </a:p>
        </p:txBody>
      </p:sp>
      <p:sp>
        <p:nvSpPr>
          <p:cNvPr id="4" name="Footer Placeholder 3"/>
          <p:cNvSpPr>
            <a:spLocks noGrp="1"/>
          </p:cNvSpPr>
          <p:nvPr>
            <p:ph type="ftr" sz="quarter" idx="10"/>
          </p:nvPr>
        </p:nvSpPr>
        <p:spPr/>
        <p:txBody>
          <a:bodyPr/>
          <a:lstStyle/>
          <a:p>
            <a:pPr>
              <a:defRPr/>
            </a:pPr>
            <a:r>
              <a:rPr lang="en-US" dirty="0" smtClean="0"/>
              <a:t>Presentation title here  00.00.00  page </a:t>
            </a:r>
            <a:fld id="{5F4C7F33-B14E-440E-AFEF-178547A0AAD9}" type="slidenum">
              <a:rPr lang="en-US" smtClean="0"/>
              <a:pPr>
                <a:defRPr/>
              </a:pPr>
              <a:t>6</a:t>
            </a:fld>
            <a:endParaRPr lang="en-US" dirty="0" smtClean="0"/>
          </a:p>
          <a:p>
            <a:pPr>
              <a:defRPr/>
            </a:pPr>
            <a:endParaRPr lang="en-US" dirty="0"/>
          </a:p>
        </p:txBody>
      </p:sp>
    </p:spTree>
    <p:extLst>
      <p:ext uri="{BB962C8B-B14F-4D97-AF65-F5344CB8AC3E}">
        <p14:creationId xmlns:p14="http://schemas.microsoft.com/office/powerpoint/2010/main" val="227514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Marine Cargo - Exclusions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sz="1400" dirty="0" smtClean="0"/>
              <a:t>5  Unseaworthiness </a:t>
            </a:r>
            <a:r>
              <a:rPr lang="en-GB" sz="1400" dirty="0"/>
              <a:t>of vessel where the insured are aware and unfitness of </a:t>
            </a:r>
            <a:r>
              <a:rPr lang="en-GB" sz="1400" dirty="0" smtClean="0"/>
              <a:t>container again </a:t>
            </a:r>
            <a:r>
              <a:rPr lang="en-GB" sz="1400" dirty="0"/>
              <a:t>where the insured is aware but just like the 4.3 if carried out before the insurance takes place or </a:t>
            </a:r>
            <a:r>
              <a:rPr lang="en-GB" sz="1400" dirty="0" smtClean="0"/>
              <a:t>loading </a:t>
            </a:r>
            <a:r>
              <a:rPr lang="en-GB" sz="1400" dirty="0"/>
              <a:t>of container executed by a third party there is </a:t>
            </a:r>
            <a:r>
              <a:rPr lang="en-GB" sz="1400" dirty="0" smtClean="0"/>
              <a:t>cover</a:t>
            </a:r>
          </a:p>
          <a:p>
            <a:pPr>
              <a:buFont typeface="Arial" panose="020B0604020202020204" pitchFamily="34" charset="0"/>
              <a:buChar char="•"/>
            </a:pPr>
            <a:r>
              <a:rPr lang="en-GB" sz="1400" dirty="0"/>
              <a:t>6 WAR </a:t>
            </a:r>
            <a:endParaRPr lang="en-GB" sz="1400" dirty="0" smtClean="0"/>
          </a:p>
          <a:p>
            <a:pPr>
              <a:buFont typeface="Arial" panose="020B0604020202020204" pitchFamily="34" charset="0"/>
              <a:buChar char="•"/>
            </a:pPr>
            <a:r>
              <a:rPr lang="en-GB" sz="1400" dirty="0" smtClean="0"/>
              <a:t>6.1 </a:t>
            </a:r>
            <a:r>
              <a:rPr lang="en-GB" sz="1400" dirty="0"/>
              <a:t>War, Civil War, Revolution, Rebellion, hostile act by a belligerent power</a:t>
            </a:r>
          </a:p>
          <a:p>
            <a:pPr>
              <a:buFont typeface="Arial" panose="020B0604020202020204" pitchFamily="34" charset="0"/>
              <a:buChar char="•"/>
            </a:pPr>
            <a:r>
              <a:rPr lang="en-GB" sz="1400" dirty="0"/>
              <a:t>6.2 Capture, seizure, restraint, detainment</a:t>
            </a:r>
          </a:p>
          <a:p>
            <a:pPr>
              <a:buFont typeface="Arial" panose="020B0604020202020204" pitchFamily="34" charset="0"/>
              <a:buChar char="•"/>
            </a:pPr>
            <a:r>
              <a:rPr lang="en-GB" sz="1400" dirty="0"/>
              <a:t>6.3 derelict mines, </a:t>
            </a:r>
            <a:r>
              <a:rPr lang="en-GB" sz="1400" dirty="0" smtClean="0"/>
              <a:t>torpedoes </a:t>
            </a:r>
            <a:r>
              <a:rPr lang="en-GB" sz="1400" dirty="0" err="1" smtClean="0"/>
              <a:t>etc</a:t>
            </a:r>
            <a:endParaRPr lang="en-GB" sz="1400" dirty="0" smtClean="0"/>
          </a:p>
          <a:p>
            <a:pPr>
              <a:buFont typeface="Arial" panose="020B0604020202020204" pitchFamily="34" charset="0"/>
              <a:buChar char="•"/>
            </a:pPr>
            <a:r>
              <a:rPr lang="en-GB" sz="1400" dirty="0" smtClean="0">
                <a:solidFill>
                  <a:srgbClr val="FF0000"/>
                </a:solidFill>
              </a:rPr>
              <a:t>(This </a:t>
            </a:r>
            <a:r>
              <a:rPr lang="en-GB" sz="1400" dirty="0">
                <a:solidFill>
                  <a:srgbClr val="FF0000"/>
                </a:solidFill>
              </a:rPr>
              <a:t>cover is written back into Marine policies with the Institute War Clauses (Cargo) and Institute War Clauses (Air Cargo) and is usually industry standard to give the cover outside the London Market (i.e. Lloyds</a:t>
            </a:r>
            <a:r>
              <a:rPr lang="en-GB" sz="1400" dirty="0" smtClean="0">
                <a:solidFill>
                  <a:srgbClr val="FF0000"/>
                </a:solidFill>
              </a:rPr>
              <a:t>).)</a:t>
            </a:r>
            <a:endParaRPr lang="en-GB" sz="1400" dirty="0">
              <a:solidFill>
                <a:srgbClr val="FF0000"/>
              </a:solidFill>
            </a:endParaRPr>
          </a:p>
          <a:p>
            <a:pPr>
              <a:buFont typeface="Arial" panose="020B0604020202020204" pitchFamily="34" charset="0"/>
              <a:buChar char="•"/>
            </a:pPr>
            <a:r>
              <a:rPr lang="en-GB" sz="1400" dirty="0"/>
              <a:t>7 Strikes, Riots, Civil Commotion and Terrorism</a:t>
            </a:r>
            <a:endParaRPr lang="en-GB" sz="700" dirty="0"/>
          </a:p>
          <a:p>
            <a:pPr>
              <a:buFont typeface="Arial" panose="020B0604020202020204" pitchFamily="34" charset="0"/>
              <a:buChar char="•"/>
            </a:pPr>
            <a:r>
              <a:rPr lang="en-GB" sz="1400" dirty="0" smtClean="0"/>
              <a:t>(</a:t>
            </a:r>
            <a:r>
              <a:rPr lang="en-GB" sz="1400" dirty="0" smtClean="0">
                <a:solidFill>
                  <a:srgbClr val="FF0000"/>
                </a:solidFill>
              </a:rPr>
              <a:t>Again </a:t>
            </a:r>
            <a:r>
              <a:rPr lang="en-GB" sz="1400" dirty="0">
                <a:solidFill>
                  <a:srgbClr val="FF0000"/>
                </a:solidFill>
              </a:rPr>
              <a:t>with Exclusion 6 it is now common practice to write the above back in under the Institute Strikes Clauses (Cargo) and Institute Strikes Clauses (Air Cargo) but the Lloyds market may differ</a:t>
            </a:r>
            <a:r>
              <a:rPr lang="en-GB" sz="1400" dirty="0" smtClean="0">
                <a:solidFill>
                  <a:srgbClr val="FF0000"/>
                </a:solidFill>
              </a:rPr>
              <a:t>.) </a:t>
            </a:r>
            <a:endParaRPr lang="en-GB" sz="1400" dirty="0">
              <a:solidFill>
                <a:srgbClr val="FF0000"/>
              </a:solidFill>
            </a:endParaRPr>
          </a:p>
          <a:p>
            <a:endParaRPr lang="en-GB" sz="1400" dirty="0"/>
          </a:p>
          <a:p>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7</a:t>
            </a:fld>
            <a:endParaRPr lang="en-US" smtClean="0"/>
          </a:p>
          <a:p>
            <a:pPr>
              <a:defRPr/>
            </a:pPr>
            <a:endParaRPr lang="en-US"/>
          </a:p>
        </p:txBody>
      </p:sp>
    </p:spTree>
    <p:extLst>
      <p:ext uri="{BB962C8B-B14F-4D97-AF65-F5344CB8AC3E}">
        <p14:creationId xmlns:p14="http://schemas.microsoft.com/office/powerpoint/2010/main" val="41332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does cover start and</a:t>
            </a:r>
            <a:br>
              <a:rPr lang="en-GB" dirty="0" smtClean="0"/>
            </a:br>
            <a:r>
              <a:rPr lang="en-GB" dirty="0" smtClean="0"/>
              <a:t> end?</a:t>
            </a:r>
            <a:endParaRPr lang="en-GB" dirty="0"/>
          </a:p>
        </p:txBody>
      </p:sp>
      <p:sp>
        <p:nvSpPr>
          <p:cNvPr id="3" name="Content Placeholder 2"/>
          <p:cNvSpPr>
            <a:spLocks noGrp="1"/>
          </p:cNvSpPr>
          <p:nvPr>
            <p:ph idx="1"/>
          </p:nvPr>
        </p:nvSpPr>
        <p:spPr>
          <a:xfrm>
            <a:off x="683568" y="1988840"/>
            <a:ext cx="6877050" cy="4248150"/>
          </a:xfrm>
        </p:spPr>
        <p:txBody>
          <a:bodyPr/>
          <a:lstStyle/>
          <a:p>
            <a:pPr>
              <a:buFont typeface="Arial" panose="020B0604020202020204" pitchFamily="34" charset="0"/>
              <a:buChar char="•"/>
            </a:pPr>
            <a:r>
              <a:rPr lang="en-GB" dirty="0" smtClean="0"/>
              <a:t>Where does it start? (as per the Duration Clause)</a:t>
            </a:r>
          </a:p>
          <a:p>
            <a:pPr>
              <a:buFont typeface="Arial" panose="020B0604020202020204" pitchFamily="34" charset="0"/>
              <a:buChar char="•"/>
            </a:pPr>
            <a:r>
              <a:rPr lang="en-GB" sz="1400" dirty="0"/>
              <a:t>When the goods are first moved in the Warehouse or place of storage (named in the contract of insurance) for the purpose of immediate loading on to the </a:t>
            </a:r>
            <a:r>
              <a:rPr lang="en-GB" sz="1400" dirty="0" smtClean="0"/>
              <a:t>conveyance</a:t>
            </a:r>
          </a:p>
          <a:p>
            <a:pPr>
              <a:buFont typeface="Arial" panose="020B0604020202020204" pitchFamily="34" charset="0"/>
              <a:buChar char="•"/>
            </a:pPr>
            <a:r>
              <a:rPr lang="en-GB" sz="1400" dirty="0"/>
              <a:t>And End’s whichever of the following shall occur first:</a:t>
            </a:r>
          </a:p>
          <a:p>
            <a:pPr lvl="2">
              <a:buFont typeface="Arial" panose="020B0604020202020204" pitchFamily="34" charset="0"/>
              <a:buChar char="•"/>
            </a:pPr>
            <a:r>
              <a:rPr lang="en-GB" sz="1400" dirty="0"/>
              <a:t>8.1.1   completion of unloading at final warehouse or place of storage named in the contract of </a:t>
            </a:r>
            <a:r>
              <a:rPr lang="en-GB" sz="1400" dirty="0" smtClean="0"/>
              <a:t>insurance</a:t>
            </a:r>
            <a:endParaRPr lang="en-GB" sz="1400" dirty="0"/>
          </a:p>
          <a:p>
            <a:pPr lvl="2">
              <a:buFont typeface="Arial" panose="020B0604020202020204" pitchFamily="34" charset="0"/>
              <a:buChar char="•"/>
            </a:pPr>
            <a:r>
              <a:rPr lang="en-GB" sz="1400" dirty="0"/>
              <a:t>8.1.2   completion of unloading at any other warehouse or place of storage whether prior to or at </a:t>
            </a:r>
            <a:r>
              <a:rPr lang="en-GB" sz="1400" dirty="0" smtClean="0"/>
              <a:t>the </a:t>
            </a:r>
            <a:r>
              <a:rPr lang="en-GB" sz="1400" dirty="0"/>
              <a:t>destination which the assured elect to use for storage outside the ordinary course of transit</a:t>
            </a:r>
          </a:p>
          <a:p>
            <a:pPr lvl="2">
              <a:buFont typeface="Arial" panose="020B0604020202020204" pitchFamily="34" charset="0"/>
              <a:buChar char="•"/>
            </a:pPr>
            <a:r>
              <a:rPr lang="en-GB" sz="1400" dirty="0"/>
              <a:t>8.1.3   When the assured elect to use any carrying vehicle or other conveyance or any container </a:t>
            </a:r>
            <a:r>
              <a:rPr lang="en-GB" sz="1400" dirty="0" smtClean="0"/>
              <a:t>for storage </a:t>
            </a:r>
            <a:r>
              <a:rPr lang="en-GB" sz="1400" dirty="0"/>
              <a:t>other than the ordinary course of transit</a:t>
            </a:r>
          </a:p>
          <a:p>
            <a:pPr lvl="2">
              <a:buFont typeface="Arial" panose="020B0604020202020204" pitchFamily="34" charset="0"/>
              <a:buChar char="•"/>
            </a:pPr>
            <a:r>
              <a:rPr lang="en-GB" sz="1400" dirty="0"/>
              <a:t>8.1.4   On the expiry of 60 days after completion of discharge over side  from the oversea vessel at </a:t>
            </a:r>
            <a:r>
              <a:rPr lang="en-GB" sz="1400" dirty="0" smtClean="0"/>
              <a:t>the final </a:t>
            </a:r>
            <a:r>
              <a:rPr lang="en-GB" sz="1400" dirty="0"/>
              <a:t>port of </a:t>
            </a:r>
            <a:r>
              <a:rPr lang="en-GB" sz="1400" dirty="0" smtClean="0"/>
              <a:t>discharge</a:t>
            </a:r>
          </a:p>
          <a:p>
            <a:pPr lvl="2">
              <a:buFont typeface="Arial" panose="020B0604020202020204" pitchFamily="34" charset="0"/>
              <a:buChar char="•"/>
            </a:pPr>
            <a:r>
              <a:rPr lang="en-GB" sz="1400" dirty="0" smtClean="0"/>
              <a:t>BUT CAN ALSO DEPEND ON THE INCOTERM USED…</a:t>
            </a:r>
            <a:endParaRPr lang="en-GB" sz="1400" dirty="0"/>
          </a:p>
          <a:p>
            <a:pPr lvl="3">
              <a:buFont typeface="Arial" panose="020B0604020202020204" pitchFamily="34" charset="0"/>
              <a:buChar char="•"/>
            </a:pPr>
            <a:endParaRPr lang="en-GB" sz="1400" dirty="0"/>
          </a:p>
          <a:p>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8</a:t>
            </a:fld>
            <a:endParaRPr lang="en-US" smtClean="0"/>
          </a:p>
          <a:p>
            <a:pPr>
              <a:defRPr/>
            </a:pPr>
            <a:endParaRPr lang="en-US"/>
          </a:p>
        </p:txBody>
      </p:sp>
    </p:spTree>
    <p:extLst>
      <p:ext uri="{BB962C8B-B14F-4D97-AF65-F5344CB8AC3E}">
        <p14:creationId xmlns:p14="http://schemas.microsoft.com/office/powerpoint/2010/main" val="174630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Incoterms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1400" dirty="0"/>
              <a:t>INCOTERMS set out to establish the responsibilities and obligations of both the buyer and the seller when they become involved in an international commercial transaction.</a:t>
            </a:r>
          </a:p>
          <a:p>
            <a:pPr>
              <a:buFont typeface="Arial" panose="020B0604020202020204" pitchFamily="34" charset="0"/>
              <a:buChar char="•"/>
            </a:pPr>
            <a:r>
              <a:rPr lang="en-GB" sz="1400" dirty="0" smtClean="0"/>
              <a:t>The </a:t>
            </a:r>
            <a:r>
              <a:rPr lang="en-GB" sz="1400" dirty="0"/>
              <a:t>purpose of </a:t>
            </a:r>
            <a:r>
              <a:rPr lang="en-GB" sz="1400" dirty="0">
                <a:solidFill>
                  <a:srgbClr val="FF0000"/>
                </a:solidFill>
              </a:rPr>
              <a:t>In</a:t>
            </a:r>
            <a:r>
              <a:rPr lang="en-GB" sz="1400" dirty="0"/>
              <a:t>ternational </a:t>
            </a:r>
            <a:r>
              <a:rPr lang="en-GB" sz="1400" dirty="0">
                <a:solidFill>
                  <a:srgbClr val="FF0000"/>
                </a:solidFill>
              </a:rPr>
              <a:t>Co</a:t>
            </a:r>
            <a:r>
              <a:rPr lang="en-GB" sz="1400" dirty="0"/>
              <a:t>mmercial </a:t>
            </a:r>
            <a:r>
              <a:rPr lang="en-GB" sz="1400" dirty="0">
                <a:solidFill>
                  <a:srgbClr val="FF0000"/>
                </a:solidFill>
              </a:rPr>
              <a:t>Terms</a:t>
            </a:r>
            <a:r>
              <a:rPr lang="en-GB" sz="1400" dirty="0"/>
              <a:t> is to provide a set of common international rules for the interpretation of the most commonly used trade terms in </a:t>
            </a:r>
            <a:r>
              <a:rPr lang="en-GB" sz="1400" dirty="0" smtClean="0"/>
              <a:t>international trade</a:t>
            </a:r>
          </a:p>
          <a:p>
            <a:pPr>
              <a:buFont typeface="Arial" panose="020B0604020202020204" pitchFamily="34" charset="0"/>
              <a:buChar char="•"/>
            </a:pPr>
            <a:r>
              <a:rPr lang="en-GB" sz="1400" dirty="0" smtClean="0"/>
              <a:t>Helps avoid differing interpretations and problems with language barriers</a:t>
            </a:r>
          </a:p>
          <a:p>
            <a:pPr>
              <a:buFont typeface="Arial" panose="020B0604020202020204" pitchFamily="34" charset="0"/>
              <a:buChar char="•"/>
            </a:pPr>
            <a:r>
              <a:rPr lang="en-GB" sz="1400" dirty="0" smtClean="0"/>
              <a:t> They are not compulsory</a:t>
            </a:r>
          </a:p>
          <a:p>
            <a:pPr>
              <a:buFont typeface="Arial" panose="020B0604020202020204" pitchFamily="34" charset="0"/>
              <a:buChar char="•"/>
            </a:pPr>
            <a:r>
              <a:rPr lang="en-GB" sz="1400" dirty="0" smtClean="0"/>
              <a:t>4 out of the 11 Incoterms are specifically designed for Marine Transits</a:t>
            </a:r>
          </a:p>
          <a:p>
            <a:pPr>
              <a:buFont typeface="Arial" panose="020B0604020202020204" pitchFamily="34" charset="0"/>
              <a:buChar char="•"/>
            </a:pPr>
            <a:endParaRPr lang="en-GB" dirty="0"/>
          </a:p>
        </p:txBody>
      </p:sp>
      <p:sp>
        <p:nvSpPr>
          <p:cNvPr id="4" name="Footer Placeholder 3"/>
          <p:cNvSpPr>
            <a:spLocks noGrp="1"/>
          </p:cNvSpPr>
          <p:nvPr>
            <p:ph type="ftr" sz="quarter" idx="10"/>
          </p:nvPr>
        </p:nvSpPr>
        <p:spPr/>
        <p:txBody>
          <a:bodyPr/>
          <a:lstStyle/>
          <a:p>
            <a:pPr>
              <a:defRPr/>
            </a:pPr>
            <a:r>
              <a:rPr lang="en-US" smtClean="0"/>
              <a:t>Presentation title here  00.00.00  page </a:t>
            </a:r>
            <a:fld id="{5F4C7F33-B14E-440E-AFEF-178547A0AAD9}" type="slidenum">
              <a:rPr lang="en-US" smtClean="0"/>
              <a:pPr>
                <a:defRPr/>
              </a:pPr>
              <a:t>9</a:t>
            </a:fld>
            <a:endParaRPr lang="en-US" smtClean="0"/>
          </a:p>
          <a:p>
            <a:pPr>
              <a:defRPr/>
            </a:pP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518978"/>
            <a:ext cx="3351101" cy="2183098"/>
          </a:xfrm>
          <a:prstGeom prst="rect">
            <a:avLst/>
          </a:prstGeom>
        </p:spPr>
      </p:pic>
    </p:spTree>
    <p:extLst>
      <p:ext uri="{BB962C8B-B14F-4D97-AF65-F5344CB8AC3E}">
        <p14:creationId xmlns:p14="http://schemas.microsoft.com/office/powerpoint/2010/main" val="26285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Aviva PowerPoint templates">
  <a:themeElements>
    <a:clrScheme name="Aviva powerpoint template 1">
      <a:dk1>
        <a:srgbClr val="000000"/>
      </a:dk1>
      <a:lt1>
        <a:srgbClr val="FFD900"/>
      </a:lt1>
      <a:dk2>
        <a:srgbClr val="004FB6"/>
      </a:dk2>
      <a:lt2>
        <a:srgbClr val="FFD900"/>
      </a:lt2>
      <a:accent1>
        <a:srgbClr val="004FB6"/>
      </a:accent1>
      <a:accent2>
        <a:srgbClr val="4462AD"/>
      </a:accent2>
      <a:accent3>
        <a:srgbClr val="FFE9AA"/>
      </a:accent3>
      <a:accent4>
        <a:srgbClr val="000000"/>
      </a:accent4>
      <a:accent5>
        <a:srgbClr val="AAB2D7"/>
      </a:accent5>
      <a:accent6>
        <a:srgbClr val="3D589C"/>
      </a:accent6>
      <a:hlink>
        <a:srgbClr val="8296C8"/>
      </a:hlink>
      <a:folHlink>
        <a:srgbClr val="C0CADC"/>
      </a:folHlink>
    </a:clrScheme>
    <a:fontScheme name="Aviv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viva powerpoint template 1">
        <a:dk1>
          <a:srgbClr val="000000"/>
        </a:dk1>
        <a:lt1>
          <a:srgbClr val="FFD900"/>
        </a:lt1>
        <a:dk2>
          <a:srgbClr val="004FB6"/>
        </a:dk2>
        <a:lt2>
          <a:srgbClr val="FFD900"/>
        </a:lt2>
        <a:accent1>
          <a:srgbClr val="004FB6"/>
        </a:accent1>
        <a:accent2>
          <a:srgbClr val="4462AD"/>
        </a:accent2>
        <a:accent3>
          <a:srgbClr val="FFE9AA"/>
        </a:accent3>
        <a:accent4>
          <a:srgbClr val="000000"/>
        </a:accent4>
        <a:accent5>
          <a:srgbClr val="AAB2D7"/>
        </a:accent5>
        <a:accent6>
          <a:srgbClr val="3D589C"/>
        </a:accent6>
        <a:hlink>
          <a:srgbClr val="8296C8"/>
        </a:hlink>
        <a:folHlink>
          <a:srgbClr val="C0CA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alf slide title">
  <a:themeElements>
    <a:clrScheme name="Half slide title 1">
      <a:dk1>
        <a:srgbClr val="000000"/>
      </a:dk1>
      <a:lt1>
        <a:srgbClr val="FFD900"/>
      </a:lt1>
      <a:dk2>
        <a:srgbClr val="004FB6"/>
      </a:dk2>
      <a:lt2>
        <a:srgbClr val="FFDE17"/>
      </a:lt2>
      <a:accent1>
        <a:srgbClr val="004FB6"/>
      </a:accent1>
      <a:accent2>
        <a:srgbClr val="4462AD"/>
      </a:accent2>
      <a:accent3>
        <a:srgbClr val="FFE9AA"/>
      </a:accent3>
      <a:accent4>
        <a:srgbClr val="000000"/>
      </a:accent4>
      <a:accent5>
        <a:srgbClr val="AAB2D7"/>
      </a:accent5>
      <a:accent6>
        <a:srgbClr val="3D589C"/>
      </a:accent6>
      <a:hlink>
        <a:srgbClr val="8296C8"/>
      </a:hlink>
      <a:folHlink>
        <a:srgbClr val="C0CADC"/>
      </a:folHlink>
    </a:clrScheme>
    <a:fontScheme name="Half slide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lf slide title 1">
        <a:dk1>
          <a:srgbClr val="000000"/>
        </a:dk1>
        <a:lt1>
          <a:srgbClr val="FFD900"/>
        </a:lt1>
        <a:dk2>
          <a:srgbClr val="004FB6"/>
        </a:dk2>
        <a:lt2>
          <a:srgbClr val="FFDE17"/>
        </a:lt2>
        <a:accent1>
          <a:srgbClr val="004FB6"/>
        </a:accent1>
        <a:accent2>
          <a:srgbClr val="4462AD"/>
        </a:accent2>
        <a:accent3>
          <a:srgbClr val="FFE9AA"/>
        </a:accent3>
        <a:accent4>
          <a:srgbClr val="000000"/>
        </a:accent4>
        <a:accent5>
          <a:srgbClr val="AAB2D7"/>
        </a:accent5>
        <a:accent6>
          <a:srgbClr val="3D589C"/>
        </a:accent6>
        <a:hlink>
          <a:srgbClr val="8296C8"/>
        </a:hlink>
        <a:folHlink>
          <a:srgbClr val="C0CA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 logo title">
  <a:themeElements>
    <a:clrScheme name="No logo title 1">
      <a:dk1>
        <a:srgbClr val="000000"/>
      </a:dk1>
      <a:lt1>
        <a:srgbClr val="FFD900"/>
      </a:lt1>
      <a:dk2>
        <a:srgbClr val="004FB6"/>
      </a:dk2>
      <a:lt2>
        <a:srgbClr val="FFDE17"/>
      </a:lt2>
      <a:accent1>
        <a:srgbClr val="004FB6"/>
      </a:accent1>
      <a:accent2>
        <a:srgbClr val="4462AD"/>
      </a:accent2>
      <a:accent3>
        <a:srgbClr val="FFE9AA"/>
      </a:accent3>
      <a:accent4>
        <a:srgbClr val="000000"/>
      </a:accent4>
      <a:accent5>
        <a:srgbClr val="AAB2D7"/>
      </a:accent5>
      <a:accent6>
        <a:srgbClr val="3D589C"/>
      </a:accent6>
      <a:hlink>
        <a:srgbClr val="8296C8"/>
      </a:hlink>
      <a:folHlink>
        <a:srgbClr val="C0CADC"/>
      </a:folHlink>
    </a:clrScheme>
    <a:fontScheme name="No logo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 logo title 1">
        <a:dk1>
          <a:srgbClr val="000000"/>
        </a:dk1>
        <a:lt1>
          <a:srgbClr val="FFD900"/>
        </a:lt1>
        <a:dk2>
          <a:srgbClr val="004FB6"/>
        </a:dk2>
        <a:lt2>
          <a:srgbClr val="FFDE17"/>
        </a:lt2>
        <a:accent1>
          <a:srgbClr val="004FB6"/>
        </a:accent1>
        <a:accent2>
          <a:srgbClr val="4462AD"/>
        </a:accent2>
        <a:accent3>
          <a:srgbClr val="FFE9AA"/>
        </a:accent3>
        <a:accent4>
          <a:srgbClr val="000000"/>
        </a:accent4>
        <a:accent5>
          <a:srgbClr val="AAB2D7"/>
        </a:accent5>
        <a:accent6>
          <a:srgbClr val="3D589C"/>
        </a:accent6>
        <a:hlink>
          <a:srgbClr val="8296C8"/>
        </a:hlink>
        <a:folHlink>
          <a:srgbClr val="C0CA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tro title">
  <a:themeElements>
    <a:clrScheme name="Intro title 1">
      <a:dk1>
        <a:srgbClr val="000000"/>
      </a:dk1>
      <a:lt1>
        <a:srgbClr val="FFD900"/>
      </a:lt1>
      <a:dk2>
        <a:srgbClr val="004FB6"/>
      </a:dk2>
      <a:lt2>
        <a:srgbClr val="FFDE17"/>
      </a:lt2>
      <a:accent1>
        <a:srgbClr val="004FB6"/>
      </a:accent1>
      <a:accent2>
        <a:srgbClr val="4462AD"/>
      </a:accent2>
      <a:accent3>
        <a:srgbClr val="FFE9AA"/>
      </a:accent3>
      <a:accent4>
        <a:srgbClr val="000000"/>
      </a:accent4>
      <a:accent5>
        <a:srgbClr val="AAB2D7"/>
      </a:accent5>
      <a:accent6>
        <a:srgbClr val="3D589C"/>
      </a:accent6>
      <a:hlink>
        <a:srgbClr val="8296C8"/>
      </a:hlink>
      <a:folHlink>
        <a:srgbClr val="C0CADC"/>
      </a:folHlink>
    </a:clrScheme>
    <a:fontScheme name="Intro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ro title 1">
        <a:dk1>
          <a:srgbClr val="000000"/>
        </a:dk1>
        <a:lt1>
          <a:srgbClr val="FFD900"/>
        </a:lt1>
        <a:dk2>
          <a:srgbClr val="004FB6"/>
        </a:dk2>
        <a:lt2>
          <a:srgbClr val="FFDE17"/>
        </a:lt2>
        <a:accent1>
          <a:srgbClr val="004FB6"/>
        </a:accent1>
        <a:accent2>
          <a:srgbClr val="4462AD"/>
        </a:accent2>
        <a:accent3>
          <a:srgbClr val="FFE9AA"/>
        </a:accent3>
        <a:accent4>
          <a:srgbClr val="000000"/>
        </a:accent4>
        <a:accent5>
          <a:srgbClr val="AAB2D7"/>
        </a:accent5>
        <a:accent6>
          <a:srgbClr val="3D589C"/>
        </a:accent6>
        <a:hlink>
          <a:srgbClr val="8296C8"/>
        </a:hlink>
        <a:folHlink>
          <a:srgbClr val="C0CAD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Aviva PowerPoint templates</Template>
  <TotalTime>1443</TotalTime>
  <Words>2365</Words>
  <Application>Microsoft Office PowerPoint</Application>
  <PresentationFormat>On-screen Show (4:3)</PresentationFormat>
  <Paragraphs>294</Paragraphs>
  <Slides>28</Slides>
  <Notes>1</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Aviva PowerPoint templates</vt:lpstr>
      <vt:lpstr>Half slide title</vt:lpstr>
      <vt:lpstr>No logo title</vt:lpstr>
      <vt:lpstr>Intro title</vt:lpstr>
      <vt:lpstr>PowerPoint Presentation</vt:lpstr>
      <vt:lpstr>What is Marine Insurance?</vt:lpstr>
      <vt:lpstr>Marine Cargo</vt:lpstr>
      <vt:lpstr>Institute Cargo Clauses (ICC)</vt:lpstr>
      <vt:lpstr>ICC A, B and C – Comparison</vt:lpstr>
      <vt:lpstr>Marine Cargo - Exclusions</vt:lpstr>
      <vt:lpstr>Marine Cargo - Exclusions</vt:lpstr>
      <vt:lpstr>Where does cover start and  end?</vt:lpstr>
      <vt:lpstr>Incoterms</vt:lpstr>
      <vt:lpstr>Incoterms</vt:lpstr>
      <vt:lpstr>Most common Incoterms used</vt:lpstr>
      <vt:lpstr>Stockthroughput</vt:lpstr>
      <vt:lpstr>Other Extensions to Cargo Products</vt:lpstr>
      <vt:lpstr>Why Insure Cargo? Overcoming obstacles</vt:lpstr>
      <vt:lpstr>Why Insure Cargo? Overcoming obstacles </vt:lpstr>
      <vt:lpstr>PowerPoint Presentation</vt:lpstr>
      <vt:lpstr>PowerPoint Presentation</vt:lpstr>
      <vt:lpstr>What information do you require to receive the most competitive terms for marine cargo policies? </vt:lpstr>
      <vt:lpstr>What information do you require to receive the most competitive terms for marine cargo policies?</vt:lpstr>
      <vt:lpstr>Marine Haulage and Freight</vt:lpstr>
      <vt:lpstr>All Risks Cover</vt:lpstr>
      <vt:lpstr>RHA Conditions</vt:lpstr>
      <vt:lpstr>CMR Conditions</vt:lpstr>
      <vt:lpstr>BIFA</vt:lpstr>
      <vt:lpstr>UKWA</vt:lpstr>
      <vt:lpstr>Added Extras </vt:lpstr>
      <vt:lpstr>Exclusions</vt:lpstr>
      <vt:lpstr>PowerPoint Presentation</vt:lpstr>
    </vt:vector>
  </TitlesOfParts>
  <Company>Aviva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Ryan</dc:creator>
  <dc:description>Templates by Operandi Limited</dc:description>
  <cp:lastModifiedBy>Venetia Morrison</cp:lastModifiedBy>
  <cp:revision>98</cp:revision>
  <dcterms:created xsi:type="dcterms:W3CDTF">2013-02-13T09:42:26Z</dcterms:created>
  <dcterms:modified xsi:type="dcterms:W3CDTF">2016-03-24T11:47:16Z</dcterms:modified>
</cp:coreProperties>
</file>