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Lst>
  <p:notesMasterIdLst>
    <p:notesMasterId r:id="rId19"/>
  </p:notesMasterIdLst>
  <p:handoutMasterIdLst>
    <p:handoutMasterId r:id="rId20"/>
  </p:handoutMasterIdLst>
  <p:sldIdLst>
    <p:sldId id="278" r:id="rId2"/>
    <p:sldId id="308" r:id="rId3"/>
    <p:sldId id="306" r:id="rId4"/>
    <p:sldId id="323" r:id="rId5"/>
    <p:sldId id="311" r:id="rId6"/>
    <p:sldId id="349" r:id="rId7"/>
    <p:sldId id="324" r:id="rId8"/>
    <p:sldId id="330" r:id="rId9"/>
    <p:sldId id="309" r:id="rId10"/>
    <p:sldId id="339" r:id="rId11"/>
    <p:sldId id="332" r:id="rId12"/>
    <p:sldId id="334" r:id="rId13"/>
    <p:sldId id="343" r:id="rId14"/>
    <p:sldId id="342" r:id="rId15"/>
    <p:sldId id="348" r:id="rId16"/>
    <p:sldId id="340" r:id="rId17"/>
    <p:sldId id="329"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unningham Lindsey" initials="C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7DB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42" autoAdjust="0"/>
    <p:restoredTop sz="98837" autoAdjust="0"/>
  </p:normalViewPr>
  <p:slideViewPr>
    <p:cSldViewPr snapToObjects="1">
      <p:cViewPr>
        <p:scale>
          <a:sx n="50" d="100"/>
          <a:sy n="50" d="100"/>
        </p:scale>
        <p:origin x="-2508" y="-966"/>
      </p:cViewPr>
      <p:guideLst>
        <p:guide orient="horz" pos="2160"/>
        <p:guide orient="horz" pos="232"/>
        <p:guide orient="horz" pos="1094"/>
        <p:guide pos="2880"/>
        <p:guide pos="272"/>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41" d="100"/>
          <a:sy n="41" d="100"/>
        </p:scale>
        <p:origin x="-2395" y="-77"/>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F2BA61A-F3DE-4BB4-85DF-C1AC33FE21FC}" type="datetimeFigureOut">
              <a:rPr lang="en-GB"/>
              <a:pPr>
                <a:defRPr/>
              </a:pPr>
              <a:t>30/11/2016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E4274D5-5F4B-492A-A985-C065DB2A3CAE}"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C481A69-1417-4A83-A0E6-BB50903CD184}" type="datetimeFigureOut">
              <a:rPr lang="en-GB"/>
              <a:pPr>
                <a:defRPr/>
              </a:pPr>
              <a:t>30/11/2016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4407375-1499-45E6-A608-C53053F85E7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4407375-1499-45E6-A608-C53053F85E7E}" type="slidenum">
              <a:rPr lang="en-GB" smtClean="0"/>
              <a:pPr>
                <a:defRPr/>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River cart burst its banks</a:t>
            </a:r>
            <a:endParaRPr lang="en-GB" dirty="0"/>
          </a:p>
        </p:txBody>
      </p:sp>
      <p:sp>
        <p:nvSpPr>
          <p:cNvPr id="4" name="Slide Number Placeholder 3"/>
          <p:cNvSpPr>
            <a:spLocks noGrp="1"/>
          </p:cNvSpPr>
          <p:nvPr>
            <p:ph type="sldNum" sz="quarter" idx="10"/>
          </p:nvPr>
        </p:nvSpPr>
        <p:spPr/>
        <p:txBody>
          <a:bodyPr/>
          <a:lstStyle/>
          <a:p>
            <a:pPr>
              <a:defRPr/>
            </a:pPr>
            <a:fld id="{34407375-1499-45E6-A608-C53053F85E7E}" type="slidenum">
              <a:rPr lang="en-GB" smtClean="0"/>
              <a:pPr>
                <a:defRPr/>
              </a:pPr>
              <a:t>15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Read the screen</a:t>
            </a:r>
            <a:endParaRPr lang="en-GB" dirty="0"/>
          </a:p>
        </p:txBody>
      </p:sp>
      <p:sp>
        <p:nvSpPr>
          <p:cNvPr id="4" name="Slide Number Placeholder 3"/>
          <p:cNvSpPr>
            <a:spLocks noGrp="1"/>
          </p:cNvSpPr>
          <p:nvPr>
            <p:ph type="sldNum" sz="quarter" idx="10"/>
          </p:nvPr>
        </p:nvSpPr>
        <p:spPr/>
        <p:txBody>
          <a:bodyPr/>
          <a:lstStyle/>
          <a:p>
            <a:pPr>
              <a:defRPr/>
            </a:pPr>
            <a:fld id="{34407375-1499-45E6-A608-C53053F85E7E}" type="slidenum">
              <a:rPr lang="en-GB" smtClean="0"/>
              <a:pPr>
                <a:defRPr/>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b="0" dirty="0" smtClean="0"/>
              <a:t>A widespread weather event will stretch everyone – the public, businesses, the emergency services, local government, insurers and their agents and suppliers. </a:t>
            </a:r>
          </a:p>
          <a:p>
            <a:endParaRPr lang="en-GB" b="0" dirty="0" smtClean="0"/>
          </a:p>
          <a:p>
            <a:r>
              <a:rPr lang="en-GB" b="0" dirty="0" smtClean="0"/>
              <a:t>An immediate response sets the scene but be ready for the long haul.</a:t>
            </a:r>
          </a:p>
          <a:p>
            <a:endParaRPr lang="en-GB" b="0" dirty="0" smtClean="0"/>
          </a:p>
          <a:p>
            <a:r>
              <a:rPr lang="en-GB" b="0" dirty="0" smtClean="0"/>
              <a:t> </a:t>
            </a:r>
          </a:p>
          <a:p>
            <a:r>
              <a:rPr lang="en-GB" sz="1200" kern="1200" dirty="0" smtClean="0">
                <a:solidFill>
                  <a:schemeClr val="tx1"/>
                </a:solidFill>
                <a:latin typeface="+mn-lt"/>
                <a:ea typeface="+mn-ea"/>
                <a:cs typeface="+mn-cs"/>
              </a:rPr>
              <a:t>There are two main types of surge. 'National' e.g. a Big Freeze and 'local' e.g. a Flood. The following relates to a 'local' event.</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There is usually some warning but it will only be a few days at most. The scale of the incident will still be difficult to estimate until the event itself is under way.</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1.  Primary response (immediate) - by local commercial property team</a:t>
            </a:r>
          </a:p>
          <a:p>
            <a:r>
              <a:rPr lang="en-GB" sz="1200" kern="1200" dirty="0" smtClean="0">
                <a:solidFill>
                  <a:schemeClr val="tx1"/>
                </a:solidFill>
                <a:latin typeface="+mn-lt"/>
                <a:ea typeface="+mn-ea"/>
                <a:cs typeface="+mn-cs"/>
              </a:rPr>
              <a:t>2.  Secondary response (24 hours) - by Surge Response Team, adjusters and claims techs who are on permanent standby and contractually obliged to front up at any location by 9am the next day. They hold the ground whilst we get the next phase organised and this allows the local team to progress to the next stage - the office to get reports / suppliers sorted.</a:t>
            </a:r>
          </a:p>
          <a:p>
            <a:r>
              <a:rPr lang="en-GB" sz="1200" kern="1200" dirty="0" smtClean="0">
                <a:solidFill>
                  <a:schemeClr val="tx1"/>
                </a:solidFill>
                <a:latin typeface="+mn-lt"/>
                <a:ea typeface="+mn-ea"/>
                <a:cs typeface="+mn-cs"/>
              </a:rPr>
              <a:t>3.  Third level response (72 hours) - large numbers of visiting adjusters from other branches. We cycle these guys through for short bursts of 3 days max so that everyone goes home with a small and manageable number of complex surge claims rather than being overwhelmed by a large volume and therefore not delivering the right focus.</a:t>
            </a:r>
          </a:p>
          <a:p>
            <a:r>
              <a:rPr lang="en-GB" sz="1200" kern="1200" dirty="0" smtClean="0">
                <a:solidFill>
                  <a:schemeClr val="tx1"/>
                </a:solidFill>
                <a:latin typeface="+mn-lt"/>
                <a:ea typeface="+mn-ea"/>
                <a:cs typeface="+mn-cs"/>
              </a:rPr>
              <a:t>4.  Fourth level response (2 weeks)  - if required we can pull on large numbers of ex pat adjusters from around the CL Group. </a:t>
            </a:r>
          </a:p>
          <a:p>
            <a:r>
              <a:rPr lang="en-GB" sz="1200" kern="1200" dirty="0" smtClean="0">
                <a:solidFill>
                  <a:schemeClr val="tx1"/>
                </a:solidFill>
                <a:latin typeface="+mn-lt"/>
                <a:ea typeface="+mn-ea"/>
                <a:cs typeface="+mn-cs"/>
              </a:rPr>
              <a:t>5.  Fifth level response (2 weeks) - if required we can pull on our 'Surge Army' which is a relatively large group of experienced and qualified adjusters who do not currently do loss adjusting for their day jobs e.g. Trainers and auditors etc.  They are already equipped and trained with up to date techniques in anticipation of any deployment. </a:t>
            </a:r>
          </a:p>
          <a:p>
            <a:endParaRPr lang="en-GB" dirty="0" smtClean="0"/>
          </a:p>
          <a:p>
            <a:r>
              <a:rPr lang="en-GB" dirty="0" smtClean="0"/>
              <a:t>SME – FAS for stock and BI advice so ICW strategy can be developed quickly </a:t>
            </a:r>
            <a:endParaRPr lang="en-GB" dirty="0"/>
          </a:p>
        </p:txBody>
      </p:sp>
      <p:sp>
        <p:nvSpPr>
          <p:cNvPr id="4" name="Slide Number Placeholder 3"/>
          <p:cNvSpPr>
            <a:spLocks noGrp="1"/>
          </p:cNvSpPr>
          <p:nvPr>
            <p:ph type="sldNum" sz="quarter" idx="10"/>
          </p:nvPr>
        </p:nvSpPr>
        <p:spPr/>
        <p:txBody>
          <a:bodyPr/>
          <a:lstStyle/>
          <a:p>
            <a:pPr>
              <a:defRPr/>
            </a:pPr>
            <a:fld id="{34407375-1499-45E6-A608-C53053F85E7E}" type="slidenum">
              <a:rPr lang="en-GB" smtClean="0"/>
              <a:pPr>
                <a:defRPr/>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Read the screen</a:t>
            </a:r>
            <a:endParaRPr lang="en-GB" dirty="0"/>
          </a:p>
        </p:txBody>
      </p:sp>
      <p:sp>
        <p:nvSpPr>
          <p:cNvPr id="4" name="Slide Number Placeholder 3"/>
          <p:cNvSpPr>
            <a:spLocks noGrp="1"/>
          </p:cNvSpPr>
          <p:nvPr>
            <p:ph type="sldNum" sz="quarter" idx="10"/>
          </p:nvPr>
        </p:nvSpPr>
        <p:spPr/>
        <p:txBody>
          <a:bodyPr/>
          <a:lstStyle/>
          <a:p>
            <a:pPr>
              <a:defRPr/>
            </a:pPr>
            <a:fld id="{34407375-1499-45E6-A608-C53053F85E7E}" type="slidenum">
              <a:rPr lang="en-GB" smtClean="0"/>
              <a:pPr>
                <a:defRPr/>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sz="1200" dirty="0" smtClean="0"/>
              <a:t>Stages in the life of a claim:</a:t>
            </a:r>
          </a:p>
          <a:p>
            <a:endParaRPr lang="en-GB" sz="1200" dirty="0" smtClean="0"/>
          </a:p>
          <a:p>
            <a:r>
              <a:rPr lang="en-GB" sz="1200" dirty="0" smtClean="0"/>
              <a:t>The beginning:</a:t>
            </a:r>
            <a:endParaRPr lang="en-GB" sz="1200" b="0" dirty="0" smtClean="0"/>
          </a:p>
          <a:p>
            <a:r>
              <a:rPr lang="en-GB" sz="1200" b="0" dirty="0" smtClean="0"/>
              <a:t>Understanding the needs of the Insured – triage – right person, right place, right claim. </a:t>
            </a:r>
            <a:r>
              <a:rPr lang="en-GB" sz="1200" b="1" dirty="0" smtClean="0">
                <a:solidFill>
                  <a:srgbClr val="FF0000"/>
                </a:solidFill>
              </a:rPr>
              <a:t>VULNERABLE CUSTOMERS</a:t>
            </a:r>
          </a:p>
          <a:p>
            <a:r>
              <a:rPr lang="en-GB" sz="1200" b="0" dirty="0" smtClean="0"/>
              <a:t>Building trust</a:t>
            </a:r>
          </a:p>
          <a:p>
            <a:r>
              <a:rPr lang="en-GB" sz="1200" b="0" dirty="0" smtClean="0"/>
              <a:t>Confirming cover and reducing uncertainty. </a:t>
            </a:r>
            <a:r>
              <a:rPr lang="en-GB" sz="1200" b="1" dirty="0" smtClean="0"/>
              <a:t>SQUEEZING THE FIRST STAGE</a:t>
            </a:r>
          </a:p>
          <a:p>
            <a:r>
              <a:rPr lang="en-GB" sz="1200" b="0" dirty="0" smtClean="0"/>
              <a:t>Investing time and money in the Insured.</a:t>
            </a:r>
          </a:p>
          <a:p>
            <a:r>
              <a:rPr lang="en-GB" sz="1200" b="0" dirty="0" smtClean="0"/>
              <a:t>Mobilising and managing the supply chain</a:t>
            </a:r>
          </a:p>
          <a:p>
            <a:r>
              <a:rPr lang="en-GB" sz="1200" dirty="0" smtClean="0"/>
              <a:t>The middle:</a:t>
            </a:r>
          </a:p>
          <a:p>
            <a:r>
              <a:rPr lang="en-GB" sz="1200" b="0" dirty="0" smtClean="0"/>
              <a:t>Avoiding the middle age sag – project managers and case reviews.</a:t>
            </a:r>
          </a:p>
          <a:p>
            <a:r>
              <a:rPr lang="en-GB" sz="1200" b="0" dirty="0" smtClean="0"/>
              <a:t>Momentum is critical, supported by effective SLAs</a:t>
            </a:r>
          </a:p>
          <a:p>
            <a:r>
              <a:rPr lang="en-GB" sz="1200" dirty="0" smtClean="0"/>
              <a:t>The end:</a:t>
            </a:r>
          </a:p>
          <a:p>
            <a:r>
              <a:rPr lang="en-GB" sz="1200" b="0" dirty="0" smtClean="0"/>
              <a:t>Providing information and shared confidence in the outcome -  Optimum Settlement Time</a:t>
            </a:r>
          </a:p>
          <a:p>
            <a:r>
              <a:rPr lang="en-GB" sz="1200" b="0" dirty="0" smtClean="0"/>
              <a:t>Learning from the experience – feedback and planning</a:t>
            </a:r>
          </a:p>
          <a:p>
            <a:endParaRPr lang="en-GB" sz="1200" b="0" dirty="0" smtClean="0"/>
          </a:p>
          <a:p>
            <a:pPr marL="457200" indent="-457200">
              <a:buFont typeface="+mj-lt"/>
              <a:buAutoNum type="arabicPeriod"/>
            </a:pPr>
            <a:r>
              <a:rPr lang="en-GB" sz="1400" dirty="0" smtClean="0"/>
              <a:t>Post Visit Phase Activity</a:t>
            </a:r>
          </a:p>
          <a:p>
            <a:pPr marL="635000" lvl="1" indent="-457200"/>
            <a:r>
              <a:rPr lang="en-GB" sz="1400" dirty="0" smtClean="0"/>
              <a:t>Ensuring we build on the good start we’ve made</a:t>
            </a:r>
          </a:p>
          <a:p>
            <a:pPr marL="457200" indent="-457200">
              <a:buFont typeface="+mj-lt"/>
              <a:buAutoNum type="arabicPeriod"/>
            </a:pPr>
            <a:r>
              <a:rPr lang="en-GB" sz="1400" dirty="0" smtClean="0"/>
              <a:t>Capacity</a:t>
            </a:r>
          </a:p>
          <a:p>
            <a:pPr marL="635000" lvl="1" indent="-457200">
              <a:buFont typeface="Arial" pitchFamily="34" charset="0"/>
              <a:buChar char="•"/>
            </a:pPr>
            <a:r>
              <a:rPr lang="en-GB" sz="1400" dirty="0" smtClean="0"/>
              <a:t>Maintaining capacity to deal with the possibility of further surge events</a:t>
            </a:r>
          </a:p>
          <a:p>
            <a:pPr marL="635000" lvl="1" indent="-457200">
              <a:buFont typeface="Arial" pitchFamily="34" charset="0"/>
              <a:buChar char="•"/>
            </a:pPr>
            <a:r>
              <a:rPr lang="en-GB" sz="1400" dirty="0" smtClean="0"/>
              <a:t>Ensuring capacity during the reinstatement phase</a:t>
            </a:r>
          </a:p>
          <a:p>
            <a:pPr marL="457200" indent="-457200">
              <a:buFont typeface="+mj-lt"/>
              <a:buAutoNum type="arabicPeriod"/>
            </a:pPr>
            <a:r>
              <a:rPr lang="en-GB" sz="1400" dirty="0" smtClean="0"/>
              <a:t>Cash flow</a:t>
            </a:r>
          </a:p>
          <a:p>
            <a:pPr marL="635000" lvl="1" indent="-457200">
              <a:buFont typeface="Arial" pitchFamily="34" charset="0"/>
              <a:buChar char="•"/>
            </a:pPr>
            <a:r>
              <a:rPr lang="en-GB" sz="1400" dirty="0" smtClean="0"/>
              <a:t>Cunningham Lindsey working capital</a:t>
            </a:r>
          </a:p>
          <a:p>
            <a:pPr marL="635000" lvl="1" indent="-457200">
              <a:buFont typeface="Arial" pitchFamily="34" charset="0"/>
              <a:buChar char="•"/>
            </a:pPr>
            <a:r>
              <a:rPr lang="en-GB" sz="1400" dirty="0" smtClean="0"/>
              <a:t>Building contractors</a:t>
            </a:r>
          </a:p>
          <a:p>
            <a:pPr marL="635000" lvl="1" indent="-457200">
              <a:buFont typeface="Arial" pitchFamily="34" charset="0"/>
              <a:buChar char="•"/>
            </a:pPr>
            <a:r>
              <a:rPr lang="en-GB" sz="1400" dirty="0" smtClean="0"/>
              <a:t>Other suppliers</a:t>
            </a:r>
          </a:p>
          <a:p>
            <a:pPr marL="457200" indent="-457200">
              <a:buFont typeface="+mj-lt"/>
              <a:buAutoNum type="arabicPeriod"/>
            </a:pPr>
            <a:r>
              <a:rPr lang="en-GB" sz="1400" dirty="0" smtClean="0"/>
              <a:t>Ongoing Staff Engagement</a:t>
            </a:r>
          </a:p>
          <a:p>
            <a:pPr marL="635000" lvl="1" indent="-457200">
              <a:buFont typeface="Arial" pitchFamily="34" charset="0"/>
              <a:buChar char="•"/>
            </a:pPr>
            <a:r>
              <a:rPr lang="en-GB" sz="1400" dirty="0" smtClean="0"/>
              <a:t>Guarding against fatigue but maintaining the momentum</a:t>
            </a:r>
          </a:p>
          <a:p>
            <a:pPr marL="635000" lvl="1" indent="-457200">
              <a:buFont typeface="Arial" pitchFamily="34" charset="0"/>
              <a:buChar char="•"/>
            </a:pPr>
            <a:r>
              <a:rPr lang="en-GB" sz="1400" dirty="0" smtClean="0"/>
              <a:t>Maintaining levels of communication</a:t>
            </a:r>
          </a:p>
          <a:p>
            <a:pPr marL="457200" indent="-457200">
              <a:buFont typeface="+mj-lt"/>
              <a:buAutoNum type="arabicPeriod"/>
            </a:pPr>
            <a:r>
              <a:rPr lang="en-GB" sz="1400" dirty="0" smtClean="0"/>
              <a:t>Client Engagement</a:t>
            </a:r>
          </a:p>
          <a:p>
            <a:pPr marL="635000" lvl="1" indent="-457200">
              <a:buFont typeface="Arial" pitchFamily="34" charset="0"/>
              <a:buChar char="•"/>
            </a:pPr>
            <a:r>
              <a:rPr lang="en-GB" sz="1400" dirty="0" smtClean="0"/>
              <a:t>Managing differing requirements without distracting the game plan</a:t>
            </a:r>
          </a:p>
          <a:p>
            <a:pPr marL="635000" lvl="1" indent="-457200">
              <a:buFont typeface="Arial" pitchFamily="34" charset="0"/>
              <a:buChar char="•"/>
            </a:pPr>
            <a:r>
              <a:rPr lang="en-GB" sz="1400" dirty="0" smtClean="0"/>
              <a:t>Maintaining levels of communication</a:t>
            </a:r>
          </a:p>
          <a:p>
            <a:pPr marL="457200" indent="-457200">
              <a:buFont typeface="+mj-lt"/>
              <a:buAutoNum type="arabicPeriod"/>
            </a:pPr>
            <a:r>
              <a:rPr lang="en-GB" sz="1400" dirty="0" smtClean="0"/>
              <a:t>Controlling Customers’ Own Builder</a:t>
            </a:r>
          </a:p>
          <a:p>
            <a:endParaRPr lang="en-GB" sz="1200" b="0" dirty="0" smtClean="0"/>
          </a:p>
          <a:p>
            <a:endParaRPr lang="en-GB" dirty="0"/>
          </a:p>
        </p:txBody>
      </p:sp>
      <p:sp>
        <p:nvSpPr>
          <p:cNvPr id="4" name="Slide Number Placeholder 3"/>
          <p:cNvSpPr>
            <a:spLocks noGrp="1"/>
          </p:cNvSpPr>
          <p:nvPr>
            <p:ph type="sldNum" sz="quarter" idx="10"/>
          </p:nvPr>
        </p:nvSpPr>
        <p:spPr/>
        <p:txBody>
          <a:bodyPr/>
          <a:lstStyle/>
          <a:p>
            <a:pPr>
              <a:defRPr/>
            </a:pPr>
            <a:fld id="{34407375-1499-45E6-A608-C53053F85E7E}" type="slidenum">
              <a:rPr lang="en-GB" smtClean="0"/>
              <a:pPr>
                <a:defRPr/>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Red is warm air – the position of the jet stream allowed air from the Caribbean to track east across the Atlantic, drawing up moisture.  </a:t>
            </a:r>
          </a:p>
          <a:p>
            <a:endParaRPr lang="en-GB" dirty="0" smtClean="0"/>
          </a:p>
          <a:p>
            <a:r>
              <a:rPr lang="en-GB" b="0" dirty="0" smtClean="0"/>
              <a:t>Storm Desmond was an extra tropical cyclone and fourth named storm of the 2015–16 winter. </a:t>
            </a:r>
            <a:endParaRPr lang="en-GB" dirty="0"/>
          </a:p>
        </p:txBody>
      </p:sp>
      <p:sp>
        <p:nvSpPr>
          <p:cNvPr id="4" name="Slide Number Placeholder 3"/>
          <p:cNvSpPr>
            <a:spLocks noGrp="1"/>
          </p:cNvSpPr>
          <p:nvPr>
            <p:ph type="sldNum" sz="quarter" idx="10"/>
          </p:nvPr>
        </p:nvSpPr>
        <p:spPr/>
        <p:txBody>
          <a:bodyPr/>
          <a:lstStyle/>
          <a:p>
            <a:pPr>
              <a:defRPr/>
            </a:pPr>
            <a:fld id="{34407375-1499-45E6-A608-C53053F85E7E}" type="slidenum">
              <a:rPr lang="en-GB" smtClean="0"/>
              <a:pPr>
                <a:defRPr/>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p:txBody>
      </p:sp>
      <p:sp>
        <p:nvSpPr>
          <p:cNvPr id="4" name="Slide Number Placeholder 3"/>
          <p:cNvSpPr>
            <a:spLocks noGrp="1"/>
          </p:cNvSpPr>
          <p:nvPr>
            <p:ph type="sldNum" sz="quarter" idx="10"/>
          </p:nvPr>
        </p:nvSpPr>
        <p:spPr/>
        <p:txBody>
          <a:bodyPr/>
          <a:lstStyle/>
          <a:p>
            <a:pPr>
              <a:defRPr/>
            </a:pPr>
            <a:fld id="{34407375-1499-45E6-A608-C53053F85E7E}" type="slidenum">
              <a:rPr lang="en-GB" smtClean="0"/>
              <a:pPr>
                <a:defRPr/>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River Ouse </a:t>
            </a:r>
            <a:r>
              <a:rPr lang="en-GB" dirty="0" smtClean="0"/>
              <a:t>burst its banks</a:t>
            </a:r>
            <a:endParaRPr lang="en-GB" dirty="0"/>
          </a:p>
        </p:txBody>
      </p:sp>
      <p:sp>
        <p:nvSpPr>
          <p:cNvPr id="4" name="Slide Number Placeholder 3"/>
          <p:cNvSpPr>
            <a:spLocks noGrp="1"/>
          </p:cNvSpPr>
          <p:nvPr>
            <p:ph type="sldNum" sz="quarter" idx="10"/>
          </p:nvPr>
        </p:nvSpPr>
        <p:spPr/>
        <p:txBody>
          <a:bodyPr/>
          <a:lstStyle/>
          <a:p>
            <a:pPr>
              <a:defRPr/>
            </a:pPr>
            <a:fld id="{34407375-1499-45E6-A608-C53053F85E7E}" type="slidenum">
              <a:rPr lang="en-GB" smtClean="0"/>
              <a:pPr>
                <a:defRPr/>
              </a:pPr>
              <a:t>13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4407375-1499-45E6-A608-C53053F85E7E}" type="slidenum">
              <a:rPr lang="en-GB" smtClean="0"/>
              <a:pPr>
                <a:defRPr/>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SERVICES_1">
    <p:spTree>
      <p:nvGrpSpPr>
        <p:cNvPr id="1" name=""/>
        <p:cNvGrpSpPr/>
        <p:nvPr/>
      </p:nvGrpSpPr>
      <p:grpSpPr>
        <a:xfrm>
          <a:off x="0" y="0"/>
          <a:ext cx="0" cy="0"/>
          <a:chOff x="0" y="0"/>
          <a:chExt cx="0" cy="0"/>
        </a:xfrm>
      </p:grpSpPr>
      <p:pic>
        <p:nvPicPr>
          <p:cNvPr id="5" name="Picture 8"/>
          <p:cNvPicPr>
            <a:picLocks noChangeAspect="1"/>
          </p:cNvPicPr>
          <p:nvPr/>
        </p:nvPicPr>
        <p:blipFill>
          <a:blip r:embed="rId2"/>
          <a:srcRect/>
          <a:stretch>
            <a:fillRect/>
          </a:stretch>
        </p:blipFill>
        <p:spPr bwMode="auto">
          <a:xfrm>
            <a:off x="431800" y="2479676"/>
            <a:ext cx="8280400" cy="3906838"/>
          </a:xfrm>
          <a:prstGeom prst="rect">
            <a:avLst/>
          </a:prstGeom>
          <a:noFill/>
          <a:ln w="9525">
            <a:noFill/>
            <a:miter lim="800000"/>
            <a:headEnd/>
            <a:tailEnd/>
          </a:ln>
        </p:spPr>
      </p:pic>
      <p:sp>
        <p:nvSpPr>
          <p:cNvPr id="6" name="Rectangle 5"/>
          <p:cNvSpPr/>
          <p:nvPr/>
        </p:nvSpPr>
        <p:spPr>
          <a:xfrm>
            <a:off x="576264" y="5978526"/>
            <a:ext cx="7991475" cy="244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TextBox 6"/>
          <p:cNvSpPr txBox="1"/>
          <p:nvPr/>
        </p:nvSpPr>
        <p:spPr>
          <a:xfrm>
            <a:off x="7092951" y="5983289"/>
            <a:ext cx="1450975" cy="244475"/>
          </a:xfrm>
          <a:prstGeom prst="rect">
            <a:avLst/>
          </a:prstGeom>
          <a:noFill/>
        </p:spPr>
        <p:txBody>
          <a:bodyPr anchor="ctr"/>
          <a:lstStyle/>
          <a:p>
            <a:pPr algn="r" fontAlgn="auto">
              <a:spcBef>
                <a:spcPct val="20000"/>
              </a:spcBef>
              <a:spcAft>
                <a:spcPts val="0"/>
              </a:spcAft>
              <a:buFont typeface="Arial" pitchFamily="34" charset="0"/>
              <a:buNone/>
              <a:defRPr/>
            </a:pPr>
            <a:r>
              <a:rPr lang="en-GB" sz="800" b="1" dirty="0">
                <a:solidFill>
                  <a:schemeClr val="bg1"/>
                </a:solidFill>
                <a:latin typeface="+mj-lt"/>
                <a:cs typeface="+mn-cs"/>
              </a:rPr>
              <a:t>cunninghamlindsey</a:t>
            </a:r>
            <a:r>
              <a:rPr lang="en-GB" sz="800" dirty="0">
                <a:solidFill>
                  <a:schemeClr val="bg1"/>
                </a:solidFill>
                <a:latin typeface="+mj-lt"/>
                <a:cs typeface="+mn-cs"/>
              </a:rPr>
              <a:t>.com</a:t>
            </a:r>
          </a:p>
        </p:txBody>
      </p:sp>
      <p:cxnSp>
        <p:nvCxnSpPr>
          <p:cNvPr id="8" name="Straight Connector 7"/>
          <p:cNvCxnSpPr/>
          <p:nvPr/>
        </p:nvCxnSpPr>
        <p:spPr>
          <a:xfrm>
            <a:off x="431800" y="2363788"/>
            <a:ext cx="8280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13" descr="Cunningham-Lindsey_Major_&amp;_Complex_Loss_RGB.png"/>
          <p:cNvPicPr>
            <a:picLocks noChangeAspect="1"/>
          </p:cNvPicPr>
          <p:nvPr/>
        </p:nvPicPr>
        <p:blipFill>
          <a:blip r:embed="rId3"/>
          <a:srcRect/>
          <a:stretch>
            <a:fillRect/>
          </a:stretch>
        </p:blipFill>
        <p:spPr bwMode="auto">
          <a:xfrm>
            <a:off x="6757988" y="242888"/>
            <a:ext cx="2152651" cy="1152525"/>
          </a:xfrm>
          <a:prstGeom prst="rect">
            <a:avLst/>
          </a:prstGeom>
          <a:noFill/>
          <a:ln w="9525">
            <a:noFill/>
            <a:miter lim="800000"/>
            <a:headEnd/>
            <a:tailEnd/>
          </a:ln>
        </p:spPr>
      </p:pic>
      <p:sp>
        <p:nvSpPr>
          <p:cNvPr id="2" name="Title 1"/>
          <p:cNvSpPr>
            <a:spLocks noGrp="1"/>
          </p:cNvSpPr>
          <p:nvPr>
            <p:ph type="ctrTitle"/>
          </p:nvPr>
        </p:nvSpPr>
        <p:spPr>
          <a:xfrm>
            <a:off x="432001" y="613524"/>
            <a:ext cx="5538155" cy="1255714"/>
          </a:xfrm>
        </p:spPr>
        <p:txBody>
          <a:bodyPr anchor="b">
            <a:normAutofit/>
          </a:bodyPr>
          <a:lstStyle>
            <a:lvl1pPr>
              <a:defRPr sz="3600">
                <a:solidFill>
                  <a:schemeClr val="accent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32000" y="1787099"/>
            <a:ext cx="5537723" cy="555035"/>
          </a:xfrm>
        </p:spPr>
        <p:txBody>
          <a:bodyPr>
            <a:normAutofit/>
          </a:bodyPr>
          <a:lstStyle>
            <a:lvl1pPr marL="0" indent="0" algn="l">
              <a:buNone/>
              <a:defRPr sz="1700" b="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2" name="Text Placeholder 11"/>
          <p:cNvSpPr>
            <a:spLocks noGrp="1"/>
          </p:cNvSpPr>
          <p:nvPr>
            <p:ph type="body" sz="quarter" idx="13"/>
          </p:nvPr>
        </p:nvSpPr>
        <p:spPr>
          <a:xfrm>
            <a:off x="690357" y="5978914"/>
            <a:ext cx="2869248" cy="244800"/>
          </a:xfrm>
        </p:spPr>
        <p:txBody>
          <a:bodyPr anchor="ctr">
            <a:normAutofit/>
          </a:bodyPr>
          <a:lstStyle>
            <a:lvl1pPr>
              <a:defRPr sz="800">
                <a:solidFill>
                  <a:schemeClr val="bg1"/>
                </a:solidFill>
                <a:latin typeface="+mj-lt"/>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mp; Conten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32001" y="1841501"/>
            <a:ext cx="3441700" cy="4089399"/>
          </a:xfrm>
          <a:solidFill>
            <a:schemeClr val="bg1">
              <a:lumMod val="85000"/>
            </a:schemeClr>
          </a:solidFill>
        </p:spPr>
        <p:txBody>
          <a:bodyPr rtlCol="0">
            <a:normAutofit/>
          </a:bodyPr>
          <a:lstStyle>
            <a:lvl1pPr algn="ctr">
              <a:defRPr>
                <a:solidFill>
                  <a:schemeClr val="bg1"/>
                </a:solidFill>
              </a:defRPr>
            </a:lvl1pPr>
          </a:lstStyle>
          <a:p>
            <a:pPr lvl="0"/>
            <a:r>
              <a:rPr lang="en-US" noProof="0" smtClean="0"/>
              <a:t>Click icon to add picture</a:t>
            </a:r>
            <a:endParaRPr lang="en-GB" noProof="0"/>
          </a:p>
        </p:txBody>
      </p:sp>
      <p:sp>
        <p:nvSpPr>
          <p:cNvPr id="2" name="Title 1"/>
          <p:cNvSpPr>
            <a:spLocks noGrp="1"/>
          </p:cNvSpPr>
          <p:nvPr>
            <p:ph type="title"/>
          </p:nvPr>
        </p:nvSpPr>
        <p:spPr>
          <a:xfrm>
            <a:off x="432000" y="355516"/>
            <a:ext cx="7740000" cy="1080000"/>
          </a:xfrm>
        </p:spPr>
        <p:txBody>
          <a:bodyPr/>
          <a:lstStyle/>
          <a:p>
            <a:r>
              <a:rPr lang="en-US" smtClean="0"/>
              <a:t>Click to edit Master title style</a:t>
            </a:r>
            <a:endParaRPr lang="en-GB"/>
          </a:p>
        </p:txBody>
      </p:sp>
      <p:sp>
        <p:nvSpPr>
          <p:cNvPr id="4" name="Content Placeholder 3"/>
          <p:cNvSpPr>
            <a:spLocks noGrp="1"/>
          </p:cNvSpPr>
          <p:nvPr>
            <p:ph sz="half" idx="2"/>
          </p:nvPr>
        </p:nvSpPr>
        <p:spPr>
          <a:xfrm>
            <a:off x="4648200" y="1739901"/>
            <a:ext cx="4038600" cy="4386263"/>
          </a:xfrm>
        </p:spPr>
        <p:txBody>
          <a:bodyPr/>
          <a:lstStyle>
            <a:lvl1pPr>
              <a:defRPr sz="2000"/>
            </a:lvl1pPr>
            <a:lvl2pPr>
              <a:defRPr sz="1800" b="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8"/>
          <p:cNvSpPr>
            <a:spLocks noGrp="1"/>
          </p:cNvSpPr>
          <p:nvPr>
            <p:ph type="body" sz="quarter" idx="14"/>
          </p:nvPr>
        </p:nvSpPr>
        <p:spPr>
          <a:xfrm>
            <a:off x="432001" y="5953759"/>
            <a:ext cx="3441700" cy="237491"/>
          </a:xfrm>
        </p:spPr>
        <p:txBody>
          <a:bodyPr>
            <a:noAutofit/>
          </a:bodyPr>
          <a:lstStyle>
            <a:lvl1pPr>
              <a:lnSpc>
                <a:spcPct val="95000"/>
              </a:lnSpc>
              <a:defRPr sz="1000" b="0"/>
            </a:lvl1pPr>
            <a:lvl2pPr>
              <a:lnSpc>
                <a:spcPct val="95000"/>
              </a:lnSpc>
              <a:defRPr sz="1000" b="0"/>
            </a:lvl2pPr>
            <a:lvl3pPr>
              <a:lnSpc>
                <a:spcPct val="95000"/>
              </a:lnSpc>
              <a:defRPr sz="1000" b="0"/>
            </a:lvl3pPr>
            <a:lvl4pPr>
              <a:lnSpc>
                <a:spcPct val="95000"/>
              </a:lnSpc>
              <a:defRPr sz="1000" b="0"/>
            </a:lvl4pPr>
            <a:lvl5pPr>
              <a:lnSpc>
                <a:spcPct val="95000"/>
              </a:lnSpc>
              <a:defRPr sz="10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5"/>
          </p:nvPr>
        </p:nvSpPr>
        <p:spPr/>
        <p:txBody>
          <a:bodyPr/>
          <a:lstStyle>
            <a:lvl1pPr>
              <a:defRPr/>
            </a:lvl1pPr>
          </a:lstStyle>
          <a:p>
            <a:pPr>
              <a:defRPr/>
            </a:pPr>
            <a:fld id="{6E2DC727-E9EE-4C57-8901-5343D36CD7D9}"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00" y="355516"/>
            <a:ext cx="7740000" cy="1080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32000" y="1600201"/>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1"/>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65DB4DF9-F8F8-431E-A989-B616A4573079}"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2000" y="355516"/>
            <a:ext cx="7740000" cy="1080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32001"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32001"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4F157470-DBDA-4461-9B86-ED94A0711F1E}"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pPr>
              <a:defRPr/>
            </a:pPr>
            <a:fld id="{A759FBB0-7FF2-4439-8B7C-7245D186F273}"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3661C5E-E1C9-4248-85F1-54AA90F0A633}"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_GLOBAL_1">
    <p:spTree>
      <p:nvGrpSpPr>
        <p:cNvPr id="1" name=""/>
        <p:cNvGrpSpPr/>
        <p:nvPr/>
      </p:nvGrpSpPr>
      <p:grpSpPr>
        <a:xfrm>
          <a:off x="0" y="0"/>
          <a:ext cx="0" cy="0"/>
          <a:chOff x="0" y="0"/>
          <a:chExt cx="0" cy="0"/>
        </a:xfrm>
      </p:grpSpPr>
      <p:pic>
        <p:nvPicPr>
          <p:cNvPr id="5" name="Picture 8"/>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252414" y="241300"/>
            <a:ext cx="8639175" cy="2160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p:nvSpPr>
        <p:spPr>
          <a:xfrm>
            <a:off x="252414" y="6132514"/>
            <a:ext cx="8639175" cy="244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extBox 7"/>
          <p:cNvSpPr txBox="1"/>
          <p:nvPr/>
        </p:nvSpPr>
        <p:spPr>
          <a:xfrm>
            <a:off x="7423151" y="6134101"/>
            <a:ext cx="1450975" cy="242888"/>
          </a:xfrm>
          <a:prstGeom prst="rect">
            <a:avLst/>
          </a:prstGeom>
          <a:noFill/>
        </p:spPr>
        <p:txBody>
          <a:bodyPr anchor="ctr"/>
          <a:lstStyle/>
          <a:p>
            <a:pPr algn="r" fontAlgn="auto">
              <a:spcBef>
                <a:spcPct val="20000"/>
              </a:spcBef>
              <a:spcAft>
                <a:spcPts val="0"/>
              </a:spcAft>
              <a:buFont typeface="Arial" pitchFamily="34" charset="0"/>
              <a:buNone/>
              <a:defRPr/>
            </a:pPr>
            <a:r>
              <a:rPr lang="en-GB" sz="800" b="1" dirty="0">
                <a:solidFill>
                  <a:schemeClr val="bg1"/>
                </a:solidFill>
                <a:latin typeface="+mj-lt"/>
                <a:cs typeface="+mn-cs"/>
              </a:rPr>
              <a:t>cunninghamlindsey</a:t>
            </a:r>
            <a:r>
              <a:rPr lang="en-GB" sz="800" dirty="0">
                <a:solidFill>
                  <a:schemeClr val="bg1"/>
                </a:solidFill>
                <a:latin typeface="+mj-lt"/>
                <a:cs typeface="+mn-cs"/>
              </a:rPr>
              <a:t>.com</a:t>
            </a:r>
          </a:p>
        </p:txBody>
      </p:sp>
      <p:pic>
        <p:nvPicPr>
          <p:cNvPr id="9" name="Picture 13" descr="Cunningham Lindsey Major &amp; Complex Loss RGB white.png"/>
          <p:cNvPicPr>
            <a:picLocks noChangeAspect="1"/>
          </p:cNvPicPr>
          <p:nvPr/>
        </p:nvPicPr>
        <p:blipFill>
          <a:blip r:embed="rId3"/>
          <a:srcRect/>
          <a:stretch>
            <a:fillRect/>
          </a:stretch>
        </p:blipFill>
        <p:spPr bwMode="auto">
          <a:xfrm>
            <a:off x="6508749" y="484189"/>
            <a:ext cx="2152651" cy="1152525"/>
          </a:xfrm>
          <a:prstGeom prst="rect">
            <a:avLst/>
          </a:prstGeom>
          <a:noFill/>
          <a:ln w="9525">
            <a:noFill/>
            <a:miter lim="800000"/>
            <a:headEnd/>
            <a:tailEnd/>
          </a:ln>
        </p:spPr>
      </p:pic>
      <p:sp>
        <p:nvSpPr>
          <p:cNvPr id="2" name="Title 1"/>
          <p:cNvSpPr>
            <a:spLocks noGrp="1"/>
          </p:cNvSpPr>
          <p:nvPr>
            <p:ph type="ctrTitle"/>
          </p:nvPr>
        </p:nvSpPr>
        <p:spPr>
          <a:xfrm>
            <a:off x="430845" y="613524"/>
            <a:ext cx="5538155" cy="1255714"/>
          </a:xfrm>
        </p:spPr>
        <p:txBody>
          <a:bodyPr anchor="b">
            <a:normAutofit/>
          </a:bodyPr>
          <a:lstStyle>
            <a:lvl1pPr>
              <a:defRPr sz="3600">
                <a:solidFill>
                  <a:schemeClr val="accent2">
                    <a:lumMod val="40000"/>
                    <a:lumOff val="60000"/>
                  </a:schemeClr>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31277" y="1787099"/>
            <a:ext cx="5537723" cy="555035"/>
          </a:xfrm>
        </p:spPr>
        <p:txBody>
          <a:bodyPr>
            <a:normAutofit/>
          </a:bodyPr>
          <a:lstStyle>
            <a:lvl1pPr marL="0" indent="0" algn="l">
              <a:buNone/>
              <a:defRPr sz="1700" b="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2" name="Text Placeholder 11"/>
          <p:cNvSpPr>
            <a:spLocks noGrp="1"/>
          </p:cNvSpPr>
          <p:nvPr>
            <p:ph type="body" sz="quarter" idx="13"/>
          </p:nvPr>
        </p:nvSpPr>
        <p:spPr>
          <a:xfrm>
            <a:off x="336979" y="6139847"/>
            <a:ext cx="2869248" cy="244800"/>
          </a:xfrm>
        </p:spPr>
        <p:txBody>
          <a:bodyPr anchor="ctr">
            <a:normAutofit/>
          </a:bodyPr>
          <a:lstStyle>
            <a:lvl1pPr>
              <a:defRPr sz="800">
                <a:solidFill>
                  <a:schemeClr val="bg1"/>
                </a:solidFill>
                <a:latin typeface="+mj-lt"/>
              </a:defRPr>
            </a:lvl1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SERVICES_2">
    <p:spTree>
      <p:nvGrpSpPr>
        <p:cNvPr id="1" name=""/>
        <p:cNvGrpSpPr/>
        <p:nvPr/>
      </p:nvGrpSpPr>
      <p:grpSpPr>
        <a:xfrm>
          <a:off x="0" y="0"/>
          <a:ext cx="0" cy="0"/>
          <a:chOff x="0" y="0"/>
          <a:chExt cx="0" cy="0"/>
        </a:xfrm>
      </p:grpSpPr>
      <p:pic>
        <p:nvPicPr>
          <p:cNvPr id="5" name="Picture 8"/>
          <p:cNvPicPr>
            <a:picLocks noChangeAspect="1"/>
          </p:cNvPicPr>
          <p:nvPr/>
        </p:nvPicPr>
        <p:blipFill>
          <a:blip r:embed="rId2"/>
          <a:srcRect/>
          <a:stretch>
            <a:fillRect/>
          </a:stretch>
        </p:blipFill>
        <p:spPr bwMode="auto">
          <a:xfrm>
            <a:off x="431800" y="2479676"/>
            <a:ext cx="8280400" cy="3906838"/>
          </a:xfrm>
          <a:prstGeom prst="rect">
            <a:avLst/>
          </a:prstGeom>
          <a:noFill/>
          <a:ln w="9525">
            <a:noFill/>
            <a:miter lim="800000"/>
            <a:headEnd/>
            <a:tailEnd/>
          </a:ln>
        </p:spPr>
      </p:pic>
      <p:sp>
        <p:nvSpPr>
          <p:cNvPr id="6" name="Rectangle 5"/>
          <p:cNvSpPr/>
          <p:nvPr/>
        </p:nvSpPr>
        <p:spPr>
          <a:xfrm>
            <a:off x="576264" y="5978526"/>
            <a:ext cx="7991475" cy="244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TextBox 6"/>
          <p:cNvSpPr txBox="1"/>
          <p:nvPr/>
        </p:nvSpPr>
        <p:spPr>
          <a:xfrm>
            <a:off x="7092951" y="5983289"/>
            <a:ext cx="1450975" cy="244475"/>
          </a:xfrm>
          <a:prstGeom prst="rect">
            <a:avLst/>
          </a:prstGeom>
          <a:noFill/>
        </p:spPr>
        <p:txBody>
          <a:bodyPr anchor="ctr"/>
          <a:lstStyle/>
          <a:p>
            <a:pPr algn="r" fontAlgn="auto">
              <a:spcBef>
                <a:spcPct val="20000"/>
              </a:spcBef>
              <a:spcAft>
                <a:spcPts val="0"/>
              </a:spcAft>
              <a:buFont typeface="Arial" pitchFamily="34" charset="0"/>
              <a:buNone/>
              <a:defRPr/>
            </a:pPr>
            <a:r>
              <a:rPr lang="en-GB" sz="800" b="1" dirty="0">
                <a:solidFill>
                  <a:schemeClr val="bg1"/>
                </a:solidFill>
                <a:latin typeface="+mj-lt"/>
                <a:cs typeface="+mn-cs"/>
              </a:rPr>
              <a:t>cunninghamlindsey</a:t>
            </a:r>
            <a:r>
              <a:rPr lang="en-GB" sz="800" dirty="0">
                <a:solidFill>
                  <a:schemeClr val="bg1"/>
                </a:solidFill>
                <a:latin typeface="+mj-lt"/>
                <a:cs typeface="+mn-cs"/>
              </a:rPr>
              <a:t>.com</a:t>
            </a:r>
          </a:p>
        </p:txBody>
      </p:sp>
      <p:cxnSp>
        <p:nvCxnSpPr>
          <p:cNvPr id="8" name="Straight Connector 7"/>
          <p:cNvCxnSpPr/>
          <p:nvPr/>
        </p:nvCxnSpPr>
        <p:spPr>
          <a:xfrm>
            <a:off x="431800" y="2363788"/>
            <a:ext cx="8280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13" descr="Cunningham-Lindsey_Major_&amp;_Complex_Loss_RGB.png"/>
          <p:cNvPicPr>
            <a:picLocks noChangeAspect="1"/>
          </p:cNvPicPr>
          <p:nvPr/>
        </p:nvPicPr>
        <p:blipFill>
          <a:blip r:embed="rId3"/>
          <a:srcRect/>
          <a:stretch>
            <a:fillRect/>
          </a:stretch>
        </p:blipFill>
        <p:spPr bwMode="auto">
          <a:xfrm>
            <a:off x="6757988" y="242888"/>
            <a:ext cx="2152651" cy="1152525"/>
          </a:xfrm>
          <a:prstGeom prst="rect">
            <a:avLst/>
          </a:prstGeom>
          <a:noFill/>
          <a:ln w="9525">
            <a:noFill/>
            <a:miter lim="800000"/>
            <a:headEnd/>
            <a:tailEnd/>
          </a:ln>
        </p:spPr>
      </p:pic>
      <p:sp>
        <p:nvSpPr>
          <p:cNvPr id="2" name="Title 1"/>
          <p:cNvSpPr>
            <a:spLocks noGrp="1"/>
          </p:cNvSpPr>
          <p:nvPr>
            <p:ph type="ctrTitle"/>
          </p:nvPr>
        </p:nvSpPr>
        <p:spPr>
          <a:xfrm>
            <a:off x="432001" y="613524"/>
            <a:ext cx="5538155" cy="1255714"/>
          </a:xfrm>
        </p:spPr>
        <p:txBody>
          <a:bodyPr anchor="b">
            <a:normAutofit/>
          </a:bodyPr>
          <a:lstStyle>
            <a:lvl1pPr>
              <a:defRPr sz="3600">
                <a:solidFill>
                  <a:schemeClr val="accent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32000" y="1787099"/>
            <a:ext cx="5537723" cy="555035"/>
          </a:xfrm>
        </p:spPr>
        <p:txBody>
          <a:bodyPr>
            <a:normAutofit/>
          </a:bodyPr>
          <a:lstStyle>
            <a:lvl1pPr marL="0" indent="0" algn="l">
              <a:buNone/>
              <a:defRPr sz="1700" b="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2" name="Text Placeholder 11"/>
          <p:cNvSpPr>
            <a:spLocks noGrp="1"/>
          </p:cNvSpPr>
          <p:nvPr>
            <p:ph type="body" sz="quarter" idx="13"/>
          </p:nvPr>
        </p:nvSpPr>
        <p:spPr>
          <a:xfrm>
            <a:off x="690357" y="5978914"/>
            <a:ext cx="2869248" cy="244800"/>
          </a:xfrm>
        </p:spPr>
        <p:txBody>
          <a:bodyPr anchor="ctr">
            <a:normAutofit/>
          </a:bodyPr>
          <a:lstStyle>
            <a:lvl1pPr>
              <a:defRPr sz="800">
                <a:solidFill>
                  <a:schemeClr val="bg1"/>
                </a:solidFill>
                <a:latin typeface="+mj-lt"/>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SERVICES_3">
    <p:spTree>
      <p:nvGrpSpPr>
        <p:cNvPr id="1" name=""/>
        <p:cNvGrpSpPr/>
        <p:nvPr/>
      </p:nvGrpSpPr>
      <p:grpSpPr>
        <a:xfrm>
          <a:off x="0" y="0"/>
          <a:ext cx="0" cy="0"/>
          <a:chOff x="0" y="0"/>
          <a:chExt cx="0" cy="0"/>
        </a:xfrm>
      </p:grpSpPr>
      <p:pic>
        <p:nvPicPr>
          <p:cNvPr id="5" name="Picture 8"/>
          <p:cNvPicPr>
            <a:picLocks noChangeAspect="1"/>
          </p:cNvPicPr>
          <p:nvPr/>
        </p:nvPicPr>
        <p:blipFill>
          <a:blip r:embed="rId2"/>
          <a:srcRect/>
          <a:stretch>
            <a:fillRect/>
          </a:stretch>
        </p:blipFill>
        <p:spPr bwMode="auto">
          <a:xfrm>
            <a:off x="431800" y="2479676"/>
            <a:ext cx="8280400" cy="3906838"/>
          </a:xfrm>
          <a:prstGeom prst="rect">
            <a:avLst/>
          </a:prstGeom>
          <a:noFill/>
          <a:ln w="9525">
            <a:noFill/>
            <a:miter lim="800000"/>
            <a:headEnd/>
            <a:tailEnd/>
          </a:ln>
        </p:spPr>
      </p:pic>
      <p:sp>
        <p:nvSpPr>
          <p:cNvPr id="6" name="Rectangle 5"/>
          <p:cNvSpPr/>
          <p:nvPr/>
        </p:nvSpPr>
        <p:spPr>
          <a:xfrm>
            <a:off x="576264" y="5978526"/>
            <a:ext cx="7991475" cy="244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TextBox 6"/>
          <p:cNvSpPr txBox="1"/>
          <p:nvPr/>
        </p:nvSpPr>
        <p:spPr>
          <a:xfrm>
            <a:off x="7092951" y="5983289"/>
            <a:ext cx="1450975" cy="244475"/>
          </a:xfrm>
          <a:prstGeom prst="rect">
            <a:avLst/>
          </a:prstGeom>
          <a:noFill/>
        </p:spPr>
        <p:txBody>
          <a:bodyPr anchor="ctr"/>
          <a:lstStyle/>
          <a:p>
            <a:pPr algn="r" fontAlgn="auto">
              <a:spcBef>
                <a:spcPct val="20000"/>
              </a:spcBef>
              <a:spcAft>
                <a:spcPts val="0"/>
              </a:spcAft>
              <a:buFont typeface="Arial" pitchFamily="34" charset="0"/>
              <a:buNone/>
              <a:defRPr/>
            </a:pPr>
            <a:r>
              <a:rPr lang="en-GB" sz="800" b="1" dirty="0">
                <a:solidFill>
                  <a:schemeClr val="bg1"/>
                </a:solidFill>
                <a:latin typeface="+mj-lt"/>
                <a:cs typeface="+mn-cs"/>
              </a:rPr>
              <a:t>cunninghamlindsey</a:t>
            </a:r>
            <a:r>
              <a:rPr lang="en-GB" sz="800" dirty="0">
                <a:solidFill>
                  <a:schemeClr val="bg1"/>
                </a:solidFill>
                <a:latin typeface="+mj-lt"/>
                <a:cs typeface="+mn-cs"/>
              </a:rPr>
              <a:t>.com</a:t>
            </a:r>
          </a:p>
        </p:txBody>
      </p:sp>
      <p:cxnSp>
        <p:nvCxnSpPr>
          <p:cNvPr id="8" name="Straight Connector 7"/>
          <p:cNvCxnSpPr/>
          <p:nvPr/>
        </p:nvCxnSpPr>
        <p:spPr>
          <a:xfrm>
            <a:off x="431800" y="2363788"/>
            <a:ext cx="8280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13" descr="Cunningham-Lindsey_Major_&amp;_Complex_Loss_RGB.png"/>
          <p:cNvPicPr>
            <a:picLocks noChangeAspect="1"/>
          </p:cNvPicPr>
          <p:nvPr/>
        </p:nvPicPr>
        <p:blipFill>
          <a:blip r:embed="rId3"/>
          <a:srcRect/>
          <a:stretch>
            <a:fillRect/>
          </a:stretch>
        </p:blipFill>
        <p:spPr bwMode="auto">
          <a:xfrm>
            <a:off x="6757988" y="242888"/>
            <a:ext cx="2152651" cy="1152525"/>
          </a:xfrm>
          <a:prstGeom prst="rect">
            <a:avLst/>
          </a:prstGeom>
          <a:noFill/>
          <a:ln w="9525">
            <a:noFill/>
            <a:miter lim="800000"/>
            <a:headEnd/>
            <a:tailEnd/>
          </a:ln>
        </p:spPr>
      </p:pic>
      <p:sp>
        <p:nvSpPr>
          <p:cNvPr id="2" name="Title 1"/>
          <p:cNvSpPr>
            <a:spLocks noGrp="1"/>
          </p:cNvSpPr>
          <p:nvPr>
            <p:ph type="ctrTitle"/>
          </p:nvPr>
        </p:nvSpPr>
        <p:spPr>
          <a:xfrm>
            <a:off x="432001" y="613524"/>
            <a:ext cx="5538155" cy="1255714"/>
          </a:xfrm>
        </p:spPr>
        <p:txBody>
          <a:bodyPr anchor="b">
            <a:normAutofit/>
          </a:bodyPr>
          <a:lstStyle>
            <a:lvl1pPr>
              <a:defRPr sz="3600">
                <a:solidFill>
                  <a:schemeClr val="accent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32000" y="1787099"/>
            <a:ext cx="5537723" cy="555035"/>
          </a:xfrm>
        </p:spPr>
        <p:txBody>
          <a:bodyPr>
            <a:normAutofit/>
          </a:bodyPr>
          <a:lstStyle>
            <a:lvl1pPr marL="0" indent="0" algn="l">
              <a:buNone/>
              <a:defRPr sz="1700" b="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2" name="Text Placeholder 11"/>
          <p:cNvSpPr>
            <a:spLocks noGrp="1"/>
          </p:cNvSpPr>
          <p:nvPr>
            <p:ph type="body" sz="quarter" idx="13"/>
          </p:nvPr>
        </p:nvSpPr>
        <p:spPr>
          <a:xfrm>
            <a:off x="690357" y="5978914"/>
            <a:ext cx="2869248" cy="244800"/>
          </a:xfrm>
        </p:spPr>
        <p:txBody>
          <a:bodyPr anchor="ctr">
            <a:normAutofit/>
          </a:bodyPr>
          <a:lstStyle>
            <a:lvl1pPr>
              <a:defRPr sz="800">
                <a:solidFill>
                  <a:schemeClr val="bg1"/>
                </a:solidFill>
                <a:latin typeface="+mj-lt"/>
              </a:defRPr>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SERVICES_4">
    <p:spTree>
      <p:nvGrpSpPr>
        <p:cNvPr id="1" name=""/>
        <p:cNvGrpSpPr/>
        <p:nvPr/>
      </p:nvGrpSpPr>
      <p:grpSpPr>
        <a:xfrm>
          <a:off x="0" y="0"/>
          <a:ext cx="0" cy="0"/>
          <a:chOff x="0" y="0"/>
          <a:chExt cx="0" cy="0"/>
        </a:xfrm>
      </p:grpSpPr>
      <p:pic>
        <p:nvPicPr>
          <p:cNvPr id="5" name="Picture 8"/>
          <p:cNvPicPr>
            <a:picLocks noChangeAspect="1"/>
          </p:cNvPicPr>
          <p:nvPr/>
        </p:nvPicPr>
        <p:blipFill>
          <a:blip r:embed="rId2"/>
          <a:srcRect/>
          <a:stretch>
            <a:fillRect/>
          </a:stretch>
        </p:blipFill>
        <p:spPr bwMode="auto">
          <a:xfrm>
            <a:off x="431800" y="2479676"/>
            <a:ext cx="8280400" cy="3906838"/>
          </a:xfrm>
          <a:prstGeom prst="rect">
            <a:avLst/>
          </a:prstGeom>
          <a:noFill/>
          <a:ln w="9525">
            <a:noFill/>
            <a:miter lim="800000"/>
            <a:headEnd/>
            <a:tailEnd/>
          </a:ln>
        </p:spPr>
      </p:pic>
      <p:sp>
        <p:nvSpPr>
          <p:cNvPr id="6" name="Rectangle 5"/>
          <p:cNvSpPr/>
          <p:nvPr/>
        </p:nvSpPr>
        <p:spPr>
          <a:xfrm>
            <a:off x="576264" y="5978526"/>
            <a:ext cx="7991475" cy="244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TextBox 6"/>
          <p:cNvSpPr txBox="1"/>
          <p:nvPr/>
        </p:nvSpPr>
        <p:spPr>
          <a:xfrm>
            <a:off x="7092951" y="5983289"/>
            <a:ext cx="1450975" cy="244475"/>
          </a:xfrm>
          <a:prstGeom prst="rect">
            <a:avLst/>
          </a:prstGeom>
          <a:noFill/>
        </p:spPr>
        <p:txBody>
          <a:bodyPr anchor="ctr"/>
          <a:lstStyle/>
          <a:p>
            <a:pPr algn="r" fontAlgn="auto">
              <a:spcBef>
                <a:spcPct val="20000"/>
              </a:spcBef>
              <a:spcAft>
                <a:spcPts val="0"/>
              </a:spcAft>
              <a:buFont typeface="Arial" pitchFamily="34" charset="0"/>
              <a:buNone/>
              <a:defRPr/>
            </a:pPr>
            <a:r>
              <a:rPr lang="en-GB" sz="800" b="1" dirty="0">
                <a:solidFill>
                  <a:schemeClr val="bg1"/>
                </a:solidFill>
                <a:latin typeface="+mj-lt"/>
                <a:cs typeface="+mn-cs"/>
              </a:rPr>
              <a:t>cunninghamlindsey</a:t>
            </a:r>
            <a:r>
              <a:rPr lang="en-GB" sz="800" dirty="0">
                <a:solidFill>
                  <a:schemeClr val="bg1"/>
                </a:solidFill>
                <a:latin typeface="+mj-lt"/>
                <a:cs typeface="+mn-cs"/>
              </a:rPr>
              <a:t>.com</a:t>
            </a:r>
          </a:p>
        </p:txBody>
      </p:sp>
      <p:cxnSp>
        <p:nvCxnSpPr>
          <p:cNvPr id="8" name="Straight Connector 7"/>
          <p:cNvCxnSpPr/>
          <p:nvPr/>
        </p:nvCxnSpPr>
        <p:spPr>
          <a:xfrm>
            <a:off x="431800" y="2363788"/>
            <a:ext cx="8280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13" descr="Cunningham-Lindsey_Major_&amp;_Complex_Loss_RGB.png"/>
          <p:cNvPicPr>
            <a:picLocks noChangeAspect="1"/>
          </p:cNvPicPr>
          <p:nvPr/>
        </p:nvPicPr>
        <p:blipFill>
          <a:blip r:embed="rId3"/>
          <a:srcRect/>
          <a:stretch>
            <a:fillRect/>
          </a:stretch>
        </p:blipFill>
        <p:spPr bwMode="auto">
          <a:xfrm>
            <a:off x="6757988" y="242888"/>
            <a:ext cx="2152651" cy="1152525"/>
          </a:xfrm>
          <a:prstGeom prst="rect">
            <a:avLst/>
          </a:prstGeom>
          <a:noFill/>
          <a:ln w="9525">
            <a:noFill/>
            <a:miter lim="800000"/>
            <a:headEnd/>
            <a:tailEnd/>
          </a:ln>
        </p:spPr>
      </p:pic>
      <p:sp>
        <p:nvSpPr>
          <p:cNvPr id="2" name="Title 1"/>
          <p:cNvSpPr>
            <a:spLocks noGrp="1"/>
          </p:cNvSpPr>
          <p:nvPr>
            <p:ph type="ctrTitle"/>
          </p:nvPr>
        </p:nvSpPr>
        <p:spPr>
          <a:xfrm>
            <a:off x="432001" y="613524"/>
            <a:ext cx="5538155" cy="1255714"/>
          </a:xfrm>
        </p:spPr>
        <p:txBody>
          <a:bodyPr anchor="b">
            <a:normAutofit/>
          </a:bodyPr>
          <a:lstStyle>
            <a:lvl1pPr>
              <a:defRPr sz="3600">
                <a:solidFill>
                  <a:schemeClr val="accent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32000" y="1787099"/>
            <a:ext cx="5537723" cy="555035"/>
          </a:xfrm>
        </p:spPr>
        <p:txBody>
          <a:bodyPr>
            <a:normAutofit/>
          </a:bodyPr>
          <a:lstStyle>
            <a:lvl1pPr marL="0" indent="0" algn="l">
              <a:buNone/>
              <a:defRPr sz="1700" b="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2" name="Text Placeholder 11"/>
          <p:cNvSpPr>
            <a:spLocks noGrp="1"/>
          </p:cNvSpPr>
          <p:nvPr>
            <p:ph type="body" sz="quarter" idx="13"/>
          </p:nvPr>
        </p:nvSpPr>
        <p:spPr>
          <a:xfrm>
            <a:off x="690357" y="5978914"/>
            <a:ext cx="2869248" cy="244800"/>
          </a:xfrm>
        </p:spPr>
        <p:txBody>
          <a:bodyPr anchor="ctr">
            <a:normAutofit/>
          </a:bodyPr>
          <a:lstStyle>
            <a:lvl1pPr>
              <a:defRPr sz="800">
                <a:solidFill>
                  <a:schemeClr val="bg1"/>
                </a:solidFill>
                <a:latin typeface="+mj-lt"/>
              </a:defRPr>
            </a:lvl1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SERVICES_5">
    <p:spTree>
      <p:nvGrpSpPr>
        <p:cNvPr id="1" name=""/>
        <p:cNvGrpSpPr/>
        <p:nvPr/>
      </p:nvGrpSpPr>
      <p:grpSpPr>
        <a:xfrm>
          <a:off x="0" y="0"/>
          <a:ext cx="0" cy="0"/>
          <a:chOff x="0" y="0"/>
          <a:chExt cx="0" cy="0"/>
        </a:xfrm>
      </p:grpSpPr>
      <p:pic>
        <p:nvPicPr>
          <p:cNvPr id="5" name="Picture 8"/>
          <p:cNvPicPr>
            <a:picLocks noChangeAspect="1"/>
          </p:cNvPicPr>
          <p:nvPr/>
        </p:nvPicPr>
        <p:blipFill>
          <a:blip r:embed="rId2"/>
          <a:srcRect/>
          <a:stretch>
            <a:fillRect/>
          </a:stretch>
        </p:blipFill>
        <p:spPr bwMode="auto">
          <a:xfrm>
            <a:off x="431800" y="2479676"/>
            <a:ext cx="8280400" cy="3906838"/>
          </a:xfrm>
          <a:prstGeom prst="rect">
            <a:avLst/>
          </a:prstGeom>
          <a:noFill/>
          <a:ln w="9525">
            <a:noFill/>
            <a:miter lim="800000"/>
            <a:headEnd/>
            <a:tailEnd/>
          </a:ln>
        </p:spPr>
      </p:pic>
      <p:sp>
        <p:nvSpPr>
          <p:cNvPr id="6" name="Rectangle 5"/>
          <p:cNvSpPr/>
          <p:nvPr/>
        </p:nvSpPr>
        <p:spPr>
          <a:xfrm>
            <a:off x="576264" y="5978526"/>
            <a:ext cx="7991475" cy="244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TextBox 6"/>
          <p:cNvSpPr txBox="1"/>
          <p:nvPr/>
        </p:nvSpPr>
        <p:spPr>
          <a:xfrm>
            <a:off x="7092951" y="5983289"/>
            <a:ext cx="1450975" cy="244475"/>
          </a:xfrm>
          <a:prstGeom prst="rect">
            <a:avLst/>
          </a:prstGeom>
          <a:noFill/>
        </p:spPr>
        <p:txBody>
          <a:bodyPr anchor="ctr"/>
          <a:lstStyle/>
          <a:p>
            <a:pPr algn="r" fontAlgn="auto">
              <a:spcBef>
                <a:spcPct val="20000"/>
              </a:spcBef>
              <a:spcAft>
                <a:spcPts val="0"/>
              </a:spcAft>
              <a:buFont typeface="Arial" pitchFamily="34" charset="0"/>
              <a:buNone/>
              <a:defRPr/>
            </a:pPr>
            <a:r>
              <a:rPr lang="en-GB" sz="800" b="1" dirty="0">
                <a:solidFill>
                  <a:schemeClr val="bg1"/>
                </a:solidFill>
                <a:latin typeface="+mj-lt"/>
                <a:cs typeface="+mn-cs"/>
              </a:rPr>
              <a:t>cunninghamlindsey</a:t>
            </a:r>
            <a:r>
              <a:rPr lang="en-GB" sz="800" dirty="0">
                <a:solidFill>
                  <a:schemeClr val="bg1"/>
                </a:solidFill>
                <a:latin typeface="+mj-lt"/>
                <a:cs typeface="+mn-cs"/>
              </a:rPr>
              <a:t>.com</a:t>
            </a:r>
          </a:p>
        </p:txBody>
      </p:sp>
      <p:cxnSp>
        <p:nvCxnSpPr>
          <p:cNvPr id="8" name="Straight Connector 7"/>
          <p:cNvCxnSpPr/>
          <p:nvPr/>
        </p:nvCxnSpPr>
        <p:spPr>
          <a:xfrm>
            <a:off x="431800" y="2363788"/>
            <a:ext cx="8280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13" descr="Cunningham-Lindsey_Major_&amp;_Complex_Loss_RGB.png"/>
          <p:cNvPicPr>
            <a:picLocks noChangeAspect="1"/>
          </p:cNvPicPr>
          <p:nvPr/>
        </p:nvPicPr>
        <p:blipFill>
          <a:blip r:embed="rId3"/>
          <a:srcRect/>
          <a:stretch>
            <a:fillRect/>
          </a:stretch>
        </p:blipFill>
        <p:spPr bwMode="auto">
          <a:xfrm>
            <a:off x="6757988" y="242888"/>
            <a:ext cx="2152651" cy="1152525"/>
          </a:xfrm>
          <a:prstGeom prst="rect">
            <a:avLst/>
          </a:prstGeom>
          <a:noFill/>
          <a:ln w="9525">
            <a:noFill/>
            <a:miter lim="800000"/>
            <a:headEnd/>
            <a:tailEnd/>
          </a:ln>
        </p:spPr>
      </p:pic>
      <p:sp>
        <p:nvSpPr>
          <p:cNvPr id="2" name="Title 1"/>
          <p:cNvSpPr>
            <a:spLocks noGrp="1"/>
          </p:cNvSpPr>
          <p:nvPr>
            <p:ph type="ctrTitle"/>
          </p:nvPr>
        </p:nvSpPr>
        <p:spPr>
          <a:xfrm>
            <a:off x="432001" y="613524"/>
            <a:ext cx="5538155" cy="1255714"/>
          </a:xfrm>
        </p:spPr>
        <p:txBody>
          <a:bodyPr anchor="b">
            <a:normAutofit/>
          </a:bodyPr>
          <a:lstStyle>
            <a:lvl1pPr>
              <a:defRPr sz="3600">
                <a:solidFill>
                  <a:schemeClr val="accent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32000" y="1787099"/>
            <a:ext cx="5537723" cy="555035"/>
          </a:xfrm>
        </p:spPr>
        <p:txBody>
          <a:bodyPr>
            <a:normAutofit/>
          </a:bodyPr>
          <a:lstStyle>
            <a:lvl1pPr marL="0" indent="0" algn="l">
              <a:buNone/>
              <a:defRPr sz="1700" b="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2" name="Text Placeholder 11"/>
          <p:cNvSpPr>
            <a:spLocks noGrp="1"/>
          </p:cNvSpPr>
          <p:nvPr>
            <p:ph type="body" sz="quarter" idx="13"/>
          </p:nvPr>
        </p:nvSpPr>
        <p:spPr>
          <a:xfrm>
            <a:off x="690357" y="5978914"/>
            <a:ext cx="2869248" cy="244800"/>
          </a:xfrm>
        </p:spPr>
        <p:txBody>
          <a:bodyPr anchor="ctr">
            <a:normAutofit/>
          </a:bodyPr>
          <a:lstStyle>
            <a:lvl1pPr>
              <a:defRPr sz="800">
                <a:solidFill>
                  <a:schemeClr val="bg1"/>
                </a:solidFill>
                <a:latin typeface="+mj-lt"/>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SERVICES_6">
    <p:spTree>
      <p:nvGrpSpPr>
        <p:cNvPr id="1" name=""/>
        <p:cNvGrpSpPr/>
        <p:nvPr/>
      </p:nvGrpSpPr>
      <p:grpSpPr>
        <a:xfrm>
          <a:off x="0" y="0"/>
          <a:ext cx="0" cy="0"/>
          <a:chOff x="0" y="0"/>
          <a:chExt cx="0" cy="0"/>
        </a:xfrm>
      </p:grpSpPr>
      <p:pic>
        <p:nvPicPr>
          <p:cNvPr id="5" name="Picture 8"/>
          <p:cNvPicPr>
            <a:picLocks noChangeAspect="1"/>
          </p:cNvPicPr>
          <p:nvPr/>
        </p:nvPicPr>
        <p:blipFill>
          <a:blip r:embed="rId2"/>
          <a:srcRect/>
          <a:stretch>
            <a:fillRect/>
          </a:stretch>
        </p:blipFill>
        <p:spPr bwMode="auto">
          <a:xfrm>
            <a:off x="431800" y="2479676"/>
            <a:ext cx="8280400" cy="3906838"/>
          </a:xfrm>
          <a:prstGeom prst="rect">
            <a:avLst/>
          </a:prstGeom>
          <a:noFill/>
          <a:ln w="9525">
            <a:noFill/>
            <a:miter lim="800000"/>
            <a:headEnd/>
            <a:tailEnd/>
          </a:ln>
        </p:spPr>
      </p:pic>
      <p:sp>
        <p:nvSpPr>
          <p:cNvPr id="6" name="Rectangle 5"/>
          <p:cNvSpPr/>
          <p:nvPr/>
        </p:nvSpPr>
        <p:spPr>
          <a:xfrm>
            <a:off x="576264" y="5978526"/>
            <a:ext cx="7991475" cy="244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TextBox 6"/>
          <p:cNvSpPr txBox="1"/>
          <p:nvPr/>
        </p:nvSpPr>
        <p:spPr>
          <a:xfrm>
            <a:off x="7092951" y="5983289"/>
            <a:ext cx="1450975" cy="244475"/>
          </a:xfrm>
          <a:prstGeom prst="rect">
            <a:avLst/>
          </a:prstGeom>
          <a:noFill/>
        </p:spPr>
        <p:txBody>
          <a:bodyPr anchor="ctr"/>
          <a:lstStyle/>
          <a:p>
            <a:pPr algn="r" fontAlgn="auto">
              <a:spcBef>
                <a:spcPct val="20000"/>
              </a:spcBef>
              <a:spcAft>
                <a:spcPts val="0"/>
              </a:spcAft>
              <a:buFont typeface="Arial" pitchFamily="34" charset="0"/>
              <a:buNone/>
              <a:defRPr/>
            </a:pPr>
            <a:r>
              <a:rPr lang="en-GB" sz="800" b="1" dirty="0">
                <a:solidFill>
                  <a:schemeClr val="bg1"/>
                </a:solidFill>
                <a:latin typeface="+mj-lt"/>
                <a:cs typeface="+mn-cs"/>
              </a:rPr>
              <a:t>cunninghamlindsey</a:t>
            </a:r>
            <a:r>
              <a:rPr lang="en-GB" sz="800" dirty="0">
                <a:solidFill>
                  <a:schemeClr val="bg1"/>
                </a:solidFill>
                <a:latin typeface="+mj-lt"/>
                <a:cs typeface="+mn-cs"/>
              </a:rPr>
              <a:t>.com</a:t>
            </a:r>
          </a:p>
        </p:txBody>
      </p:sp>
      <p:cxnSp>
        <p:nvCxnSpPr>
          <p:cNvPr id="8" name="Straight Connector 7"/>
          <p:cNvCxnSpPr/>
          <p:nvPr/>
        </p:nvCxnSpPr>
        <p:spPr>
          <a:xfrm>
            <a:off x="431800" y="2363788"/>
            <a:ext cx="8280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13" descr="Cunningham-Lindsey_Major_&amp;_Complex_Loss_RGB.png"/>
          <p:cNvPicPr>
            <a:picLocks noChangeAspect="1"/>
          </p:cNvPicPr>
          <p:nvPr/>
        </p:nvPicPr>
        <p:blipFill>
          <a:blip r:embed="rId3"/>
          <a:srcRect/>
          <a:stretch>
            <a:fillRect/>
          </a:stretch>
        </p:blipFill>
        <p:spPr bwMode="auto">
          <a:xfrm>
            <a:off x="6757988" y="242888"/>
            <a:ext cx="2152651" cy="1152525"/>
          </a:xfrm>
          <a:prstGeom prst="rect">
            <a:avLst/>
          </a:prstGeom>
          <a:noFill/>
          <a:ln w="9525">
            <a:noFill/>
            <a:miter lim="800000"/>
            <a:headEnd/>
            <a:tailEnd/>
          </a:ln>
        </p:spPr>
      </p:pic>
      <p:sp>
        <p:nvSpPr>
          <p:cNvPr id="2" name="Title 1"/>
          <p:cNvSpPr>
            <a:spLocks noGrp="1"/>
          </p:cNvSpPr>
          <p:nvPr>
            <p:ph type="ctrTitle"/>
          </p:nvPr>
        </p:nvSpPr>
        <p:spPr>
          <a:xfrm>
            <a:off x="432001" y="613524"/>
            <a:ext cx="5538155" cy="1255714"/>
          </a:xfrm>
        </p:spPr>
        <p:txBody>
          <a:bodyPr anchor="b">
            <a:normAutofit/>
          </a:bodyPr>
          <a:lstStyle>
            <a:lvl1pPr>
              <a:defRPr sz="3600">
                <a:solidFill>
                  <a:schemeClr val="accent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32000" y="1787099"/>
            <a:ext cx="5537723" cy="555035"/>
          </a:xfrm>
        </p:spPr>
        <p:txBody>
          <a:bodyPr>
            <a:normAutofit/>
          </a:bodyPr>
          <a:lstStyle>
            <a:lvl1pPr marL="0" indent="0" algn="l">
              <a:buNone/>
              <a:defRPr sz="1700" b="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2" name="Text Placeholder 11"/>
          <p:cNvSpPr>
            <a:spLocks noGrp="1"/>
          </p:cNvSpPr>
          <p:nvPr>
            <p:ph type="body" sz="quarter" idx="13"/>
          </p:nvPr>
        </p:nvSpPr>
        <p:spPr>
          <a:xfrm>
            <a:off x="690357" y="5978914"/>
            <a:ext cx="2869248" cy="244800"/>
          </a:xfrm>
        </p:spPr>
        <p:txBody>
          <a:bodyPr anchor="ctr">
            <a:normAutofit/>
          </a:bodyPr>
          <a:lstStyle>
            <a:lvl1pPr>
              <a:defRPr sz="800">
                <a:solidFill>
                  <a:schemeClr val="bg1"/>
                </a:solidFill>
                <a:latin typeface="+mj-lt"/>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3pPr>
              <a:buSzPct val="9000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5"/>
          <p:cNvSpPr>
            <a:spLocks noGrp="1"/>
          </p:cNvSpPr>
          <p:nvPr>
            <p:ph type="sldNum" sz="quarter" idx="10"/>
          </p:nvPr>
        </p:nvSpPr>
        <p:spPr/>
        <p:txBody>
          <a:bodyPr/>
          <a:lstStyle>
            <a:lvl1pPr>
              <a:defRPr/>
            </a:lvl1pPr>
          </a:lstStyle>
          <a:p>
            <a:pPr>
              <a:defRPr/>
            </a:pPr>
            <a:fld id="{DDB50F4C-C2E5-4942-94B8-8E87E3FFE530}"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Subheading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00" y="355516"/>
            <a:ext cx="7740000" cy="1080000"/>
          </a:xfrm>
        </p:spPr>
        <p:txBody>
          <a:bodyPr/>
          <a:lstStyle/>
          <a:p>
            <a:r>
              <a:rPr lang="en-US" smtClean="0"/>
              <a:t>Click to edit Master title style</a:t>
            </a:r>
            <a:endParaRPr lang="en-GB"/>
          </a:p>
        </p:txBody>
      </p:sp>
      <p:sp>
        <p:nvSpPr>
          <p:cNvPr id="11" name="Text Placeholder 10"/>
          <p:cNvSpPr>
            <a:spLocks noGrp="1"/>
          </p:cNvSpPr>
          <p:nvPr>
            <p:ph type="body" sz="quarter" idx="13"/>
          </p:nvPr>
        </p:nvSpPr>
        <p:spPr>
          <a:xfrm>
            <a:off x="432000" y="1739901"/>
            <a:ext cx="7740000" cy="648000"/>
          </a:xfrm>
        </p:spPr>
        <p:txBody>
          <a:bodyPr/>
          <a:lstStyle>
            <a:lvl2pPr marL="0" indent="0">
              <a:spcBef>
                <a:spcPts val="0"/>
              </a:spcBef>
              <a:buNone/>
              <a:defRPr/>
            </a:lvl2pPr>
          </a:lstStyle>
          <a:p>
            <a:pPr lvl="0"/>
            <a:r>
              <a:rPr lang="en-US" dirty="0" smtClean="0"/>
              <a:t>Click to edit Master text styles</a:t>
            </a:r>
          </a:p>
          <a:p>
            <a:pPr lvl="1"/>
            <a:r>
              <a:rPr lang="en-US" dirty="0" smtClean="0"/>
              <a:t>Second level</a:t>
            </a:r>
          </a:p>
        </p:txBody>
      </p:sp>
      <p:sp>
        <p:nvSpPr>
          <p:cNvPr id="14" name="Content Placeholder 13"/>
          <p:cNvSpPr>
            <a:spLocks noGrp="1"/>
          </p:cNvSpPr>
          <p:nvPr>
            <p:ph sz="quarter" idx="14"/>
          </p:nvPr>
        </p:nvSpPr>
        <p:spPr>
          <a:xfrm>
            <a:off x="432000" y="2463801"/>
            <a:ext cx="7740000" cy="3706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15"/>
          </p:nvPr>
        </p:nvSpPr>
        <p:spPr/>
        <p:txBody>
          <a:bodyPr/>
          <a:lstStyle>
            <a:lvl1pPr>
              <a:defRPr/>
            </a:lvl1pPr>
          </a:lstStyle>
          <a:p>
            <a:pPr>
              <a:defRPr/>
            </a:pPr>
            <a:fld id="{7C9BE231-DE11-4B9E-A427-1DEB254E7ACD}"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26397" y="753037"/>
            <a:ext cx="7772400" cy="1533152"/>
          </a:xfrm>
        </p:spPr>
        <p:txBody>
          <a:bodyPr anchor="b">
            <a:normAutofit/>
          </a:bodyPr>
          <a:lstStyle>
            <a:lvl1pPr algn="l">
              <a:defRPr sz="3100" b="0" cap="none" baseline="0"/>
            </a:lvl1pPr>
          </a:lstStyle>
          <a:p>
            <a:r>
              <a:rPr lang="en-US" smtClean="0"/>
              <a:t>Click to edit Master title style</a:t>
            </a:r>
            <a:endParaRPr lang="en-GB" dirty="0"/>
          </a:p>
        </p:txBody>
      </p:sp>
      <p:sp>
        <p:nvSpPr>
          <p:cNvPr id="3" name="Text Placeholder 2"/>
          <p:cNvSpPr>
            <a:spLocks noGrp="1"/>
          </p:cNvSpPr>
          <p:nvPr>
            <p:ph type="body" idx="1"/>
          </p:nvPr>
        </p:nvSpPr>
        <p:spPr>
          <a:xfrm>
            <a:off x="426397" y="2409173"/>
            <a:ext cx="7772400" cy="1500187"/>
          </a:xfrm>
        </p:spPr>
        <p:txBody>
          <a:bodyPr/>
          <a:lstStyle>
            <a:lvl1pPr marL="0" indent="0">
              <a:buNone/>
              <a:defRPr sz="20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A39864D3-3955-431C-97DA-D2086558A4D6}"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31800" y="355601"/>
            <a:ext cx="7740651" cy="1079500"/>
          </a:xfrm>
          <a:prstGeom prst="rect">
            <a:avLst/>
          </a:prstGeom>
          <a:noFill/>
          <a:ln w="9525">
            <a:noFill/>
            <a:miter lim="800000"/>
            <a:headEnd/>
            <a:tailEnd/>
          </a:ln>
        </p:spPr>
        <p:txBody>
          <a:bodyPr vert="horz" wrap="square" lIns="0" tIns="46800" rIns="0" bIns="45720" numCol="1" anchor="t"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31800" y="1739901"/>
            <a:ext cx="7740651" cy="4430713"/>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Slide Number Placeholder 5"/>
          <p:cNvSpPr>
            <a:spLocks noGrp="1"/>
          </p:cNvSpPr>
          <p:nvPr>
            <p:ph type="sldNum" sz="quarter" idx="4"/>
          </p:nvPr>
        </p:nvSpPr>
        <p:spPr>
          <a:xfrm>
            <a:off x="431800" y="6399213"/>
            <a:ext cx="381000" cy="176212"/>
          </a:xfrm>
          <a:prstGeom prst="rect">
            <a:avLst/>
          </a:prstGeom>
        </p:spPr>
        <p:txBody>
          <a:bodyPr vert="horz" lIns="0" tIns="45720" rIns="0" bIns="45720" rtlCol="0" anchor="ctr"/>
          <a:lstStyle>
            <a:lvl1pPr algn="l" fontAlgn="auto">
              <a:spcBef>
                <a:spcPts val="0"/>
              </a:spcBef>
              <a:spcAft>
                <a:spcPts val="0"/>
              </a:spcAft>
              <a:defRPr sz="900">
                <a:solidFill>
                  <a:schemeClr val="accent1"/>
                </a:solidFill>
                <a:latin typeface="+mj-lt"/>
                <a:cs typeface="+mn-cs"/>
              </a:defRPr>
            </a:lvl1pPr>
          </a:lstStyle>
          <a:p>
            <a:pPr>
              <a:defRPr/>
            </a:pPr>
            <a:fld id="{7DD49AA3-63C4-422F-B115-3B4D640E484F}" type="slidenum">
              <a:rPr lang="en-GB"/>
              <a:pPr>
                <a:defRPr/>
              </a:pPr>
              <a:t>‹#›</a:t>
            </a:fld>
            <a:endParaRPr lang="en-GB" dirty="0"/>
          </a:p>
        </p:txBody>
      </p:sp>
      <p:pic>
        <p:nvPicPr>
          <p:cNvPr id="1029" name="Picture 2" descr="C:\Users\structure\Desktop\PowerPoint\IMAGES\Logo_inside_pages.png"/>
          <p:cNvPicPr>
            <a:picLocks noChangeAspect="1" noChangeArrowheads="1"/>
          </p:cNvPicPr>
          <p:nvPr/>
        </p:nvPicPr>
        <p:blipFill>
          <a:blip r:embed="rId17"/>
          <a:srcRect/>
          <a:stretch>
            <a:fillRect/>
          </a:stretch>
        </p:blipFill>
        <p:spPr bwMode="auto">
          <a:xfrm>
            <a:off x="8418513" y="479426"/>
            <a:ext cx="244475" cy="244475"/>
          </a:xfrm>
          <a:prstGeom prst="rect">
            <a:avLst/>
          </a:prstGeom>
          <a:noFill/>
          <a:ln w="9525">
            <a:noFill/>
            <a:miter lim="800000"/>
            <a:headEnd/>
            <a:tailEnd/>
          </a:ln>
        </p:spPr>
      </p:pic>
      <p:cxnSp>
        <p:nvCxnSpPr>
          <p:cNvPr id="11" name="Straight Connector 10"/>
          <p:cNvCxnSpPr/>
          <p:nvPr/>
        </p:nvCxnSpPr>
        <p:spPr>
          <a:xfrm>
            <a:off x="431800" y="6369050"/>
            <a:ext cx="82804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445829" y="6413858"/>
            <a:ext cx="1266372" cy="123111"/>
          </a:xfrm>
          <a:prstGeom prst="rect">
            <a:avLst/>
          </a:prstGeom>
          <a:noFill/>
        </p:spPr>
        <p:txBody>
          <a:bodyPr wrap="none" lIns="0" tIns="0" rIns="0" bIns="0" anchor="ctr">
            <a:spAutoFit/>
          </a:bodyPr>
          <a:lstStyle/>
          <a:p>
            <a:pPr algn="r" fontAlgn="auto">
              <a:spcBef>
                <a:spcPts val="0"/>
              </a:spcBef>
              <a:spcAft>
                <a:spcPts val="0"/>
              </a:spcAft>
              <a:defRPr/>
            </a:pPr>
            <a:r>
              <a:rPr lang="en-GB" sz="800" b="1" dirty="0">
                <a:solidFill>
                  <a:schemeClr val="accent1"/>
                </a:solidFill>
                <a:latin typeface="+mj-lt"/>
                <a:cs typeface="+mn-cs"/>
              </a:rPr>
              <a:t>cunninghamlindsey</a:t>
            </a:r>
            <a:r>
              <a:rPr lang="en-GB" sz="800" dirty="0">
                <a:solidFill>
                  <a:schemeClr val="accent1"/>
                </a:solidFill>
                <a:latin typeface="+mj-lt"/>
                <a:cs typeface="+mn-cs"/>
              </a:rPr>
              <a:t>.com</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9" r:id="rId15"/>
  </p:sldLayoutIdLst>
  <p:hf hdr="0" ftr="0" dt="0"/>
  <p:txStyles>
    <p:titleStyle>
      <a:lvl1pPr algn="l" rtl="0" eaLnBrk="0" fontAlgn="base" hangingPunct="0">
        <a:lnSpc>
          <a:spcPct val="95000"/>
        </a:lnSpc>
        <a:spcBef>
          <a:spcPct val="0"/>
        </a:spcBef>
        <a:spcAft>
          <a:spcPct val="0"/>
        </a:spcAft>
        <a:defRPr sz="3100" kern="1200">
          <a:solidFill>
            <a:schemeClr val="accent1"/>
          </a:solidFill>
          <a:latin typeface="+mj-lt"/>
          <a:ea typeface="+mj-ea"/>
          <a:cs typeface="+mj-cs"/>
        </a:defRPr>
      </a:lvl1pPr>
      <a:lvl2pPr algn="l" rtl="0" eaLnBrk="0" fontAlgn="base" hangingPunct="0">
        <a:lnSpc>
          <a:spcPct val="95000"/>
        </a:lnSpc>
        <a:spcBef>
          <a:spcPct val="0"/>
        </a:spcBef>
        <a:spcAft>
          <a:spcPct val="0"/>
        </a:spcAft>
        <a:defRPr sz="3100">
          <a:solidFill>
            <a:schemeClr val="accent1"/>
          </a:solidFill>
          <a:latin typeface="Georgia" pitchFamily="18" charset="0"/>
        </a:defRPr>
      </a:lvl2pPr>
      <a:lvl3pPr algn="l" rtl="0" eaLnBrk="0" fontAlgn="base" hangingPunct="0">
        <a:lnSpc>
          <a:spcPct val="95000"/>
        </a:lnSpc>
        <a:spcBef>
          <a:spcPct val="0"/>
        </a:spcBef>
        <a:spcAft>
          <a:spcPct val="0"/>
        </a:spcAft>
        <a:defRPr sz="3100">
          <a:solidFill>
            <a:schemeClr val="accent1"/>
          </a:solidFill>
          <a:latin typeface="Georgia" pitchFamily="18" charset="0"/>
        </a:defRPr>
      </a:lvl3pPr>
      <a:lvl4pPr algn="l" rtl="0" eaLnBrk="0" fontAlgn="base" hangingPunct="0">
        <a:lnSpc>
          <a:spcPct val="95000"/>
        </a:lnSpc>
        <a:spcBef>
          <a:spcPct val="0"/>
        </a:spcBef>
        <a:spcAft>
          <a:spcPct val="0"/>
        </a:spcAft>
        <a:defRPr sz="3100">
          <a:solidFill>
            <a:schemeClr val="accent1"/>
          </a:solidFill>
          <a:latin typeface="Georgia" pitchFamily="18" charset="0"/>
        </a:defRPr>
      </a:lvl4pPr>
      <a:lvl5pPr algn="l" rtl="0" eaLnBrk="0" fontAlgn="base" hangingPunct="0">
        <a:lnSpc>
          <a:spcPct val="95000"/>
        </a:lnSpc>
        <a:spcBef>
          <a:spcPct val="0"/>
        </a:spcBef>
        <a:spcAft>
          <a:spcPct val="0"/>
        </a:spcAft>
        <a:defRPr sz="3100">
          <a:solidFill>
            <a:schemeClr val="accent1"/>
          </a:solidFill>
          <a:latin typeface="Georgia" pitchFamily="18" charset="0"/>
        </a:defRPr>
      </a:lvl5pPr>
      <a:lvl6pPr marL="457200" algn="l" rtl="0" fontAlgn="base">
        <a:lnSpc>
          <a:spcPct val="95000"/>
        </a:lnSpc>
        <a:spcBef>
          <a:spcPct val="0"/>
        </a:spcBef>
        <a:spcAft>
          <a:spcPct val="0"/>
        </a:spcAft>
        <a:defRPr sz="3100">
          <a:solidFill>
            <a:schemeClr val="accent1"/>
          </a:solidFill>
          <a:latin typeface="Georgia" pitchFamily="18" charset="0"/>
        </a:defRPr>
      </a:lvl6pPr>
      <a:lvl7pPr marL="914400" algn="l" rtl="0" fontAlgn="base">
        <a:lnSpc>
          <a:spcPct val="95000"/>
        </a:lnSpc>
        <a:spcBef>
          <a:spcPct val="0"/>
        </a:spcBef>
        <a:spcAft>
          <a:spcPct val="0"/>
        </a:spcAft>
        <a:defRPr sz="3100">
          <a:solidFill>
            <a:schemeClr val="accent1"/>
          </a:solidFill>
          <a:latin typeface="Georgia" pitchFamily="18" charset="0"/>
        </a:defRPr>
      </a:lvl7pPr>
      <a:lvl8pPr marL="1371600" algn="l" rtl="0" fontAlgn="base">
        <a:lnSpc>
          <a:spcPct val="95000"/>
        </a:lnSpc>
        <a:spcBef>
          <a:spcPct val="0"/>
        </a:spcBef>
        <a:spcAft>
          <a:spcPct val="0"/>
        </a:spcAft>
        <a:defRPr sz="3100">
          <a:solidFill>
            <a:schemeClr val="accent1"/>
          </a:solidFill>
          <a:latin typeface="Georgia" pitchFamily="18" charset="0"/>
        </a:defRPr>
      </a:lvl8pPr>
      <a:lvl9pPr marL="1828800" algn="l" rtl="0" fontAlgn="base">
        <a:lnSpc>
          <a:spcPct val="95000"/>
        </a:lnSpc>
        <a:spcBef>
          <a:spcPct val="0"/>
        </a:spcBef>
        <a:spcAft>
          <a:spcPct val="0"/>
        </a:spcAft>
        <a:defRPr sz="3100">
          <a:solidFill>
            <a:schemeClr val="accent1"/>
          </a:solidFill>
          <a:latin typeface="Georgia" pitchFamily="18" charset="0"/>
        </a:defRPr>
      </a:lvl9pPr>
    </p:titleStyle>
    <p:bodyStyle>
      <a:lvl1pPr algn="l" rtl="0" eaLnBrk="0" fontAlgn="base" hangingPunct="0">
        <a:spcBef>
          <a:spcPct val="20000"/>
        </a:spcBef>
        <a:spcAft>
          <a:spcPct val="0"/>
        </a:spcAft>
        <a:buFont typeface="Arial" charset="0"/>
        <a:defRPr sz="2000" b="1" kern="1200">
          <a:solidFill>
            <a:schemeClr val="tx1"/>
          </a:solidFill>
          <a:latin typeface="+mn-lt"/>
          <a:ea typeface="+mn-ea"/>
          <a:cs typeface="+mn-cs"/>
        </a:defRPr>
      </a:lvl1pPr>
      <a:lvl2pPr marL="177800" indent="-177800" algn="l" rtl="0" eaLnBrk="0" fontAlgn="base" hangingPunct="0">
        <a:spcBef>
          <a:spcPts val="500"/>
        </a:spcBef>
        <a:spcAft>
          <a:spcPct val="0"/>
        </a:spcAft>
        <a:buClr>
          <a:schemeClr val="accent1"/>
        </a:buClr>
        <a:buFont typeface="Arial" charset="0"/>
        <a:buChar char="•"/>
        <a:defRPr kern="1200">
          <a:solidFill>
            <a:schemeClr val="tx1"/>
          </a:solidFill>
          <a:latin typeface="+mn-lt"/>
          <a:ea typeface="+mn-ea"/>
          <a:cs typeface="+mn-cs"/>
        </a:defRPr>
      </a:lvl2pPr>
      <a:lvl3pPr marL="333375" indent="-152400" algn="l" rtl="0" eaLnBrk="0" fontAlgn="base" hangingPunct="0">
        <a:spcBef>
          <a:spcPct val="20000"/>
        </a:spcBef>
        <a:spcAft>
          <a:spcPct val="0"/>
        </a:spcAft>
        <a:buClr>
          <a:schemeClr val="accent1"/>
        </a:buClr>
        <a:buSzPct val="90000"/>
        <a:buFont typeface="Arial" charset="0"/>
        <a:buChar char="•"/>
        <a:defRPr sz="1600" kern="1200">
          <a:solidFill>
            <a:schemeClr val="tx1"/>
          </a:solidFill>
          <a:latin typeface="+mn-lt"/>
          <a:ea typeface="+mn-ea"/>
          <a:cs typeface="+mn-cs"/>
        </a:defRPr>
      </a:lvl3pPr>
      <a:lvl4pPr marL="542925" indent="-180975" algn="l" rtl="0" eaLnBrk="0" fontAlgn="base" hangingPunct="0">
        <a:spcBef>
          <a:spcPct val="20000"/>
        </a:spcBef>
        <a:spcAft>
          <a:spcPct val="0"/>
        </a:spcAft>
        <a:buClr>
          <a:schemeClr val="accent1"/>
        </a:buClr>
        <a:buSzPct val="90000"/>
        <a:buFont typeface="Arial" charset="0"/>
        <a:buChar char="–"/>
        <a:defRPr sz="1400" kern="1200">
          <a:solidFill>
            <a:schemeClr val="tx1"/>
          </a:solidFill>
          <a:latin typeface="+mn-lt"/>
          <a:ea typeface="+mn-ea"/>
          <a:cs typeface="+mn-cs"/>
        </a:defRPr>
      </a:lvl4pPr>
      <a:lvl5pPr marL="762000" indent="-133350" algn="l" rtl="0" eaLnBrk="0" fontAlgn="base" hangingPunct="0">
        <a:spcBef>
          <a:spcPct val="20000"/>
        </a:spcBef>
        <a:spcAft>
          <a:spcPct val="0"/>
        </a:spcAft>
        <a:buClr>
          <a:schemeClr val="accent1"/>
        </a:buClr>
        <a:buSzPct val="90000"/>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terri.adams@fas-uk.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file:///C:\Users\warnera\Documents\Institute%20of%20Manchester%20Flood%20talk\iSiteAerialFootageSelection.wm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432001" y="613524"/>
            <a:ext cx="6732287" cy="1255714"/>
          </a:xfrm>
        </p:spPr>
        <p:txBody>
          <a:bodyPr>
            <a:normAutofit/>
          </a:bodyPr>
          <a:lstStyle/>
          <a:p>
            <a:pPr eaLnBrk="1" hangingPunct="1">
              <a:defRPr/>
            </a:pPr>
            <a:r>
              <a:rPr lang="en-GB" dirty="0" smtClean="0"/>
              <a:t>Insurance Institute of Manchester</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GB" sz="1800" dirty="0" smtClean="0"/>
              <a:t>Flood master class</a:t>
            </a:r>
            <a:endParaRPr lang="en-GB" sz="1800" dirty="0"/>
          </a:p>
        </p:txBody>
      </p:sp>
      <p:sp>
        <p:nvSpPr>
          <p:cNvPr id="7" name="Text Placeholder 6"/>
          <p:cNvSpPr>
            <a:spLocks noGrp="1"/>
          </p:cNvSpPr>
          <p:nvPr>
            <p:ph type="body" sz="quarter" idx="13"/>
          </p:nvPr>
        </p:nvSpPr>
        <p:spPr/>
        <p:txBody>
          <a:bodyPr/>
          <a:lstStyle/>
          <a:p>
            <a:r>
              <a:rPr lang="en-GB" dirty="0" smtClean="0"/>
              <a:t>Wednesday 26 October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Waterside pub at </a:t>
            </a:r>
            <a:r>
              <a:rPr lang="en-GB" dirty="0" err="1" smtClean="0"/>
              <a:t>Summerseat</a:t>
            </a:r>
            <a:r>
              <a:rPr lang="en-GB" dirty="0" smtClean="0"/>
              <a:t> on the River Irwell, December 2015</a:t>
            </a:r>
            <a:endParaRPr lang="en-GB" dirty="0"/>
          </a:p>
        </p:txBody>
      </p:sp>
      <p:sp>
        <p:nvSpPr>
          <p:cNvPr id="4" name="Slide Number Placeholder 3"/>
          <p:cNvSpPr>
            <a:spLocks noGrp="1"/>
          </p:cNvSpPr>
          <p:nvPr>
            <p:ph type="sldNum" sz="quarter" idx="10"/>
          </p:nvPr>
        </p:nvSpPr>
        <p:spPr/>
        <p:txBody>
          <a:bodyPr/>
          <a:lstStyle/>
          <a:p>
            <a:pPr>
              <a:defRPr/>
            </a:pPr>
            <a:fld id="{DDB50F4C-C2E5-4942-94B8-8E87E3FFE530}" type="slidenum">
              <a:rPr lang="en-GB" smtClean="0"/>
              <a:pPr>
                <a:defRPr/>
              </a:pPr>
              <a:t>10</a:t>
            </a:fld>
            <a:endParaRPr lang="en-GB" dirty="0"/>
          </a:p>
        </p:txBody>
      </p:sp>
      <p:pic>
        <p:nvPicPr>
          <p:cNvPr id="3074" name="Picture 2"/>
          <p:cNvPicPr>
            <a:picLocks noChangeAspect="1" noChangeArrowheads="1"/>
          </p:cNvPicPr>
          <p:nvPr/>
        </p:nvPicPr>
        <p:blipFill>
          <a:blip r:embed="rId3"/>
          <a:srcRect/>
          <a:stretch>
            <a:fillRect/>
          </a:stretch>
        </p:blipFill>
        <p:spPr bwMode="auto">
          <a:xfrm>
            <a:off x="1079612" y="1916832"/>
            <a:ext cx="6855543" cy="38820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Cumbria, December 2015</a:t>
            </a:r>
            <a:endParaRPr lang="en-GB" dirty="0"/>
          </a:p>
        </p:txBody>
      </p:sp>
      <p:sp>
        <p:nvSpPr>
          <p:cNvPr id="4" name="Slide Number Placeholder 3"/>
          <p:cNvSpPr>
            <a:spLocks noGrp="1"/>
          </p:cNvSpPr>
          <p:nvPr>
            <p:ph type="sldNum" sz="quarter" idx="10"/>
          </p:nvPr>
        </p:nvSpPr>
        <p:spPr/>
        <p:txBody>
          <a:bodyPr/>
          <a:lstStyle/>
          <a:p>
            <a:pPr>
              <a:defRPr/>
            </a:pPr>
            <a:fld id="{DDB50F4C-C2E5-4942-94B8-8E87E3FFE530}" type="slidenum">
              <a:rPr lang="en-GB" smtClean="0"/>
              <a:pPr>
                <a:defRPr/>
              </a:pPr>
              <a:t>11</a:t>
            </a:fld>
            <a:endParaRPr lang="en-GB" dirty="0"/>
          </a:p>
        </p:txBody>
      </p:sp>
      <p:pic>
        <p:nvPicPr>
          <p:cNvPr id="4098" name="Picture 2"/>
          <p:cNvPicPr>
            <a:picLocks noChangeAspect="1" noChangeArrowheads="1"/>
          </p:cNvPicPr>
          <p:nvPr/>
        </p:nvPicPr>
        <p:blipFill>
          <a:blip r:embed="rId2"/>
          <a:srcRect/>
          <a:stretch>
            <a:fillRect/>
          </a:stretch>
        </p:blipFill>
        <p:spPr bwMode="auto">
          <a:xfrm>
            <a:off x="812799" y="1435101"/>
            <a:ext cx="7814343" cy="4315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Cumbria, December 2015</a:t>
            </a:r>
            <a:endParaRPr lang="en-GB" dirty="0"/>
          </a:p>
        </p:txBody>
      </p:sp>
      <p:sp>
        <p:nvSpPr>
          <p:cNvPr id="4" name="Slide Number Placeholder 3"/>
          <p:cNvSpPr>
            <a:spLocks noGrp="1"/>
          </p:cNvSpPr>
          <p:nvPr>
            <p:ph type="sldNum" sz="quarter" idx="10"/>
          </p:nvPr>
        </p:nvSpPr>
        <p:spPr/>
        <p:txBody>
          <a:bodyPr/>
          <a:lstStyle/>
          <a:p>
            <a:pPr>
              <a:defRPr/>
            </a:pPr>
            <a:fld id="{DDB50F4C-C2E5-4942-94B8-8E87E3FFE530}" type="slidenum">
              <a:rPr lang="en-GB" smtClean="0"/>
              <a:pPr>
                <a:defRPr/>
              </a:pPr>
              <a:t>12</a:t>
            </a:fld>
            <a:endParaRPr lang="en-GB" dirty="0"/>
          </a:p>
        </p:txBody>
      </p:sp>
      <p:pic>
        <p:nvPicPr>
          <p:cNvPr id="5122" name="Picture 2"/>
          <p:cNvPicPr>
            <a:picLocks noChangeAspect="1" noChangeArrowheads="1"/>
          </p:cNvPicPr>
          <p:nvPr/>
        </p:nvPicPr>
        <p:blipFill>
          <a:blip r:embed="rId2"/>
          <a:srcRect/>
          <a:stretch>
            <a:fillRect/>
          </a:stretch>
        </p:blipFill>
        <p:spPr bwMode="auto">
          <a:xfrm>
            <a:off x="812800" y="1833337"/>
            <a:ext cx="7215708" cy="38999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55601"/>
            <a:ext cx="7560371" cy="1079500"/>
          </a:xfrm>
        </p:spPr>
        <p:txBody>
          <a:bodyPr/>
          <a:lstStyle/>
          <a:p>
            <a:r>
              <a:rPr lang="en-GB" dirty="0" smtClean="0"/>
              <a:t>York, December 2015 </a:t>
            </a:r>
            <a:endParaRPr lang="en-GB" dirty="0"/>
          </a:p>
        </p:txBody>
      </p:sp>
      <p:sp>
        <p:nvSpPr>
          <p:cNvPr id="4" name="Slide Number Placeholder 3"/>
          <p:cNvSpPr>
            <a:spLocks noGrp="1"/>
          </p:cNvSpPr>
          <p:nvPr>
            <p:ph type="sldNum" sz="quarter" idx="10"/>
          </p:nvPr>
        </p:nvSpPr>
        <p:spPr/>
        <p:txBody>
          <a:bodyPr/>
          <a:lstStyle/>
          <a:p>
            <a:pPr>
              <a:defRPr/>
            </a:pPr>
            <a:fld id="{DDB50F4C-C2E5-4942-94B8-8E87E3FFE530}" type="slidenum">
              <a:rPr lang="en-GB" smtClean="0"/>
              <a:pPr>
                <a:defRPr/>
              </a:pPr>
              <a:t>13</a:t>
            </a:fld>
            <a:endParaRPr lang="en-GB" dirty="0"/>
          </a:p>
        </p:txBody>
      </p:sp>
      <p:pic>
        <p:nvPicPr>
          <p:cNvPr id="3" name="Picture 2"/>
          <p:cNvPicPr>
            <a:picLocks noChangeAspect="1" noChangeArrowheads="1"/>
          </p:cNvPicPr>
          <p:nvPr/>
        </p:nvPicPr>
        <p:blipFill>
          <a:blip r:embed="rId3"/>
          <a:srcRect/>
          <a:stretch>
            <a:fillRect/>
          </a:stretch>
        </p:blipFill>
        <p:spPr bwMode="auto">
          <a:xfrm>
            <a:off x="605665" y="1581360"/>
            <a:ext cx="7386505" cy="39278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Tadcaster</a:t>
            </a:r>
            <a:r>
              <a:rPr lang="en-GB" dirty="0" smtClean="0"/>
              <a:t>, Yorkshire, December 2015</a:t>
            </a:r>
            <a:endParaRPr lang="en-GB" dirty="0"/>
          </a:p>
        </p:txBody>
      </p:sp>
      <p:sp>
        <p:nvSpPr>
          <p:cNvPr id="4" name="Slide Number Placeholder 3"/>
          <p:cNvSpPr>
            <a:spLocks noGrp="1"/>
          </p:cNvSpPr>
          <p:nvPr>
            <p:ph type="sldNum" sz="quarter" idx="10"/>
          </p:nvPr>
        </p:nvSpPr>
        <p:spPr/>
        <p:txBody>
          <a:bodyPr/>
          <a:lstStyle/>
          <a:p>
            <a:pPr>
              <a:defRPr/>
            </a:pPr>
            <a:fld id="{DDB50F4C-C2E5-4942-94B8-8E87E3FFE530}" type="slidenum">
              <a:rPr lang="en-GB" smtClean="0"/>
              <a:pPr>
                <a:defRPr/>
              </a:pPr>
              <a:t>14</a:t>
            </a:fld>
            <a:endParaRPr lang="en-GB" dirty="0"/>
          </a:p>
        </p:txBody>
      </p:sp>
      <p:pic>
        <p:nvPicPr>
          <p:cNvPr id="7170" name="Picture 2"/>
          <p:cNvPicPr>
            <a:picLocks noChangeAspect="1" noChangeArrowheads="1"/>
          </p:cNvPicPr>
          <p:nvPr/>
        </p:nvPicPr>
        <p:blipFill>
          <a:blip r:embed="rId3"/>
          <a:srcRect/>
          <a:stretch>
            <a:fillRect/>
          </a:stretch>
        </p:blipFill>
        <p:spPr bwMode="auto">
          <a:xfrm>
            <a:off x="1230598" y="1700808"/>
            <a:ext cx="6614615" cy="349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Paisley, Scotland, December 2015</a:t>
            </a:r>
            <a:endParaRPr lang="en-GB" dirty="0"/>
          </a:p>
        </p:txBody>
      </p:sp>
      <p:sp>
        <p:nvSpPr>
          <p:cNvPr id="4" name="Slide Number Placeholder 3"/>
          <p:cNvSpPr>
            <a:spLocks noGrp="1"/>
          </p:cNvSpPr>
          <p:nvPr>
            <p:ph type="sldNum" sz="quarter" idx="10"/>
          </p:nvPr>
        </p:nvSpPr>
        <p:spPr/>
        <p:txBody>
          <a:bodyPr/>
          <a:lstStyle/>
          <a:p>
            <a:pPr>
              <a:defRPr/>
            </a:pPr>
            <a:fld id="{DDB50F4C-C2E5-4942-94B8-8E87E3FFE530}" type="slidenum">
              <a:rPr lang="en-GB" smtClean="0"/>
              <a:pPr>
                <a:defRPr/>
              </a:pPr>
              <a:t>15</a:t>
            </a:fld>
            <a:endParaRPr lang="en-GB" dirty="0"/>
          </a:p>
        </p:txBody>
      </p:sp>
      <p:pic>
        <p:nvPicPr>
          <p:cNvPr id="8195" name="Picture 3"/>
          <p:cNvPicPr>
            <a:picLocks noChangeAspect="1" noChangeArrowheads="1"/>
          </p:cNvPicPr>
          <p:nvPr/>
        </p:nvPicPr>
        <p:blipFill>
          <a:blip r:embed="rId3"/>
          <a:srcRect/>
          <a:stretch>
            <a:fillRect/>
          </a:stretch>
        </p:blipFill>
        <p:spPr bwMode="auto">
          <a:xfrm>
            <a:off x="727066" y="1435101"/>
            <a:ext cx="6945686"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Closer to home  - Manchester city centre</a:t>
            </a:r>
            <a:endParaRPr lang="en-GB" dirty="0"/>
          </a:p>
        </p:txBody>
      </p:sp>
      <p:sp>
        <p:nvSpPr>
          <p:cNvPr id="4" name="Slide Number Placeholder 3"/>
          <p:cNvSpPr>
            <a:spLocks noGrp="1"/>
          </p:cNvSpPr>
          <p:nvPr>
            <p:ph type="sldNum" sz="quarter" idx="10"/>
          </p:nvPr>
        </p:nvSpPr>
        <p:spPr/>
        <p:txBody>
          <a:bodyPr/>
          <a:lstStyle/>
          <a:p>
            <a:pPr>
              <a:defRPr/>
            </a:pPr>
            <a:fld id="{DDB50F4C-C2E5-4942-94B8-8E87E3FFE530}" type="slidenum">
              <a:rPr lang="en-GB" smtClean="0"/>
              <a:pPr>
                <a:defRPr/>
              </a:pPr>
              <a:t>16</a:t>
            </a:fld>
            <a:endParaRPr lang="en-GB" dirty="0"/>
          </a:p>
        </p:txBody>
      </p:sp>
      <p:pic>
        <p:nvPicPr>
          <p:cNvPr id="9218" name="Picture 2"/>
          <p:cNvPicPr>
            <a:picLocks noChangeAspect="1" noChangeArrowheads="1"/>
          </p:cNvPicPr>
          <p:nvPr/>
        </p:nvPicPr>
        <p:blipFill>
          <a:blip r:embed="rId2"/>
          <a:srcRect/>
          <a:stretch>
            <a:fillRect/>
          </a:stretch>
        </p:blipFill>
        <p:spPr bwMode="auto">
          <a:xfrm>
            <a:off x="1015781" y="1435101"/>
            <a:ext cx="7216469" cy="40461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Managing commercial flood claims – the insurance industry response </a:t>
            </a:r>
            <a:endParaRPr lang="en-GB" dirty="0"/>
          </a:p>
        </p:txBody>
      </p:sp>
      <p:sp>
        <p:nvSpPr>
          <p:cNvPr id="3" name="Content Placeholder 2"/>
          <p:cNvSpPr>
            <a:spLocks noGrp="1"/>
          </p:cNvSpPr>
          <p:nvPr>
            <p:ph idx="1"/>
          </p:nvPr>
        </p:nvSpPr>
        <p:spPr>
          <a:xfrm>
            <a:off x="431800" y="1736725"/>
            <a:ext cx="7740651" cy="4433889"/>
          </a:xfrm>
        </p:spPr>
        <p:txBody>
          <a:bodyPr/>
          <a:lstStyle/>
          <a:p>
            <a:r>
              <a:rPr lang="en-GB" sz="1800" dirty="0" smtClean="0"/>
              <a:t>ABI January 2016</a:t>
            </a:r>
          </a:p>
          <a:p>
            <a:pPr lvl="1"/>
            <a:r>
              <a:rPr lang="en-GB" dirty="0" smtClean="0"/>
              <a:t>15,000 claims received, including 5000 commercial claims</a:t>
            </a:r>
          </a:p>
          <a:p>
            <a:pPr lvl="1"/>
            <a:r>
              <a:rPr lang="en-GB" dirty="0" smtClean="0"/>
              <a:t>3,000 families in alternative accommodation</a:t>
            </a:r>
          </a:p>
          <a:p>
            <a:pPr lvl="1"/>
            <a:r>
              <a:rPr lang="en-GB" dirty="0" smtClean="0"/>
              <a:t>Emergency payments of nearly £24 million made to families and businesses</a:t>
            </a:r>
          </a:p>
          <a:p>
            <a:pPr lvl="1"/>
            <a:r>
              <a:rPr lang="en-GB" dirty="0" smtClean="0"/>
              <a:t>More than 8,300 initial visits made by loss adjusters</a:t>
            </a:r>
          </a:p>
          <a:p>
            <a:pPr lvl="1"/>
            <a:r>
              <a:rPr lang="en-GB" dirty="0" smtClean="0"/>
              <a:t>Total cost estimated at £1.3 billion (compared to £3.2 billion for the summer floods in 2007).</a:t>
            </a:r>
          </a:p>
          <a:p>
            <a:pPr lvl="1"/>
            <a:endParaRPr lang="en-GB" dirty="0" smtClean="0"/>
          </a:p>
          <a:p>
            <a:r>
              <a:rPr lang="en-GB" sz="1800" dirty="0" smtClean="0"/>
              <a:t>ABI June 2016</a:t>
            </a:r>
          </a:p>
          <a:p>
            <a:pPr lvl="1"/>
            <a:r>
              <a:rPr lang="en-GB" dirty="0" smtClean="0"/>
              <a:t>85% of properties fully or partly repaired. </a:t>
            </a:r>
          </a:p>
          <a:p>
            <a:pPr lvl="1"/>
            <a:r>
              <a:rPr lang="en-GB" dirty="0" smtClean="0"/>
              <a:t>85% of property claims have received a payment</a:t>
            </a:r>
          </a:p>
          <a:p>
            <a:pPr lvl="1"/>
            <a:r>
              <a:rPr lang="en-GB" dirty="0" smtClean="0"/>
              <a:t>£70 million paid out so far to homes and businesses</a:t>
            </a:r>
            <a:endParaRPr lang="en-GB" dirty="0"/>
          </a:p>
        </p:txBody>
      </p:sp>
      <p:sp>
        <p:nvSpPr>
          <p:cNvPr id="4" name="Slide Number Placeholder 3"/>
          <p:cNvSpPr>
            <a:spLocks noGrp="1"/>
          </p:cNvSpPr>
          <p:nvPr>
            <p:ph type="sldNum" sz="quarter" idx="10"/>
          </p:nvPr>
        </p:nvSpPr>
        <p:spPr/>
        <p:txBody>
          <a:bodyPr/>
          <a:lstStyle/>
          <a:p>
            <a:pPr>
              <a:defRPr/>
            </a:pPr>
            <a:fld id="{DDB50F4C-C2E5-4942-94B8-8E87E3FFE530}" type="slidenum">
              <a:rPr lang="en-GB" smtClean="0"/>
              <a:pPr>
                <a:defRPr/>
              </a:pPr>
              <a:t>17</a:t>
            </a:fld>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mystery of the dry floor</a:t>
            </a:r>
            <a:endParaRPr lang="en-GB" dirty="0"/>
          </a:p>
        </p:txBody>
      </p:sp>
      <p:sp>
        <p:nvSpPr>
          <p:cNvPr id="4" name="Slide Number Placeholder 3"/>
          <p:cNvSpPr>
            <a:spLocks noGrp="1"/>
          </p:cNvSpPr>
          <p:nvPr>
            <p:ph type="sldNum" sz="quarter" idx="10"/>
          </p:nvPr>
        </p:nvSpPr>
        <p:spPr/>
        <p:txBody>
          <a:bodyPr/>
          <a:lstStyle/>
          <a:p>
            <a:pPr>
              <a:defRPr/>
            </a:pPr>
            <a:fld id="{DDB50F4C-C2E5-4942-94B8-8E87E3FFE530}" type="slidenum">
              <a:rPr lang="en-GB" smtClean="0"/>
              <a:pPr>
                <a:defRPr/>
              </a:pPr>
              <a:t>2</a:t>
            </a:fld>
            <a:endParaRPr lang="en-GB" dirty="0"/>
          </a:p>
        </p:txBody>
      </p:sp>
      <p:pic>
        <p:nvPicPr>
          <p:cNvPr id="1026" name="Picture 2"/>
          <p:cNvPicPr>
            <a:picLocks noChangeAspect="1" noChangeArrowheads="1"/>
          </p:cNvPicPr>
          <p:nvPr/>
        </p:nvPicPr>
        <p:blipFill>
          <a:blip r:embed="rId2"/>
          <a:srcRect/>
          <a:stretch>
            <a:fillRect/>
          </a:stretch>
        </p:blipFill>
        <p:spPr bwMode="auto">
          <a:xfrm>
            <a:off x="812800" y="1739901"/>
            <a:ext cx="6955205" cy="43141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presenters</a:t>
            </a:r>
            <a:endParaRPr lang="en-GB" dirty="0"/>
          </a:p>
        </p:txBody>
      </p:sp>
      <p:sp>
        <p:nvSpPr>
          <p:cNvPr id="3" name="Content Placeholder 2"/>
          <p:cNvSpPr>
            <a:spLocks noGrp="1"/>
          </p:cNvSpPr>
          <p:nvPr>
            <p:ph idx="1"/>
          </p:nvPr>
        </p:nvSpPr>
        <p:spPr>
          <a:xfrm>
            <a:off x="431801" y="1736725"/>
            <a:ext cx="3888172" cy="4735513"/>
          </a:xfrm>
        </p:spPr>
        <p:txBody>
          <a:bodyPr/>
          <a:lstStyle/>
          <a:p>
            <a:r>
              <a:rPr lang="en-US" dirty="0" smtClean="0">
                <a:solidFill>
                  <a:schemeClr val="tx1">
                    <a:lumMod val="50000"/>
                  </a:schemeClr>
                </a:solidFill>
              </a:rPr>
              <a:t>Terri Adams </a:t>
            </a:r>
            <a:r>
              <a:rPr lang="en-US" b="0" dirty="0" err="1" smtClean="0">
                <a:solidFill>
                  <a:schemeClr val="tx1">
                    <a:lumMod val="50000"/>
                  </a:schemeClr>
                </a:solidFill>
              </a:rPr>
              <a:t>BSc</a:t>
            </a:r>
            <a:r>
              <a:rPr lang="en-US" b="0" dirty="0" smtClean="0">
                <a:solidFill>
                  <a:schemeClr val="tx1">
                    <a:lumMod val="50000"/>
                  </a:schemeClr>
                </a:solidFill>
              </a:rPr>
              <a:t> FCA </a:t>
            </a:r>
            <a:endParaRPr lang="en-GB" dirty="0" smtClean="0">
              <a:solidFill>
                <a:schemeClr val="tx1">
                  <a:lumMod val="50000"/>
                </a:schemeClr>
              </a:solidFill>
            </a:endParaRPr>
          </a:p>
          <a:p>
            <a:r>
              <a:rPr lang="en-US" b="0" dirty="0" smtClean="0"/>
              <a:t>Senior Manager</a:t>
            </a:r>
            <a:endParaRPr lang="en-GB" b="0" dirty="0" smtClean="0"/>
          </a:p>
          <a:p>
            <a:r>
              <a:rPr lang="en-US" b="0" dirty="0" smtClean="0"/>
              <a:t>Cunningham Lindsey</a:t>
            </a:r>
            <a:endParaRPr lang="en-GB" b="0" dirty="0" smtClean="0"/>
          </a:p>
          <a:p>
            <a:r>
              <a:rPr lang="en-US" b="0" dirty="0" smtClean="0"/>
              <a:t>Forensic Advisory Services, UK</a:t>
            </a:r>
            <a:endParaRPr lang="en-GB" b="0" dirty="0" smtClean="0"/>
          </a:p>
          <a:p>
            <a:r>
              <a:rPr lang="en-AU" sz="2800" b="0" dirty="0" smtClean="0">
                <a:solidFill>
                  <a:schemeClr val="accent2"/>
                </a:solidFill>
                <a:sym typeface="Wingdings"/>
              </a:rPr>
              <a:t></a:t>
            </a:r>
            <a:r>
              <a:rPr lang="en-AU" b="0" dirty="0" smtClean="0"/>
              <a:t>+44 792 087 1117</a:t>
            </a:r>
            <a:endParaRPr lang="en-GB" b="0" dirty="0" smtClean="0"/>
          </a:p>
          <a:p>
            <a:r>
              <a:rPr lang="en-AU" sz="2400" b="0" dirty="0" smtClean="0">
                <a:solidFill>
                  <a:schemeClr val="accent2"/>
                </a:solidFill>
                <a:sym typeface="Wingdings"/>
              </a:rPr>
              <a:t>@</a:t>
            </a:r>
            <a:r>
              <a:rPr lang="en-AU" dirty="0" smtClean="0"/>
              <a:t> </a:t>
            </a:r>
            <a:r>
              <a:rPr lang="en-AU" b="0" u="sng" dirty="0" smtClean="0">
                <a:hlinkClick r:id="rId3"/>
              </a:rPr>
              <a:t>terri.adams@fas-uk.com</a:t>
            </a:r>
            <a:endParaRPr lang="en-GB" b="0" dirty="0" smtClean="0"/>
          </a:p>
        </p:txBody>
      </p:sp>
      <p:sp>
        <p:nvSpPr>
          <p:cNvPr id="4" name="Slide Number Placeholder 3"/>
          <p:cNvSpPr>
            <a:spLocks noGrp="1"/>
          </p:cNvSpPr>
          <p:nvPr>
            <p:ph type="sldNum" sz="quarter" idx="10"/>
          </p:nvPr>
        </p:nvSpPr>
        <p:spPr/>
        <p:txBody>
          <a:bodyPr/>
          <a:lstStyle/>
          <a:p>
            <a:pPr>
              <a:defRPr/>
            </a:pPr>
            <a:fld id="{DDB50F4C-C2E5-4942-94B8-8E87E3FFE530}" type="slidenum">
              <a:rPr lang="en-GB" smtClean="0"/>
              <a:pPr>
                <a:defRPr/>
              </a:pPr>
              <a:t>3</a:t>
            </a:fld>
            <a:endParaRPr lang="en-GB" dirty="0"/>
          </a:p>
        </p:txBody>
      </p:sp>
      <p:sp>
        <p:nvSpPr>
          <p:cNvPr id="7" name="Content Placeholder 2"/>
          <p:cNvSpPr txBox="1">
            <a:spLocks/>
          </p:cNvSpPr>
          <p:nvPr/>
        </p:nvSpPr>
        <p:spPr bwMode="auto">
          <a:xfrm>
            <a:off x="4572000" y="1736725"/>
            <a:ext cx="3888172" cy="4735513"/>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000" b="1" i="0" u="none" strike="noStrike" kern="1200" cap="none" spc="0" normalizeH="0" baseline="0" noProof="0" dirty="0" smtClean="0">
                <a:ln>
                  <a:noFill/>
                </a:ln>
                <a:solidFill>
                  <a:schemeClr val="tx1">
                    <a:lumMod val="50000"/>
                  </a:schemeClr>
                </a:solidFill>
                <a:effectLst/>
                <a:uLnTx/>
                <a:uFillTx/>
                <a:latin typeface="+mn-lt"/>
                <a:ea typeface="+mn-ea"/>
                <a:cs typeface="+mn-cs"/>
              </a:rPr>
              <a:t>Peter Cragg </a:t>
            </a:r>
            <a:r>
              <a:rPr kumimoji="0" lang="en-US" sz="2000" b="0" i="0" u="none" strike="noStrike" kern="1200" cap="none" spc="0" normalizeH="0" baseline="0" noProof="0" dirty="0" err="1" smtClean="0">
                <a:ln>
                  <a:noFill/>
                </a:ln>
                <a:solidFill>
                  <a:schemeClr val="tx1">
                    <a:lumMod val="50000"/>
                  </a:schemeClr>
                </a:solidFill>
                <a:effectLst/>
                <a:uLnTx/>
                <a:uFillTx/>
                <a:latin typeface="+mn-lt"/>
                <a:ea typeface="+mn-ea"/>
                <a:cs typeface="+mn-cs"/>
              </a:rPr>
              <a:t>BSc</a:t>
            </a:r>
            <a:r>
              <a:rPr kumimoji="0" lang="en-US" sz="2000" b="0" i="0" u="none" strike="noStrike" kern="1200" cap="none" spc="0" normalizeH="0" baseline="0" noProof="0" dirty="0" smtClean="0">
                <a:ln>
                  <a:noFill/>
                </a:ln>
                <a:solidFill>
                  <a:schemeClr val="tx1">
                    <a:lumMod val="50000"/>
                  </a:schemeClr>
                </a:solidFill>
                <a:effectLst/>
                <a:uLnTx/>
                <a:uFillTx/>
                <a:latin typeface="+mn-lt"/>
                <a:ea typeface="+mn-ea"/>
                <a:cs typeface="+mn-cs"/>
              </a:rPr>
              <a:t> ACII FCILA</a:t>
            </a:r>
            <a:endParaRPr kumimoji="0" lang="en-GB" sz="2000" b="1" i="0" u="none" strike="noStrike" kern="1200" cap="none" spc="0" normalizeH="0" baseline="0" noProof="0" dirty="0" smtClean="0">
              <a:ln>
                <a:noFill/>
              </a:ln>
              <a:solidFill>
                <a:schemeClr val="tx1">
                  <a:lumMod val="50000"/>
                </a:schemeClr>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Client Relationship Director</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Cunningham Lindsey</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Loss Adjusting Services, UK</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lang="en-AU" sz="2800" dirty="0" smtClean="0">
                <a:solidFill>
                  <a:schemeClr val="accent2"/>
                </a:solidFill>
                <a:latin typeface="+mn-lt"/>
                <a:cs typeface="+mn-cs"/>
                <a:sym typeface="Wingdings"/>
              </a:rPr>
              <a:t></a:t>
            </a:r>
            <a:r>
              <a:rPr kumimoji="0" lang="en-AU" sz="2000" b="0" i="0" u="none" strike="noStrike" kern="1200" cap="none" spc="0" normalizeH="0" baseline="0" noProof="0" dirty="0" smtClean="0">
                <a:ln>
                  <a:noFill/>
                </a:ln>
                <a:solidFill>
                  <a:schemeClr val="tx1"/>
                </a:solidFill>
                <a:effectLst/>
                <a:uLnTx/>
                <a:uFillTx/>
                <a:latin typeface="+mn-lt"/>
                <a:ea typeface="+mn-ea"/>
                <a:cs typeface="+mn-cs"/>
              </a:rPr>
              <a:t>+44 788 078 0578</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lang="en-GB" sz="2400" dirty="0" smtClean="0">
                <a:solidFill>
                  <a:schemeClr val="accent2"/>
                </a:solidFill>
                <a:latin typeface="+mn-lt"/>
                <a:cs typeface="+mn-cs"/>
                <a:sym typeface="Wingdings"/>
              </a:rPr>
              <a:t>@</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0" i="0" u="none" strike="noStrike" kern="1200" cap="none" spc="0" normalizeH="0" baseline="0" noProof="0" dirty="0" smtClean="0">
                <a:ln>
                  <a:noFill/>
                </a:ln>
                <a:solidFill>
                  <a:schemeClr val="accent1"/>
                </a:solidFill>
                <a:effectLst/>
                <a:uLnTx/>
                <a:uFillTx/>
                <a:latin typeface="+mn-lt"/>
                <a:ea typeface="+mn-ea"/>
                <a:cs typeface="+mn-cs"/>
              </a:rPr>
              <a:t>p</a:t>
            </a:r>
            <a:r>
              <a:rPr kumimoji="0" lang="en-GB" sz="2000" b="0" i="0" u="none" strike="noStrike" kern="1200" cap="none" spc="0" normalizeH="0" baseline="0" noProof="0" dirty="0" smtClean="0">
                <a:ln>
                  <a:noFill/>
                </a:ln>
                <a:solidFill>
                  <a:schemeClr val="accent1"/>
                </a:solidFill>
                <a:effectLst/>
                <a:uLnTx/>
                <a:uFillTx/>
                <a:latin typeface="+mn-lt"/>
                <a:ea typeface="+mn-ea"/>
                <a:cs typeface="+mn-cs"/>
                <a:hlinkClick r:id="rId3"/>
              </a:rPr>
              <a:t>eter.cragg@cl-uk.com</a:t>
            </a:r>
            <a:endParaRPr kumimoji="0" lang="en-GB" sz="2000" b="0" i="0" u="none" strike="noStrike" kern="1200" cap="none" spc="0" normalizeH="0" baseline="0" noProof="0" dirty="0" smtClean="0">
              <a:ln>
                <a:noFill/>
              </a:ln>
              <a:solidFill>
                <a:schemeClr val="accent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20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Managing commercial property flood claims</a:t>
            </a:r>
            <a:endParaRPr lang="en-GB" dirty="0"/>
          </a:p>
        </p:txBody>
      </p:sp>
      <p:sp>
        <p:nvSpPr>
          <p:cNvPr id="3" name="Content Placeholder 2"/>
          <p:cNvSpPr>
            <a:spLocks noGrp="1"/>
          </p:cNvSpPr>
          <p:nvPr>
            <p:ph idx="1"/>
          </p:nvPr>
        </p:nvSpPr>
        <p:spPr>
          <a:xfrm>
            <a:off x="431800" y="1736724"/>
            <a:ext cx="8316664" cy="4433889"/>
          </a:xfrm>
        </p:spPr>
        <p:txBody>
          <a:bodyPr/>
          <a:lstStyle/>
          <a:p>
            <a:r>
              <a:rPr lang="en-GB" dirty="0" smtClean="0"/>
              <a:t>We will cover:</a:t>
            </a:r>
          </a:p>
          <a:p>
            <a:pPr lvl="1"/>
            <a:r>
              <a:rPr lang="en-GB" dirty="0" smtClean="0"/>
              <a:t>Planning for an event and delivering it on the ground </a:t>
            </a:r>
          </a:p>
          <a:p>
            <a:pPr lvl="1"/>
            <a:r>
              <a:rPr lang="en-GB" dirty="0" smtClean="0"/>
              <a:t>Flooding in northern England in December 2015</a:t>
            </a:r>
          </a:p>
          <a:p>
            <a:pPr lvl="1"/>
            <a:r>
              <a:rPr lang="en-GB" dirty="0" smtClean="0"/>
              <a:t>Estimating a large property flood loss</a:t>
            </a:r>
          </a:p>
          <a:p>
            <a:pPr lvl="1"/>
            <a:r>
              <a:rPr lang="en-GB" dirty="0" smtClean="0"/>
              <a:t>Flooding as a global issue</a:t>
            </a:r>
          </a:p>
          <a:p>
            <a:pPr lvl="1"/>
            <a:r>
              <a:rPr lang="en-GB" dirty="0" smtClean="0"/>
              <a:t>Handling flood claims in the future</a:t>
            </a:r>
          </a:p>
          <a:p>
            <a:r>
              <a:rPr lang="en-GB" b="0" dirty="0" smtClean="0"/>
              <a:t> </a:t>
            </a:r>
          </a:p>
          <a:p>
            <a:pPr lvl="1">
              <a:spcBef>
                <a:spcPct val="20000"/>
              </a:spcBef>
              <a:buFont typeface="Arial" charset="0"/>
              <a:buNone/>
            </a:pPr>
            <a:r>
              <a:rPr lang="en-GB" sz="2000" b="1" dirty="0" smtClean="0"/>
              <a:t>The learning objectives for today are: </a:t>
            </a:r>
          </a:p>
          <a:p>
            <a:pPr lvl="1"/>
            <a:r>
              <a:rPr lang="en-GB" dirty="0" smtClean="0"/>
              <a:t>Understanding how loss adjusters manage flood claims</a:t>
            </a:r>
          </a:p>
          <a:p>
            <a:pPr lvl="1"/>
            <a:r>
              <a:rPr lang="en-GB" dirty="0" smtClean="0"/>
              <a:t> Appreciating flooding is a global issue</a:t>
            </a:r>
          </a:p>
          <a:p>
            <a:pPr lvl="1"/>
            <a:r>
              <a:rPr lang="en-GB" dirty="0" smtClean="0"/>
              <a:t>Improving the customer experience</a:t>
            </a:r>
          </a:p>
          <a:p>
            <a:endParaRPr lang="en-GB" dirty="0"/>
          </a:p>
        </p:txBody>
      </p:sp>
      <p:sp>
        <p:nvSpPr>
          <p:cNvPr id="4" name="Slide Number Placeholder 3"/>
          <p:cNvSpPr>
            <a:spLocks noGrp="1"/>
          </p:cNvSpPr>
          <p:nvPr>
            <p:ph type="sldNum" sz="quarter" idx="10"/>
          </p:nvPr>
        </p:nvSpPr>
        <p:spPr/>
        <p:txBody>
          <a:bodyPr/>
          <a:lstStyle/>
          <a:p>
            <a:pPr>
              <a:defRPr/>
            </a:pPr>
            <a:fld id="{DDB50F4C-C2E5-4942-94B8-8E87E3FFE530}" type="slidenum">
              <a:rPr lang="en-GB" smtClean="0"/>
              <a:pPr>
                <a:defRPr/>
              </a:pPr>
              <a:t>4</a:t>
            </a:fld>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68300"/>
            <a:ext cx="7740651" cy="1079500"/>
          </a:xfrm>
        </p:spPr>
        <p:txBody>
          <a:bodyPr/>
          <a:lstStyle/>
          <a:p>
            <a:r>
              <a:rPr lang="en-GB" dirty="0" smtClean="0"/>
              <a:t>Planning for a natural event</a:t>
            </a:r>
            <a:endParaRPr lang="en-GB" dirty="0"/>
          </a:p>
        </p:txBody>
      </p:sp>
      <p:sp>
        <p:nvSpPr>
          <p:cNvPr id="3" name="Content Placeholder 2"/>
          <p:cNvSpPr>
            <a:spLocks noGrp="1"/>
          </p:cNvSpPr>
          <p:nvPr>
            <p:ph idx="1"/>
          </p:nvPr>
        </p:nvSpPr>
        <p:spPr>
          <a:xfrm>
            <a:off x="431800" y="1736725"/>
            <a:ext cx="7740651" cy="5562501"/>
          </a:xfrm>
        </p:spPr>
        <p:txBody>
          <a:bodyPr/>
          <a:lstStyle/>
          <a:p>
            <a:r>
              <a:rPr lang="en-GB" sz="1800" dirty="0" smtClean="0"/>
              <a:t>Assessing the need</a:t>
            </a:r>
          </a:p>
          <a:p>
            <a:endParaRPr lang="en-GB" sz="1800" dirty="0" smtClean="0"/>
          </a:p>
          <a:p>
            <a:pPr lvl="1"/>
            <a:r>
              <a:rPr lang="en-GB" dirty="0" smtClean="0"/>
              <a:t>A widespread weather event will stretch everyone</a:t>
            </a:r>
          </a:p>
          <a:p>
            <a:pPr lvl="1"/>
            <a:endParaRPr lang="en-GB" dirty="0" smtClean="0"/>
          </a:p>
          <a:p>
            <a:pPr lvl="1"/>
            <a:r>
              <a:rPr lang="en-GB" dirty="0" smtClean="0"/>
              <a:t>The timing and extent of it varies but the effect is very predictable – its traumatic for many people</a:t>
            </a:r>
          </a:p>
          <a:p>
            <a:pPr lvl="1"/>
            <a:endParaRPr lang="en-GB" dirty="0" smtClean="0"/>
          </a:p>
          <a:p>
            <a:pPr lvl="1"/>
            <a:r>
              <a:rPr lang="en-GB" dirty="0" smtClean="0"/>
              <a:t>Its always a litmus test for our industry – keeping our promises in adverse circumstances, with the world looking on</a:t>
            </a:r>
          </a:p>
          <a:p>
            <a:pPr lvl="1"/>
            <a:endParaRPr lang="en-GB" dirty="0" smtClean="0"/>
          </a:p>
          <a:p>
            <a:pPr lvl="1"/>
            <a:r>
              <a:rPr lang="en-GB" dirty="0" smtClean="0"/>
              <a:t>We have learnt from previous events – a good claims experience is:</a:t>
            </a:r>
          </a:p>
          <a:p>
            <a:pPr lvl="1">
              <a:buNone/>
            </a:pPr>
            <a:r>
              <a:rPr lang="en-GB" dirty="0" smtClean="0"/>
              <a:t>	- a strong bond with the Insured and the broker</a:t>
            </a:r>
          </a:p>
          <a:p>
            <a:pPr lvl="1">
              <a:buNone/>
            </a:pPr>
            <a:r>
              <a:rPr lang="en-GB" dirty="0" smtClean="0"/>
              <a:t>	- momentum through the life of the claim</a:t>
            </a:r>
          </a:p>
          <a:p>
            <a:pPr lvl="1">
              <a:buNone/>
            </a:pPr>
            <a:r>
              <a:rPr lang="en-GB" dirty="0" smtClean="0"/>
              <a:t>	- doing what you say you will do</a:t>
            </a:r>
          </a:p>
          <a:p>
            <a:endParaRPr lang="en-GB" sz="1800" b="0" dirty="0" smtClean="0"/>
          </a:p>
          <a:p>
            <a:endParaRPr lang="en-GB" b="0" dirty="0" smtClean="0"/>
          </a:p>
        </p:txBody>
      </p:sp>
      <p:sp>
        <p:nvSpPr>
          <p:cNvPr id="4" name="Slide Number Placeholder 3"/>
          <p:cNvSpPr>
            <a:spLocks noGrp="1"/>
          </p:cNvSpPr>
          <p:nvPr>
            <p:ph type="sldNum" sz="quarter" idx="10"/>
          </p:nvPr>
        </p:nvSpPr>
        <p:spPr/>
        <p:txBody>
          <a:bodyPr/>
          <a:lstStyle/>
          <a:p>
            <a:pPr>
              <a:defRPr/>
            </a:pPr>
            <a:fld id="{DDB50F4C-C2E5-4942-94B8-8E87E3FFE530}" type="slidenum">
              <a:rPr lang="en-GB" smtClean="0"/>
              <a:pPr>
                <a:defRPr/>
              </a:pPr>
              <a:t>5</a:t>
            </a:fld>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for a natural event</a:t>
            </a:r>
            <a:endParaRPr lang="en-GB" dirty="0"/>
          </a:p>
        </p:txBody>
      </p:sp>
      <p:sp>
        <p:nvSpPr>
          <p:cNvPr id="3" name="Content Placeholder 2"/>
          <p:cNvSpPr>
            <a:spLocks noGrp="1"/>
          </p:cNvSpPr>
          <p:nvPr>
            <p:ph idx="1"/>
          </p:nvPr>
        </p:nvSpPr>
        <p:spPr/>
        <p:txBody>
          <a:bodyPr/>
          <a:lstStyle/>
          <a:p>
            <a:r>
              <a:rPr lang="en-GB" dirty="0" smtClean="0"/>
              <a:t>Creating the right response</a:t>
            </a:r>
          </a:p>
          <a:p>
            <a:endParaRPr lang="en-GB" dirty="0" smtClean="0"/>
          </a:p>
          <a:p>
            <a:pPr lvl="1"/>
            <a:r>
              <a:rPr lang="en-GB" dirty="0" smtClean="0"/>
              <a:t>Right adjuster in the right place at the right time</a:t>
            </a:r>
          </a:p>
          <a:p>
            <a:pPr lvl="1"/>
            <a:r>
              <a:rPr lang="en-GB" dirty="0" smtClean="0"/>
              <a:t>Scalable resources</a:t>
            </a:r>
          </a:p>
          <a:p>
            <a:pPr lvl="1"/>
            <a:r>
              <a:rPr lang="en-GB" dirty="0" smtClean="0"/>
              <a:t>A clear claim plan, clearly communicated</a:t>
            </a:r>
          </a:p>
          <a:p>
            <a:pPr lvl="1"/>
            <a:r>
              <a:rPr lang="en-GB" dirty="0" smtClean="0"/>
              <a:t>Effective preferred suppliers </a:t>
            </a:r>
          </a:p>
          <a:p>
            <a:pPr lvl="1"/>
            <a:r>
              <a:rPr lang="en-GB" dirty="0" smtClean="0"/>
              <a:t>Its a long haul so be prepared </a:t>
            </a:r>
          </a:p>
          <a:p>
            <a:pPr lvl="1"/>
            <a:r>
              <a:rPr lang="en-GB" dirty="0" smtClean="0"/>
              <a:t>Knowing when enough’s enough </a:t>
            </a:r>
          </a:p>
          <a:p>
            <a:pPr lvl="1"/>
            <a:r>
              <a:rPr lang="en-GB" dirty="0" smtClean="0"/>
              <a:t>Getting the buy-in of the stakeholders</a:t>
            </a:r>
          </a:p>
          <a:p>
            <a:endParaRPr lang="en-GB" dirty="0"/>
          </a:p>
        </p:txBody>
      </p:sp>
      <p:sp>
        <p:nvSpPr>
          <p:cNvPr id="4" name="Slide Number Placeholder 3"/>
          <p:cNvSpPr>
            <a:spLocks noGrp="1"/>
          </p:cNvSpPr>
          <p:nvPr>
            <p:ph type="sldNum" sz="quarter" idx="10"/>
          </p:nvPr>
        </p:nvSpPr>
        <p:spPr/>
        <p:txBody>
          <a:bodyPr/>
          <a:lstStyle/>
          <a:p>
            <a:pPr>
              <a:defRPr/>
            </a:pPr>
            <a:fld id="{DDB50F4C-C2E5-4942-94B8-8E87E3FFE530}" type="slidenum">
              <a:rPr lang="en-GB" smtClean="0"/>
              <a:pPr>
                <a:defRPr/>
              </a:pPr>
              <a:t>6</a:t>
            </a:fld>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Delivering the plan on the ground </a:t>
            </a:r>
            <a:br>
              <a:rPr lang="en-GB" dirty="0" smtClean="0"/>
            </a:br>
            <a:endParaRPr lang="en-GB" dirty="0"/>
          </a:p>
        </p:txBody>
      </p:sp>
      <p:sp>
        <p:nvSpPr>
          <p:cNvPr id="3" name="Content Placeholder 2"/>
          <p:cNvSpPr>
            <a:spLocks noGrp="1"/>
          </p:cNvSpPr>
          <p:nvPr>
            <p:ph idx="1"/>
          </p:nvPr>
        </p:nvSpPr>
        <p:spPr>
          <a:xfrm>
            <a:off x="431801" y="2528900"/>
            <a:ext cx="3469219" cy="3366257"/>
          </a:xfrm>
        </p:spPr>
        <p:txBody>
          <a:bodyPr/>
          <a:lstStyle/>
          <a:p>
            <a:r>
              <a:rPr lang="en-GB" sz="1800" dirty="0" smtClean="0"/>
              <a:t>The beginning</a:t>
            </a:r>
            <a:endParaRPr lang="en-GB" sz="1800" b="0" dirty="0" smtClean="0"/>
          </a:p>
          <a:p>
            <a:pPr lvl="1"/>
            <a:r>
              <a:rPr lang="en-GB" dirty="0" smtClean="0"/>
              <a:t>Understanding the needs of the Insured </a:t>
            </a:r>
          </a:p>
          <a:p>
            <a:pPr lvl="1"/>
            <a:r>
              <a:rPr lang="en-GB" dirty="0" smtClean="0"/>
              <a:t>Building trust</a:t>
            </a:r>
          </a:p>
          <a:p>
            <a:pPr lvl="1"/>
            <a:r>
              <a:rPr lang="en-GB" dirty="0" smtClean="0"/>
              <a:t>Confirming cover and reducing uncertainty</a:t>
            </a:r>
          </a:p>
          <a:p>
            <a:pPr lvl="1"/>
            <a:r>
              <a:rPr lang="en-GB" dirty="0" smtClean="0"/>
              <a:t>Investing time and money in the Insured</a:t>
            </a:r>
          </a:p>
          <a:p>
            <a:pPr lvl="1"/>
            <a:r>
              <a:rPr lang="en-GB" dirty="0" smtClean="0"/>
              <a:t>Mobilising and managing other agencies</a:t>
            </a:r>
          </a:p>
        </p:txBody>
      </p:sp>
      <p:sp>
        <p:nvSpPr>
          <p:cNvPr id="4" name="Slide Number Placeholder 3"/>
          <p:cNvSpPr>
            <a:spLocks noGrp="1"/>
          </p:cNvSpPr>
          <p:nvPr>
            <p:ph type="sldNum" sz="quarter" idx="10"/>
          </p:nvPr>
        </p:nvSpPr>
        <p:spPr/>
        <p:txBody>
          <a:bodyPr/>
          <a:lstStyle/>
          <a:p>
            <a:pPr>
              <a:defRPr/>
            </a:pPr>
            <a:fld id="{DDB50F4C-C2E5-4942-94B8-8E87E3FFE530}" type="slidenum">
              <a:rPr lang="en-GB" smtClean="0"/>
              <a:pPr>
                <a:defRPr/>
              </a:pPr>
              <a:t>7</a:t>
            </a:fld>
            <a:endParaRPr lang="en-GB" dirty="0"/>
          </a:p>
        </p:txBody>
      </p:sp>
      <p:sp>
        <p:nvSpPr>
          <p:cNvPr id="6" name="Rectangle 5"/>
          <p:cNvSpPr/>
          <p:nvPr/>
        </p:nvSpPr>
        <p:spPr>
          <a:xfrm>
            <a:off x="431801" y="1736725"/>
            <a:ext cx="3469219" cy="400110"/>
          </a:xfrm>
          <a:prstGeom prst="rect">
            <a:avLst/>
          </a:prstGeom>
        </p:spPr>
        <p:txBody>
          <a:bodyPr wrap="none">
            <a:spAutoFit/>
          </a:bodyPr>
          <a:lstStyle/>
          <a:p>
            <a:r>
              <a:rPr lang="en-GB" sz="2000" b="1" dirty="0" smtClean="0">
                <a:solidFill>
                  <a:schemeClr val="accent1"/>
                </a:solidFill>
                <a:latin typeface="+mn-lt"/>
                <a:ea typeface="+mj-ea"/>
                <a:cs typeface="+mj-cs"/>
              </a:rPr>
              <a:t>Stages in the life of a claim</a:t>
            </a:r>
          </a:p>
        </p:txBody>
      </p:sp>
      <p:sp>
        <p:nvSpPr>
          <p:cNvPr id="7" name="Content Placeholder 2"/>
          <p:cNvSpPr txBox="1">
            <a:spLocks/>
          </p:cNvSpPr>
          <p:nvPr/>
        </p:nvSpPr>
        <p:spPr bwMode="auto">
          <a:xfrm>
            <a:off x="4247964" y="2528900"/>
            <a:ext cx="2160240" cy="3366257"/>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800" b="1" i="0" u="none" strike="noStrike" kern="1200" cap="none" spc="0" normalizeH="0" baseline="0" noProof="0" dirty="0" smtClean="0">
                <a:ln>
                  <a:noFill/>
                </a:ln>
                <a:solidFill>
                  <a:schemeClr val="tx1"/>
                </a:solidFill>
                <a:effectLst/>
                <a:uLnTx/>
                <a:uFillTx/>
                <a:latin typeface="+mn-lt"/>
                <a:ea typeface="+mn-ea"/>
                <a:cs typeface="+mn-cs"/>
              </a:rPr>
              <a:t>The middle</a:t>
            </a:r>
          </a:p>
          <a:p>
            <a:pPr marL="177800" marR="0" lvl="1" indent="-177800" defTabSz="914400" eaLnBrk="0" latinLnBrk="0" hangingPunct="0">
              <a:lnSpc>
                <a:spcPct val="100000"/>
              </a:lnSpc>
              <a:spcBef>
                <a:spcPts val="500"/>
              </a:spcBef>
              <a:buClr>
                <a:schemeClr val="accent1"/>
              </a:buClr>
              <a:buSzTx/>
              <a:buFont typeface="Arial" charset="0"/>
              <a:buChar char="•"/>
              <a:tabLst/>
              <a:defRPr/>
            </a:pPr>
            <a:r>
              <a:rPr lang="en-GB" dirty="0" smtClean="0">
                <a:latin typeface="+mn-lt"/>
                <a:cs typeface="+mn-cs"/>
              </a:rPr>
              <a:t>Avoiding middle age sag </a:t>
            </a:r>
          </a:p>
          <a:p>
            <a:pPr marL="177800" marR="0" lvl="1" indent="-177800" defTabSz="914400" eaLnBrk="0" latinLnBrk="0" hangingPunct="0">
              <a:lnSpc>
                <a:spcPct val="100000"/>
              </a:lnSpc>
              <a:spcBef>
                <a:spcPts val="500"/>
              </a:spcBef>
              <a:buClr>
                <a:schemeClr val="accent1"/>
              </a:buClr>
              <a:buSzTx/>
              <a:buFont typeface="Arial" charset="0"/>
              <a:buChar char="•"/>
              <a:tabLst/>
              <a:defRPr/>
            </a:pPr>
            <a:r>
              <a:rPr lang="en-GB" dirty="0" smtClean="0">
                <a:latin typeface="+mn-lt"/>
                <a:cs typeface="+mn-cs"/>
              </a:rPr>
              <a:t>Maintaining momentum</a:t>
            </a:r>
          </a:p>
        </p:txBody>
      </p:sp>
      <p:sp>
        <p:nvSpPr>
          <p:cNvPr id="8" name="Content Placeholder 2"/>
          <p:cNvSpPr txBox="1">
            <a:spLocks/>
          </p:cNvSpPr>
          <p:nvPr/>
        </p:nvSpPr>
        <p:spPr bwMode="auto">
          <a:xfrm>
            <a:off x="6660413" y="2528900"/>
            <a:ext cx="2124055" cy="3366257"/>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800" b="1" i="0" u="none" strike="noStrike" kern="1200" cap="none" spc="0" normalizeH="0" baseline="0" noProof="0" dirty="0" smtClean="0">
                <a:ln>
                  <a:noFill/>
                </a:ln>
                <a:solidFill>
                  <a:schemeClr val="tx1"/>
                </a:solidFill>
                <a:effectLst/>
                <a:uLnTx/>
                <a:uFillTx/>
                <a:latin typeface="+mn-lt"/>
                <a:ea typeface="+mn-ea"/>
                <a:cs typeface="+mn-cs"/>
              </a:rPr>
              <a:t>The end</a:t>
            </a:r>
          </a:p>
          <a:p>
            <a:pPr marL="177800" lvl="1" indent="-177800" eaLnBrk="0" hangingPunct="0">
              <a:spcBef>
                <a:spcPts val="500"/>
              </a:spcBef>
              <a:buClr>
                <a:schemeClr val="accent1"/>
              </a:buClr>
              <a:buFont typeface="Arial" charset="0"/>
              <a:buChar char="•"/>
            </a:pPr>
            <a:r>
              <a:rPr lang="en-GB" dirty="0" smtClean="0">
                <a:latin typeface="+mn-lt"/>
                <a:cs typeface="+mn-cs"/>
              </a:rPr>
              <a:t>Shared confidence in the outcome </a:t>
            </a:r>
          </a:p>
          <a:p>
            <a:pPr marL="177800" lvl="1" indent="-177800" eaLnBrk="0" hangingPunct="0">
              <a:spcBef>
                <a:spcPts val="500"/>
              </a:spcBef>
              <a:buClr>
                <a:schemeClr val="accent1"/>
              </a:buClr>
              <a:buFont typeface="Arial" charset="0"/>
              <a:buChar char="•"/>
            </a:pPr>
            <a:r>
              <a:rPr lang="en-GB" dirty="0" smtClean="0">
                <a:latin typeface="+mn-lt"/>
                <a:cs typeface="+mn-cs"/>
              </a:rPr>
              <a:t>Learning from the experience – feedback and planning</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20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2015 – the wettest, warmest December on record </a:t>
            </a:r>
            <a:endParaRPr lang="en-GB" dirty="0"/>
          </a:p>
        </p:txBody>
      </p:sp>
      <p:sp>
        <p:nvSpPr>
          <p:cNvPr id="4" name="Slide Number Placeholder 3"/>
          <p:cNvSpPr>
            <a:spLocks noGrp="1"/>
          </p:cNvSpPr>
          <p:nvPr>
            <p:ph type="sldNum" sz="quarter" idx="10"/>
          </p:nvPr>
        </p:nvSpPr>
        <p:spPr/>
        <p:txBody>
          <a:bodyPr/>
          <a:lstStyle/>
          <a:p>
            <a:pPr>
              <a:defRPr/>
            </a:pPr>
            <a:fld id="{DDB50F4C-C2E5-4942-94B8-8E87E3FFE530}" type="slidenum">
              <a:rPr lang="en-GB" smtClean="0"/>
              <a:pPr>
                <a:defRPr/>
              </a:pPr>
              <a:t>8</a:t>
            </a:fld>
            <a:endParaRPr lang="en-GB" dirty="0"/>
          </a:p>
        </p:txBody>
      </p:sp>
      <p:pic>
        <p:nvPicPr>
          <p:cNvPr id="2050" name="Picture 2"/>
          <p:cNvPicPr>
            <a:picLocks noChangeAspect="1" noChangeArrowheads="1"/>
          </p:cNvPicPr>
          <p:nvPr/>
        </p:nvPicPr>
        <p:blipFill>
          <a:blip r:embed="rId3"/>
          <a:srcRect/>
          <a:stretch>
            <a:fillRect/>
          </a:stretch>
        </p:blipFill>
        <p:spPr bwMode="auto">
          <a:xfrm>
            <a:off x="1079612" y="1916832"/>
            <a:ext cx="6717250" cy="381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December 2015 – a record breaker</a:t>
            </a:r>
            <a:endParaRPr lang="en-GB" dirty="0"/>
          </a:p>
        </p:txBody>
      </p:sp>
      <p:sp>
        <p:nvSpPr>
          <p:cNvPr id="4" name="Slide Number Placeholder 3"/>
          <p:cNvSpPr>
            <a:spLocks noGrp="1"/>
          </p:cNvSpPr>
          <p:nvPr>
            <p:ph type="sldNum" sz="quarter" idx="10"/>
          </p:nvPr>
        </p:nvSpPr>
        <p:spPr/>
        <p:txBody>
          <a:bodyPr/>
          <a:lstStyle/>
          <a:p>
            <a:pPr>
              <a:defRPr/>
            </a:pPr>
            <a:fld id="{DDB50F4C-C2E5-4942-94B8-8E87E3FFE530}" type="slidenum">
              <a:rPr lang="en-GB" smtClean="0"/>
              <a:pPr>
                <a:defRPr/>
              </a:pPr>
              <a:t>9</a:t>
            </a:fld>
            <a:endParaRPr lang="en-GB" dirty="0"/>
          </a:p>
        </p:txBody>
      </p:sp>
      <p:pic>
        <p:nvPicPr>
          <p:cNvPr id="6" name="iSiteAerialFootageSelection.wmv">
            <a:hlinkClick r:id="" action="ppaction://media"/>
          </p:cNvPr>
          <p:cNvPicPr>
            <a:picLocks noRot="1" noChangeAspect="1"/>
          </p:cNvPicPr>
          <p:nvPr>
            <a:videoFile r:link="rId1"/>
          </p:nvPr>
        </p:nvPicPr>
        <p:blipFill>
          <a:blip r:embed="rId3"/>
          <a:stretch>
            <a:fillRect/>
          </a:stretch>
        </p:blipFill>
        <p:spPr>
          <a:xfrm>
            <a:off x="444974" y="1736725"/>
            <a:ext cx="8254051" cy="460851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theme/theme1.xml><?xml version="1.0" encoding="utf-8"?>
<a:theme xmlns:a="http://schemas.openxmlformats.org/drawingml/2006/main" name="CunninghamLindsey">
  <a:themeElements>
    <a:clrScheme name="Cunningham Lindsey">
      <a:dk1>
        <a:srgbClr val="39474F"/>
      </a:dk1>
      <a:lt1>
        <a:sysClr val="window" lastClr="FFFFFF"/>
      </a:lt1>
      <a:dk2>
        <a:srgbClr val="612141"/>
      </a:dk2>
      <a:lt2>
        <a:srgbClr val="939598"/>
      </a:lt2>
      <a:accent1>
        <a:srgbClr val="004C97"/>
      </a:accent1>
      <a:accent2>
        <a:srgbClr val="6CACE4"/>
      </a:accent2>
      <a:accent3>
        <a:srgbClr val="00677F"/>
      </a:accent3>
      <a:accent4>
        <a:srgbClr val="319B42"/>
      </a:accent4>
      <a:accent5>
        <a:srgbClr val="FFB500"/>
      </a:accent5>
      <a:accent6>
        <a:srgbClr val="B33D26"/>
      </a:accent6>
      <a:hlink>
        <a:srgbClr val="0000FF"/>
      </a:hlink>
      <a:folHlink>
        <a:srgbClr val="800080"/>
      </a:folHlink>
    </a:clrScheme>
    <a:fontScheme name="CunninghamLindsey">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1958</TotalTime>
  <Words>778</Words>
  <Application>Microsoft Office PowerPoint</Application>
  <PresentationFormat>On-screen Show (4:3)</PresentationFormat>
  <Paragraphs>167</Paragraphs>
  <Slides>17</Slides>
  <Notes>10</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CunninghamLindsey</vt:lpstr>
      <vt:lpstr>Insurance Institute of Manchester</vt:lpstr>
      <vt:lpstr>The mystery of the dry floor</vt:lpstr>
      <vt:lpstr>Your presenters</vt:lpstr>
      <vt:lpstr>Managing commercial property flood claims</vt:lpstr>
      <vt:lpstr>Planning for a natural event</vt:lpstr>
      <vt:lpstr>Planning for a natural event</vt:lpstr>
      <vt:lpstr>Delivering the plan on the ground  </vt:lpstr>
      <vt:lpstr>2015 – the wettest, warmest December on record </vt:lpstr>
      <vt:lpstr>December 2015 – a record breaker</vt:lpstr>
      <vt:lpstr>The Waterside pub at Summerseat on the River Irwell, December 2015</vt:lpstr>
      <vt:lpstr>Cumbria, December 2015</vt:lpstr>
      <vt:lpstr>Cumbria, December 2015</vt:lpstr>
      <vt:lpstr>York, December 2015 </vt:lpstr>
      <vt:lpstr>Tadcaster, Yorkshire, December 2015</vt:lpstr>
      <vt:lpstr>Paisley, Scotland, December 2015</vt:lpstr>
      <vt:lpstr>Closer to home  - Manchester city centre</vt:lpstr>
      <vt:lpstr>Managing commercial flood claims – the insurance industry response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structure</dc:creator>
  <cp:lastModifiedBy>amktsarb</cp:lastModifiedBy>
  <cp:revision>223</cp:revision>
  <dcterms:created xsi:type="dcterms:W3CDTF">2015-11-11T15:25:41Z</dcterms:created>
  <dcterms:modified xsi:type="dcterms:W3CDTF">2016-11-30T13:03:26Z</dcterms:modified>
</cp:coreProperties>
</file>