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8E08B-6BD3-400F-95A6-6B8ED385D3C9}" type="doc">
      <dgm:prSet loTypeId="urn:microsoft.com/office/officeart/2005/8/layout/venn3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A6170E-560E-4EDA-B07C-39BA49CE4109}" type="pres">
      <dgm:prSet presAssocID="{F978E08B-6BD3-400F-95A6-6B8ED385D3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093F2944-0418-472C-89F3-78F26F47B462}" type="presOf" srcId="{F978E08B-6BD3-400F-95A6-6B8ED385D3C9}" destId="{B9A6170E-560E-4EDA-B07C-39BA49CE4109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78E08B-6BD3-400F-95A6-6B8ED385D3C9}" type="doc">
      <dgm:prSet loTypeId="urn:microsoft.com/office/officeart/2005/8/layout/venn3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A6170E-560E-4EDA-B07C-39BA49CE4109}" type="pres">
      <dgm:prSet presAssocID="{F978E08B-6BD3-400F-95A6-6B8ED385D3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8EF925B4-8643-4ADF-B714-32835DCF490C}" type="presOf" srcId="{F978E08B-6BD3-400F-95A6-6B8ED385D3C9}" destId="{B9A6170E-560E-4EDA-B07C-39BA49CE4109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78E08B-6BD3-400F-95A6-6B8ED385D3C9}" type="doc">
      <dgm:prSet loTypeId="urn:microsoft.com/office/officeart/2005/8/layout/venn3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A6170E-560E-4EDA-B07C-39BA49CE4109}" type="pres">
      <dgm:prSet presAssocID="{F978E08B-6BD3-400F-95A6-6B8ED385D3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A6FF42FA-D680-477C-89CD-D7C362AE106A}" type="presOf" srcId="{F978E08B-6BD3-400F-95A6-6B8ED385D3C9}" destId="{B9A6170E-560E-4EDA-B07C-39BA49CE4109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73EB6-6128-4D0B-BBD0-18F81EF92D53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51124-E659-47AC-9D85-3EAD07C4F9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Huge disruption to everyday school life. </a:t>
            </a:r>
          </a:p>
          <a:p>
            <a:endParaRPr lang="en-GB" dirty="0" smtClean="0"/>
          </a:p>
          <a:p>
            <a:r>
              <a:rPr lang="en-GB" dirty="0" smtClean="0"/>
              <a:t>Study work lost, familiar surroundings gone and routines changed </a:t>
            </a:r>
          </a:p>
          <a:p>
            <a:endParaRPr lang="en-GB" dirty="0" smtClean="0"/>
          </a:p>
          <a:p>
            <a:r>
              <a:rPr lang="en-GB" dirty="0" smtClean="0"/>
              <a:t>Likely the school will be abandoned and a new school built elsewhere</a:t>
            </a:r>
          </a:p>
          <a:p>
            <a:endParaRPr lang="en-GB" dirty="0" smtClean="0"/>
          </a:p>
          <a:p>
            <a:r>
              <a:rPr lang="en-GB" dirty="0" smtClean="0"/>
              <a:t>Very time consuming – our team has spent over 1700 hours on this claim so far.</a:t>
            </a:r>
          </a:p>
          <a:p>
            <a:endParaRPr lang="en-GB" dirty="0" smtClean="0"/>
          </a:p>
          <a:p>
            <a:r>
              <a:rPr lang="en-GB" b="1" dirty="0" smtClean="0"/>
              <a:t>THIS IS THE LAST OF THIS SECTION – NEXT UP IS ESTIMATING LARGE LOSSES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THIS IS THE LAST SLIDE ON THIS TOPIC – NEXT UP – ESTIMATING LARGE LOSSES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07375-1499-45E6-A608-C53053F85E7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There’s the risk to human health and not just the one this croc represents!</a:t>
            </a:r>
          </a:p>
          <a:p>
            <a:endParaRPr lang="en-GB" dirty="0" smtClean="0"/>
          </a:p>
          <a:p>
            <a:r>
              <a:rPr lang="en-GB" dirty="0" smtClean="0"/>
              <a:t>A feature of the Thai floods was the time it took for the water to drain away - weeks. A perfect breeding ground for mosquitoes. There are 400 different species of mosquito in Thailand. </a:t>
            </a:r>
          </a:p>
          <a:p>
            <a:endParaRPr lang="en-GB" dirty="0" smtClean="0"/>
          </a:p>
          <a:p>
            <a:r>
              <a:rPr lang="en-GB" dirty="0" smtClean="0"/>
              <a:t>They transmit diseases like malaria and dengue fever.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07375-1499-45E6-A608-C53053F85E7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200" b="0" dirty="0" smtClean="0"/>
              <a:t>Communication is increasingly visual and verbal</a:t>
            </a: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200" b="0" dirty="0" smtClean="0"/>
              <a:t>It’s immediate, bite-size and transferable </a:t>
            </a: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200" b="0" dirty="0" smtClean="0"/>
              <a:t>FCA Thematic Review 2015 – improving the claim service for SMEs</a:t>
            </a: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200" b="0" dirty="0" smtClean="0"/>
              <a:t>Quick exchange of information reduces the period of uncertainty around coverage</a:t>
            </a: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200" b="0" dirty="0" smtClean="0"/>
              <a:t>Good decision-making is based on facts, delivered promptly and in a form which is accessible (format and content!)  </a:t>
            </a: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200" b="0" dirty="0" smtClean="0"/>
              <a:t>Using </a:t>
            </a:r>
            <a:r>
              <a:rPr lang="en-GB" sz="1200" b="0" dirty="0" err="1" smtClean="0"/>
              <a:t>iPads</a:t>
            </a:r>
            <a:r>
              <a:rPr lang="en-GB" sz="1200" b="0" dirty="0" smtClean="0"/>
              <a:t> – portable and practical with tools like Measure Map</a:t>
            </a: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200" b="0" dirty="0" smtClean="0"/>
              <a:t>Using drones – a whole new dimension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07375-1499-45E6-A608-C53053F85E7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0" dirty="0" smtClean="0"/>
              <a:t>La Palma, Canary Islands</a:t>
            </a:r>
          </a:p>
          <a:p>
            <a:endParaRPr lang="en-GB" b="0" dirty="0" smtClean="0"/>
          </a:p>
          <a:p>
            <a:r>
              <a:rPr lang="en-GB" b="0" dirty="0" smtClean="0"/>
              <a:t>Predicted collapse of a volcano - a piece of the island the size of the Isle of Man may slide into the sea</a:t>
            </a:r>
          </a:p>
          <a:p>
            <a:endParaRPr lang="en-GB" b="0" dirty="0" smtClean="0"/>
          </a:p>
          <a:p>
            <a:r>
              <a:rPr lang="en-GB" b="0" dirty="0" smtClean="0"/>
              <a:t>If it does, it may create the mother of all waves – a Mega Tsunami. </a:t>
            </a:r>
          </a:p>
          <a:p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07375-1499-45E6-A608-C53053F85E7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bad news:</a:t>
            </a:r>
          </a:p>
          <a:p>
            <a:endParaRPr lang="en-GB" b="0" dirty="0" smtClean="0"/>
          </a:p>
          <a:p>
            <a:r>
              <a:rPr lang="en-GB" b="0" dirty="0" smtClean="0"/>
              <a:t>Wave 50 metres high with the power of a nuclear explosion and travelling at the speed of a jumbo jet.</a:t>
            </a:r>
          </a:p>
          <a:p>
            <a:endParaRPr lang="en-GB" b="0" dirty="0" smtClean="0"/>
          </a:p>
          <a:p>
            <a:r>
              <a:rPr lang="en-GB" b="0" dirty="0" smtClean="0"/>
              <a:t>The theory is disputed but it may have happened in the past. </a:t>
            </a:r>
          </a:p>
          <a:p>
            <a:endParaRPr lang="en-GB" b="0" dirty="0" smtClean="0"/>
          </a:p>
          <a:p>
            <a:r>
              <a:rPr lang="en-GB" b="0" dirty="0" smtClean="0"/>
              <a:t>What isn't disputed is that no one can control nature but we can influence it.</a:t>
            </a:r>
          </a:p>
          <a:p>
            <a:r>
              <a:rPr lang="en-GB" b="1" dirty="0" smtClean="0"/>
              <a:t>The good news:</a:t>
            </a:r>
          </a:p>
          <a:p>
            <a:endParaRPr lang="en-GB" b="1" dirty="0" smtClean="0"/>
          </a:p>
          <a:p>
            <a:r>
              <a:rPr lang="en-GB" dirty="0" smtClean="0"/>
              <a:t>Manchester is 35 miles from Liverpool and about 40 metres above sea level.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07375-1499-45E6-A608-C53053F85E7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GB" dirty="0" smtClean="0"/>
          </a:p>
          <a:p>
            <a:pPr lvl="1">
              <a:spcBef>
                <a:spcPct val="20000"/>
              </a:spcBef>
            </a:pPr>
            <a:endParaRPr lang="en-GB" sz="2000" b="0" dirty="0" smtClean="0"/>
          </a:p>
          <a:p>
            <a:pPr lvl="1">
              <a:spcBef>
                <a:spcPct val="20000"/>
              </a:spcBef>
            </a:pPr>
            <a:r>
              <a:rPr lang="en-GB" sz="2000" b="1" dirty="0" smtClean="0"/>
              <a:t>Buildings:</a:t>
            </a:r>
          </a:p>
          <a:p>
            <a:pPr lvl="1"/>
            <a:r>
              <a:rPr lang="en-GB" dirty="0" smtClean="0"/>
              <a:t>Access – the difficulty of estimating damage when access is limited or denied. If </a:t>
            </a:r>
            <a:r>
              <a:rPr lang="en-GB" dirty="0" err="1" smtClean="0"/>
              <a:t>theres</a:t>
            </a:r>
            <a:r>
              <a:rPr lang="en-GB" dirty="0" smtClean="0"/>
              <a:t> a fatality, access may be denied for weeks.</a:t>
            </a:r>
          </a:p>
          <a:p>
            <a:pPr lvl="1"/>
            <a:r>
              <a:rPr lang="en-GB" dirty="0" smtClean="0"/>
              <a:t>Ownership – obviously important we understand who owns the assets and who has the insurable interest</a:t>
            </a:r>
          </a:p>
          <a:p>
            <a:pPr lvl="1"/>
            <a:r>
              <a:rPr lang="en-GB" dirty="0" smtClean="0"/>
              <a:t>Professional involvement retained by the insured such as project managers – can add 10/12% to the reinstatement sum. Structural engineers, damage mitigation experts, architects, VAT experts etc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Listed buildings/Conservation officer - materials such as LIMECRETE useful for compliance with the Conservation Officer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THE OXFORD UNI WROUGHT IRON FENCE /LOCAL APPROVED BLACKSMITH/THE COST OF HERITAGE TRADESMEN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Emergency works on a time and materials basis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Scoping the damage – recent advances in speed drying and accurate testing for moisture help with predicting the extent of reinstatement. </a:t>
            </a:r>
          </a:p>
          <a:p>
            <a:pPr lvl="1"/>
            <a:r>
              <a:rPr lang="en-GB" dirty="0" smtClean="0"/>
              <a:t>Procurement – the importance of the supply chain – availability, quality and cost of suppliers – increased cost and decreased resource!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07375-1499-45E6-A608-C53053F85E7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GB" b="1" dirty="0" smtClean="0"/>
              <a:t>Machinery, plant and all other contents</a:t>
            </a:r>
          </a:p>
          <a:p>
            <a:pPr lvl="1"/>
            <a:r>
              <a:rPr lang="en-GB" dirty="0" smtClean="0"/>
              <a:t>As with the buildings, access to the damage and understanding the ownership are where it all starts.</a:t>
            </a:r>
          </a:p>
          <a:p>
            <a:pPr lvl="1"/>
            <a:r>
              <a:rPr lang="en-GB" dirty="0" smtClean="0"/>
              <a:t>Assessing the damage –  can vary depending upon who is giving the advice – the manufacturer will be wary of guarantees in a repair and may have a motive to sell a new machine. Some repairers are over confident in what they can achieve - in cost, reliability and time. </a:t>
            </a:r>
          </a:p>
          <a:p>
            <a:pPr lvl="1"/>
            <a:r>
              <a:rPr lang="en-GB" dirty="0" smtClean="0"/>
              <a:t>Salvaging machinery and contents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Stabilising machinery</a:t>
            </a:r>
          </a:p>
          <a:p>
            <a:pPr lvl="1"/>
            <a:r>
              <a:rPr lang="en-GB" dirty="0" smtClean="0"/>
              <a:t>Emergency repairs and restoration – back to the supply chain and its worth – competence and availability </a:t>
            </a:r>
          </a:p>
          <a:p>
            <a:pPr lvl="1"/>
            <a:r>
              <a:rPr lang="en-GB" dirty="0" smtClean="0"/>
              <a:t>Nursing machinery</a:t>
            </a:r>
          </a:p>
          <a:p>
            <a:pPr lvl="1"/>
            <a:r>
              <a:rPr lang="en-GB" dirty="0" smtClean="0"/>
              <a:t>Value at risk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07375-1499-45E6-A608-C53053F85E7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Its not just the UK</a:t>
            </a:r>
          </a:p>
          <a:p>
            <a:endParaRPr lang="en-GB" dirty="0" smtClean="0"/>
          </a:p>
          <a:p>
            <a:r>
              <a:rPr lang="en-GB" dirty="0" smtClean="0"/>
              <a:t>Natural disasters are common around the world–  Haiti this month</a:t>
            </a:r>
          </a:p>
          <a:p>
            <a:endParaRPr lang="en-GB" dirty="0" smtClean="0"/>
          </a:p>
          <a:p>
            <a:r>
              <a:rPr lang="en-GB" dirty="0" smtClean="0"/>
              <a:t>Bangkok ,Thailand ,October 2011 – supply chain for the IT industry- stable workforce but unstable weather.</a:t>
            </a:r>
          </a:p>
          <a:p>
            <a:endParaRPr lang="en-GB" dirty="0" smtClean="0"/>
          </a:p>
          <a:p>
            <a:r>
              <a:rPr lang="en-GB" dirty="0" smtClean="0"/>
              <a:t>Thailand five years ago – 800 people dead and 13 million people affected. Economic losses estimated at $&lt;50 billion</a:t>
            </a:r>
          </a:p>
          <a:p>
            <a:endParaRPr lang="en-GB" dirty="0" smtClean="0"/>
          </a:p>
          <a:p>
            <a:r>
              <a:rPr lang="en-GB" dirty="0" smtClean="0"/>
              <a:t>Tropical Storm in the north swelled the river network</a:t>
            </a:r>
          </a:p>
          <a:p>
            <a:endParaRPr lang="en-GB" dirty="0" smtClean="0"/>
          </a:p>
          <a:p>
            <a:r>
              <a:rPr lang="en-GB" dirty="0" smtClean="0"/>
              <a:t>The Thai Government protected Bangkok which resulted in an area of flooding the size of Lake Michigan, including an industrial park - home to a quarter of the world’s manufacture of hard disk drives.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07375-1499-45E6-A608-C53053F85E7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the six lane highway from Bangkok to the north of the country.</a:t>
            </a:r>
          </a:p>
          <a:p>
            <a:endParaRPr lang="en-GB" dirty="0" smtClean="0"/>
          </a:p>
          <a:p>
            <a:r>
              <a:rPr lang="en-GB" dirty="0" smtClean="0"/>
              <a:t>Imagine if the M60 looked like this</a:t>
            </a:r>
          </a:p>
          <a:p>
            <a:endParaRPr lang="en-GB" dirty="0" smtClean="0"/>
          </a:p>
          <a:p>
            <a:pPr marL="355600" lvl="0" indent="-355600">
              <a:lnSpc>
                <a:spcPct val="150000"/>
              </a:lnSpc>
              <a:spcBef>
                <a:spcPts val="0"/>
              </a:spcBef>
              <a:buClr>
                <a:srgbClr val="004C97"/>
              </a:buClr>
              <a:buFont typeface="Arial" pitchFamily="34" charset="0"/>
              <a:buChar char="•"/>
            </a:pPr>
            <a:r>
              <a:rPr lang="en-GB" sz="1200" dirty="0" smtClean="0">
                <a:latin typeface="+mn-lt"/>
              </a:rPr>
              <a:t>Thailand has become a world manufacturing centre for electronics, automotive components, cars, foods and pharmaceuticals</a:t>
            </a:r>
          </a:p>
          <a:p>
            <a:pPr marL="355600" lvl="0" indent="-355600">
              <a:lnSpc>
                <a:spcPct val="150000"/>
              </a:lnSpc>
              <a:spcBef>
                <a:spcPts val="0"/>
              </a:spcBef>
              <a:buClr>
                <a:srgbClr val="004C97"/>
              </a:buClr>
              <a:buFont typeface="Arial" pitchFamily="34" charset="0"/>
              <a:buChar char="•"/>
            </a:pPr>
            <a:r>
              <a:rPr lang="en-GB" sz="1200" dirty="0" smtClean="0">
                <a:latin typeface="+mn-lt"/>
              </a:rPr>
              <a:t>Thailand offers a skilled and committed workforce combined with the low cost of living. Minimum wages are £170/month (2012)</a:t>
            </a:r>
          </a:p>
          <a:p>
            <a:pPr marL="355600" lvl="0" indent="-355600">
              <a:lnSpc>
                <a:spcPct val="150000"/>
              </a:lnSpc>
              <a:spcBef>
                <a:spcPts val="0"/>
              </a:spcBef>
              <a:buClr>
                <a:srgbClr val="004C97"/>
              </a:buClr>
              <a:buFont typeface="Arial" pitchFamily="34" charset="0"/>
              <a:buChar char="•"/>
            </a:pPr>
            <a:r>
              <a:rPr lang="en-GB" sz="1200" dirty="0" smtClean="0">
                <a:latin typeface="+mn-lt"/>
              </a:rPr>
              <a:t>Major companies include Honda, Mitsubishi, Nikon and Sony</a:t>
            </a:r>
          </a:p>
          <a:p>
            <a:pPr marL="355600" lvl="0" indent="-355600">
              <a:lnSpc>
                <a:spcPct val="150000"/>
              </a:lnSpc>
              <a:spcBef>
                <a:spcPts val="0"/>
              </a:spcBef>
              <a:buClr>
                <a:srgbClr val="004C97"/>
              </a:buClr>
              <a:buFont typeface="Arial" pitchFamily="34" charset="0"/>
              <a:buChar char="•"/>
            </a:pPr>
            <a:r>
              <a:rPr lang="en-GB" sz="1200" dirty="0" smtClean="0">
                <a:latin typeface="+mn-lt"/>
              </a:rPr>
              <a:t>Manufacturing is centred on industrial parks north of Bangkok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07375-1499-45E6-A608-C53053F85E7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100km square submerged under 3-4 metres of water</a:t>
            </a:r>
          </a:p>
          <a:p>
            <a:endParaRPr lang="en-GB" dirty="0" smtClean="0"/>
          </a:p>
          <a:p>
            <a:r>
              <a:rPr lang="en-GB" dirty="0" smtClean="0"/>
              <a:t>Brown sludge everywhere</a:t>
            </a:r>
          </a:p>
          <a:p>
            <a:endParaRPr lang="en-GB" dirty="0" smtClean="0"/>
          </a:p>
          <a:p>
            <a:r>
              <a:rPr lang="en-GB" dirty="0" smtClean="0"/>
              <a:t>Smell indescribable – dairy factories lost power and were standing in stagnant water for weeks.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07375-1499-45E6-A608-C53053F85E7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water mark on the wall</a:t>
            </a:r>
          </a:p>
          <a:p>
            <a:endParaRPr lang="en-GB" dirty="0" smtClean="0"/>
          </a:p>
          <a:p>
            <a:r>
              <a:rPr lang="en-GB" dirty="0" smtClean="0"/>
              <a:t>Water in situ for three weeks in warm temperatures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07375-1499-45E6-A608-C53053F85E7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07375-1499-45E6-A608-C53053F85E7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07375-1499-45E6-A608-C53053F85E7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3C58-AF00-4BC9-8D6B-20B3209AF16E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AD76-E518-4F39-A092-4A41923423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3C58-AF00-4BC9-8D6B-20B3209AF16E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AD76-E518-4F39-A092-4A41923423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3C58-AF00-4BC9-8D6B-20B3209AF16E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AD76-E518-4F39-A092-4A41923423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_SERVICE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2479676"/>
            <a:ext cx="82804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6264" y="5978526"/>
            <a:ext cx="7991475" cy="244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092951" y="5983289"/>
            <a:ext cx="1450975" cy="24447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00" b="1" dirty="0">
                <a:solidFill>
                  <a:schemeClr val="bg1"/>
                </a:solidFill>
                <a:latin typeface="+mj-lt"/>
                <a:cs typeface="+mn-cs"/>
              </a:rPr>
              <a:t>cunninghamlindsey</a:t>
            </a:r>
            <a:r>
              <a:rPr lang="en-GB" sz="800" dirty="0">
                <a:solidFill>
                  <a:schemeClr val="bg1"/>
                </a:solidFill>
                <a:latin typeface="+mj-lt"/>
                <a:cs typeface="+mn-cs"/>
              </a:rPr>
              <a:t>.com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31800" y="2363788"/>
            <a:ext cx="82804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3" descr="Cunningham-Lindsey_Major_&amp;_Complex_Loss_RG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88" y="242888"/>
            <a:ext cx="2152651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1" y="613524"/>
            <a:ext cx="5538155" cy="1255714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1787099"/>
            <a:ext cx="5537723" cy="555035"/>
          </a:xfrm>
        </p:spPr>
        <p:txBody>
          <a:bodyPr>
            <a:normAutofit/>
          </a:bodyPr>
          <a:lstStyle>
            <a:lvl1pPr marL="0" indent="0" algn="l">
              <a:buNone/>
              <a:defRPr sz="17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0357" y="5978914"/>
            <a:ext cx="2869248" cy="244800"/>
          </a:xfrm>
        </p:spPr>
        <p:txBody>
          <a:bodyPr anchor="ctr">
            <a:norm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3C58-AF00-4BC9-8D6B-20B3209AF16E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AD76-E518-4F39-A092-4A41923423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3C58-AF00-4BC9-8D6B-20B3209AF16E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AD76-E518-4F39-A092-4A41923423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3C58-AF00-4BC9-8D6B-20B3209AF16E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AD76-E518-4F39-A092-4A41923423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3C58-AF00-4BC9-8D6B-20B3209AF16E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AD76-E518-4F39-A092-4A41923423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3C58-AF00-4BC9-8D6B-20B3209AF16E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AD76-E518-4F39-A092-4A41923423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3C58-AF00-4BC9-8D6B-20B3209AF16E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AD76-E518-4F39-A092-4A41923423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3C58-AF00-4BC9-8D6B-20B3209AF16E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AD76-E518-4F39-A092-4A41923423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3C58-AF00-4BC9-8D6B-20B3209AF16E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AD76-E518-4F39-A092-4A41923423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3C58-AF00-4BC9-8D6B-20B3209AF16E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AD76-E518-4F39-A092-4A419234234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432001" y="613524"/>
            <a:ext cx="6732287" cy="12557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Insurance Institute of Manchester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/>
              <a:t>Flood </a:t>
            </a:r>
            <a:r>
              <a:rPr lang="en-GB" sz="1800" smtClean="0"/>
              <a:t>master </a:t>
            </a:r>
            <a:r>
              <a:rPr lang="en-GB" sz="1800" smtClean="0"/>
              <a:t>class, Part 2</a:t>
            </a:r>
            <a:endParaRPr lang="en-GB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Wednesday 26 October 2016.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Navanakorn</a:t>
            </a:r>
            <a:r>
              <a:rPr lang="en-GB" dirty="0" smtClean="0"/>
              <a:t> Industrial Park – typical damage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31800" y="1739900"/>
          <a:ext cx="7740650" cy="443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57472" y="1935157"/>
          <a:ext cx="8229057" cy="439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2800" y="1739900"/>
            <a:ext cx="7210873" cy="389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smtClean="0"/>
              <a:t>The electronic components marketplace in Thailand – eggs in one basket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39901"/>
            <a:ext cx="5400340" cy="4430713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GB" dirty="0" smtClean="0"/>
              <a:t>Network of sub suppliers. Hundreds of them, many employing a small workforce</a:t>
            </a:r>
          </a:p>
          <a:p>
            <a:pPr lvl="1"/>
            <a:r>
              <a:rPr lang="en-GB" dirty="0" smtClean="0"/>
              <a:t>A major industry is manufacturing Hard Disk Drives (HDDs) for the likes of HP</a:t>
            </a:r>
          </a:p>
          <a:p>
            <a:pPr lvl="1"/>
            <a:r>
              <a:rPr lang="en-GB" dirty="0" smtClean="0"/>
              <a:t>An interconnected network but with an unexplored supply chain</a:t>
            </a:r>
          </a:p>
          <a:p>
            <a:pPr lvl="1"/>
            <a:r>
              <a:rPr lang="en-GB" dirty="0" smtClean="0"/>
              <a:t>The Equator has some of the most volatile weather patterns in the world and the scale of an incident can be felt all around the world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Loss adjusting in catastrophic situations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739901"/>
            <a:ext cx="3924175" cy="4430713"/>
          </a:xfrm>
        </p:spPr>
        <p:txBody>
          <a:bodyPr>
            <a:normAutofit fontScale="55000" lnSpcReduction="20000"/>
          </a:bodyPr>
          <a:lstStyle/>
          <a:p>
            <a:pPr lvl="1">
              <a:lnSpc>
                <a:spcPts val="1900"/>
              </a:lnSpc>
              <a:buNone/>
            </a:pPr>
            <a:r>
              <a:rPr lang="en-GB" sz="2000" b="1" dirty="0" smtClean="0"/>
              <a:t>Access</a:t>
            </a:r>
          </a:p>
          <a:p>
            <a:pPr lvl="1">
              <a:lnSpc>
                <a:spcPts val="1900"/>
              </a:lnSpc>
            </a:pPr>
            <a:r>
              <a:rPr lang="en-GB" dirty="0" smtClean="0"/>
              <a:t>Flood waters slow to recede</a:t>
            </a:r>
          </a:p>
          <a:p>
            <a:pPr lvl="1">
              <a:lnSpc>
                <a:spcPts val="1900"/>
              </a:lnSpc>
            </a:pPr>
            <a:r>
              <a:rPr lang="en-GB" dirty="0" smtClean="0"/>
              <a:t>Access even to inspect was difficult (boats!)</a:t>
            </a:r>
          </a:p>
          <a:p>
            <a:pPr lvl="1">
              <a:lnSpc>
                <a:spcPts val="1900"/>
              </a:lnSpc>
            </a:pPr>
            <a:r>
              <a:rPr lang="en-GB" dirty="0" smtClean="0"/>
              <a:t>Humidity lead to deterioration of machinery and plant</a:t>
            </a:r>
          </a:p>
          <a:p>
            <a:pPr lvl="1">
              <a:lnSpc>
                <a:spcPts val="1900"/>
              </a:lnSpc>
              <a:buNone/>
            </a:pPr>
            <a:r>
              <a:rPr lang="en-GB" sz="2000" b="1" dirty="0" smtClean="0"/>
              <a:t>Local Infrastructure</a:t>
            </a:r>
          </a:p>
          <a:p>
            <a:pPr lvl="1">
              <a:lnSpc>
                <a:spcPts val="1900"/>
              </a:lnSpc>
            </a:pPr>
            <a:r>
              <a:rPr lang="en-GB" dirty="0" smtClean="0"/>
              <a:t>Local roads washed away or inaccessible</a:t>
            </a:r>
          </a:p>
          <a:p>
            <a:pPr lvl="1">
              <a:lnSpc>
                <a:spcPts val="1900"/>
              </a:lnSpc>
            </a:pPr>
            <a:r>
              <a:rPr lang="en-GB" dirty="0" smtClean="0"/>
              <a:t>Employees unable to attend work place</a:t>
            </a:r>
          </a:p>
          <a:p>
            <a:pPr lvl="1">
              <a:lnSpc>
                <a:spcPts val="1900"/>
              </a:lnSpc>
            </a:pPr>
            <a:r>
              <a:rPr lang="en-GB" dirty="0" smtClean="0"/>
              <a:t>Some employees affected in their homes</a:t>
            </a:r>
          </a:p>
          <a:p>
            <a:pPr lvl="1">
              <a:lnSpc>
                <a:spcPts val="1900"/>
              </a:lnSpc>
            </a:pPr>
            <a:r>
              <a:rPr lang="en-GB" dirty="0" smtClean="0"/>
              <a:t>Risk of disease</a:t>
            </a:r>
          </a:p>
          <a:p>
            <a:pPr lvl="1">
              <a:lnSpc>
                <a:spcPts val="1900"/>
              </a:lnSpc>
            </a:pPr>
            <a:r>
              <a:rPr lang="en-GB" dirty="0" smtClean="0"/>
              <a:t>Power interruptions (even if no damage to own property)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88024" y="1739901"/>
            <a:ext cx="3924175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177800" marR="0" lvl="1" indent="-177800" algn="l" defTabSz="914400" rtl="0" eaLnBrk="0" fontAlgn="base" latinLnBrk="0" hangingPunct="0">
              <a:lnSpc>
                <a:spcPts val="19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 chain</a:t>
            </a:r>
          </a:p>
          <a:p>
            <a:pPr marL="177800" marR="0" lvl="1" indent="-177800" algn="l" defTabSz="914400" rtl="0" eaLnBrk="0" fontAlgn="base" latinLnBrk="0" hangingPunct="0">
              <a:lnSpc>
                <a:spcPts val="19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Exposed to extended supply chain</a:t>
            </a:r>
          </a:p>
          <a:p>
            <a:pPr marL="177800" marR="0" lvl="1" indent="-177800" algn="l" defTabSz="914400" rtl="0" eaLnBrk="0" fontAlgn="base" latinLnBrk="0" hangingPunct="0">
              <a:lnSpc>
                <a:spcPts val="19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Tend to know first tier suppliers</a:t>
            </a:r>
          </a:p>
          <a:p>
            <a:pPr marL="177800" marR="0" lvl="1" indent="-177800" algn="l" defTabSz="914400" rtl="0" eaLnBrk="0" fontAlgn="base" latinLnBrk="0" hangingPunct="0">
              <a:lnSpc>
                <a:spcPts val="19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Extended to impact 60% of world supply</a:t>
            </a:r>
          </a:p>
          <a:p>
            <a:pPr marL="177800" marR="0" lvl="1" indent="-177800" algn="l" defTabSz="914400" rtl="0" eaLnBrk="0" fontAlgn="base" latinLnBrk="0" hangingPunct="0">
              <a:lnSpc>
                <a:spcPts val="19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Limited influence over second tier and beyond</a:t>
            </a:r>
          </a:p>
          <a:p>
            <a:pPr marL="177800" marR="0" lvl="1" indent="-177800" algn="l" defTabSz="914400" rtl="0" eaLnBrk="0" fontAlgn="base" latinLnBrk="0" hangingPunct="0">
              <a:lnSpc>
                <a:spcPts val="19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 price</a:t>
            </a:r>
          </a:p>
          <a:p>
            <a:pPr marL="177800" marR="0" lvl="1" indent="-177800" algn="l" defTabSz="914400" rtl="0" eaLnBrk="0" fontAlgn="base" latinLnBrk="0" hangingPunct="0">
              <a:lnSpc>
                <a:spcPts val="19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Shortage impacted the open market price of components</a:t>
            </a:r>
          </a:p>
          <a:p>
            <a:pPr marL="177800" marR="0" lvl="1" indent="-177800" algn="l" defTabSz="914400" rtl="0" eaLnBrk="0" fontAlgn="base" latinLnBrk="0" hangingPunct="0">
              <a:lnSpc>
                <a:spcPts val="19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Suppliers invoked force majeure</a:t>
            </a:r>
          </a:p>
          <a:p>
            <a:pPr marL="177800" marR="0" lvl="1" indent="-177800" algn="l" defTabSz="914400" rtl="0" eaLnBrk="0" fontAlgn="base" latinLnBrk="0" hangingPunct="0">
              <a:lnSpc>
                <a:spcPts val="19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rises for ANY available units</a:t>
            </a:r>
          </a:p>
          <a:p>
            <a:pPr marL="177800" marR="0" lvl="1" indent="-177800" algn="l" defTabSz="914400" rtl="0" eaLnBrk="0" fontAlgn="base" latinLnBrk="0" hangingPunct="0">
              <a:lnSpc>
                <a:spcPts val="19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Customers on fixed price contracts</a:t>
            </a:r>
          </a:p>
          <a:p>
            <a:pPr marL="177800" marR="0" lvl="1" indent="-177800" algn="l" defTabSz="914400" rtl="0" eaLnBrk="0" fontAlgn="base" latinLnBrk="0" hangingPunct="0">
              <a:lnSpc>
                <a:spcPts val="19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Immediate reduction to margins</a:t>
            </a:r>
          </a:p>
          <a:p>
            <a:pPr marL="0" marR="0" lvl="0" indent="0" algn="l" defTabSz="914400" rtl="0" eaLnBrk="0" fontAlgn="base" latinLnBrk="0" hangingPunct="0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Particular issues relating to the supply 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36725"/>
            <a:ext cx="3960180" cy="403253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Knowledge of immediate supply chain and dependencies</a:t>
            </a:r>
          </a:p>
          <a:p>
            <a:pPr lvl="1"/>
            <a:r>
              <a:rPr lang="en-GB" dirty="0" smtClean="0"/>
              <a:t>Direct influence can be used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Limited knowledge of next layer dependencies</a:t>
            </a:r>
          </a:p>
          <a:p>
            <a:pPr lvl="1"/>
            <a:r>
              <a:rPr lang="en-GB" dirty="0" smtClean="0"/>
              <a:t>No knowledge of location</a:t>
            </a:r>
          </a:p>
          <a:p>
            <a:pPr lvl="1"/>
            <a:r>
              <a:rPr lang="en-GB" dirty="0" smtClean="0"/>
              <a:t>No knowledge of vulnerabilities</a:t>
            </a:r>
          </a:p>
          <a:p>
            <a:pPr lvl="1"/>
            <a:r>
              <a:rPr lang="en-GB" dirty="0" smtClean="0"/>
              <a:t>Little influence on recovery or alternatives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52020" y="1736725"/>
            <a:ext cx="3960180" cy="536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direct purchasing links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 of touch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priority depending on their other customers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Contingent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have lower sub-limits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Geographic restrictions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Shorter indemnity periods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Supply chain – things to think about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Global supply chain – elastic band syndrome. First it stretches, then it extends, then it snaps!</a:t>
            </a:r>
          </a:p>
          <a:p>
            <a:pPr lvl="1"/>
            <a:r>
              <a:rPr lang="en-GB" dirty="0" smtClean="0"/>
              <a:t>Vulnerabilities</a:t>
            </a:r>
          </a:p>
          <a:p>
            <a:pPr lvl="1"/>
            <a:r>
              <a:rPr lang="en-GB" dirty="0" smtClean="0"/>
              <a:t>Known supply chain and dependencies</a:t>
            </a:r>
          </a:p>
          <a:p>
            <a:pPr lvl="1"/>
            <a:r>
              <a:rPr lang="en-GB" dirty="0" smtClean="0"/>
              <a:t>Unknown supply chain dependencies</a:t>
            </a:r>
          </a:p>
          <a:p>
            <a:pPr lvl="1"/>
            <a:r>
              <a:rPr lang="en-GB" dirty="0" smtClean="0"/>
              <a:t>Influence when issues arise</a:t>
            </a:r>
          </a:p>
          <a:p>
            <a:pPr lvl="1"/>
            <a:r>
              <a:rPr lang="en-GB" dirty="0" smtClean="0"/>
              <a:t>Business continuity the goal</a:t>
            </a:r>
          </a:p>
          <a:p>
            <a:pPr lvl="1"/>
            <a:r>
              <a:rPr lang="en-GB" dirty="0" smtClean="0"/>
              <a:t>Insurance – other risk controls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unexpected visitor…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1952836"/>
            <a:ext cx="673523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55601"/>
            <a:ext cx="7740651" cy="13843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future – building a better customer experience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736725"/>
            <a:ext cx="7740651" cy="4433889"/>
          </a:xfrm>
        </p:spPr>
        <p:txBody>
          <a:bodyPr>
            <a:normAutofit fontScale="85000" lnSpcReduction="20000"/>
          </a:bodyPr>
          <a:lstStyle/>
          <a:p>
            <a:pPr lvl="1">
              <a:buNone/>
            </a:pPr>
            <a:r>
              <a:rPr lang="en-GB" b="1" dirty="0" smtClean="0"/>
              <a:t>Today’s tools </a:t>
            </a:r>
          </a:p>
          <a:p>
            <a:pPr lvl="1"/>
            <a:r>
              <a:rPr lang="en-GB" dirty="0" smtClean="0"/>
              <a:t>Communication is visual and verbal</a:t>
            </a:r>
          </a:p>
          <a:p>
            <a:pPr lvl="1"/>
            <a:r>
              <a:rPr lang="en-GB" dirty="0" smtClean="0"/>
              <a:t>It’s immediate, bite-size and instantly-transferable</a:t>
            </a:r>
          </a:p>
          <a:p>
            <a:pPr lvl="1"/>
            <a:r>
              <a:rPr lang="en-GB" b="0" dirty="0" err="1" smtClean="0"/>
              <a:t>iPads</a:t>
            </a:r>
            <a:r>
              <a:rPr lang="en-GB" b="0" dirty="0" smtClean="0"/>
              <a:t> – portable, practical with apps like Measure Map</a:t>
            </a:r>
          </a:p>
          <a:p>
            <a:pPr lvl="1"/>
            <a:r>
              <a:rPr lang="en-GB" b="0" dirty="0" smtClean="0"/>
              <a:t>Drones – a whole new dimension </a:t>
            </a:r>
          </a:p>
          <a:p>
            <a:pPr lvl="1"/>
            <a:r>
              <a:rPr lang="en-GB" dirty="0" smtClean="0"/>
              <a:t>Experiments in talking heads instead of traditional reports</a:t>
            </a:r>
          </a:p>
          <a:p>
            <a:pPr lvl="1">
              <a:buNone/>
            </a:pPr>
            <a:r>
              <a:rPr lang="en-GB" b="1" dirty="0" smtClean="0"/>
              <a:t>Quality decision making</a:t>
            </a:r>
          </a:p>
          <a:p>
            <a:pPr lvl="1"/>
            <a:r>
              <a:rPr lang="en-GB" b="0" dirty="0" smtClean="0"/>
              <a:t>Fact-based, delivered quickly, with confidence</a:t>
            </a:r>
          </a:p>
          <a:p>
            <a:pPr lvl="1">
              <a:buNone/>
            </a:pPr>
            <a:r>
              <a:rPr lang="en-GB" b="1" dirty="0" smtClean="0"/>
              <a:t>Meaningful communication</a:t>
            </a:r>
          </a:p>
          <a:p>
            <a:pPr lvl="1"/>
            <a:r>
              <a:rPr lang="en-GB" dirty="0" smtClean="0"/>
              <a:t>It underpins all we do</a:t>
            </a:r>
          </a:p>
          <a:p>
            <a:pPr lvl="1"/>
            <a:r>
              <a:rPr lang="en-GB" b="0" dirty="0" smtClean="0"/>
              <a:t>Every stakeholder has a part to play</a:t>
            </a:r>
          </a:p>
          <a:p>
            <a:pPr lvl="1"/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b="0" dirty="0" smtClean="0"/>
          </a:p>
          <a:p>
            <a:pPr>
              <a:buFont typeface="Arial" pitchFamily="34" charset="0"/>
              <a:buChar char="•"/>
            </a:pPr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Managing commercial property flood claims – a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736725"/>
            <a:ext cx="7740651" cy="425378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We have looked at:</a:t>
            </a:r>
          </a:p>
          <a:p>
            <a:pPr lvl="1"/>
            <a:r>
              <a:rPr lang="en-GB" dirty="0" smtClean="0"/>
              <a:t>Planning for a flood event and delivering it on the ground </a:t>
            </a:r>
          </a:p>
          <a:p>
            <a:pPr lvl="1"/>
            <a:r>
              <a:rPr lang="en-GB" dirty="0" smtClean="0"/>
              <a:t>Flooding in northern England in December 2015</a:t>
            </a:r>
          </a:p>
          <a:p>
            <a:pPr lvl="1"/>
            <a:r>
              <a:rPr lang="en-GB" dirty="0" smtClean="0"/>
              <a:t>Estimating a large property flood loss</a:t>
            </a:r>
          </a:p>
          <a:p>
            <a:pPr lvl="1"/>
            <a:r>
              <a:rPr lang="en-GB" dirty="0" smtClean="0"/>
              <a:t>Flooding as a global issue</a:t>
            </a:r>
          </a:p>
          <a:p>
            <a:pPr lvl="1"/>
            <a:r>
              <a:rPr lang="en-GB" dirty="0" smtClean="0"/>
              <a:t>Building a better customer experience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And finally… the geological time bomb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377" y="1435102"/>
            <a:ext cx="6319000" cy="397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Mega Tsunami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612" y="1808820"/>
            <a:ext cx="6445673" cy="399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Secondary school – typical classroom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206" y="1664804"/>
            <a:ext cx="7309894" cy="392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Still fancy a holiday in Tenerife?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1435101"/>
            <a:ext cx="6444767" cy="416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68301"/>
            <a:ext cx="7740651" cy="7564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Discussion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48570"/>
            <a:ext cx="3600400" cy="454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55601"/>
            <a:ext cx="7740651" cy="13843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Estimating a large property loss - material damage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12776"/>
            <a:ext cx="7740651" cy="4986437"/>
          </a:xfrm>
        </p:spPr>
        <p:txBody>
          <a:bodyPr/>
          <a:lstStyle/>
          <a:p>
            <a:r>
              <a:rPr lang="en-GB" sz="1600" dirty="0" smtClean="0"/>
              <a:t>Generally</a:t>
            </a:r>
          </a:p>
          <a:p>
            <a:pPr lvl="1"/>
            <a:r>
              <a:rPr lang="en-GB" sz="1600" dirty="0" smtClean="0"/>
              <a:t>Basis of material damage cover</a:t>
            </a:r>
          </a:p>
          <a:p>
            <a:pPr lvl="1"/>
            <a:r>
              <a:rPr lang="en-GB" sz="1600" dirty="0" smtClean="0"/>
              <a:t>Intentions of the policyholder</a:t>
            </a:r>
          </a:p>
          <a:p>
            <a:pPr lvl="1"/>
            <a:r>
              <a:rPr lang="en-GB" sz="1600" dirty="0" smtClean="0"/>
              <a:t>Underinsurance</a:t>
            </a:r>
          </a:p>
          <a:p>
            <a:pPr lvl="1"/>
            <a:r>
              <a:rPr lang="en-GB" sz="1600" dirty="0" smtClean="0"/>
              <a:t>Professional fees</a:t>
            </a:r>
          </a:p>
          <a:p>
            <a:pPr lvl="1"/>
            <a:endParaRPr lang="en-GB" sz="1600" dirty="0" smtClean="0"/>
          </a:p>
          <a:p>
            <a:pPr lvl="1">
              <a:buNone/>
            </a:pPr>
            <a:r>
              <a:rPr lang="en-GB" sz="1600" b="1" dirty="0" smtClean="0"/>
              <a:t>Buildings</a:t>
            </a:r>
          </a:p>
          <a:p>
            <a:pPr lvl="1">
              <a:spcBef>
                <a:spcPct val="20000"/>
              </a:spcBef>
            </a:pPr>
            <a:r>
              <a:rPr lang="en-GB" sz="1600" dirty="0" smtClean="0"/>
              <a:t>Access</a:t>
            </a:r>
          </a:p>
          <a:p>
            <a:pPr lvl="1"/>
            <a:r>
              <a:rPr lang="en-GB" sz="1600" dirty="0" smtClean="0"/>
              <a:t>Ownership</a:t>
            </a:r>
          </a:p>
          <a:p>
            <a:pPr lvl="1"/>
            <a:r>
              <a:rPr lang="en-GB" sz="1600" dirty="0" smtClean="0"/>
              <a:t>Professional fees</a:t>
            </a:r>
          </a:p>
          <a:p>
            <a:pPr lvl="1"/>
            <a:r>
              <a:rPr lang="en-GB" sz="1600" dirty="0" smtClean="0"/>
              <a:t>Listed buildings/Conservation Officer</a:t>
            </a:r>
          </a:p>
          <a:p>
            <a:pPr lvl="1"/>
            <a:r>
              <a:rPr lang="en-GB" sz="1600" dirty="0" smtClean="0"/>
              <a:t>Emergency stabilisation works</a:t>
            </a:r>
          </a:p>
          <a:p>
            <a:pPr lvl="1"/>
            <a:r>
              <a:rPr lang="en-GB" sz="1600" dirty="0" smtClean="0"/>
              <a:t>Scoping the damage including drying and local authorities requirements</a:t>
            </a:r>
          </a:p>
          <a:p>
            <a:pPr lvl="1"/>
            <a:r>
              <a:rPr lang="en-GB" sz="1600" dirty="0" smtClean="0"/>
              <a:t>Procurement - availability, quality and cost of the suppliers - the surge factor!</a:t>
            </a:r>
          </a:p>
          <a:p>
            <a:pPr lvl="1"/>
            <a:r>
              <a:rPr lang="en-GB" sz="1600" dirty="0" smtClean="0"/>
              <a:t>Value at risk</a:t>
            </a:r>
          </a:p>
          <a:p>
            <a:r>
              <a:rPr lang="en-GB" sz="1400" dirty="0" smtClean="0"/>
              <a:t> 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Estimating  a large property loss – material damage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736725"/>
            <a:ext cx="7740651" cy="4735513"/>
          </a:xfrm>
        </p:spPr>
        <p:txBody>
          <a:bodyPr/>
          <a:lstStyle/>
          <a:p>
            <a:pPr lvl="1">
              <a:buNone/>
            </a:pPr>
            <a:r>
              <a:rPr lang="en-GB" b="1" dirty="0" smtClean="0"/>
              <a:t>Machinery, plant and all other contents</a:t>
            </a:r>
          </a:p>
          <a:p>
            <a:pPr lvl="1"/>
            <a:r>
              <a:rPr lang="en-GB" dirty="0" smtClean="0"/>
              <a:t>Access</a:t>
            </a:r>
          </a:p>
          <a:p>
            <a:pPr lvl="1"/>
            <a:r>
              <a:rPr lang="en-GB" dirty="0" smtClean="0"/>
              <a:t>Ownership</a:t>
            </a:r>
          </a:p>
          <a:p>
            <a:pPr lvl="1"/>
            <a:r>
              <a:rPr lang="en-GB" dirty="0" smtClean="0"/>
              <a:t>Assessing the damage </a:t>
            </a:r>
          </a:p>
          <a:p>
            <a:pPr lvl="1"/>
            <a:r>
              <a:rPr lang="en-GB" dirty="0" smtClean="0"/>
              <a:t>Salvaging machinery and contents</a:t>
            </a:r>
          </a:p>
          <a:p>
            <a:pPr lvl="1"/>
            <a:r>
              <a:rPr lang="en-GB" dirty="0" smtClean="0"/>
              <a:t>Stabilising machinery</a:t>
            </a:r>
          </a:p>
          <a:p>
            <a:pPr lvl="1"/>
            <a:r>
              <a:rPr lang="en-GB" dirty="0" smtClean="0"/>
              <a:t>Emergency repairs and restoration</a:t>
            </a:r>
          </a:p>
          <a:p>
            <a:pPr lvl="1"/>
            <a:r>
              <a:rPr lang="en-GB" dirty="0" smtClean="0"/>
              <a:t>Nursing machinery</a:t>
            </a:r>
          </a:p>
          <a:p>
            <a:pPr lvl="1"/>
            <a:r>
              <a:rPr lang="en-GB" dirty="0" smtClean="0"/>
              <a:t>Value at risk</a:t>
            </a:r>
          </a:p>
          <a:p>
            <a:pPr lvl="1"/>
            <a:endParaRPr lang="en-GB" sz="900" dirty="0" smtClean="0"/>
          </a:p>
          <a:p>
            <a:pPr lvl="1"/>
            <a:endParaRPr lang="en-GB" sz="900" dirty="0" smtClean="0"/>
          </a:p>
          <a:p>
            <a:pPr lvl="1"/>
            <a:endParaRPr lang="en-GB" sz="900" dirty="0" smtClean="0"/>
          </a:p>
          <a:p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Estimating a major loss – material damage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/>
              <a:t> </a:t>
            </a:r>
          </a:p>
          <a:p>
            <a:pPr lvl="2">
              <a:buNone/>
            </a:pPr>
            <a:r>
              <a:rPr lang="en-GB" sz="1800" b="1" dirty="0" smtClean="0"/>
              <a:t>Stock</a:t>
            </a:r>
          </a:p>
          <a:p>
            <a:pPr lvl="2"/>
            <a:r>
              <a:rPr lang="en-GB" sz="1800" dirty="0" smtClean="0"/>
              <a:t>Controlled disposal of debris</a:t>
            </a:r>
          </a:p>
          <a:p>
            <a:pPr lvl="2"/>
            <a:r>
              <a:rPr lang="en-GB" sz="1800" dirty="0" smtClean="0"/>
              <a:t>Use of residual stock (check accumulated stock clause on policy)</a:t>
            </a:r>
          </a:p>
          <a:p>
            <a:pPr lvl="2"/>
            <a:r>
              <a:rPr lang="en-GB" sz="1800" dirty="0" smtClean="0"/>
              <a:t>Accelerated procurement of replacement stocks (incentives to suppliers, air freight etc)</a:t>
            </a:r>
          </a:p>
          <a:p>
            <a:pPr lvl="2"/>
            <a:r>
              <a:rPr lang="en-GB" sz="1800" dirty="0" smtClean="0"/>
              <a:t>Transfer production to other factories within group</a:t>
            </a:r>
          </a:p>
          <a:p>
            <a:pPr lvl="2"/>
            <a:r>
              <a:rPr lang="en-GB" sz="1800" dirty="0" smtClean="0"/>
              <a:t>Sub contract production externally (subject to commercial sensitivities)</a:t>
            </a:r>
          </a:p>
          <a:p>
            <a:pPr lvl="2"/>
            <a:r>
              <a:rPr lang="en-GB" sz="1800" dirty="0" smtClean="0"/>
              <a:t>Salvage sale of damaged stock at cost or reduced margin whilst replacement stocks sourced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Estimating a major loss – business interruption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36725"/>
            <a:ext cx="3924176" cy="4662488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GB" dirty="0" smtClean="0"/>
              <a:t>Policy cover – MIP</a:t>
            </a:r>
          </a:p>
          <a:p>
            <a:pPr lvl="1"/>
            <a:r>
              <a:rPr lang="en-GB" dirty="0" smtClean="0"/>
              <a:t>Underinsurance</a:t>
            </a:r>
          </a:p>
          <a:p>
            <a:pPr lvl="1"/>
            <a:r>
              <a:rPr lang="en-GB" dirty="0" smtClean="0"/>
              <a:t>Length of the interruption</a:t>
            </a:r>
          </a:p>
          <a:p>
            <a:pPr lvl="1"/>
            <a:r>
              <a:rPr lang="en-GB" dirty="0" smtClean="0"/>
              <a:t>Wide area damage</a:t>
            </a:r>
          </a:p>
          <a:p>
            <a:pPr lvl="1"/>
            <a:r>
              <a:rPr lang="en-GB" dirty="0" smtClean="0"/>
              <a:t>Customers</a:t>
            </a:r>
          </a:p>
          <a:p>
            <a:pPr lvl="1"/>
            <a:r>
              <a:rPr lang="en-GB" dirty="0" smtClean="0"/>
              <a:t>Competitors</a:t>
            </a:r>
          </a:p>
          <a:p>
            <a:pPr lvl="1"/>
            <a:r>
              <a:rPr lang="en-GB" dirty="0" smtClean="0"/>
              <a:t>Availability of suppliers</a:t>
            </a:r>
          </a:p>
          <a:p>
            <a:pPr lvl="1"/>
            <a:r>
              <a:rPr lang="en-GB" dirty="0" smtClean="0"/>
              <a:t>Availability and suitability of other locations</a:t>
            </a:r>
          </a:p>
          <a:p>
            <a:pPr lvl="1"/>
            <a:r>
              <a:rPr lang="en-GB" dirty="0" smtClean="0"/>
              <a:t>Framework contractors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52020" y="1736725"/>
            <a:ext cx="3924176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Planning consents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Usage of premises and sitting tenants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procurement process and construction phase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Jumping the queue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 majeure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Savings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Claim preparation – evidencing expenditure and the day job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Flooding as a global issue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57473" y="1935158"/>
          <a:ext cx="8229057" cy="439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1932" y="1435101"/>
            <a:ext cx="6582276" cy="419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Bangkok, Thailand, October 2011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1700808"/>
            <a:ext cx="7236804" cy="401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Navanakorn</a:t>
            </a:r>
            <a:r>
              <a:rPr lang="en-GB" dirty="0" smtClean="0"/>
              <a:t> Industrial Park, October 2011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50F4C-C2E5-4942-94B8-8E87E3FFE53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621" y="1435101"/>
            <a:ext cx="7020830" cy="419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1492</Words>
  <Application>Microsoft Office PowerPoint</Application>
  <PresentationFormat>On-screen Show (4:3)</PresentationFormat>
  <Paragraphs>271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Insurance Institute of Manchester</vt:lpstr>
      <vt:lpstr>Secondary school – typical classroom</vt:lpstr>
      <vt:lpstr>Estimating a large property loss - material damage   </vt:lpstr>
      <vt:lpstr>Estimating  a large property loss – material damage</vt:lpstr>
      <vt:lpstr>Estimating a major loss – material damage</vt:lpstr>
      <vt:lpstr>Estimating a major loss – business interruption</vt:lpstr>
      <vt:lpstr>Flooding as a global issue </vt:lpstr>
      <vt:lpstr>Bangkok, Thailand, October 2011</vt:lpstr>
      <vt:lpstr>Navanakorn Industrial Park, October 2011</vt:lpstr>
      <vt:lpstr>Navanakorn Industrial Park – typical damage </vt:lpstr>
      <vt:lpstr>The electronic components marketplace in Thailand – eggs in one basket </vt:lpstr>
      <vt:lpstr>Loss adjusting in catastrophic situations</vt:lpstr>
      <vt:lpstr>Particular issues relating to the supply chain</vt:lpstr>
      <vt:lpstr>Supply chain – things to think about</vt:lpstr>
      <vt:lpstr>An unexpected visitor…</vt:lpstr>
      <vt:lpstr>The future – building a better customer experience   </vt:lpstr>
      <vt:lpstr>Managing commercial property flood claims – a summary</vt:lpstr>
      <vt:lpstr>And finally… the geological time bomb</vt:lpstr>
      <vt:lpstr>Mega Tsunami</vt:lpstr>
      <vt:lpstr>Still fancy a holiday in Tenerife?</vt:lpstr>
      <vt:lpstr>Discussion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Insurance Institute of Manchester</dc:title>
  <dc:creator>amktsarb</dc:creator>
  <cp:lastModifiedBy>amktsarb</cp:lastModifiedBy>
  <cp:revision>1</cp:revision>
  <dcterms:created xsi:type="dcterms:W3CDTF">2016-11-30T13:01:00Z</dcterms:created>
  <dcterms:modified xsi:type="dcterms:W3CDTF">2016-11-30T13:01:59Z</dcterms:modified>
</cp:coreProperties>
</file>